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1" r:id="rId2"/>
    <p:sldId id="325" r:id="rId3"/>
    <p:sldId id="341" r:id="rId4"/>
    <p:sldId id="342" r:id="rId5"/>
    <p:sldId id="344" r:id="rId6"/>
    <p:sldId id="343" r:id="rId7"/>
    <p:sldId id="345" r:id="rId8"/>
    <p:sldId id="346" r:id="rId9"/>
    <p:sldId id="347" r:id="rId10"/>
    <p:sldId id="348" r:id="rId11"/>
    <p:sldId id="349" r:id="rId12"/>
    <p:sldId id="350" r:id="rId13"/>
    <p:sldId id="31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CC71"/>
    <a:srgbClr val="262626"/>
    <a:srgbClr val="1E1E1E"/>
    <a:srgbClr val="003300"/>
    <a:srgbClr val="FF6161"/>
    <a:srgbClr val="C08445"/>
    <a:srgbClr val="BD8145"/>
    <a:srgbClr val="969696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80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39" y="14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463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A9447-C6AB-4F51-AB99-A9EBD86774E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C2586-CE3B-44BE-8402-EFDA39DD9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4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8680DC-084C-48E2-958E-ED6A88E2F6F6}"/>
              </a:ext>
            </a:extLst>
          </p:cNvPr>
          <p:cNvSpPr/>
          <p:nvPr userDrawn="1"/>
        </p:nvSpPr>
        <p:spPr>
          <a:xfrm>
            <a:off x="0" y="0"/>
            <a:ext cx="12203195" cy="540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F2B993E-90DF-4FD1-98F4-53D38F87D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123773"/>
            <a:ext cx="10714181" cy="400050"/>
          </a:xfrm>
        </p:spPr>
        <p:txBody>
          <a:bodyPr>
            <a:noAutofit/>
          </a:bodyPr>
          <a:lstStyle>
            <a:lvl1pPr algn="ctr">
              <a:defRPr sz="2000" b="0">
                <a:solidFill>
                  <a:schemeClr val="accent5">
                    <a:lumMod val="75000"/>
                  </a:schemeClr>
                </a:solidFill>
                <a:effectLst/>
                <a:latin typeface="Arial Rounded MT Bold" panose="020F0704030504030204" pitchFamily="34" charset="0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749AC9-4E70-427E-9DD7-579D36EF14B1}"/>
              </a:ext>
            </a:extLst>
          </p:cNvPr>
          <p:cNvGrpSpPr/>
          <p:nvPr userDrawn="1"/>
        </p:nvGrpSpPr>
        <p:grpSpPr>
          <a:xfrm>
            <a:off x="10955015" y="6441022"/>
            <a:ext cx="1093811" cy="369332"/>
            <a:chOff x="9243857" y="6468452"/>
            <a:chExt cx="1093811" cy="3693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2D5E264-D280-449C-84E2-1925E752C8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8919" y="6488909"/>
              <a:ext cx="308749" cy="307548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F865CCC-5C7C-4B8E-BD5E-AE3C48E19CE1}"/>
                </a:ext>
              </a:extLst>
            </p:cNvPr>
            <p:cNvSpPr txBox="1"/>
            <p:nvPr userDrawn="1"/>
          </p:nvSpPr>
          <p:spPr>
            <a:xfrm>
              <a:off x="9243857" y="6468452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gency FB" panose="020B0503020202020204" pitchFamily="34" charset="0"/>
                </a:rPr>
                <a:t>PYTHON</a:t>
              </a:r>
            </a:p>
          </p:txBody>
        </p:sp>
      </p:grp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14F52AB-1C54-414B-AA29-9E8BE287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1195" y="6470555"/>
            <a:ext cx="8655142" cy="365125"/>
          </a:xfrm>
        </p:spPr>
        <p:txBody>
          <a:bodyPr/>
          <a:lstStyle>
            <a:lvl1pPr algn="l">
              <a:defRPr sz="1600"/>
            </a:lvl1pPr>
          </a:lstStyle>
          <a:p>
            <a:r>
              <a:rPr lang="en-US"/>
              <a:t>Stage 2 | level 13 -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290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BF92B0-7BD4-4887-8E32-632061350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85C57-4DCB-4464-A357-319787053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EC649-E48C-4094-97B0-A05248AB1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5D455-32CE-48D0-B88B-010EBD609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Stage 2 | level 13 - Functions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6F0B1-53D1-40AB-9EB5-EDC3EB6BB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6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EFEBF52-F8C4-4589-8174-2418D33CB43D}"/>
              </a:ext>
            </a:extLst>
          </p:cNvPr>
          <p:cNvSpPr/>
          <p:nvPr/>
        </p:nvSpPr>
        <p:spPr>
          <a:xfrm>
            <a:off x="0" y="0"/>
            <a:ext cx="12192000" cy="6016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>
                <a:solidFill>
                  <a:schemeClr val="accent5">
                    <a:lumMod val="75000"/>
                  </a:schemeClr>
                </a:solidFill>
              </a:rPr>
              <a:t>Python</a:t>
            </a:r>
            <a:endParaRPr lang="en-US" sz="88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8800" b="1" dirty="0">
                <a:solidFill>
                  <a:srgbClr val="00B0F0"/>
                </a:solidFill>
              </a:rPr>
              <a:t>Function</a:t>
            </a:r>
          </a:p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in programming</a:t>
            </a:r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13817E94-0179-438E-BF78-D82EFFFE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>
                <a:solidFill>
                  <a:schemeClr val="bg1"/>
                </a:solidFill>
              </a:rPr>
              <a:t>Stage 2 | level 13 - Functions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19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/>
              <a:t>Python Functions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>
                <a:solidFill>
                  <a:schemeClr val="bg1"/>
                </a:solidFill>
              </a:rPr>
              <a:t>Stage 2 | level 13 - Functions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D4A44D-BB08-4FDD-9E3C-FD1C047AE4DB}"/>
              </a:ext>
            </a:extLst>
          </p:cNvPr>
          <p:cNvSpPr/>
          <p:nvPr/>
        </p:nvSpPr>
        <p:spPr>
          <a:xfrm>
            <a:off x="931328" y="957118"/>
            <a:ext cx="3571332" cy="701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Default Parameter Functions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58602A-FA81-BA53-BCB1-1C9836CABAF6}"/>
              </a:ext>
            </a:extLst>
          </p:cNvPr>
          <p:cNvSpPr/>
          <p:nvPr/>
        </p:nvSpPr>
        <p:spPr>
          <a:xfrm>
            <a:off x="8152660" y="957118"/>
            <a:ext cx="1961606" cy="48406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1FFCB7-013F-A3AD-37A5-C1E501644F22}"/>
              </a:ext>
            </a:extLst>
          </p:cNvPr>
          <p:cNvSpPr txBox="1"/>
          <p:nvPr/>
        </p:nvSpPr>
        <p:spPr>
          <a:xfrm>
            <a:off x="931328" y="2193731"/>
            <a:ext cx="3853736" cy="2353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Nunito"/>
                <a:ea typeface="Nunito"/>
                <a:cs typeface="Nunito"/>
                <a:sym typeface="Nunito"/>
              </a:rPr>
              <a:t>The Default Parameterized functions have a default value set for their arguments.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US" sz="180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US" sz="1800" dirty="0">
              <a:highlight>
                <a:srgbClr val="FFFFFF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234DE6-A13A-E527-1AFA-D29CB8EC04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98"/>
          <a:stretch/>
        </p:blipFill>
        <p:spPr>
          <a:xfrm>
            <a:off x="7226423" y="1645748"/>
            <a:ext cx="3918591" cy="44010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0448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/>
              <a:t>Python Functions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>
                <a:solidFill>
                  <a:schemeClr val="bg1"/>
                </a:solidFill>
              </a:rPr>
              <a:t>Stage 2 | level 13 - Functions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D4A44D-BB08-4FDD-9E3C-FD1C047AE4DB}"/>
              </a:ext>
            </a:extLst>
          </p:cNvPr>
          <p:cNvSpPr/>
          <p:nvPr/>
        </p:nvSpPr>
        <p:spPr>
          <a:xfrm>
            <a:off x="931328" y="957118"/>
            <a:ext cx="3418730" cy="701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Anonymous Functions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58602A-FA81-BA53-BCB1-1C9836CABAF6}"/>
              </a:ext>
            </a:extLst>
          </p:cNvPr>
          <p:cNvSpPr/>
          <p:nvPr/>
        </p:nvSpPr>
        <p:spPr>
          <a:xfrm>
            <a:off x="8152660" y="957118"/>
            <a:ext cx="1961606" cy="48406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1FFCB7-013F-A3AD-37A5-C1E501644F22}"/>
              </a:ext>
            </a:extLst>
          </p:cNvPr>
          <p:cNvSpPr txBox="1"/>
          <p:nvPr/>
        </p:nvSpPr>
        <p:spPr>
          <a:xfrm>
            <a:off x="931328" y="2193730"/>
            <a:ext cx="3853736" cy="2353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dirty="0"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Anonymous functions are basically one line functions with do not require to be defined by any name.</a:t>
            </a:r>
            <a:endParaRPr lang="en-US" b="1" dirty="0"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lvl="0">
              <a:spcBef>
                <a:spcPts val="1600"/>
              </a:spcBef>
            </a:pPr>
            <a:endParaRPr lang="en-US" dirty="0">
              <a:highlight>
                <a:srgbClr val="FFFFFF"/>
              </a:highlight>
            </a:endParaRPr>
          </a:p>
          <a:p>
            <a:pPr lvl="0">
              <a:lnSpc>
                <a:spcPct val="115000"/>
              </a:lnSpc>
              <a:spcAft>
                <a:spcPts val="1600"/>
              </a:spcAft>
            </a:pPr>
            <a:endParaRPr lang="en-US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US" sz="1800" dirty="0">
              <a:highlight>
                <a:srgbClr val="FFFFFF"/>
              </a:highligh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26E5DA-2C7F-5011-5CB7-D3FCD0D83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708" y="1680954"/>
            <a:ext cx="4353768" cy="42199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9608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/>
              <a:t>Python Functions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>
                <a:solidFill>
                  <a:schemeClr val="bg1"/>
                </a:solidFill>
              </a:rPr>
              <a:t>Stage 2 | level 13 - Functions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D4A44D-BB08-4FDD-9E3C-FD1C047AE4DB}"/>
              </a:ext>
            </a:extLst>
          </p:cNvPr>
          <p:cNvSpPr/>
          <p:nvPr/>
        </p:nvSpPr>
        <p:spPr>
          <a:xfrm>
            <a:off x="931328" y="957118"/>
            <a:ext cx="3418730" cy="701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Generator Functions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58602A-FA81-BA53-BCB1-1C9836CABAF6}"/>
              </a:ext>
            </a:extLst>
          </p:cNvPr>
          <p:cNvSpPr/>
          <p:nvPr/>
        </p:nvSpPr>
        <p:spPr>
          <a:xfrm>
            <a:off x="8114025" y="737397"/>
            <a:ext cx="1961606" cy="48406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1FFCB7-013F-A3AD-37A5-C1E501644F22}"/>
              </a:ext>
            </a:extLst>
          </p:cNvPr>
          <p:cNvSpPr txBox="1"/>
          <p:nvPr/>
        </p:nvSpPr>
        <p:spPr>
          <a:xfrm>
            <a:off x="851429" y="1891889"/>
            <a:ext cx="4288742" cy="3245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en-US" sz="2400" dirty="0"/>
              <a:t>Python generators are a simple way of creating iterators.</a:t>
            </a:r>
          </a:p>
          <a:p>
            <a:pPr lvl="0">
              <a:lnSpc>
                <a:spcPct val="115000"/>
              </a:lnSpc>
              <a:spcAft>
                <a:spcPts val="1600"/>
              </a:spcAft>
            </a:pPr>
            <a:r>
              <a:rPr lang="en-US" sz="2400" dirty="0"/>
              <a:t>A generator function returns an object (iterator) which we can iterate over (one value at a time) or can be converted to any data structure.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ECC861-5593-F1E6-AB99-9D62A094D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830" y="1353924"/>
            <a:ext cx="4085995" cy="46917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5036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52ADD-D62E-40C4-B0A7-E1F12692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>
                <a:solidFill>
                  <a:schemeClr val="bg1"/>
                </a:solidFill>
              </a:rPr>
              <a:t>Stage 2 | level 13 - Functions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38E-059B-4AE3-83B5-3675E1426461}"/>
              </a:ext>
            </a:extLst>
          </p:cNvPr>
          <p:cNvSpPr/>
          <p:nvPr/>
        </p:nvSpPr>
        <p:spPr>
          <a:xfrm>
            <a:off x="0" y="0"/>
            <a:ext cx="12203195" cy="640926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latin typeface="Aharoni" panose="02010803020104030203" pitchFamily="2" charset="-79"/>
                <a:cs typeface="Aharoni" panose="02010803020104030203" pitchFamily="2" charset="-79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681382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/>
              <a:t>Python Functions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>
                <a:solidFill>
                  <a:schemeClr val="bg1"/>
                </a:solidFill>
              </a:rPr>
              <a:t>Stage 2 | level 13 - Functions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D4A44D-BB08-4FDD-9E3C-FD1C047AE4DB}"/>
              </a:ext>
            </a:extLst>
          </p:cNvPr>
          <p:cNvSpPr/>
          <p:nvPr/>
        </p:nvSpPr>
        <p:spPr>
          <a:xfrm>
            <a:off x="1226497" y="988994"/>
            <a:ext cx="2157767" cy="58571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2E036D-71F2-4AEF-A1EB-81DB496B7F6F}"/>
              </a:ext>
            </a:extLst>
          </p:cNvPr>
          <p:cNvSpPr txBox="1"/>
          <p:nvPr/>
        </p:nvSpPr>
        <p:spPr>
          <a:xfrm>
            <a:off x="975526" y="1926133"/>
            <a:ext cx="45193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function is a block of code which only runs when it is called.</a:t>
            </a:r>
          </a:p>
          <a:p>
            <a:endParaRPr lang="en-US" sz="2400" dirty="0"/>
          </a:p>
          <a:p>
            <a:r>
              <a:rPr lang="en-US" sz="2400" dirty="0"/>
              <a:t>You can pass data, known as parameters, into a function.</a:t>
            </a:r>
          </a:p>
          <a:p>
            <a:endParaRPr lang="en-US" sz="2400" dirty="0"/>
          </a:p>
          <a:p>
            <a:r>
              <a:rPr lang="en-US" sz="2400" dirty="0"/>
              <a:t>A function can return data as a result.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58602A-FA81-BA53-BCB1-1C9836CABAF6}"/>
              </a:ext>
            </a:extLst>
          </p:cNvPr>
          <p:cNvSpPr/>
          <p:nvPr/>
        </p:nvSpPr>
        <p:spPr>
          <a:xfrm>
            <a:off x="8152661" y="988994"/>
            <a:ext cx="1961606" cy="58571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Syntax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F59F84-6204-9B5F-9736-BD0A7B5BC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330" y="3518223"/>
            <a:ext cx="3981376" cy="21935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4F20334-27BE-AD25-D1EA-DF31001394E7}"/>
              </a:ext>
            </a:extLst>
          </p:cNvPr>
          <p:cNvSpPr/>
          <p:nvPr/>
        </p:nvSpPr>
        <p:spPr>
          <a:xfrm>
            <a:off x="5494885" y="2217149"/>
            <a:ext cx="1784411" cy="56580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def is use for define a function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023056-2A70-07C4-4A8A-57E8DF97455B}"/>
              </a:ext>
            </a:extLst>
          </p:cNvPr>
          <p:cNvSpPr/>
          <p:nvPr/>
        </p:nvSpPr>
        <p:spPr>
          <a:xfrm>
            <a:off x="7824990" y="2217149"/>
            <a:ext cx="1784411" cy="56580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 Name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194460-7112-F80C-5DBC-8A12370CB17A}"/>
              </a:ext>
            </a:extLst>
          </p:cNvPr>
          <p:cNvSpPr/>
          <p:nvPr/>
        </p:nvSpPr>
        <p:spPr>
          <a:xfrm>
            <a:off x="9907480" y="2193651"/>
            <a:ext cx="2290419" cy="56580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Functions Arguments/Parameter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F0C22A-A0DF-91DE-40C4-57BD384BB63B}"/>
              </a:ext>
            </a:extLst>
          </p:cNvPr>
          <p:cNvCxnSpPr>
            <a:stCxn id="15" idx="2"/>
          </p:cNvCxnSpPr>
          <p:nvPr/>
        </p:nvCxnSpPr>
        <p:spPr>
          <a:xfrm>
            <a:off x="6387091" y="2782951"/>
            <a:ext cx="1170836" cy="7352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94CED9-677C-CE98-CB58-AE8B07179EBF}"/>
              </a:ext>
            </a:extLst>
          </p:cNvPr>
          <p:cNvCxnSpPr>
            <a:stCxn id="18" idx="2"/>
          </p:cNvCxnSpPr>
          <p:nvPr/>
        </p:nvCxnSpPr>
        <p:spPr>
          <a:xfrm flipH="1">
            <a:off x="8700919" y="2782951"/>
            <a:ext cx="16277" cy="758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07D52E-BC51-9242-756F-08D7D1144E51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10608816" y="2759453"/>
            <a:ext cx="443874" cy="7587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941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5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/>
              <a:t>Defining and Calling Functions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>
                <a:solidFill>
                  <a:schemeClr val="bg1"/>
                </a:solidFill>
              </a:rPr>
              <a:t>Stage 2 | level 13 - Functions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D4A44D-BB08-4FDD-9E3C-FD1C047AE4DB}"/>
              </a:ext>
            </a:extLst>
          </p:cNvPr>
          <p:cNvSpPr/>
          <p:nvPr/>
        </p:nvSpPr>
        <p:spPr>
          <a:xfrm>
            <a:off x="1366815" y="1795587"/>
            <a:ext cx="3475106" cy="7795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Defining a Function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58602A-FA81-BA53-BCB1-1C9836CABAF6}"/>
              </a:ext>
            </a:extLst>
          </p:cNvPr>
          <p:cNvSpPr/>
          <p:nvPr/>
        </p:nvSpPr>
        <p:spPr>
          <a:xfrm>
            <a:off x="7296813" y="1795587"/>
            <a:ext cx="3475106" cy="72891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Calling a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27808-632B-BA25-D404-558070552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328" y="3445261"/>
            <a:ext cx="5288083" cy="12162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922CDF-076A-41B6-8A80-9BF95D488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425" y="3333325"/>
            <a:ext cx="2924583" cy="18195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FA1232-2A48-6C97-D1BC-D0143879EF66}"/>
              </a:ext>
            </a:extLst>
          </p:cNvPr>
          <p:cNvCxnSpPr>
            <a:cxnSpLocks/>
          </p:cNvCxnSpPr>
          <p:nvPr/>
        </p:nvCxnSpPr>
        <p:spPr>
          <a:xfrm>
            <a:off x="3024469" y="2575172"/>
            <a:ext cx="0" cy="8700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1B1B43-5444-491D-3261-AD7386B4178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034366" y="2524501"/>
            <a:ext cx="6211" cy="8088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519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/>
              <a:t>Types of Python Function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>
                <a:solidFill>
                  <a:schemeClr val="bg1"/>
                </a:solidFill>
              </a:rPr>
              <a:t>Stage 2 | level 13 - Functions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D4A44D-BB08-4FDD-9E3C-FD1C047AE4DB}"/>
              </a:ext>
            </a:extLst>
          </p:cNvPr>
          <p:cNvSpPr/>
          <p:nvPr/>
        </p:nvSpPr>
        <p:spPr>
          <a:xfrm>
            <a:off x="907585" y="2992523"/>
            <a:ext cx="1961606" cy="532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7BB41DD-EF38-567A-6758-D048A293112F}"/>
              </a:ext>
            </a:extLst>
          </p:cNvPr>
          <p:cNvSpPr/>
          <p:nvPr/>
        </p:nvSpPr>
        <p:spPr>
          <a:xfrm>
            <a:off x="3335573" y="860652"/>
            <a:ext cx="2497056" cy="5324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Non-Parameterized Functions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8C40CE2-09E8-9E59-C531-57B8D5EE546C}"/>
              </a:ext>
            </a:extLst>
          </p:cNvPr>
          <p:cNvSpPr/>
          <p:nvPr/>
        </p:nvSpPr>
        <p:spPr>
          <a:xfrm>
            <a:off x="3335573" y="1654317"/>
            <a:ext cx="2497056" cy="5324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Parametrized Functions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A6DAD9B-3ACA-9F84-DBA7-A3B0EC78723F}"/>
              </a:ext>
            </a:extLst>
          </p:cNvPr>
          <p:cNvSpPr/>
          <p:nvPr/>
        </p:nvSpPr>
        <p:spPr>
          <a:xfrm>
            <a:off x="3335573" y="3924483"/>
            <a:ext cx="2497056" cy="5324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Return Value Functions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3AA00F8-3D4A-8CA9-42B4-EE2441572B6A}"/>
              </a:ext>
            </a:extLst>
          </p:cNvPr>
          <p:cNvSpPr/>
          <p:nvPr/>
        </p:nvSpPr>
        <p:spPr>
          <a:xfrm>
            <a:off x="3335573" y="5500984"/>
            <a:ext cx="2497056" cy="48406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Decorators Functions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C2207DF-338A-8398-6891-43DA128AD9DA}"/>
              </a:ext>
            </a:extLst>
          </p:cNvPr>
          <p:cNvSpPr/>
          <p:nvPr/>
        </p:nvSpPr>
        <p:spPr>
          <a:xfrm>
            <a:off x="3335573" y="4669678"/>
            <a:ext cx="2497056" cy="53246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Generator Functions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C8176A16-7CB2-DE98-FAC0-28A17062BE8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79162" y="1336112"/>
            <a:ext cx="1865637" cy="144718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047E054-A94C-6E3D-BC03-185280E89E00}"/>
              </a:ext>
            </a:extLst>
          </p:cNvPr>
          <p:cNvCxnSpPr>
            <a:cxnSpLocks/>
          </p:cNvCxnSpPr>
          <p:nvPr/>
        </p:nvCxnSpPr>
        <p:spPr>
          <a:xfrm flipV="1">
            <a:off x="1615736" y="1920551"/>
            <a:ext cx="1719836" cy="10994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47E404D-9D76-E7E3-B43F-486EBC4AFF83}"/>
              </a:ext>
            </a:extLst>
          </p:cNvPr>
          <p:cNvCxnSpPr>
            <a:stCxn id="8" idx="2"/>
            <a:endCxn id="17" idx="1"/>
          </p:cNvCxnSpPr>
          <p:nvPr/>
        </p:nvCxnSpPr>
        <p:spPr>
          <a:xfrm rot="16200000" flipH="1">
            <a:off x="1502968" y="3910409"/>
            <a:ext cx="2218025" cy="144718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8674F49-192D-9528-7D18-CA25BC54C60A}"/>
              </a:ext>
            </a:extLst>
          </p:cNvPr>
          <p:cNvCxnSpPr>
            <a:cxnSpLocks/>
            <a:endCxn id="20" idx="1"/>
          </p:cNvCxnSpPr>
          <p:nvPr/>
        </p:nvCxnSpPr>
        <p:spPr>
          <a:xfrm rot="16200000" flipH="1">
            <a:off x="2059115" y="3659454"/>
            <a:ext cx="1383494" cy="116942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14D3F4D-BC19-55B0-4F32-25EC910F26D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406821" y="3524988"/>
            <a:ext cx="928752" cy="665729"/>
          </a:xfrm>
          <a:prstGeom prst="bentConnector3">
            <a:avLst>
              <a:gd name="adj1" fmla="val 2206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D438585-0EB7-8D8E-1E74-3B4F41097127}"/>
              </a:ext>
            </a:extLst>
          </p:cNvPr>
          <p:cNvSpPr/>
          <p:nvPr/>
        </p:nvSpPr>
        <p:spPr>
          <a:xfrm>
            <a:off x="7429876" y="758285"/>
            <a:ext cx="2270054" cy="5324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FFFF"/>
                </a:solidFill>
              </a:rPr>
              <a:t>Required Parameter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FFEE21D-3A23-58EE-3DE7-A96EA085365F}"/>
              </a:ext>
            </a:extLst>
          </p:cNvPr>
          <p:cNvSpPr/>
          <p:nvPr/>
        </p:nvSpPr>
        <p:spPr>
          <a:xfrm>
            <a:off x="3335573" y="2954608"/>
            <a:ext cx="2472333" cy="59867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FF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Anonymous Parameters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7BE9A7B-B3DA-BFB8-CABA-8A7D4CFF9DA5}"/>
              </a:ext>
            </a:extLst>
          </p:cNvPr>
          <p:cNvSpPr/>
          <p:nvPr/>
        </p:nvSpPr>
        <p:spPr>
          <a:xfrm>
            <a:off x="7429876" y="1424546"/>
            <a:ext cx="2270051" cy="5324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FFFF"/>
                </a:solidFill>
              </a:rPr>
              <a:t>Default Parameter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3CC3AF9-D0E3-FD78-0F45-794013EC8EED}"/>
              </a:ext>
            </a:extLst>
          </p:cNvPr>
          <p:cNvSpPr/>
          <p:nvPr/>
        </p:nvSpPr>
        <p:spPr>
          <a:xfrm>
            <a:off x="7429876" y="2130607"/>
            <a:ext cx="2270051" cy="5324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FFFF"/>
                </a:solidFill>
              </a:rPr>
              <a:t>Keyword Parameter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F398576-EC60-1B57-3824-1B3CCA24B688}"/>
              </a:ext>
            </a:extLst>
          </p:cNvPr>
          <p:cNvSpPr/>
          <p:nvPr/>
        </p:nvSpPr>
        <p:spPr>
          <a:xfrm>
            <a:off x="7429876" y="2858148"/>
            <a:ext cx="2270051" cy="5324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FFFF"/>
                </a:solidFill>
              </a:rPr>
              <a:t>Variable Length Parameter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D83E436-4872-978D-875C-1B61229E340C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5832629" y="1024519"/>
            <a:ext cx="1597247" cy="8960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2AAA5F8-8C15-86FF-043C-CBC3A3FBBFBC}"/>
              </a:ext>
            </a:extLst>
          </p:cNvPr>
          <p:cNvCxnSpPr>
            <a:cxnSpLocks/>
            <a:stCxn id="15" idx="3"/>
            <a:endCxn id="35" idx="1"/>
          </p:cNvCxnSpPr>
          <p:nvPr/>
        </p:nvCxnSpPr>
        <p:spPr>
          <a:xfrm flipV="1">
            <a:off x="5832629" y="1690780"/>
            <a:ext cx="1597247" cy="2297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B6B11CB-EA33-71A8-234A-2E057A7A62F1}"/>
              </a:ext>
            </a:extLst>
          </p:cNvPr>
          <p:cNvCxnSpPr>
            <a:cxnSpLocks/>
            <a:stCxn id="15" idx="3"/>
            <a:endCxn id="36" idx="1"/>
          </p:cNvCxnSpPr>
          <p:nvPr/>
        </p:nvCxnSpPr>
        <p:spPr>
          <a:xfrm>
            <a:off x="5832629" y="1920551"/>
            <a:ext cx="1597247" cy="4762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2E4C68-90D5-5B6F-A418-6394DA270843}"/>
              </a:ext>
            </a:extLst>
          </p:cNvPr>
          <p:cNvCxnSpPr>
            <a:cxnSpLocks/>
            <a:stCxn id="15" idx="3"/>
            <a:endCxn id="37" idx="1"/>
          </p:cNvCxnSpPr>
          <p:nvPr/>
        </p:nvCxnSpPr>
        <p:spPr>
          <a:xfrm>
            <a:off x="5832629" y="1920551"/>
            <a:ext cx="1597247" cy="12038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7C1728F-73DB-7F23-5B7E-DEDC57AFBFC2}"/>
              </a:ext>
            </a:extLst>
          </p:cNvPr>
          <p:cNvCxnSpPr>
            <a:stCxn id="8" idx="3"/>
            <a:endCxn id="34" idx="1"/>
          </p:cNvCxnSpPr>
          <p:nvPr/>
        </p:nvCxnSpPr>
        <p:spPr>
          <a:xfrm flipV="1">
            <a:off x="2869191" y="3253947"/>
            <a:ext cx="466382" cy="48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866B782-63DE-D6DC-CF12-9366EFC7984F}"/>
              </a:ext>
            </a:extLst>
          </p:cNvPr>
          <p:cNvSpPr/>
          <p:nvPr/>
        </p:nvSpPr>
        <p:spPr>
          <a:xfrm>
            <a:off x="7429875" y="4249703"/>
            <a:ext cx="2270051" cy="5324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FFFFFF"/>
                </a:solidFill>
              </a:rPr>
              <a:t>Lambda Expressions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122504A-BC04-16FF-81E7-ABEA4EE2E4F4}"/>
              </a:ext>
            </a:extLst>
          </p:cNvPr>
          <p:cNvCxnSpPr>
            <a:cxnSpLocks/>
            <a:stCxn id="34" idx="3"/>
            <a:endCxn id="56" idx="1"/>
          </p:cNvCxnSpPr>
          <p:nvPr/>
        </p:nvCxnSpPr>
        <p:spPr>
          <a:xfrm>
            <a:off x="5807906" y="3253947"/>
            <a:ext cx="1621969" cy="12619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259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20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/>
              <a:t>Python Functions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>
                <a:solidFill>
                  <a:schemeClr val="bg1"/>
                </a:solidFill>
              </a:rPr>
              <a:t>Stage 2 | level 13 - Functions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D4A44D-BB08-4FDD-9E3C-FD1C047AE4DB}"/>
              </a:ext>
            </a:extLst>
          </p:cNvPr>
          <p:cNvSpPr/>
          <p:nvPr/>
        </p:nvSpPr>
        <p:spPr>
          <a:xfrm>
            <a:off x="931328" y="796300"/>
            <a:ext cx="2763099" cy="5259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Build-In Functions</a:t>
            </a:r>
            <a:endParaRPr lang="en-IN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2E036D-71F2-4AEF-A1EB-81DB496B7F6F}"/>
              </a:ext>
            </a:extLst>
          </p:cNvPr>
          <p:cNvSpPr txBox="1"/>
          <p:nvPr/>
        </p:nvSpPr>
        <p:spPr>
          <a:xfrm>
            <a:off x="869184" y="1961900"/>
            <a:ext cx="438639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Built-In or Predefined functions are the functions that are already written or defined in python.</a:t>
            </a:r>
          </a:p>
          <a:p>
            <a:endParaRPr lang="en-US" sz="2400" b="1" dirty="0"/>
          </a:p>
          <a:p>
            <a:r>
              <a:rPr lang="en-US" b="1" dirty="0"/>
              <a:t>As these functions are already defined so we do not need to define these functions.</a:t>
            </a:r>
            <a:endParaRPr lang="en-US" sz="2400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58602A-FA81-BA53-BCB1-1C9836CABAF6}"/>
              </a:ext>
            </a:extLst>
          </p:cNvPr>
          <p:cNvSpPr/>
          <p:nvPr/>
        </p:nvSpPr>
        <p:spPr>
          <a:xfrm>
            <a:off x="4789167" y="817255"/>
            <a:ext cx="1961606" cy="48406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C4B8A0-3A79-E037-2F13-A1FA9E5A2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213" y="817255"/>
            <a:ext cx="4190469" cy="58358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0804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/>
              <a:t>Python Functions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>
                <a:solidFill>
                  <a:schemeClr val="bg1"/>
                </a:solidFill>
              </a:rPr>
              <a:t>Stage 2 | level 13 - Functions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D4A44D-BB08-4FDD-9E3C-FD1C047AE4DB}"/>
              </a:ext>
            </a:extLst>
          </p:cNvPr>
          <p:cNvSpPr/>
          <p:nvPr/>
        </p:nvSpPr>
        <p:spPr>
          <a:xfrm>
            <a:off x="931328" y="1039821"/>
            <a:ext cx="3571332" cy="6380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User Defined 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2E036D-71F2-4AEF-A1EB-81DB496B7F6F}"/>
              </a:ext>
            </a:extLst>
          </p:cNvPr>
          <p:cNvSpPr txBox="1"/>
          <p:nvPr/>
        </p:nvSpPr>
        <p:spPr>
          <a:xfrm>
            <a:off x="1029822" y="2032665"/>
            <a:ext cx="40570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User Defined functions are created and used by the user itself to do some specific task.</a:t>
            </a:r>
          </a:p>
          <a:p>
            <a:endParaRPr lang="en-US" sz="2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58602A-FA81-BA53-BCB1-1C9836CABAF6}"/>
              </a:ext>
            </a:extLst>
          </p:cNvPr>
          <p:cNvSpPr/>
          <p:nvPr/>
        </p:nvSpPr>
        <p:spPr>
          <a:xfrm>
            <a:off x="7168745" y="1116548"/>
            <a:ext cx="1961606" cy="48406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0B2FEA-B14E-A316-901D-28FF2FB86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516" y="1741038"/>
            <a:ext cx="3809039" cy="49542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2169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/>
              <a:t>Python Functions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>
                <a:solidFill>
                  <a:schemeClr val="bg1"/>
                </a:solidFill>
              </a:rPr>
              <a:t>Stage 2 | level 13 - Functions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D4A44D-BB08-4FDD-9E3C-FD1C047AE4DB}"/>
              </a:ext>
            </a:extLst>
          </p:cNvPr>
          <p:cNvSpPr/>
          <p:nvPr/>
        </p:nvSpPr>
        <p:spPr>
          <a:xfrm>
            <a:off x="931328" y="1039821"/>
            <a:ext cx="3571332" cy="6380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Return Value 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2E036D-71F2-4AEF-A1EB-81DB496B7F6F}"/>
              </a:ext>
            </a:extLst>
          </p:cNvPr>
          <p:cNvSpPr txBox="1"/>
          <p:nvPr/>
        </p:nvSpPr>
        <p:spPr>
          <a:xfrm>
            <a:off x="1029822" y="2032665"/>
            <a:ext cx="4057083" cy="2498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000" dirty="0"/>
              <a:t>Return value functions return something on function call.</a:t>
            </a:r>
          </a:p>
          <a:p>
            <a:pPr lvl="0"/>
            <a:endParaRPr lang="en-US" sz="2000" dirty="0"/>
          </a:p>
          <a:p>
            <a:pPr lvl="0"/>
            <a:r>
              <a:rPr lang="en-US" sz="2000" dirty="0"/>
              <a:t>The return value can be stored in a variable.</a:t>
            </a:r>
          </a:p>
          <a:p>
            <a:pPr lvl="0">
              <a:lnSpc>
                <a:spcPct val="115000"/>
              </a:lnSpc>
              <a:spcAft>
                <a:spcPts val="1600"/>
              </a:spcAft>
            </a:pPr>
            <a:endParaRPr lang="en-US" sz="2000" dirty="0">
              <a:highlight>
                <a:srgbClr val="FFFFFF"/>
              </a:highlight>
            </a:endParaRPr>
          </a:p>
          <a:p>
            <a:endParaRPr lang="en-US" sz="2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58602A-FA81-BA53-BCB1-1C9836CABAF6}"/>
              </a:ext>
            </a:extLst>
          </p:cNvPr>
          <p:cNvSpPr/>
          <p:nvPr/>
        </p:nvSpPr>
        <p:spPr>
          <a:xfrm>
            <a:off x="8152661" y="789518"/>
            <a:ext cx="1961606" cy="48406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16E1FC-10A8-3908-DBEE-90CB80A69513}"/>
              </a:ext>
            </a:extLst>
          </p:cNvPr>
          <p:cNvSpPr txBox="1"/>
          <p:nvPr/>
        </p:nvSpPr>
        <p:spPr>
          <a:xfrm>
            <a:off x="4676081" y="5571294"/>
            <a:ext cx="34267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C0000"/>
                </a:solidFill>
              </a:rPr>
              <a:t>Value returned by function is stored in variable.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1CBEE-41D7-516D-8979-266D8EE23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920" y="1358850"/>
            <a:ext cx="3646257" cy="47739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3710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/>
              <a:t>Python Functions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>
                <a:solidFill>
                  <a:schemeClr val="bg1"/>
                </a:solidFill>
              </a:rPr>
              <a:t>Stage 2 | level 13 - Functions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D4A44D-BB08-4FDD-9E3C-FD1C047AE4DB}"/>
              </a:ext>
            </a:extLst>
          </p:cNvPr>
          <p:cNvSpPr/>
          <p:nvPr/>
        </p:nvSpPr>
        <p:spPr>
          <a:xfrm>
            <a:off x="931328" y="972824"/>
            <a:ext cx="3571332" cy="772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Multiple Return Value Functions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58602A-FA81-BA53-BCB1-1C9836CABAF6}"/>
              </a:ext>
            </a:extLst>
          </p:cNvPr>
          <p:cNvSpPr/>
          <p:nvPr/>
        </p:nvSpPr>
        <p:spPr>
          <a:xfrm>
            <a:off x="8152660" y="957118"/>
            <a:ext cx="1961606" cy="48406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0FC649-114F-B916-C64D-FD4EEC1221A2}"/>
              </a:ext>
            </a:extLst>
          </p:cNvPr>
          <p:cNvSpPr txBox="1"/>
          <p:nvPr/>
        </p:nvSpPr>
        <p:spPr>
          <a:xfrm>
            <a:off x="738909" y="2162486"/>
            <a:ext cx="4738613" cy="1777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Multiple values can also be returned in a functions.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The multiple return values are returned in the form of tuple.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US" sz="1800" dirty="0">
              <a:highlight>
                <a:srgbClr val="FFFFFF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772F70-3233-0A15-BBF9-695434B25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730" y="1631415"/>
            <a:ext cx="3707467" cy="42694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9188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/>
              <a:t>Python Functions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>
                <a:solidFill>
                  <a:schemeClr val="bg1"/>
                </a:solidFill>
              </a:rPr>
              <a:t>Stage 2 | level 13 - Functions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D4A44D-BB08-4FDD-9E3C-FD1C047AE4DB}"/>
              </a:ext>
            </a:extLst>
          </p:cNvPr>
          <p:cNvSpPr/>
          <p:nvPr/>
        </p:nvSpPr>
        <p:spPr>
          <a:xfrm>
            <a:off x="931328" y="1007918"/>
            <a:ext cx="3571332" cy="701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Parametrized </a:t>
            </a: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Functions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58602A-FA81-BA53-BCB1-1C9836CABAF6}"/>
              </a:ext>
            </a:extLst>
          </p:cNvPr>
          <p:cNvSpPr/>
          <p:nvPr/>
        </p:nvSpPr>
        <p:spPr>
          <a:xfrm>
            <a:off x="8152660" y="957118"/>
            <a:ext cx="1961606" cy="48406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1FFCB7-013F-A3AD-37A5-C1E501644F22}"/>
              </a:ext>
            </a:extLst>
          </p:cNvPr>
          <p:cNvSpPr txBox="1"/>
          <p:nvPr/>
        </p:nvSpPr>
        <p:spPr>
          <a:xfrm>
            <a:off x="931328" y="2142840"/>
            <a:ext cx="3853736" cy="1829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latin typeface="Nunito"/>
                <a:ea typeface="Nunito"/>
                <a:cs typeface="Nunito"/>
                <a:sym typeface="Nunito"/>
              </a:rPr>
              <a:t>The Parametrized functions are those functions which requires passing of a no. of arguments.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US" sz="1800" dirty="0">
              <a:highlight>
                <a:srgbClr val="FFFFFF"/>
              </a:highligh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6AD091-0CE4-698E-6C1A-AB5C5827A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618" y="1869537"/>
            <a:ext cx="3143689" cy="39534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3482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3472</TotalTime>
  <Words>421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Agency FB</vt:lpstr>
      <vt:lpstr>Aharoni</vt:lpstr>
      <vt:lpstr>Arial</vt:lpstr>
      <vt:lpstr>Arial Rounded MT Bold</vt:lpstr>
      <vt:lpstr>Calibri</vt:lpstr>
      <vt:lpstr>Calibri Light</vt:lpstr>
      <vt:lpstr>Nunito</vt:lpstr>
      <vt:lpstr>Office Theme</vt:lpstr>
      <vt:lpstr>PowerPoint Presentation</vt:lpstr>
      <vt:lpstr>Python Functions</vt:lpstr>
      <vt:lpstr>Defining and Calling Functions</vt:lpstr>
      <vt:lpstr>Types of Python Function</vt:lpstr>
      <vt:lpstr>Python Functions</vt:lpstr>
      <vt:lpstr>Python Functions</vt:lpstr>
      <vt:lpstr>Python Functions</vt:lpstr>
      <vt:lpstr>Python Functions</vt:lpstr>
      <vt:lpstr>Python Functions</vt:lpstr>
      <vt:lpstr>Python Functions</vt:lpstr>
      <vt:lpstr>Python Functions</vt:lpstr>
      <vt:lpstr>Python Functions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zaid kamil</dc:creator>
  <cp:lastModifiedBy>Zaid Bin  Kamil</cp:lastModifiedBy>
  <cp:revision>142</cp:revision>
  <dcterms:created xsi:type="dcterms:W3CDTF">2020-10-29T10:04:59Z</dcterms:created>
  <dcterms:modified xsi:type="dcterms:W3CDTF">2025-04-03T07:28:16Z</dcterms:modified>
</cp:coreProperties>
</file>