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81" r:id="rId2"/>
    <p:sldId id="282" r:id="rId3"/>
    <p:sldId id="304" r:id="rId4"/>
    <p:sldId id="305" r:id="rId5"/>
    <p:sldId id="294" r:id="rId6"/>
    <p:sldId id="306" r:id="rId7"/>
    <p:sldId id="288" r:id="rId8"/>
    <p:sldId id="307" r:id="rId9"/>
    <p:sldId id="308" r:id="rId10"/>
    <p:sldId id="309" r:id="rId11"/>
    <p:sldId id="310" r:id="rId12"/>
    <p:sldId id="312" r:id="rId13"/>
    <p:sldId id="311" r:id="rId14"/>
    <p:sldId id="30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FFC000"/>
    <a:srgbClr val="A86ED4"/>
    <a:srgbClr val="00B0F0"/>
    <a:srgbClr val="00B050"/>
    <a:srgbClr val="FF6161"/>
    <a:srgbClr val="EDDDB9"/>
    <a:srgbClr val="ECDC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494" autoAdjust="0"/>
    <p:restoredTop sz="94660"/>
  </p:normalViewPr>
  <p:slideViewPr>
    <p:cSldViewPr snapToGrid="0">
      <p:cViewPr varScale="1">
        <p:scale>
          <a:sx n="137" d="100"/>
          <a:sy n="137" d="100"/>
        </p:scale>
        <p:origin x="125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8C0F2F-F4B8-4756-B150-0D5AAA1136A9}" type="doc">
      <dgm:prSet loTypeId="urn:microsoft.com/office/officeart/2005/8/layout/default" loCatId="list" qsTypeId="urn:microsoft.com/office/officeart/2005/8/quickstyle/simple5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A5DE0899-4FE0-4682-BF45-B82C2A84872D}">
      <dgm:prSet phldrT="[Text]"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Arithmetic operators</a:t>
          </a:r>
          <a:endParaRPr lang="en-US" dirty="0">
            <a:effectLst/>
          </a:endParaRPr>
        </a:p>
      </dgm:t>
    </dgm:pt>
    <dgm:pt modelId="{8FD94588-0E23-43BB-B2EE-E745ED4BBD2E}" type="parTrans" cxnId="{C13E00B0-CF55-4A2A-AFE9-E350C61850E8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87EC5660-7B6D-4C1C-81AA-847C421DD336}" type="sibTrans" cxnId="{C13E00B0-CF55-4A2A-AFE9-E350C61850E8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99BD0090-E53E-4A7C-99BD-FC8F8B601AFD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Assignment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23383038-3C2E-4D4F-A901-052E12BC3E65}" type="parTrans" cxnId="{DF5F0DC3-A626-477B-9508-5F6BADF46DDD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A549AA3E-44D8-4715-B1EA-2C9C067756B6}" type="sibTrans" cxnId="{DF5F0DC3-A626-477B-9508-5F6BADF46DDD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AA19952D-90C1-4A19-8DC4-8DD4142D50DB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Comparison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68DB45F1-2454-4E60-8A22-CAA1BFFCC4EC}" type="parTrans" cxnId="{8CD61712-A2BE-47A2-817B-A4ABDA94C05C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300B2845-2AA3-4900-832F-BB24089E6790}" type="sibTrans" cxnId="{8CD61712-A2BE-47A2-817B-A4ABDA94C05C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66288285-6437-49EC-A115-AACBDB87A93C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Logical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AE8C341D-79BE-4329-898B-377F7FB9D68F}" type="parTrans" cxnId="{6E25CC9C-BB9A-4227-AEAC-A2457678333A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2914159F-C9E8-425A-BD22-F62F7157C5DC}" type="sibTrans" cxnId="{6E25CC9C-BB9A-4227-AEAC-A2457678333A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6AF64239-0F9C-4C70-860B-2D85D9FEC2FB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Identity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F9653A29-AE37-4BFE-B1E6-A76F5C5455A9}" type="parTrans" cxnId="{6A601E0A-4021-498F-8B82-3AA8D2B70BE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EAFBAC55-B5B1-45A4-9A8B-51B381EB3245}" type="sibTrans" cxnId="{6A601E0A-4021-498F-8B82-3AA8D2B70BE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8BADD5CD-AAE1-495B-A320-041E66745444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Membership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88E11EFD-86F5-4D17-9C32-D040D540D068}" type="parTrans" cxnId="{07108ECB-CEA2-4FA4-9D4B-726A94D6B0B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511A893B-F610-44AD-BAA2-3DBE95487FE9}" type="sibTrans" cxnId="{07108ECB-CEA2-4FA4-9D4B-726A94D6B0BE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98F52953-6E99-46F8-8E01-BC553CE4E443}">
      <dgm:prSet/>
      <dgm:spPr/>
      <dgm:t>
        <a:bodyPr/>
        <a:lstStyle/>
        <a:p>
          <a:r>
            <a:rPr lang="en-US" b="1" i="0">
              <a:effectLst/>
              <a:latin typeface="Verdana" panose="020B0604030504040204" pitchFamily="34" charset="0"/>
            </a:rPr>
            <a:t>Bitwise operators</a:t>
          </a:r>
          <a:endParaRPr lang="en-US" b="1" i="0" dirty="0">
            <a:effectLst/>
            <a:latin typeface="Verdana" panose="020B0604030504040204" pitchFamily="34" charset="0"/>
          </a:endParaRPr>
        </a:p>
      </dgm:t>
    </dgm:pt>
    <dgm:pt modelId="{5DAB82FF-3A9A-46DB-956A-607CF6C6F09F}" type="parTrans" cxnId="{3A7D9D1F-C479-48AF-B1DC-C70DD5DF3121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CF5CEF6F-1417-46C7-8078-9B9275EA66FE}" type="sibTrans" cxnId="{3A7D9D1F-C479-48AF-B1DC-C70DD5DF3121}">
      <dgm:prSet/>
      <dgm:spPr/>
      <dgm:t>
        <a:bodyPr/>
        <a:lstStyle/>
        <a:p>
          <a:endParaRPr lang="en-US">
            <a:solidFill>
              <a:schemeClr val="bg1"/>
            </a:solidFill>
            <a:effectLst/>
          </a:endParaRPr>
        </a:p>
      </dgm:t>
    </dgm:pt>
    <dgm:pt modelId="{BA6AAE9B-5D83-454E-99C9-364786DFB0ED}" type="pres">
      <dgm:prSet presAssocID="{F58C0F2F-F4B8-4756-B150-0D5AAA1136A9}" presName="diagram" presStyleCnt="0">
        <dgm:presLayoutVars>
          <dgm:dir/>
          <dgm:resizeHandles val="exact"/>
        </dgm:presLayoutVars>
      </dgm:prSet>
      <dgm:spPr/>
    </dgm:pt>
    <dgm:pt modelId="{757BE9D5-43DD-470C-9E72-D028726FBA23}" type="pres">
      <dgm:prSet presAssocID="{A5DE0899-4FE0-4682-BF45-B82C2A84872D}" presName="node" presStyleLbl="node1" presStyleIdx="0" presStyleCnt="7">
        <dgm:presLayoutVars>
          <dgm:bulletEnabled val="1"/>
        </dgm:presLayoutVars>
      </dgm:prSet>
      <dgm:spPr/>
    </dgm:pt>
    <dgm:pt modelId="{48221EE5-5C51-488F-9BF8-CF0A9FE2FA08}" type="pres">
      <dgm:prSet presAssocID="{87EC5660-7B6D-4C1C-81AA-847C421DD336}" presName="sibTrans" presStyleCnt="0"/>
      <dgm:spPr/>
    </dgm:pt>
    <dgm:pt modelId="{BF0476CF-E013-49CD-B644-67D73AFFC115}" type="pres">
      <dgm:prSet presAssocID="{99BD0090-E53E-4A7C-99BD-FC8F8B601AFD}" presName="node" presStyleLbl="node1" presStyleIdx="1" presStyleCnt="7">
        <dgm:presLayoutVars>
          <dgm:bulletEnabled val="1"/>
        </dgm:presLayoutVars>
      </dgm:prSet>
      <dgm:spPr/>
    </dgm:pt>
    <dgm:pt modelId="{A7BA53BA-5F70-4CF6-9200-B7BCD01F5CAF}" type="pres">
      <dgm:prSet presAssocID="{A549AA3E-44D8-4715-B1EA-2C9C067756B6}" presName="sibTrans" presStyleCnt="0"/>
      <dgm:spPr/>
    </dgm:pt>
    <dgm:pt modelId="{1898C0DA-D183-46CF-8896-0C07BDB971C6}" type="pres">
      <dgm:prSet presAssocID="{AA19952D-90C1-4A19-8DC4-8DD4142D50DB}" presName="node" presStyleLbl="node1" presStyleIdx="2" presStyleCnt="7">
        <dgm:presLayoutVars>
          <dgm:bulletEnabled val="1"/>
        </dgm:presLayoutVars>
      </dgm:prSet>
      <dgm:spPr/>
    </dgm:pt>
    <dgm:pt modelId="{7E76F949-32DB-4161-9B08-1E121D85DCA1}" type="pres">
      <dgm:prSet presAssocID="{300B2845-2AA3-4900-832F-BB24089E6790}" presName="sibTrans" presStyleCnt="0"/>
      <dgm:spPr/>
    </dgm:pt>
    <dgm:pt modelId="{231D9D46-310D-4DBA-8D60-17F3C68C8E25}" type="pres">
      <dgm:prSet presAssocID="{66288285-6437-49EC-A115-AACBDB87A93C}" presName="node" presStyleLbl="node1" presStyleIdx="3" presStyleCnt="7">
        <dgm:presLayoutVars>
          <dgm:bulletEnabled val="1"/>
        </dgm:presLayoutVars>
      </dgm:prSet>
      <dgm:spPr/>
    </dgm:pt>
    <dgm:pt modelId="{C3D30473-9AE7-4FD3-88CA-4600B5789524}" type="pres">
      <dgm:prSet presAssocID="{2914159F-C9E8-425A-BD22-F62F7157C5DC}" presName="sibTrans" presStyleCnt="0"/>
      <dgm:spPr/>
    </dgm:pt>
    <dgm:pt modelId="{3BD15571-51CE-453E-A61A-05AAB7D656A8}" type="pres">
      <dgm:prSet presAssocID="{6AF64239-0F9C-4C70-860B-2D85D9FEC2FB}" presName="node" presStyleLbl="node1" presStyleIdx="4" presStyleCnt="7">
        <dgm:presLayoutVars>
          <dgm:bulletEnabled val="1"/>
        </dgm:presLayoutVars>
      </dgm:prSet>
      <dgm:spPr/>
    </dgm:pt>
    <dgm:pt modelId="{9BBA8C7B-DD9E-4140-ADD6-FF87E40F0927}" type="pres">
      <dgm:prSet presAssocID="{EAFBAC55-B5B1-45A4-9A8B-51B381EB3245}" presName="sibTrans" presStyleCnt="0"/>
      <dgm:spPr/>
    </dgm:pt>
    <dgm:pt modelId="{B7583537-8B2D-4BF9-BF14-AB0C1A0DFC27}" type="pres">
      <dgm:prSet presAssocID="{8BADD5CD-AAE1-495B-A320-041E66745444}" presName="node" presStyleLbl="node1" presStyleIdx="5" presStyleCnt="7">
        <dgm:presLayoutVars>
          <dgm:bulletEnabled val="1"/>
        </dgm:presLayoutVars>
      </dgm:prSet>
      <dgm:spPr/>
    </dgm:pt>
    <dgm:pt modelId="{7BEAC9C6-DE1F-4AF2-92DD-0BDC80E67FCF}" type="pres">
      <dgm:prSet presAssocID="{511A893B-F610-44AD-BAA2-3DBE95487FE9}" presName="sibTrans" presStyleCnt="0"/>
      <dgm:spPr/>
    </dgm:pt>
    <dgm:pt modelId="{B9CB26DA-3EC1-4A66-A4B3-EB7B2225200F}" type="pres">
      <dgm:prSet presAssocID="{98F52953-6E99-46F8-8E01-BC553CE4E443}" presName="node" presStyleLbl="node1" presStyleIdx="6" presStyleCnt="7">
        <dgm:presLayoutVars>
          <dgm:bulletEnabled val="1"/>
        </dgm:presLayoutVars>
      </dgm:prSet>
      <dgm:spPr/>
    </dgm:pt>
  </dgm:ptLst>
  <dgm:cxnLst>
    <dgm:cxn modelId="{34625C01-E8F4-443E-8362-849815AC2359}" type="presOf" srcId="{6AF64239-0F9C-4C70-860B-2D85D9FEC2FB}" destId="{3BD15571-51CE-453E-A61A-05AAB7D656A8}" srcOrd="0" destOrd="0" presId="urn:microsoft.com/office/officeart/2005/8/layout/default"/>
    <dgm:cxn modelId="{B9A13609-609E-4505-BCA7-68F5B66AA278}" type="presOf" srcId="{F58C0F2F-F4B8-4756-B150-0D5AAA1136A9}" destId="{BA6AAE9B-5D83-454E-99C9-364786DFB0ED}" srcOrd="0" destOrd="0" presId="urn:microsoft.com/office/officeart/2005/8/layout/default"/>
    <dgm:cxn modelId="{6A601E0A-4021-498F-8B82-3AA8D2B70BEE}" srcId="{F58C0F2F-F4B8-4756-B150-0D5AAA1136A9}" destId="{6AF64239-0F9C-4C70-860B-2D85D9FEC2FB}" srcOrd="4" destOrd="0" parTransId="{F9653A29-AE37-4BFE-B1E6-A76F5C5455A9}" sibTransId="{EAFBAC55-B5B1-45A4-9A8B-51B381EB3245}"/>
    <dgm:cxn modelId="{8CD61712-A2BE-47A2-817B-A4ABDA94C05C}" srcId="{F58C0F2F-F4B8-4756-B150-0D5AAA1136A9}" destId="{AA19952D-90C1-4A19-8DC4-8DD4142D50DB}" srcOrd="2" destOrd="0" parTransId="{68DB45F1-2454-4E60-8A22-CAA1BFFCC4EC}" sibTransId="{300B2845-2AA3-4900-832F-BB24089E6790}"/>
    <dgm:cxn modelId="{3A7D9D1F-C479-48AF-B1DC-C70DD5DF3121}" srcId="{F58C0F2F-F4B8-4756-B150-0D5AAA1136A9}" destId="{98F52953-6E99-46F8-8E01-BC553CE4E443}" srcOrd="6" destOrd="0" parTransId="{5DAB82FF-3A9A-46DB-956A-607CF6C6F09F}" sibTransId="{CF5CEF6F-1417-46C7-8078-9B9275EA66FE}"/>
    <dgm:cxn modelId="{184B4D38-20A2-4541-B5AE-72B6185AD6B0}" type="presOf" srcId="{99BD0090-E53E-4A7C-99BD-FC8F8B601AFD}" destId="{BF0476CF-E013-49CD-B644-67D73AFFC115}" srcOrd="0" destOrd="0" presId="urn:microsoft.com/office/officeart/2005/8/layout/default"/>
    <dgm:cxn modelId="{1933B74C-7955-42F4-9F04-4462D9129E74}" type="presOf" srcId="{98F52953-6E99-46F8-8E01-BC553CE4E443}" destId="{B9CB26DA-3EC1-4A66-A4B3-EB7B2225200F}" srcOrd="0" destOrd="0" presId="urn:microsoft.com/office/officeart/2005/8/layout/default"/>
    <dgm:cxn modelId="{206B2259-24D2-49A1-A599-D587332DC149}" type="presOf" srcId="{66288285-6437-49EC-A115-AACBDB87A93C}" destId="{231D9D46-310D-4DBA-8D60-17F3C68C8E25}" srcOrd="0" destOrd="0" presId="urn:microsoft.com/office/officeart/2005/8/layout/default"/>
    <dgm:cxn modelId="{89F19F7E-6052-4551-9387-3A0063C97BFC}" type="presOf" srcId="{AA19952D-90C1-4A19-8DC4-8DD4142D50DB}" destId="{1898C0DA-D183-46CF-8896-0C07BDB971C6}" srcOrd="0" destOrd="0" presId="urn:microsoft.com/office/officeart/2005/8/layout/default"/>
    <dgm:cxn modelId="{2E2FD098-8E01-415D-88A1-A09A7EFE1D5C}" type="presOf" srcId="{A5DE0899-4FE0-4682-BF45-B82C2A84872D}" destId="{757BE9D5-43DD-470C-9E72-D028726FBA23}" srcOrd="0" destOrd="0" presId="urn:microsoft.com/office/officeart/2005/8/layout/default"/>
    <dgm:cxn modelId="{6E25CC9C-BB9A-4227-AEAC-A2457678333A}" srcId="{F58C0F2F-F4B8-4756-B150-0D5AAA1136A9}" destId="{66288285-6437-49EC-A115-AACBDB87A93C}" srcOrd="3" destOrd="0" parTransId="{AE8C341D-79BE-4329-898B-377F7FB9D68F}" sibTransId="{2914159F-C9E8-425A-BD22-F62F7157C5DC}"/>
    <dgm:cxn modelId="{7CA867A6-B0BB-4597-98BE-C323ABA7AF29}" type="presOf" srcId="{8BADD5CD-AAE1-495B-A320-041E66745444}" destId="{B7583537-8B2D-4BF9-BF14-AB0C1A0DFC27}" srcOrd="0" destOrd="0" presId="urn:microsoft.com/office/officeart/2005/8/layout/default"/>
    <dgm:cxn modelId="{C13E00B0-CF55-4A2A-AFE9-E350C61850E8}" srcId="{F58C0F2F-F4B8-4756-B150-0D5AAA1136A9}" destId="{A5DE0899-4FE0-4682-BF45-B82C2A84872D}" srcOrd="0" destOrd="0" parTransId="{8FD94588-0E23-43BB-B2EE-E745ED4BBD2E}" sibTransId="{87EC5660-7B6D-4C1C-81AA-847C421DD336}"/>
    <dgm:cxn modelId="{DF5F0DC3-A626-477B-9508-5F6BADF46DDD}" srcId="{F58C0F2F-F4B8-4756-B150-0D5AAA1136A9}" destId="{99BD0090-E53E-4A7C-99BD-FC8F8B601AFD}" srcOrd="1" destOrd="0" parTransId="{23383038-3C2E-4D4F-A901-052E12BC3E65}" sibTransId="{A549AA3E-44D8-4715-B1EA-2C9C067756B6}"/>
    <dgm:cxn modelId="{07108ECB-CEA2-4FA4-9D4B-726A94D6B0BE}" srcId="{F58C0F2F-F4B8-4756-B150-0D5AAA1136A9}" destId="{8BADD5CD-AAE1-495B-A320-041E66745444}" srcOrd="5" destOrd="0" parTransId="{88E11EFD-86F5-4D17-9C32-D040D540D068}" sibTransId="{511A893B-F610-44AD-BAA2-3DBE95487FE9}"/>
    <dgm:cxn modelId="{32E54EB8-E57C-4CD3-A976-0BCB282F9FF4}" type="presParOf" srcId="{BA6AAE9B-5D83-454E-99C9-364786DFB0ED}" destId="{757BE9D5-43DD-470C-9E72-D028726FBA23}" srcOrd="0" destOrd="0" presId="urn:microsoft.com/office/officeart/2005/8/layout/default"/>
    <dgm:cxn modelId="{6028FBCE-272E-4C3E-80CC-EFB7B966D11E}" type="presParOf" srcId="{BA6AAE9B-5D83-454E-99C9-364786DFB0ED}" destId="{48221EE5-5C51-488F-9BF8-CF0A9FE2FA08}" srcOrd="1" destOrd="0" presId="urn:microsoft.com/office/officeart/2005/8/layout/default"/>
    <dgm:cxn modelId="{547E8306-3280-497F-9915-1DD6C841D879}" type="presParOf" srcId="{BA6AAE9B-5D83-454E-99C9-364786DFB0ED}" destId="{BF0476CF-E013-49CD-B644-67D73AFFC115}" srcOrd="2" destOrd="0" presId="urn:microsoft.com/office/officeart/2005/8/layout/default"/>
    <dgm:cxn modelId="{CE98972D-BFCF-45B1-91DD-F8D375EAE7DC}" type="presParOf" srcId="{BA6AAE9B-5D83-454E-99C9-364786DFB0ED}" destId="{A7BA53BA-5F70-4CF6-9200-B7BCD01F5CAF}" srcOrd="3" destOrd="0" presId="urn:microsoft.com/office/officeart/2005/8/layout/default"/>
    <dgm:cxn modelId="{5939E738-C19E-424F-9DF5-4170C33766EB}" type="presParOf" srcId="{BA6AAE9B-5D83-454E-99C9-364786DFB0ED}" destId="{1898C0DA-D183-46CF-8896-0C07BDB971C6}" srcOrd="4" destOrd="0" presId="urn:microsoft.com/office/officeart/2005/8/layout/default"/>
    <dgm:cxn modelId="{24654370-C142-469E-8CE3-BE8729DDB742}" type="presParOf" srcId="{BA6AAE9B-5D83-454E-99C9-364786DFB0ED}" destId="{7E76F949-32DB-4161-9B08-1E121D85DCA1}" srcOrd="5" destOrd="0" presId="urn:microsoft.com/office/officeart/2005/8/layout/default"/>
    <dgm:cxn modelId="{7FB7519E-DA4C-47C9-A013-D474D195713E}" type="presParOf" srcId="{BA6AAE9B-5D83-454E-99C9-364786DFB0ED}" destId="{231D9D46-310D-4DBA-8D60-17F3C68C8E25}" srcOrd="6" destOrd="0" presId="urn:microsoft.com/office/officeart/2005/8/layout/default"/>
    <dgm:cxn modelId="{1CCEE295-51A8-4B66-8D44-78C25644195A}" type="presParOf" srcId="{BA6AAE9B-5D83-454E-99C9-364786DFB0ED}" destId="{C3D30473-9AE7-4FD3-88CA-4600B5789524}" srcOrd="7" destOrd="0" presId="urn:microsoft.com/office/officeart/2005/8/layout/default"/>
    <dgm:cxn modelId="{D3AB840A-D17B-4C31-ABC6-BD206F1B2168}" type="presParOf" srcId="{BA6AAE9B-5D83-454E-99C9-364786DFB0ED}" destId="{3BD15571-51CE-453E-A61A-05AAB7D656A8}" srcOrd="8" destOrd="0" presId="urn:microsoft.com/office/officeart/2005/8/layout/default"/>
    <dgm:cxn modelId="{060607AE-BB3C-4BB3-ABEF-4DE8296238DE}" type="presParOf" srcId="{BA6AAE9B-5D83-454E-99C9-364786DFB0ED}" destId="{9BBA8C7B-DD9E-4140-ADD6-FF87E40F0927}" srcOrd="9" destOrd="0" presId="urn:microsoft.com/office/officeart/2005/8/layout/default"/>
    <dgm:cxn modelId="{B35F8ADF-91A5-4476-805D-184C340A0F8D}" type="presParOf" srcId="{BA6AAE9B-5D83-454E-99C9-364786DFB0ED}" destId="{B7583537-8B2D-4BF9-BF14-AB0C1A0DFC27}" srcOrd="10" destOrd="0" presId="urn:microsoft.com/office/officeart/2005/8/layout/default"/>
    <dgm:cxn modelId="{E9A6A385-3ABA-4E19-9418-E37857A2B924}" type="presParOf" srcId="{BA6AAE9B-5D83-454E-99C9-364786DFB0ED}" destId="{7BEAC9C6-DE1F-4AF2-92DD-0BDC80E67FCF}" srcOrd="11" destOrd="0" presId="urn:microsoft.com/office/officeart/2005/8/layout/default"/>
    <dgm:cxn modelId="{FE95C13E-65FA-4589-9F86-BE6FA94D2A86}" type="presParOf" srcId="{BA6AAE9B-5D83-454E-99C9-364786DFB0ED}" destId="{B9CB26DA-3EC1-4A66-A4B3-EB7B2225200F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7BE9D5-43DD-470C-9E72-D028726FBA23}">
      <dsp:nvSpPr>
        <dsp:cNvPr id="0" name=""/>
        <dsp:cNvSpPr/>
      </dsp:nvSpPr>
      <dsp:spPr>
        <a:xfrm>
          <a:off x="45689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Arithmetic operators</a:t>
          </a:r>
          <a:endParaRPr lang="en-US" sz="1500" kern="1200" dirty="0">
            <a:effectLst/>
          </a:endParaRPr>
        </a:p>
      </dsp:txBody>
      <dsp:txXfrm>
        <a:off x="45689" y="535"/>
        <a:ext cx="1471777" cy="883066"/>
      </dsp:txXfrm>
    </dsp:sp>
    <dsp:sp modelId="{BF0476CF-E013-49CD-B644-67D73AFFC115}">
      <dsp:nvSpPr>
        <dsp:cNvPr id="0" name=""/>
        <dsp:cNvSpPr/>
      </dsp:nvSpPr>
      <dsp:spPr>
        <a:xfrm>
          <a:off x="1664644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Assignment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1664644" y="535"/>
        <a:ext cx="1471777" cy="883066"/>
      </dsp:txXfrm>
    </dsp:sp>
    <dsp:sp modelId="{1898C0DA-D183-46CF-8896-0C07BDB971C6}">
      <dsp:nvSpPr>
        <dsp:cNvPr id="0" name=""/>
        <dsp:cNvSpPr/>
      </dsp:nvSpPr>
      <dsp:spPr>
        <a:xfrm>
          <a:off x="3283600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Comparison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3283600" y="535"/>
        <a:ext cx="1471777" cy="883066"/>
      </dsp:txXfrm>
    </dsp:sp>
    <dsp:sp modelId="{231D9D46-310D-4DBA-8D60-17F3C68C8E25}">
      <dsp:nvSpPr>
        <dsp:cNvPr id="0" name=""/>
        <dsp:cNvSpPr/>
      </dsp:nvSpPr>
      <dsp:spPr>
        <a:xfrm>
          <a:off x="4902555" y="535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Logical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4902555" y="535"/>
        <a:ext cx="1471777" cy="883066"/>
      </dsp:txXfrm>
    </dsp:sp>
    <dsp:sp modelId="{3BD15571-51CE-453E-A61A-05AAB7D656A8}">
      <dsp:nvSpPr>
        <dsp:cNvPr id="0" name=""/>
        <dsp:cNvSpPr/>
      </dsp:nvSpPr>
      <dsp:spPr>
        <a:xfrm>
          <a:off x="855167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Identity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855167" y="1030779"/>
        <a:ext cx="1471777" cy="883066"/>
      </dsp:txXfrm>
    </dsp:sp>
    <dsp:sp modelId="{B7583537-8B2D-4BF9-BF14-AB0C1A0DFC27}">
      <dsp:nvSpPr>
        <dsp:cNvPr id="0" name=""/>
        <dsp:cNvSpPr/>
      </dsp:nvSpPr>
      <dsp:spPr>
        <a:xfrm>
          <a:off x="2474122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Membership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2474122" y="1030779"/>
        <a:ext cx="1471777" cy="883066"/>
      </dsp:txXfrm>
    </dsp:sp>
    <dsp:sp modelId="{B9CB26DA-3EC1-4A66-A4B3-EB7B2225200F}">
      <dsp:nvSpPr>
        <dsp:cNvPr id="0" name=""/>
        <dsp:cNvSpPr/>
      </dsp:nvSpPr>
      <dsp:spPr>
        <a:xfrm>
          <a:off x="4093078" y="1030779"/>
          <a:ext cx="1471777" cy="883066"/>
        </a:xfrm>
        <a:prstGeom prst="rect">
          <a:avLst/>
        </a:prstGeom>
        <a:gradFill rotWithShape="0">
          <a:gsLst>
            <a:gs pos="0">
              <a:schemeClr val="dk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dk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dk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i="0" kern="1200">
              <a:effectLst/>
              <a:latin typeface="Verdana" panose="020B0604030504040204" pitchFamily="34" charset="0"/>
            </a:rPr>
            <a:t>Bitwise operators</a:t>
          </a:r>
          <a:endParaRPr lang="en-US" sz="1500" b="1" i="0" kern="1200" dirty="0">
            <a:effectLst/>
            <a:latin typeface="Verdana" panose="020B0604030504040204" pitchFamily="34" charset="0"/>
          </a:endParaRPr>
        </a:p>
      </dsp:txBody>
      <dsp:txXfrm>
        <a:off x="4093078" y="1030779"/>
        <a:ext cx="1471777" cy="88306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3A9447-C6AB-4F51-AB99-A9EBD86774E2}" type="datetimeFigureOut">
              <a:rPr lang="en-US" smtClean="0"/>
              <a:t>4/3/2025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9C2586-CE3B-44BE-8402-EFDA39DD97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1456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6A7D7-6161-4148-9CDB-A3ECDA1E03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5EF53-15AC-4031-8FCB-28763DFF21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23893-B342-46D2-8FB9-8537D19ABB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DD05D4-4642-43E8-9D68-C2A13C234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21D393-679F-42C4-B023-309EF0323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434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0EBD7-639D-464F-8115-5CC20EA6A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84F0C9-3715-474A-B5DE-A0EBE9F37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15ECEE-8924-425C-AA71-FA92400BE8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AF1267-63ED-4AE3-9E22-797D5F0C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F8E54F-CAD5-4EAB-B84F-2496F185F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73708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F0DE69-83AC-48C6-874F-57E6715D59A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D582D5-114F-427C-A44C-B1DF431C20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A705E5-5E59-4DA4-B6CD-AC407D0C6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D3F3CF-EF85-4FE5-9D6B-800F24165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49B364-710F-4EE3-8F87-87AA31624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22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20">
            <a:extLst>
              <a:ext uri="{FF2B5EF4-FFF2-40B4-BE49-F238E27FC236}">
                <a16:creationId xmlns:a16="http://schemas.microsoft.com/office/drawing/2014/main" id="{BF2B993E-90DF-4FD1-98F4-53D38F87D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909" y="123773"/>
            <a:ext cx="10714181" cy="400050"/>
          </a:xfrm>
        </p:spPr>
        <p:txBody>
          <a:bodyPr>
            <a:noAutofit/>
          </a:bodyPr>
          <a:lstStyle>
            <a:lvl1pPr algn="ctr">
              <a:defRPr sz="2000" b="0">
                <a:solidFill>
                  <a:schemeClr val="accent5">
                    <a:lumMod val="75000"/>
                  </a:schemeClr>
                </a:solidFill>
                <a:effectLst/>
                <a:latin typeface="Arial Rounded MT Bold" panose="020F0704030504030204" pitchFamily="34" charset="0"/>
                <a:cs typeface="Aharoni" panose="02010803020104030203" pitchFamily="2" charset="-79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0749AC9-4E70-427E-9DD7-579D36EF14B1}"/>
              </a:ext>
            </a:extLst>
          </p:cNvPr>
          <p:cNvGrpSpPr/>
          <p:nvPr userDrawn="1"/>
        </p:nvGrpSpPr>
        <p:grpSpPr>
          <a:xfrm>
            <a:off x="10961145" y="6412696"/>
            <a:ext cx="1093811" cy="369332"/>
            <a:chOff x="9243857" y="6468452"/>
            <a:chExt cx="1093811" cy="369332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F2D5E264-D280-449C-84E2-1925E752C89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3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028919" y="6488909"/>
              <a:ext cx="308749" cy="307548"/>
            </a:xfrm>
            <a:prstGeom prst="rect">
              <a:avLst/>
            </a:prstGeom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6F865CCC-5C7C-4B8E-BD5E-AE3C48E19CE1}"/>
                </a:ext>
              </a:extLst>
            </p:cNvPr>
            <p:cNvSpPr txBox="1"/>
            <p:nvPr userDrawn="1"/>
          </p:nvSpPr>
          <p:spPr>
            <a:xfrm>
              <a:off x="9243857" y="6468452"/>
              <a:ext cx="7537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Agency FB" panose="020B0503020202020204" pitchFamily="34" charset="0"/>
                </a:rPr>
                <a:t>PYTHON</a:t>
              </a:r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0F1BE9-AB84-4F96-B5D8-F4BD93F81DAB}"/>
              </a:ext>
            </a:extLst>
          </p:cNvPr>
          <p:cNvCxnSpPr>
            <a:cxnSpLocks/>
          </p:cNvCxnSpPr>
          <p:nvPr userDrawn="1"/>
        </p:nvCxnSpPr>
        <p:spPr>
          <a:xfrm>
            <a:off x="-25720" y="701623"/>
            <a:ext cx="12217720" cy="0"/>
          </a:xfrm>
          <a:prstGeom prst="line">
            <a:avLst/>
          </a:prstGeom>
          <a:ln w="285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A14F52AB-1C54-414B-AA29-9E8BE287C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11195" y="6470555"/>
            <a:ext cx="8655142" cy="365125"/>
          </a:xfrm>
        </p:spPr>
        <p:txBody>
          <a:bodyPr/>
          <a:lstStyle/>
          <a:p>
            <a:r>
              <a:rPr lang="en-US"/>
              <a:t>Stage 1 | level 1 – Datatypes and variables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2903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E06AB-3AFC-452F-B35B-E552A6FB8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1E620-A431-4331-859E-432F0CBD4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B187BE-21D6-4BDD-9FFB-EE8CED005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303E43-994E-4350-9702-3DD5B8D3A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E75A02-61EA-4CB5-B0E4-27F049B8C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493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64EC9-8CC2-4258-922F-FB331ACED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1FEEA-44CD-4E75-846A-3273B3CE8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45C06-FEA7-4BF5-A333-C852147EC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37462-55F1-4A83-B442-047A1B86E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9FECD-A79A-44B5-A130-31E24C8F8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483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1296E-33E1-40B0-A363-9B7DE83FF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6107D-79E8-47D5-93C1-6A58015A284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F36810-6522-4F74-8396-EBB1FCE327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D557F7-887C-43D1-932E-D5C8BD749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1E6088-36A3-463C-A992-38B5E3B5A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57A121-484D-4342-B544-5376A443C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7439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3472E-AB4A-418F-8689-32850CE01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A3B507-112C-448A-A799-190E818F3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B37FE4-0D9A-4BFA-ACDB-86864F8DDB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378A1-34E1-4578-8314-C7F4D8AB9ED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DC1680-185F-4832-9F85-D2CF6600E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457A9-9019-46A2-8440-49DD6FBDB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708B87-E123-4F2B-8DB4-9C032BC7B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BF367C-B3DE-4313-8C3F-BC1290834E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6258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CB6E-DAEE-4A1F-93C9-0F8477546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19559D-ADB7-4FEA-93A6-65B436FED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02FCDD-DF3E-4E8B-95FE-4F90DC80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3F547F-D446-4267-BF77-C3F23F12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9627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2959AD-9A43-4939-B189-CAD9E933F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EF0FDC-397C-4457-A16D-B317AAF52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39B25-3AAD-407F-8673-2C56EA72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970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9262-E0F2-4637-9394-214159A52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D35E3-FE5F-4AB9-81E9-1D56E559F7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2914A0-A23E-4B61-8DFA-80C87CA6B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1E5ED-0A21-42DB-BB2A-C91BE8E225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3E821-4736-4562-A65C-B7ECEC115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F6B663-E486-49DE-9C43-A33ED330F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32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9BCA4-B8B0-48D4-B1F4-131471787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D2DBDD-A3B1-4C34-8688-C41FEBE6B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B4F844-0557-43CB-9CCB-4A5B335BA5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CFDC4F-AECE-4D9D-9807-2FD4ACDCD6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273DA3-0BA4-4CFB-9057-2ED376066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Stage 1 | level 1 – Datatypes and variables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28F1C-DE52-421D-A3F7-5ED681A43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63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BF92B0-7BD4-4887-8E32-632061350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B85C57-4DCB-4464-A357-319787053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EC649-E48C-4094-97B0-A05248AB1E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5D455-32CE-48D0-B88B-010EBD6099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Stage 1 | level 1 – Datatypes and variables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26F0B1-53D1-40AB-9EB5-EDC3EB6BB3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6DC23-B034-4C7D-B6CB-5D93788A5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9369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8/reference/lexical_analysis.html#keywords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BEFEBF52-F8C4-4589-8174-2418D33CB43D}"/>
              </a:ext>
            </a:extLst>
          </p:cNvPr>
          <p:cNvSpPr/>
          <p:nvPr/>
        </p:nvSpPr>
        <p:spPr>
          <a:xfrm>
            <a:off x="0" y="0"/>
            <a:ext cx="12192000" cy="601669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500" b="1" dirty="0">
                <a:solidFill>
                  <a:schemeClr val="accent5">
                    <a:lumMod val="75000"/>
                  </a:schemeClr>
                </a:solidFill>
              </a:rPr>
              <a:t>Python</a:t>
            </a:r>
            <a:endParaRPr lang="en-US" sz="8800" b="1" dirty="0">
              <a:solidFill>
                <a:schemeClr val="accent5">
                  <a:lumMod val="75000"/>
                </a:schemeClr>
              </a:solidFill>
            </a:endParaRPr>
          </a:p>
          <a:p>
            <a:pPr algn="ctr"/>
            <a:r>
              <a:rPr lang="en-US" sz="8800" b="1" dirty="0">
                <a:solidFill>
                  <a:srgbClr val="00B0F0"/>
                </a:solidFill>
              </a:rPr>
              <a:t>Keywords &amp; operators</a:t>
            </a:r>
          </a:p>
          <a:p>
            <a:pPr algn="ctr"/>
            <a:r>
              <a:rPr lang="en-US" sz="4000" dirty="0">
                <a:solidFill>
                  <a:sysClr val="windowText" lastClr="000000"/>
                </a:solidFill>
              </a:rPr>
              <a:t>in programming</a:t>
            </a:r>
          </a:p>
        </p:txBody>
      </p:sp>
      <p:sp>
        <p:nvSpPr>
          <p:cNvPr id="28" name="Footer Placeholder 27">
            <a:extLst>
              <a:ext uri="{FF2B5EF4-FFF2-40B4-BE49-F238E27FC236}">
                <a16:creationId xmlns:a16="http://schemas.microsoft.com/office/drawing/2014/main" id="{13817E94-0179-438E-BF78-D82EFFFE37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</p:spTree>
    <p:extLst>
      <p:ext uri="{BB962C8B-B14F-4D97-AF65-F5344CB8AC3E}">
        <p14:creationId xmlns:p14="http://schemas.microsoft.com/office/powerpoint/2010/main" val="3349198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A86ED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A86ED4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Logical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Logical operators are used to combine conditional statements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272685"/>
              </p:ext>
            </p:extLst>
          </p:nvPr>
        </p:nvGraphicFramePr>
        <p:xfrm>
          <a:off x="1541503" y="2221092"/>
          <a:ext cx="9108992" cy="3743103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01805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  <a:endParaRPr lang="en-US" dirty="0">
                        <a:solidFill>
                          <a:schemeClr val="bg1">
                            <a:lumMod val="9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rgbClr val="A86ED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and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statements are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 and x &lt;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or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one of the statements is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 or x &lt; 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1013766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not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Reverse the result, returns False if the result is true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not(x &lt; 5 and x &lt; 10)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211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FFC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Identity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513205"/>
            <a:ext cx="9108992" cy="1200329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Identity operators are used to compare the objects, not if they are equal, but if they are actually the same object, with the same memory location (works with </a:t>
            </a:r>
            <a:r>
              <a:rPr lang="en-US" sz="2400" b="1" i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collections mostly)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4237616"/>
              </p:ext>
            </p:extLst>
          </p:nvPr>
        </p:nvGraphicFramePr>
        <p:xfrm>
          <a:off x="1541503" y="2713534"/>
          <a:ext cx="9108992" cy="27856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16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is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the same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is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is not</a:t>
                      </a:r>
                      <a:endParaRPr lang="en-US" sz="2400" b="1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both variables are not the same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is not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327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2E75B6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Membership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868942"/>
            <a:ext cx="9108992" cy="83099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Membership operators are used to test if a sequence is presented in an object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345663"/>
              </p:ext>
            </p:extLst>
          </p:nvPr>
        </p:nvGraphicFramePr>
        <p:xfrm>
          <a:off x="1541503" y="2713534"/>
          <a:ext cx="9108992" cy="278567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71629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2E75B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present in the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in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10346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not 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Returns True if a sequence with the specified value is not present in the object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not in 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9327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Bitwise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514571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Bitwise operators are used to compare (binary) numbers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5727239"/>
              </p:ext>
            </p:extLst>
          </p:nvPr>
        </p:nvGraphicFramePr>
        <p:xfrm>
          <a:off x="1541503" y="1976236"/>
          <a:ext cx="9108991" cy="4065225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1877200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2084173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5147618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</a:tblGrid>
              <a:tr h="42116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Description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&amp;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both bits are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|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one of two bits is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^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Sets each bit to 1 if only one of two bits is 1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507093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~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Inverts all the bits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665285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&lt;&lt;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Zero fill left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left by pushing zeros in from the right and let the leftmost bits fall off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950408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Signed right shift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Shift right by pushing copies of the leftmost bit in from the left, and let the rightmost bits fall off</a:t>
                      </a:r>
                      <a:endParaRPr 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723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8952ADD-D62E-40C4-B0A7-E1F12692F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C82238E-059B-4AE3-83B5-3675E1426461}"/>
              </a:ext>
            </a:extLst>
          </p:cNvPr>
          <p:cNvSpPr/>
          <p:nvPr/>
        </p:nvSpPr>
        <p:spPr>
          <a:xfrm>
            <a:off x="-11195" y="0"/>
            <a:ext cx="12203195" cy="6409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9900" b="1" dirty="0">
                <a:latin typeface="Aharoni" panose="02010803020104030203" pitchFamily="2" charset="-79"/>
                <a:cs typeface="Aharoni" panose="02010803020104030203" pitchFamily="2" charset="-79"/>
              </a:rPr>
              <a:t>THE END</a:t>
            </a:r>
          </a:p>
        </p:txBody>
      </p:sp>
    </p:spTree>
    <p:extLst>
      <p:ext uri="{BB962C8B-B14F-4D97-AF65-F5344CB8AC3E}">
        <p14:creationId xmlns:p14="http://schemas.microsoft.com/office/powerpoint/2010/main" val="33908912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The basics blocks of coding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473144" y="239999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668162" y="3432399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587578" y="3429002"/>
            <a:ext cx="1721709" cy="469557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506994" y="3429001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426410" y="3431677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345826" y="3429000"/>
            <a:ext cx="1721709" cy="469557"/>
          </a:xfrm>
          <a:prstGeom prst="roundRect">
            <a:avLst>
              <a:gd name="adj" fmla="val 4030"/>
            </a:avLst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650083" y="1748483"/>
            <a:ext cx="562850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611490" y="2706492"/>
            <a:ext cx="559453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571198" y="2632350"/>
            <a:ext cx="559452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529568" y="1673980"/>
            <a:ext cx="562128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490615" y="712933"/>
            <a:ext cx="559451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21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E1304-6AD4-4779-BABC-6D37C8B5B20C}"/>
              </a:ext>
            </a:extLst>
          </p:cNvPr>
          <p:cNvGrpSpPr/>
          <p:nvPr/>
        </p:nvGrpSpPr>
        <p:grpSpPr>
          <a:xfrm>
            <a:off x="1688378" y="523823"/>
            <a:ext cx="8815241" cy="1432458"/>
            <a:chOff x="1745435" y="880285"/>
            <a:chExt cx="8815241" cy="14324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7BAD0-BF7E-4A21-9E7C-ED92141E13D9}"/>
                </a:ext>
              </a:extLst>
            </p:cNvPr>
            <p:cNvSpPr/>
            <p:nvPr/>
          </p:nvSpPr>
          <p:spPr>
            <a:xfrm>
              <a:off x="4550417" y="88028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9BC8F5-6037-4521-823E-DA81D5FBFF19}"/>
                </a:ext>
              </a:extLst>
            </p:cNvPr>
            <p:cNvSpPr/>
            <p:nvPr/>
          </p:nvSpPr>
          <p:spPr>
            <a:xfrm>
              <a:off x="1745435" y="1912692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9426DD-8A57-42B3-94FB-8722A0000910}"/>
                </a:ext>
              </a:extLst>
            </p:cNvPr>
            <p:cNvSpPr/>
            <p:nvPr/>
          </p:nvSpPr>
          <p:spPr>
            <a:xfrm>
              <a:off x="3664851" y="190929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Datatypes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955449-DFAE-43EA-A331-1C80D5EA2D39}"/>
                </a:ext>
              </a:extLst>
            </p:cNvPr>
            <p:cNvSpPr/>
            <p:nvPr/>
          </p:nvSpPr>
          <p:spPr>
            <a:xfrm>
              <a:off x="5584267" y="1909294"/>
              <a:ext cx="1137577" cy="400051"/>
            </a:xfrm>
            <a:prstGeom prst="roundRect">
              <a:avLst>
                <a:gd name="adj" fmla="val 403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D9A284-E1EF-4DB4-ACF0-7C24E3827CDA}"/>
                </a:ext>
              </a:extLst>
            </p:cNvPr>
            <p:cNvSpPr/>
            <p:nvPr/>
          </p:nvSpPr>
          <p:spPr>
            <a:xfrm>
              <a:off x="7503683" y="1911970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861BD1-ADD6-4F5C-99F3-DDD15C63716B}"/>
                </a:ext>
              </a:extLst>
            </p:cNvPr>
            <p:cNvSpPr/>
            <p:nvPr/>
          </p:nvSpPr>
          <p:spPr>
            <a:xfrm>
              <a:off x="9423099" y="1909293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Operators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0C21431-A3BE-4CBA-A972-2AF6527BC62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400537" y="194023"/>
              <a:ext cx="632356" cy="28049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DF6108-9D3C-4732-A7BE-104130C212C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4361944" y="1152032"/>
              <a:ext cx="628959" cy="8855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45A17D2-5DD9-4E54-A1FE-8075EE08548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5321652" y="1077890"/>
              <a:ext cx="628958" cy="1033850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D8D14B-A0BA-4B9E-AE75-FC3BA746A895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6280022" y="119520"/>
              <a:ext cx="631634" cy="29532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6BB1A5-4EDE-4BA0-8AE7-3771BD7C40F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7241069" y="-841527"/>
              <a:ext cx="628957" cy="48726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7846431C-2F24-49E6-B4D3-AA810F16FB25}"/>
              </a:ext>
            </a:extLst>
          </p:cNvPr>
          <p:cNvSpPr txBox="1"/>
          <p:nvPr/>
        </p:nvSpPr>
        <p:spPr>
          <a:xfrm>
            <a:off x="2767346" y="2473125"/>
            <a:ext cx="6657306" cy="830997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70707"/>
                </a:solidFill>
                <a:effectLst/>
                <a:latin typeface="Agency FB" panose="020B0503020202020204" pitchFamily="34" charset="0"/>
              </a:rPr>
              <a:t>Every computer language has a number of keywords that you will need to learn along with their meanings.</a:t>
            </a:r>
            <a:endParaRPr lang="en-US" sz="2400" b="1" dirty="0">
              <a:latin typeface="Agency FB" panose="020B0503020202020204" pitchFamily="34" charset="0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B535D8E-D3C0-47B7-BDA2-E2677AB76F1E}"/>
              </a:ext>
            </a:extLst>
          </p:cNvPr>
          <p:cNvCxnSpPr>
            <a:cxnSpLocks/>
            <a:stCxn id="9" idx="2"/>
            <a:endCxn id="18" idx="0"/>
          </p:cNvCxnSpPr>
          <p:nvPr/>
        </p:nvCxnSpPr>
        <p:spPr>
          <a:xfrm>
            <a:off x="6095999" y="1952883"/>
            <a:ext cx="0" cy="52024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7CB0F8-9BD8-44EC-91E2-94E495A00122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6095994" y="3304122"/>
            <a:ext cx="5" cy="17801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0337F3-C411-4CCE-9785-ADFA75541980}"/>
              </a:ext>
            </a:extLst>
          </p:cNvPr>
          <p:cNvSpPr txBox="1"/>
          <p:nvPr/>
        </p:nvSpPr>
        <p:spPr>
          <a:xfrm>
            <a:off x="2767345" y="3482133"/>
            <a:ext cx="6657297" cy="1200329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solidFill>
                  <a:srgbClr val="070707"/>
                </a:solidFill>
                <a:effectLst/>
                <a:latin typeface="Georgia" panose="02040502050405020303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b="1" dirty="0">
                <a:latin typeface="Agency FB" panose="020B0503020202020204" pitchFamily="34" charset="0"/>
              </a:rPr>
              <a:t>keywords are special reserved words that have specific meanings and purposes and can’t be used for anything but those specific purposes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2EF0D1F-BF21-46A2-BF5C-3BF6B19C69D9}"/>
              </a:ext>
            </a:extLst>
          </p:cNvPr>
          <p:cNvSpPr txBox="1"/>
          <p:nvPr/>
        </p:nvSpPr>
        <p:spPr>
          <a:xfrm>
            <a:off x="2767345" y="4798918"/>
            <a:ext cx="6657296" cy="461665"/>
          </a:xfrm>
          <a:prstGeom prst="rect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wrap="square">
            <a:spAutoFit/>
          </a:bodyPr>
          <a:lstStyle>
            <a:defPPr>
              <a:defRPr lang="en-US"/>
            </a:defPPr>
            <a:lvl1pPr>
              <a:defRPr sz="2000" b="0" i="0">
                <a:solidFill>
                  <a:srgbClr val="070707"/>
                </a:solidFill>
                <a:effectLst/>
                <a:latin typeface="Georgia" panose="02040502050405020303" pitchFamily="18" charset="0"/>
              </a:defRPr>
            </a:lvl1pPr>
            <a:lvl2pPr>
              <a:defRPr>
                <a:solidFill>
                  <a:schemeClr val="dk1"/>
                </a:solidFill>
              </a:defRPr>
            </a:lvl2pPr>
            <a:lvl3pPr>
              <a:defRPr>
                <a:solidFill>
                  <a:schemeClr val="dk1"/>
                </a:solidFill>
              </a:defRPr>
            </a:lvl3pPr>
            <a:lvl4pPr>
              <a:defRPr>
                <a:solidFill>
                  <a:schemeClr val="dk1"/>
                </a:solidFill>
              </a:defRPr>
            </a:lvl4pPr>
            <a:lvl5pPr>
              <a:defRPr>
                <a:solidFill>
                  <a:schemeClr val="dk1"/>
                </a:solidFill>
              </a:defRPr>
            </a:lvl5pPr>
            <a:lvl6pPr>
              <a:defRPr>
                <a:solidFill>
                  <a:schemeClr val="dk1"/>
                </a:solidFill>
              </a:defRPr>
            </a:lvl6pPr>
            <a:lvl7pPr>
              <a:defRPr>
                <a:solidFill>
                  <a:schemeClr val="dk1"/>
                </a:solidFill>
              </a:defRPr>
            </a:lvl7pPr>
            <a:lvl8pPr>
              <a:defRPr>
                <a:solidFill>
                  <a:schemeClr val="dk1"/>
                </a:solidFill>
              </a:defRPr>
            </a:lvl8pPr>
            <a:lvl9pPr>
              <a:defRPr>
                <a:solidFill>
                  <a:schemeClr val="dk1"/>
                </a:solidFill>
              </a:defRPr>
            </a:lvl9pPr>
          </a:lstStyle>
          <a:p>
            <a:r>
              <a:rPr lang="en-US" sz="2400" b="1" dirty="0">
                <a:latin typeface="Agency FB" panose="020B0503020202020204" pitchFamily="34" charset="0"/>
              </a:rPr>
              <a:t>there are </a:t>
            </a:r>
            <a:r>
              <a:rPr lang="en-US" sz="2400" b="1" dirty="0">
                <a:latin typeface="Agency FB" panose="020B0503020202020204" pitchFamily="34" charset="0"/>
                <a:hlinkClick r:id="rId2"/>
              </a:rPr>
              <a:t>thirty-five keywords</a:t>
            </a:r>
            <a:r>
              <a:rPr lang="en-US" sz="2400" b="1" dirty="0">
                <a:latin typeface="Agency FB" panose="020B0503020202020204" pitchFamily="34" charset="0"/>
              </a:rPr>
              <a:t> (35) in Python.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5B191411-BC5F-47EA-8B68-959AE5742CE9}"/>
              </a:ext>
            </a:extLst>
          </p:cNvPr>
          <p:cNvCxnSpPr>
            <a:stCxn id="26" idx="2"/>
            <a:endCxn id="28" idx="0"/>
          </p:cNvCxnSpPr>
          <p:nvPr/>
        </p:nvCxnSpPr>
        <p:spPr>
          <a:xfrm flipH="1">
            <a:off x="6095993" y="4682462"/>
            <a:ext cx="1" cy="1164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094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6" grpId="0" animBg="1"/>
      <p:bldP spid="2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KEYWORDS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D5E1304-6AD4-4779-BABC-6D37C8B5B20C}"/>
              </a:ext>
            </a:extLst>
          </p:cNvPr>
          <p:cNvGrpSpPr/>
          <p:nvPr/>
        </p:nvGrpSpPr>
        <p:grpSpPr>
          <a:xfrm>
            <a:off x="1688378" y="523823"/>
            <a:ext cx="8815241" cy="1432458"/>
            <a:chOff x="1745435" y="880285"/>
            <a:chExt cx="8815241" cy="1432458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F37BAD0-BF7E-4A21-9E7C-ED92141E13D9}"/>
                </a:ext>
              </a:extLst>
            </p:cNvPr>
            <p:cNvSpPr/>
            <p:nvPr/>
          </p:nvSpPr>
          <p:spPr>
            <a:xfrm>
              <a:off x="4550417" y="88028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Coding</a:t>
              </a: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89BC8F5-6037-4521-823E-DA81D5FBFF19}"/>
                </a:ext>
              </a:extLst>
            </p:cNvPr>
            <p:cNvSpPr/>
            <p:nvPr/>
          </p:nvSpPr>
          <p:spPr>
            <a:xfrm>
              <a:off x="1745435" y="1912692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Variables</a:t>
              </a: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69426DD-8A57-42B3-94FB-8722A0000910}"/>
                </a:ext>
              </a:extLst>
            </p:cNvPr>
            <p:cNvSpPr/>
            <p:nvPr/>
          </p:nvSpPr>
          <p:spPr>
            <a:xfrm>
              <a:off x="3664851" y="1909295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Datatypes</a:t>
              </a: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1D955449-DFAE-43EA-A331-1C80D5EA2D39}"/>
                </a:ext>
              </a:extLst>
            </p:cNvPr>
            <p:cNvSpPr/>
            <p:nvPr/>
          </p:nvSpPr>
          <p:spPr>
            <a:xfrm>
              <a:off x="5584267" y="1909294"/>
              <a:ext cx="1137577" cy="400051"/>
            </a:xfrm>
            <a:prstGeom prst="roundRect">
              <a:avLst>
                <a:gd name="adj" fmla="val 4030"/>
              </a:avLst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Keywords</a:t>
              </a: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31D9A284-E1EF-4DB4-ACF0-7C24E3827CDA}"/>
                </a:ext>
              </a:extLst>
            </p:cNvPr>
            <p:cNvSpPr/>
            <p:nvPr/>
          </p:nvSpPr>
          <p:spPr>
            <a:xfrm>
              <a:off x="7503683" y="1911970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Statements</a:t>
              </a: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A2861BD1-ADD6-4F5C-99F3-DDD15C63716B}"/>
                </a:ext>
              </a:extLst>
            </p:cNvPr>
            <p:cNvSpPr/>
            <p:nvPr/>
          </p:nvSpPr>
          <p:spPr>
            <a:xfrm>
              <a:off x="9423099" y="1909293"/>
              <a:ext cx="1137577" cy="400051"/>
            </a:xfrm>
            <a:prstGeom prst="roundRect">
              <a:avLst>
                <a:gd name="adj" fmla="val 4030"/>
              </a:avLst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Operators</a:t>
              </a:r>
            </a:p>
          </p:txBody>
        </p:sp>
        <p:cxnSp>
          <p:nvCxnSpPr>
            <p:cNvPr id="13" name="Connector: Elbow 12">
              <a:extLst>
                <a:ext uri="{FF2B5EF4-FFF2-40B4-BE49-F238E27FC236}">
                  <a16:creationId xmlns:a16="http://schemas.microsoft.com/office/drawing/2014/main" id="{D0C21431-A3BE-4CBA-A972-2AF6527BC62C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 rot="5400000">
              <a:off x="3400537" y="194023"/>
              <a:ext cx="632356" cy="28049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nector: Elbow 14">
              <a:extLst>
                <a:ext uri="{FF2B5EF4-FFF2-40B4-BE49-F238E27FC236}">
                  <a16:creationId xmlns:a16="http://schemas.microsoft.com/office/drawing/2014/main" id="{94DF6108-9D3C-4732-A7BE-104130C212CF}"/>
                </a:ext>
              </a:extLst>
            </p:cNvPr>
            <p:cNvCxnSpPr>
              <a:stCxn id="6" idx="2"/>
              <a:endCxn id="8" idx="0"/>
            </p:cNvCxnSpPr>
            <p:nvPr/>
          </p:nvCxnSpPr>
          <p:spPr>
            <a:xfrm rot="5400000">
              <a:off x="4361944" y="1152032"/>
              <a:ext cx="628959" cy="8855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D45A17D2-5DD9-4E54-A1FE-8075EE08548E}"/>
                </a:ext>
              </a:extLst>
            </p:cNvPr>
            <p:cNvCxnSpPr>
              <a:stCxn id="6" idx="2"/>
              <a:endCxn id="9" idx="0"/>
            </p:cNvCxnSpPr>
            <p:nvPr/>
          </p:nvCxnSpPr>
          <p:spPr>
            <a:xfrm rot="16200000" flipH="1">
              <a:off x="5321652" y="1077890"/>
              <a:ext cx="628958" cy="1033850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Connector: Elbow 18">
              <a:extLst>
                <a:ext uri="{FF2B5EF4-FFF2-40B4-BE49-F238E27FC236}">
                  <a16:creationId xmlns:a16="http://schemas.microsoft.com/office/drawing/2014/main" id="{A9D8D14B-A0BA-4B9E-AE75-FC3BA746A895}"/>
                </a:ext>
              </a:extLst>
            </p:cNvPr>
            <p:cNvCxnSpPr>
              <a:stCxn id="6" idx="2"/>
              <a:endCxn id="10" idx="0"/>
            </p:cNvCxnSpPr>
            <p:nvPr/>
          </p:nvCxnSpPr>
          <p:spPr>
            <a:xfrm rot="16200000" flipH="1">
              <a:off x="6280022" y="119520"/>
              <a:ext cx="631634" cy="2953266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Connector: Elbow 20">
              <a:extLst>
                <a:ext uri="{FF2B5EF4-FFF2-40B4-BE49-F238E27FC236}">
                  <a16:creationId xmlns:a16="http://schemas.microsoft.com/office/drawing/2014/main" id="{C06BB1A5-4EDE-4BA0-8AE7-3771BD7C40F9}"/>
                </a:ext>
              </a:extLst>
            </p:cNvPr>
            <p:cNvCxnSpPr>
              <a:cxnSpLocks/>
              <a:stCxn id="6" idx="2"/>
              <a:endCxn id="11" idx="0"/>
            </p:cNvCxnSpPr>
            <p:nvPr/>
          </p:nvCxnSpPr>
          <p:spPr>
            <a:xfrm rot="16200000" flipH="1">
              <a:off x="7241069" y="-841527"/>
              <a:ext cx="628957" cy="4872682"/>
            </a:xfrm>
            <a:prstGeom prst="bentConnector3">
              <a:avLst/>
            </a:prstGeom>
            <a:ln w="28575">
              <a:headEnd type="oval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3E607BE1-3CC4-47EA-BBEA-F40B4D9E86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002572"/>
              </p:ext>
            </p:extLst>
          </p:nvPr>
        </p:nvGraphicFramePr>
        <p:xfrm>
          <a:off x="1688378" y="2217705"/>
          <a:ext cx="8815240" cy="3745546"/>
        </p:xfrm>
        <a:graphic>
          <a:graphicData uri="http://schemas.openxmlformats.org/drawingml/2006/table">
            <a:tbl>
              <a:tblPr bandCol="1">
                <a:tableStyleId>{BC89EF96-8CEA-46FF-86C4-4CE0E7609802}</a:tableStyleId>
              </a:tblPr>
              <a:tblGrid>
                <a:gridCol w="1763048">
                  <a:extLst>
                    <a:ext uri="{9D8B030D-6E8A-4147-A177-3AD203B41FA5}">
                      <a16:colId xmlns:a16="http://schemas.microsoft.com/office/drawing/2014/main" val="1582196565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3040828898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1407459822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2837234490"/>
                    </a:ext>
                  </a:extLst>
                </a:gridCol>
                <a:gridCol w="1763048">
                  <a:extLst>
                    <a:ext uri="{9D8B030D-6E8A-4147-A177-3AD203B41FA5}">
                      <a16:colId xmlns:a16="http://schemas.microsoft.com/office/drawing/2014/main" val="104579059"/>
                    </a:ext>
                  </a:extLst>
                </a:gridCol>
              </a:tblGrid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False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await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else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import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pass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304394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None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break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except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in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raise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9308742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True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class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finally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return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82442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and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continue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for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lambda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try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759993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def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from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nonlocal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while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4594514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assert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del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global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not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with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9148071"/>
                  </a:ext>
                </a:extLst>
              </a:tr>
              <a:tr h="535078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async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elif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if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or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b="1" u="none" strike="noStrike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Agency FB" panose="020B0503020202020204" pitchFamily="34" charset="0"/>
                          <a:cs typeface="Aharoni" panose="02010803020104030203" pitchFamily="2" charset="-79"/>
                        </a:rPr>
                        <a:t>yield</a:t>
                      </a:r>
                      <a:endParaRPr lang="en-US" sz="2800" b="1" dirty="0">
                        <a:solidFill>
                          <a:schemeClr val="accent1">
                            <a:lumMod val="50000"/>
                          </a:schemeClr>
                        </a:solidFill>
                        <a:effectLst/>
                        <a:latin typeface="Agency FB" panose="020B0503020202020204" pitchFamily="34" charset="0"/>
                        <a:cs typeface="Aharoni" panose="02010803020104030203" pitchFamily="2" charset="-79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0138206"/>
                  </a:ext>
                </a:extLst>
              </a:tr>
            </a:tbl>
          </a:graphicData>
        </a:graphic>
      </p:graphicFrame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05BE98-2B0F-4C91-972A-3D909DC53083}"/>
              </a:ext>
            </a:extLst>
          </p:cNvPr>
          <p:cNvCxnSpPr>
            <a:stCxn id="9" idx="2"/>
            <a:endCxn id="20" idx="0"/>
          </p:cNvCxnSpPr>
          <p:nvPr/>
        </p:nvCxnSpPr>
        <p:spPr>
          <a:xfrm flipH="1">
            <a:off x="6095998" y="1952883"/>
            <a:ext cx="1" cy="2648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62464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B6DC1-9283-4A0D-8C0F-72AB1955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64FAD9-5A81-43BA-B1CA-6C1145921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600" dirty="0"/>
              <a:t>Stage 1 | level 2 – Keywords &amp; operators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AB8F3EB-7DAE-40E1-A100-CEAFE9FA6C0F}"/>
              </a:ext>
            </a:extLst>
          </p:cNvPr>
          <p:cNvSpPr/>
          <p:nvPr/>
        </p:nvSpPr>
        <p:spPr>
          <a:xfrm>
            <a:off x="-11195" y="0"/>
            <a:ext cx="12203195" cy="602185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800" dirty="0">
                <a:ln>
                  <a:solidFill>
                    <a:schemeClr val="tx1"/>
                  </a:solidFill>
                </a:ln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  <a:latin typeface="Aharoni" panose="02010803020104030203" pitchFamily="2" charset="-79"/>
                <a:cs typeface="Aharoni" panose="02010803020104030203" pitchFamily="2" charset="-79"/>
              </a:rPr>
              <a:t>Operators</a:t>
            </a:r>
          </a:p>
        </p:txBody>
      </p:sp>
    </p:spTree>
    <p:extLst>
      <p:ext uri="{BB962C8B-B14F-4D97-AF65-F5344CB8AC3E}">
        <p14:creationId xmlns:p14="http://schemas.microsoft.com/office/powerpoint/2010/main" val="17471198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1845545"/>
            <a:ext cx="12203195" cy="4195918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400" b="1" i="0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</a:endParaRPr>
          </a:p>
          <a:p>
            <a:pPr algn="ctr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Operators are used to perform operations on variables and values</a:t>
            </a:r>
          </a:p>
          <a:p>
            <a:pPr algn="ctr"/>
            <a:r>
              <a:rPr lang="en-US" sz="2400" b="1" i="0" dirty="0">
                <a:solidFill>
                  <a:schemeClr val="tx1">
                    <a:lumMod val="85000"/>
                    <a:lumOff val="15000"/>
                  </a:schemeClr>
                </a:solidFill>
                <a:latin typeface="Agency FB" panose="020B0503020202020204" pitchFamily="34" charset="0"/>
                <a:cs typeface="Aharoni" panose="02010803020104030203" pitchFamily="2" charset="-79"/>
              </a:rPr>
              <a:t>Python divides the operators in the following groups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Agency FB" panose="020B0503020202020204" pitchFamily="34" charset="0"/>
              <a:cs typeface="Aharoni" panose="02010803020104030203" pitchFamily="2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4604950" y="816537"/>
            <a:ext cx="1248033" cy="400051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Coding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9BC8F5-6037-4521-823E-DA81D5FBFF19}"/>
              </a:ext>
            </a:extLst>
          </p:cNvPr>
          <p:cNvSpPr/>
          <p:nvPr/>
        </p:nvSpPr>
        <p:spPr>
          <a:xfrm>
            <a:off x="1799968" y="1848944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Variables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969426DD-8A57-42B3-94FB-8722A0000910}"/>
              </a:ext>
            </a:extLst>
          </p:cNvPr>
          <p:cNvSpPr/>
          <p:nvPr/>
        </p:nvSpPr>
        <p:spPr>
          <a:xfrm>
            <a:off x="3719384" y="1845547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Datatypes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D955449-DFAE-43EA-A331-1C80D5EA2D39}"/>
              </a:ext>
            </a:extLst>
          </p:cNvPr>
          <p:cNvSpPr/>
          <p:nvPr/>
        </p:nvSpPr>
        <p:spPr>
          <a:xfrm>
            <a:off x="5638800" y="1845546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Keywords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1D9A284-E1EF-4DB4-ACF0-7C24E3827CDA}"/>
              </a:ext>
            </a:extLst>
          </p:cNvPr>
          <p:cNvSpPr/>
          <p:nvPr/>
        </p:nvSpPr>
        <p:spPr>
          <a:xfrm>
            <a:off x="7558216" y="1848222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Statements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2861BD1-ADD6-4F5C-99F3-DDD15C63716B}"/>
              </a:ext>
            </a:extLst>
          </p:cNvPr>
          <p:cNvSpPr/>
          <p:nvPr/>
        </p:nvSpPr>
        <p:spPr>
          <a:xfrm>
            <a:off x="9477632" y="1845545"/>
            <a:ext cx="1248033" cy="400051"/>
          </a:xfrm>
          <a:prstGeom prst="roundRect">
            <a:avLst>
              <a:gd name="adj" fmla="val 4030"/>
            </a:avLst>
          </a:prstGeom>
          <a:solidFill>
            <a:schemeClr val="accent4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Operators</a:t>
            </a:r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D0C21431-A3BE-4CBA-A972-2AF6527BC62C}"/>
              </a:ext>
            </a:extLst>
          </p:cNvPr>
          <p:cNvCxnSpPr>
            <a:stCxn id="6" idx="2"/>
            <a:endCxn id="7" idx="0"/>
          </p:cNvCxnSpPr>
          <p:nvPr/>
        </p:nvCxnSpPr>
        <p:spPr>
          <a:xfrm rot="5400000">
            <a:off x="3510298" y="130275"/>
            <a:ext cx="632356" cy="28049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94DF6108-9D3C-4732-A7BE-104130C212CF}"/>
              </a:ext>
            </a:extLst>
          </p:cNvPr>
          <p:cNvCxnSpPr>
            <a:stCxn id="6" idx="2"/>
            <a:endCxn id="8" idx="0"/>
          </p:cNvCxnSpPr>
          <p:nvPr/>
        </p:nvCxnSpPr>
        <p:spPr>
          <a:xfrm rot="5400000">
            <a:off x="4471705" y="1088284"/>
            <a:ext cx="628959" cy="8855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D45A17D2-5DD9-4E54-A1FE-8075EE08548E}"/>
              </a:ext>
            </a:extLst>
          </p:cNvPr>
          <p:cNvCxnSpPr>
            <a:stCxn id="6" idx="2"/>
            <a:endCxn id="9" idx="0"/>
          </p:cNvCxnSpPr>
          <p:nvPr/>
        </p:nvCxnSpPr>
        <p:spPr>
          <a:xfrm rot="16200000" flipH="1">
            <a:off x="5431413" y="1014142"/>
            <a:ext cx="628958" cy="1033850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A9D8D14B-A0BA-4B9E-AE75-FC3BA746A895}"/>
              </a:ext>
            </a:extLst>
          </p:cNvPr>
          <p:cNvCxnSpPr>
            <a:stCxn id="6" idx="2"/>
            <a:endCxn id="10" idx="0"/>
          </p:cNvCxnSpPr>
          <p:nvPr/>
        </p:nvCxnSpPr>
        <p:spPr>
          <a:xfrm rot="16200000" flipH="1">
            <a:off x="6389783" y="55772"/>
            <a:ext cx="631634" cy="2953266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C06BB1A5-4EDE-4BA0-8AE7-3771BD7C40F9}"/>
              </a:ext>
            </a:extLst>
          </p:cNvPr>
          <p:cNvCxnSpPr>
            <a:stCxn id="6" idx="2"/>
            <a:endCxn id="11" idx="0"/>
          </p:cNvCxnSpPr>
          <p:nvPr/>
        </p:nvCxnSpPr>
        <p:spPr>
          <a:xfrm rot="16200000" flipH="1">
            <a:off x="7350830" y="-905275"/>
            <a:ext cx="628957" cy="4872682"/>
          </a:xfrm>
          <a:prstGeom prst="bentConnector3">
            <a:avLst/>
          </a:prstGeom>
          <a:ln w="28575"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Diagram 11">
            <a:extLst>
              <a:ext uri="{FF2B5EF4-FFF2-40B4-BE49-F238E27FC236}">
                <a16:creationId xmlns:a16="http://schemas.microsoft.com/office/drawing/2014/main" id="{DE5A5D31-D036-41CF-A462-7BF81B9155D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13970922"/>
              </p:ext>
            </p:extLst>
          </p:nvPr>
        </p:nvGraphicFramePr>
        <p:xfrm>
          <a:off x="2885987" y="3727030"/>
          <a:ext cx="6420023" cy="19143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10569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F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Arithmetic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821011"/>
            <a:ext cx="9108992" cy="40011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0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Used with numeric values to perform common mathematical operations</a:t>
            </a:r>
            <a:endParaRPr lang="en-US" sz="20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3428313"/>
              </p:ext>
            </p:extLst>
          </p:nvPr>
        </p:nvGraphicFramePr>
        <p:xfrm>
          <a:off x="1541503" y="2221090"/>
          <a:ext cx="9108992" cy="3718392"/>
        </p:xfrm>
        <a:graphic>
          <a:graphicData uri="http://schemas.openxmlformats.org/drawingml/2006/table">
            <a:tbl>
              <a:tblPr firstRow="1" bandRow="1">
                <a:tableStyleId>{EB9631B5-78F2-41C9-869B-9F39066F8104}</a:tableStyleId>
              </a:tblPr>
              <a:tblGrid>
                <a:gridCol w="227724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2277248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1630063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  <a:gridCol w="2924433">
                  <a:extLst>
                    <a:ext uri="{9D8B030D-6E8A-4147-A177-3AD203B41FA5}">
                      <a16:colId xmlns:a16="http://schemas.microsoft.com/office/drawing/2014/main" val="2155900873"/>
                    </a:ext>
                  </a:extLst>
                </a:gridCol>
              </a:tblGrid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Symbol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Result</a:t>
                      </a:r>
                    </a:p>
                  </a:txBody>
                  <a:tcPr anchor="ctr">
                    <a:solidFill>
                      <a:srgbClr val="00B0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Addition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10 + 20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Subtraction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–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Multiplication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* 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200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3.3333333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10 %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Floor Division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//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//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46479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Exponentiation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10 **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164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00B05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Assignment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Assignment operators are used to assign values to variables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9022602"/>
              </p:ext>
            </p:extLst>
          </p:nvPr>
        </p:nvGraphicFramePr>
        <p:xfrm>
          <a:off x="1541503" y="2221090"/>
          <a:ext cx="9108991" cy="3726631"/>
        </p:xfrm>
        <a:graphic>
          <a:graphicData uri="http://schemas.openxmlformats.org/drawingml/2006/table">
            <a:tbl>
              <a:tblPr firstRow="1" bandRow="1">
                <a:tableStyleId>{2A488322-F2BA-4B5B-9748-0D474271808F}</a:tableStyleId>
              </a:tblPr>
              <a:tblGrid>
                <a:gridCol w="2519751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476368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  <a:gridCol w="3112872">
                  <a:extLst>
                    <a:ext uri="{9D8B030D-6E8A-4147-A177-3AD203B41FA5}">
                      <a16:colId xmlns:a16="http://schemas.microsoft.com/office/drawing/2014/main" val="2107607893"/>
                    </a:ext>
                  </a:extLst>
                </a:gridCol>
              </a:tblGrid>
              <a:tr h="395261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Same as</a:t>
                      </a:r>
                    </a:p>
                  </a:txBody>
                  <a:tcPr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x =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+=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+=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+ 5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-=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-=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- 5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//=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//=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//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  <a:tr h="47591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**=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**=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x = x ** 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9272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64704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7D0FBD6-40B5-4000-814C-E2A88D60CFF1}"/>
              </a:ext>
            </a:extLst>
          </p:cNvPr>
          <p:cNvSpPr/>
          <p:nvPr/>
        </p:nvSpPr>
        <p:spPr>
          <a:xfrm>
            <a:off x="0" y="523823"/>
            <a:ext cx="12203195" cy="5517639"/>
          </a:xfrm>
          <a:custGeom>
            <a:avLst/>
            <a:gdLst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  <a:gd name="connsiteX0" fmla="*/ 0 w 12203195"/>
              <a:gd name="connsiteY0" fmla="*/ 0 h 4031431"/>
              <a:gd name="connsiteX1" fmla="*/ 12203195 w 12203195"/>
              <a:gd name="connsiteY1" fmla="*/ 0 h 4031431"/>
              <a:gd name="connsiteX2" fmla="*/ 12203195 w 12203195"/>
              <a:gd name="connsiteY2" fmla="*/ 4031431 h 4031431"/>
              <a:gd name="connsiteX3" fmla="*/ 0 w 12203195"/>
              <a:gd name="connsiteY3" fmla="*/ 4031431 h 4031431"/>
              <a:gd name="connsiteX4" fmla="*/ 0 w 12203195"/>
              <a:gd name="connsiteY4" fmla="*/ 0 h 4031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203195" h="4031431">
                <a:moveTo>
                  <a:pt x="0" y="0"/>
                </a:moveTo>
                <a:cubicBezTo>
                  <a:pt x="4141873" y="131806"/>
                  <a:pt x="8160177" y="148282"/>
                  <a:pt x="12203195" y="0"/>
                </a:cubicBezTo>
                <a:lnTo>
                  <a:pt x="12203195" y="4031431"/>
                </a:lnTo>
                <a:lnTo>
                  <a:pt x="0" y="4031431"/>
                </a:lnTo>
                <a:lnTo>
                  <a:pt x="0" y="0"/>
                </a:lnTo>
                <a:close/>
              </a:path>
            </a:pathLst>
          </a:custGeom>
          <a:solidFill>
            <a:srgbClr val="FF616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B70BCC-9CED-4E64-BB44-9764BC791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OPERATORS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CB12C4-0BAF-4ADA-AD20-6F91D8728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sz="1800" dirty="0"/>
              <a:t>Stage 1 | level 2 – Keywords &amp; operators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F37BAD0-BF7E-4A21-9E7C-ED92141E13D9}"/>
              </a:ext>
            </a:extLst>
          </p:cNvPr>
          <p:cNvSpPr/>
          <p:nvPr/>
        </p:nvSpPr>
        <p:spPr>
          <a:xfrm>
            <a:off x="3931506" y="525874"/>
            <a:ext cx="4328986" cy="599916"/>
          </a:xfrm>
          <a:prstGeom prst="roundRect">
            <a:avLst>
              <a:gd name="adj" fmla="val 4030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Comparison Operators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BD5703F-0E17-40CD-8DEA-A6542C3F61BA}"/>
              </a:ext>
            </a:extLst>
          </p:cNvPr>
          <p:cNvSpPr txBox="1"/>
          <p:nvPr/>
        </p:nvSpPr>
        <p:spPr>
          <a:xfrm>
            <a:off x="1541503" y="1755537"/>
            <a:ext cx="9108992" cy="461665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/>
            <a:r>
              <a:rPr lang="en-US" sz="2400" b="1" i="0" dirty="0">
                <a:solidFill>
                  <a:srgbClr val="070707"/>
                </a:solidFill>
                <a:effectLst/>
                <a:latin typeface="Aharoni" panose="02010803020104030203" pitchFamily="2" charset="-79"/>
                <a:ea typeface="Ebrima" panose="02000000000000000000" pitchFamily="2" charset="0"/>
                <a:cs typeface="Aharoni" panose="02010803020104030203" pitchFamily="2" charset="-79"/>
              </a:rPr>
              <a:t>Comparison operators are used to compare two values</a:t>
            </a:r>
            <a:endParaRPr lang="en-US" sz="2400" b="1" dirty="0">
              <a:latin typeface="Aharoni" panose="02010803020104030203" pitchFamily="2" charset="-79"/>
              <a:ea typeface="Ebrima" panose="02000000000000000000" pitchFamily="2" charset="0"/>
              <a:cs typeface="Aharoni" panose="02010803020104030203" pitchFamily="2" charset="-79"/>
            </a:endParaRPr>
          </a:p>
        </p:txBody>
      </p:sp>
      <p:graphicFrame>
        <p:nvGraphicFramePr>
          <p:cNvPr id="5" name="Table 11">
            <a:extLst>
              <a:ext uri="{FF2B5EF4-FFF2-40B4-BE49-F238E27FC236}">
                <a16:creationId xmlns:a16="http://schemas.microsoft.com/office/drawing/2014/main" id="{0552D712-E0E5-470B-BF41-0C4FC37C30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2465539"/>
              </p:ext>
            </p:extLst>
          </p:nvPr>
        </p:nvGraphicFramePr>
        <p:xfrm>
          <a:off x="1541503" y="2221091"/>
          <a:ext cx="9108992" cy="3718388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423058">
                  <a:extLst>
                    <a:ext uri="{9D8B030D-6E8A-4147-A177-3AD203B41FA5}">
                      <a16:colId xmlns:a16="http://schemas.microsoft.com/office/drawing/2014/main" val="758575802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868369341"/>
                    </a:ext>
                  </a:extLst>
                </a:gridCol>
                <a:gridCol w="3342967">
                  <a:extLst>
                    <a:ext uri="{9D8B030D-6E8A-4147-A177-3AD203B41FA5}">
                      <a16:colId xmlns:a16="http://schemas.microsoft.com/office/drawing/2014/main" val="2127174031"/>
                    </a:ext>
                  </a:extLst>
                </a:gridCol>
              </a:tblGrid>
              <a:tr h="45212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Operator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Name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>
                              <a:lumMod val="95000"/>
                            </a:schemeClr>
                          </a:solidFill>
                        </a:rPr>
                        <a:t>Example</a:t>
                      </a:r>
                    </a:p>
                  </a:txBody>
                  <a:tcPr anchor="ctr">
                    <a:solidFill>
                      <a:srgbClr val="FF616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042835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==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==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3853637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!=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Not Equal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!=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2321603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Greater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74346342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Less than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8628659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&gt;=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/>
                        <a:t>Greater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&gt;=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76457"/>
                  </a:ext>
                </a:extLst>
              </a:tr>
              <a:tr h="544377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&lt;=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/>
                        <a:t>less than or equal 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x &lt;=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138229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25700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Cha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689</TotalTime>
  <Words>781</Words>
  <Application>Microsoft Office PowerPoint</Application>
  <PresentationFormat>Widescreen</PresentationFormat>
  <Paragraphs>245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Agency FB</vt:lpstr>
      <vt:lpstr>Aharoni</vt:lpstr>
      <vt:lpstr>Arial</vt:lpstr>
      <vt:lpstr>Arial Rounded MT Bold</vt:lpstr>
      <vt:lpstr>Calibri</vt:lpstr>
      <vt:lpstr>Calibri Light</vt:lpstr>
      <vt:lpstr>Verdana</vt:lpstr>
      <vt:lpstr>Office Theme</vt:lpstr>
      <vt:lpstr>PowerPoint Presentation</vt:lpstr>
      <vt:lpstr>The basics blocks of coding</vt:lpstr>
      <vt:lpstr>KEYWORDS</vt:lpstr>
      <vt:lpstr>KEYWORDS</vt:lpstr>
      <vt:lpstr>PowerPoint Presentation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OPERATORS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zaid kamil</dc:creator>
  <cp:lastModifiedBy>Zaid Bin  Kamil</cp:lastModifiedBy>
  <cp:revision>53</cp:revision>
  <dcterms:created xsi:type="dcterms:W3CDTF">2020-10-29T10:04:59Z</dcterms:created>
  <dcterms:modified xsi:type="dcterms:W3CDTF">2025-04-03T07:30:17Z</dcterms:modified>
</cp:coreProperties>
</file>