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81" r:id="rId2"/>
    <p:sldId id="304" r:id="rId3"/>
    <p:sldId id="315" r:id="rId4"/>
    <p:sldId id="316" r:id="rId5"/>
    <p:sldId id="317" r:id="rId6"/>
    <p:sldId id="318" r:id="rId7"/>
    <p:sldId id="319" r:id="rId8"/>
    <p:sldId id="320" r:id="rId9"/>
    <p:sldId id="324" r:id="rId10"/>
    <p:sldId id="323" r:id="rId11"/>
    <p:sldId id="332" r:id="rId12"/>
    <p:sldId id="333" r:id="rId13"/>
    <p:sldId id="334" r:id="rId14"/>
    <p:sldId id="335" r:id="rId15"/>
    <p:sldId id="336" r:id="rId16"/>
    <p:sldId id="337" r:id="rId17"/>
    <p:sldId id="338" r:id="rId18"/>
    <p:sldId id="339" r:id="rId19"/>
    <p:sldId id="340" r:id="rId20"/>
    <p:sldId id="325" r:id="rId21"/>
    <p:sldId id="3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1E1E1E"/>
    <a:srgbClr val="003300"/>
    <a:srgbClr val="FF6161"/>
    <a:srgbClr val="2ECC71"/>
    <a:srgbClr val="C08445"/>
    <a:srgbClr val="BD8145"/>
    <a:srgbClr val="969696"/>
    <a:srgbClr val="FFFFFF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680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9" y="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-4633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8680DC-084C-48E2-958E-ED6A88E2F6F6}"/>
              </a:ext>
            </a:extLst>
          </p:cNvPr>
          <p:cNvSpPr/>
          <p:nvPr userDrawn="1"/>
        </p:nvSpPr>
        <p:spPr>
          <a:xfrm>
            <a:off x="0" y="0"/>
            <a:ext cx="12203195" cy="540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11008488" y="6463344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>
            <a:lvl1pPr algn="l">
              <a:defRPr sz="1600"/>
            </a:lvl1pPr>
          </a:lstStyle>
          <a:p>
            <a:r>
              <a:rPr lang="en-US"/>
              <a:t>Stage 2 | level 9 - List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2 | level 9 - List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List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13906" y="2486997"/>
            <a:ext cx="6539653" cy="3419304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–Adds an item in the list.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insert( )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Adds an item at the specified 	        position.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Add 2 lists.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    Sort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Removes the item with the 		        specified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-  Reverses the order of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7" y="951699"/>
            <a:ext cx="6539652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447731" y="1814900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4149EA-5A2B-8970-199B-15A0312159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426" y="2210866"/>
            <a:ext cx="4086795" cy="218525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445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13906" y="2486997"/>
            <a:ext cx="6539653" cy="3419304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–Adds an item in the list.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insert( )</a:t>
            </a:r>
            <a:r>
              <a:rPr lang="en-US" altLang="en-US" sz="2400" b="1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Adds an item at the specified 	        position.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Add 2 lists.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    Sort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Removes the item with the 		        specified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-  Reverses the order of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7" y="951699"/>
            <a:ext cx="6539652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261300" y="2117664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F7FC04-3B0A-0E2F-CB6C-D8599B3E5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1222" y="2531386"/>
            <a:ext cx="4591691" cy="20779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04440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13906" y="2486997"/>
            <a:ext cx="6539653" cy="3419304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–Adds an item in the list.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insert( )</a:t>
            </a:r>
            <a:r>
              <a:rPr lang="en-US" altLang="en-US" sz="2400" b="1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Adds an item at the specified 	        position.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Add 2 lists.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    Sort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Removes the item with the 		        specified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-  Reverses the order of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7" y="951699"/>
            <a:ext cx="6539652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261300" y="2117664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32C7F8-4FC9-9498-411D-AE258C696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1193" y="2636669"/>
            <a:ext cx="4486901" cy="17343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334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13906" y="2486997"/>
            <a:ext cx="6539653" cy="3419304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–Adds an item in the list.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insert( )</a:t>
            </a:r>
            <a:r>
              <a:rPr lang="en-US" altLang="en-US" sz="2400" b="1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Adds an item at the specified 	        position.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Add 2 lists.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 )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    Sort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Removes the item with the 		        specified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  Reverses the order of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7" y="951699"/>
            <a:ext cx="6539652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6853559" y="2119137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FF9AC2-8A4C-13B7-7A9D-23E592101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510" y="2513630"/>
            <a:ext cx="5167974" cy="1616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153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13906" y="2486997"/>
            <a:ext cx="6539653" cy="3419304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–Adds an item in the list.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insert( )</a:t>
            </a:r>
            <a:r>
              <a:rPr lang="en-US" altLang="en-US" sz="2400" b="1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Adds an item at the specified 	        position.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Add 2 lists.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 )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    Sort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Removes the item with the 		        specified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-  Reverses the order of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7" y="951699"/>
            <a:ext cx="6539652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261300" y="2117664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35300-281D-9E55-D781-8FA5BF13A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523" y="2556769"/>
            <a:ext cx="4830802" cy="18142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8063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63984" y="2486997"/>
            <a:ext cx="6489575" cy="3419304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–Returns the number of items with 	     the specified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–Returns the index of the first  	    element with the specified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Returns a copy of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 )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Removes all the elements from 	   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-Removes the element at the 	specified position</a:t>
            </a:r>
            <a:endParaRPr lang="en-US" altLang="en-US" sz="24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7" y="951699"/>
            <a:ext cx="6539652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261300" y="2117664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34C87-13EF-9129-7254-3C85BAEB9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7620" y="2688769"/>
            <a:ext cx="5133267" cy="1266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073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63984" y="2486997"/>
            <a:ext cx="6489575" cy="3419304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–Returns the number of items with 	     the specified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–Returns the index of the first  	    element with the specified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Returns a copy of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 )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Removes all the elements from 	   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-Removes the element at the 	specified position</a:t>
            </a:r>
            <a:endParaRPr lang="en-US" altLang="en-US" sz="24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7" y="951699"/>
            <a:ext cx="6539652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261300" y="2117664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3BA851-ECF3-4335-60DD-7E14EB614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381" y="2486995"/>
            <a:ext cx="5037309" cy="2651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636834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63984" y="2486997"/>
            <a:ext cx="6489575" cy="3419304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–Returns the number of items with 	     the specified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–Returns the index of the first  	    element with the specified value</a:t>
            </a:r>
            <a:endParaRPr lang="en-US" altLang="en-US" sz="2400" b="1" dirty="0">
              <a:solidFill>
                <a:schemeClr val="tx1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Returns a copy of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 )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Removes all the elements from 	   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-Removes the element at the 	specified position</a:t>
            </a:r>
            <a:endParaRPr lang="en-US" altLang="en-US" sz="24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7" y="951699"/>
            <a:ext cx="6539652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261300" y="2117664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99435E-D626-F0FF-A787-850499876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9310" y="2631009"/>
            <a:ext cx="4598706" cy="1513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82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63984" y="2486997"/>
            <a:ext cx="6489575" cy="3419304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–Returns the number of items with 	     the specified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index(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–Returns the index of the first  	    element with the specified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Returns a copy of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clear( )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Removes all the items from 	   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-Removes the items at the 	specified position</a:t>
            </a:r>
            <a:endParaRPr lang="en-US" altLang="en-US" sz="24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7" y="951699"/>
            <a:ext cx="6539652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261300" y="2117664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B6DF89-7A54-1BEB-5E13-E4FB10B7C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5735" y="2698491"/>
            <a:ext cx="5058540" cy="16725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92412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Stage 2 | level </a:t>
            </a:r>
            <a:r>
              <a:rPr lang="en-US" dirty="0">
                <a:solidFill>
                  <a:schemeClr val="bg1"/>
                </a:solidFill>
              </a:rPr>
              <a:t> 11- </a:t>
            </a:r>
            <a:r>
              <a:rPr lang="en-US" sz="1600" dirty="0">
                <a:solidFill>
                  <a:schemeClr val="bg1"/>
                </a:solidFill>
              </a:rPr>
              <a:t>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63984" y="2486997"/>
            <a:ext cx="6489575" cy="3419304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-Removes the items at the 	specified position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Pop can be used in two ways:-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list.pop()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- Remove the last value in the list 	       and gives us that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list.pop(idx)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Remove the value from 		           index if idx is valid and gives 		the value.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7" y="951699"/>
            <a:ext cx="6539652" cy="1376314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048236" y="1854195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F9F1F4-E488-07AC-59B0-2ED113DF9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2890" y="2198931"/>
            <a:ext cx="4830802" cy="283979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49990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60712"/>
            <a:ext cx="10714181" cy="400050"/>
          </a:xfrm>
        </p:spPr>
        <p:txBody>
          <a:bodyPr/>
          <a:lstStyle/>
          <a:p>
            <a:r>
              <a:rPr lang="en-US" dirty="0"/>
              <a:t>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AFEFC4-5494-4FF1-B9AA-E0A8973159E3}"/>
              </a:ext>
            </a:extLst>
          </p:cNvPr>
          <p:cNvSpPr/>
          <p:nvPr/>
        </p:nvSpPr>
        <p:spPr>
          <a:xfrm>
            <a:off x="1262130" y="1185278"/>
            <a:ext cx="3443035" cy="1970468"/>
          </a:xfrm>
          <a:prstGeom prst="roundRect">
            <a:avLst>
              <a:gd name="adj" fmla="val 558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Lists are used to store multiple items in a single variable.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E0BB79B-A41F-4095-B0F3-8E8CD8F9F5CB}"/>
              </a:ext>
            </a:extLst>
          </p:cNvPr>
          <p:cNvSpPr/>
          <p:nvPr/>
        </p:nvSpPr>
        <p:spPr>
          <a:xfrm>
            <a:off x="1262130" y="3586768"/>
            <a:ext cx="3443035" cy="1970468"/>
          </a:xfrm>
          <a:prstGeom prst="roundRect">
            <a:avLst>
              <a:gd name="adj" fmla="val 558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List items are ordered, changeable, and allow duplicate values.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8C54B-0928-4F62-B97E-4A5F0C20084E}"/>
              </a:ext>
            </a:extLst>
          </p:cNvPr>
          <p:cNvSpPr/>
          <p:nvPr/>
        </p:nvSpPr>
        <p:spPr>
          <a:xfrm>
            <a:off x="7102136" y="1185278"/>
            <a:ext cx="3728996" cy="1970468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List is heterogenous (mixed data can stored)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B0532B-661B-4323-8A55-FCB7766B58DA}"/>
              </a:ext>
            </a:extLst>
          </p:cNvPr>
          <p:cNvSpPr/>
          <p:nvPr/>
        </p:nvSpPr>
        <p:spPr>
          <a:xfrm>
            <a:off x="7102134" y="3586768"/>
            <a:ext cx="3728997" cy="1970468"/>
          </a:xfrm>
          <a:prstGeom prst="roundRect">
            <a:avLst>
              <a:gd name="adj" fmla="val 558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List is indexed(item have indexes and can be sliced)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62006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List comprehension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D4A44D-BB08-4FDD-9E3C-FD1C047AE4DB}"/>
              </a:ext>
            </a:extLst>
          </p:cNvPr>
          <p:cNvSpPr/>
          <p:nvPr/>
        </p:nvSpPr>
        <p:spPr>
          <a:xfrm>
            <a:off x="540913" y="1081826"/>
            <a:ext cx="2871988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haroni" panose="02010803020104030203" pitchFamily="2" charset="-79"/>
                <a:cs typeface="Aharoni" panose="02010803020104030203" pitchFamily="2" charset="-79"/>
              </a:rPr>
              <a:t>comprehension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2E036D-71F2-4AEF-A1EB-81DB496B7F6F}"/>
              </a:ext>
            </a:extLst>
          </p:cNvPr>
          <p:cNvSpPr txBox="1"/>
          <p:nvPr/>
        </p:nvSpPr>
        <p:spPr>
          <a:xfrm>
            <a:off x="540913" y="1541167"/>
            <a:ext cx="57048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List comprehension offers a shorter syntax when you want to create a new list based on the values of an existing list.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1A5FD6-448C-123B-3FEA-3610B259A4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61" t="2917" r="5914" b="3631"/>
          <a:stretch/>
        </p:blipFill>
        <p:spPr>
          <a:xfrm>
            <a:off x="7781836" y="1923152"/>
            <a:ext cx="3671254" cy="29370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80DDD95-4FD3-C486-A98B-53C282209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13" y="2802021"/>
            <a:ext cx="7020389" cy="20581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88ED90-E6AC-D68C-80F9-AAF572ABB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0547" y="5070849"/>
            <a:ext cx="6451515" cy="13997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2594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0" y="0"/>
            <a:ext cx="12203195" cy="640926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6813824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Create a list in Python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AFEFC4-5494-4FF1-B9AA-E0A8973159E3}"/>
              </a:ext>
            </a:extLst>
          </p:cNvPr>
          <p:cNvSpPr/>
          <p:nvPr/>
        </p:nvSpPr>
        <p:spPr>
          <a:xfrm>
            <a:off x="515155" y="1283368"/>
            <a:ext cx="3190571" cy="2864782"/>
          </a:xfrm>
          <a:prstGeom prst="roundRect">
            <a:avLst>
              <a:gd name="adj" fmla="val 5589"/>
            </a:avLst>
          </a:prstGeom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List can be created by the uses of [] brackets with values inside it separated with commas </a:t>
            </a:r>
          </a:p>
          <a:p>
            <a:pPr algn="ctr"/>
            <a:endParaRPr lang="en-US" sz="24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C1984CA-0AA7-E6A7-D471-FC5D87C00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8106" y="1283368"/>
            <a:ext cx="8197603" cy="4609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60446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Indexing in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AFEFC4-5494-4FF1-B9AA-E0A8973159E3}"/>
              </a:ext>
            </a:extLst>
          </p:cNvPr>
          <p:cNvSpPr/>
          <p:nvPr/>
        </p:nvSpPr>
        <p:spPr>
          <a:xfrm>
            <a:off x="515155" y="1126637"/>
            <a:ext cx="5177306" cy="1403376"/>
          </a:xfrm>
          <a:prstGeom prst="roundRect">
            <a:avLst>
              <a:gd name="adj" fmla="val 5589"/>
            </a:avLst>
          </a:prstGeom>
          <a:solidFill>
            <a:schemeClr val="accent6">
              <a:lumMod val="5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We can access individual items of list using indexing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AB07B9F-6C8F-4E3D-96FC-62EF23461E1A}"/>
              </a:ext>
            </a:extLst>
          </p:cNvPr>
          <p:cNvSpPr/>
          <p:nvPr/>
        </p:nvSpPr>
        <p:spPr>
          <a:xfrm>
            <a:off x="4329049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3547D9B-8E2A-46E2-837D-1212B160D65A}"/>
              </a:ext>
            </a:extLst>
          </p:cNvPr>
          <p:cNvSpPr/>
          <p:nvPr/>
        </p:nvSpPr>
        <p:spPr>
          <a:xfrm>
            <a:off x="4960114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F8CF281-E28E-45AE-8C18-4FE06313495F}"/>
              </a:ext>
            </a:extLst>
          </p:cNvPr>
          <p:cNvSpPr/>
          <p:nvPr/>
        </p:nvSpPr>
        <p:spPr>
          <a:xfrm>
            <a:off x="5591179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6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B9BC29-8A86-48E9-9FB4-EBB780EEC989}"/>
              </a:ext>
            </a:extLst>
          </p:cNvPr>
          <p:cNvSpPr/>
          <p:nvPr/>
        </p:nvSpPr>
        <p:spPr>
          <a:xfrm>
            <a:off x="6222244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prstClr val="white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‘A’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0935EE4-508A-4467-9C0C-769E7C34CD0A}"/>
              </a:ext>
            </a:extLst>
          </p:cNvPr>
          <p:cNvSpPr/>
          <p:nvPr/>
        </p:nvSpPr>
        <p:spPr>
          <a:xfrm>
            <a:off x="6853309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10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A0AD16-BF6A-43E9-9505-D367BFDE6255}"/>
              </a:ext>
            </a:extLst>
          </p:cNvPr>
          <p:cNvSpPr/>
          <p:nvPr/>
        </p:nvSpPr>
        <p:spPr>
          <a:xfrm>
            <a:off x="7484374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‘B’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54D0C25-D9EA-448F-B118-F3853CE29653}"/>
              </a:ext>
            </a:extLst>
          </p:cNvPr>
          <p:cNvSpPr/>
          <p:nvPr/>
        </p:nvSpPr>
        <p:spPr>
          <a:xfrm>
            <a:off x="8115439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16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88B0898-C153-42E0-8BEC-88DB7A898D7F}"/>
              </a:ext>
            </a:extLst>
          </p:cNvPr>
          <p:cNvSpPr/>
          <p:nvPr/>
        </p:nvSpPr>
        <p:spPr>
          <a:xfrm>
            <a:off x="8746504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‘C’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7810E4-DE0D-44FF-BC67-D2DCF0D3C5C0}"/>
              </a:ext>
            </a:extLst>
          </p:cNvPr>
          <p:cNvSpPr/>
          <p:nvPr/>
        </p:nvSpPr>
        <p:spPr>
          <a:xfrm>
            <a:off x="9377569" y="3497418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F994B2-4688-4826-805A-4617F8D10ED8}"/>
              </a:ext>
            </a:extLst>
          </p:cNvPr>
          <p:cNvSpPr txBox="1"/>
          <p:nvPr/>
        </p:nvSpPr>
        <p:spPr>
          <a:xfrm>
            <a:off x="4476118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93E6AA-B024-4830-8578-0E5B3829B5FF}"/>
              </a:ext>
            </a:extLst>
          </p:cNvPr>
          <p:cNvSpPr txBox="1"/>
          <p:nvPr/>
        </p:nvSpPr>
        <p:spPr>
          <a:xfrm>
            <a:off x="5107183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C0D987-5201-40C8-AFBF-5AD7B26A9A69}"/>
              </a:ext>
            </a:extLst>
          </p:cNvPr>
          <p:cNvSpPr txBox="1"/>
          <p:nvPr/>
        </p:nvSpPr>
        <p:spPr>
          <a:xfrm>
            <a:off x="5738248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6FC601-CE95-45D2-8E94-8C00296B18AF}"/>
              </a:ext>
            </a:extLst>
          </p:cNvPr>
          <p:cNvSpPr txBox="1"/>
          <p:nvPr/>
        </p:nvSpPr>
        <p:spPr>
          <a:xfrm>
            <a:off x="6369313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3CBA4C-2785-440C-8FF7-634023202A88}"/>
              </a:ext>
            </a:extLst>
          </p:cNvPr>
          <p:cNvSpPr txBox="1"/>
          <p:nvPr/>
        </p:nvSpPr>
        <p:spPr>
          <a:xfrm>
            <a:off x="7000378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FC2DE2-3985-45F4-9B36-707FE46A179B}"/>
              </a:ext>
            </a:extLst>
          </p:cNvPr>
          <p:cNvSpPr txBox="1"/>
          <p:nvPr/>
        </p:nvSpPr>
        <p:spPr>
          <a:xfrm>
            <a:off x="7631443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A6486A-2148-40A1-B51B-25359768EA34}"/>
              </a:ext>
            </a:extLst>
          </p:cNvPr>
          <p:cNvSpPr txBox="1"/>
          <p:nvPr/>
        </p:nvSpPr>
        <p:spPr>
          <a:xfrm>
            <a:off x="8262508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A87CFC-DD96-40C5-8114-D80F80911455}"/>
              </a:ext>
            </a:extLst>
          </p:cNvPr>
          <p:cNvSpPr txBox="1"/>
          <p:nvPr/>
        </p:nvSpPr>
        <p:spPr>
          <a:xfrm>
            <a:off x="8893573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3BB2BEB-2FFB-45AA-B1F5-850C8C3312AC}"/>
              </a:ext>
            </a:extLst>
          </p:cNvPr>
          <p:cNvSpPr txBox="1"/>
          <p:nvPr/>
        </p:nvSpPr>
        <p:spPr>
          <a:xfrm>
            <a:off x="9524638" y="40555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65CAF9-9ADE-4F3F-993F-E24E08F80FB3}"/>
              </a:ext>
            </a:extLst>
          </p:cNvPr>
          <p:cNvSpPr txBox="1"/>
          <p:nvPr/>
        </p:nvSpPr>
        <p:spPr>
          <a:xfrm>
            <a:off x="4476118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BF8BF1-F69C-4AAD-8BFF-FC9B7A1F6FD1}"/>
              </a:ext>
            </a:extLst>
          </p:cNvPr>
          <p:cNvSpPr txBox="1"/>
          <p:nvPr/>
        </p:nvSpPr>
        <p:spPr>
          <a:xfrm>
            <a:off x="5107183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ADE84C3-F2D8-4DB0-8B68-3BBFDAFDC635}"/>
              </a:ext>
            </a:extLst>
          </p:cNvPr>
          <p:cNvSpPr txBox="1"/>
          <p:nvPr/>
        </p:nvSpPr>
        <p:spPr>
          <a:xfrm>
            <a:off x="5738248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-7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F6AE7A-C442-47BD-B519-9D2C4456CF47}"/>
              </a:ext>
            </a:extLst>
          </p:cNvPr>
          <p:cNvSpPr txBox="1"/>
          <p:nvPr/>
        </p:nvSpPr>
        <p:spPr>
          <a:xfrm>
            <a:off x="6369313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C00FEB-51A6-4FE7-9B56-A7B74132F35B}"/>
              </a:ext>
            </a:extLst>
          </p:cNvPr>
          <p:cNvSpPr txBox="1"/>
          <p:nvPr/>
        </p:nvSpPr>
        <p:spPr>
          <a:xfrm>
            <a:off x="7000378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-5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34E7B4-39D1-448F-A5D8-911EAF873BC3}"/>
              </a:ext>
            </a:extLst>
          </p:cNvPr>
          <p:cNvSpPr txBox="1"/>
          <p:nvPr/>
        </p:nvSpPr>
        <p:spPr>
          <a:xfrm>
            <a:off x="7631443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04F0EF5-2675-4255-AD10-81CD0F6906C0}"/>
              </a:ext>
            </a:extLst>
          </p:cNvPr>
          <p:cNvSpPr txBox="1"/>
          <p:nvPr/>
        </p:nvSpPr>
        <p:spPr>
          <a:xfrm>
            <a:off x="8262508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84A61EE-ED0C-433F-AB5F-FF5C8384C384}"/>
              </a:ext>
            </a:extLst>
          </p:cNvPr>
          <p:cNvSpPr txBox="1"/>
          <p:nvPr/>
        </p:nvSpPr>
        <p:spPr>
          <a:xfrm>
            <a:off x="8893573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1DD32D-A94E-4883-B008-E01EBEA52F9E}"/>
              </a:ext>
            </a:extLst>
          </p:cNvPr>
          <p:cNvSpPr txBox="1"/>
          <p:nvPr/>
        </p:nvSpPr>
        <p:spPr>
          <a:xfrm>
            <a:off x="9524638" y="305966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CAF2EC-FA62-4294-A225-977A2A7ABA98}"/>
              </a:ext>
            </a:extLst>
          </p:cNvPr>
          <p:cNvCxnSpPr>
            <a:cxnSpLocks/>
          </p:cNvCxnSpPr>
          <p:nvPr/>
        </p:nvCxnSpPr>
        <p:spPr>
          <a:xfrm>
            <a:off x="3695700" y="3255420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1127E2C-CED8-4571-BCCF-1EE648979967}"/>
              </a:ext>
            </a:extLst>
          </p:cNvPr>
          <p:cNvSpPr txBox="1"/>
          <p:nvPr/>
        </p:nvSpPr>
        <p:spPr>
          <a:xfrm>
            <a:off x="1701800" y="3059668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index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4E69D3E-31CB-46BE-88D3-AD6634EC390C}"/>
              </a:ext>
            </a:extLst>
          </p:cNvPr>
          <p:cNvCxnSpPr>
            <a:cxnSpLocks/>
          </p:cNvCxnSpPr>
          <p:nvPr/>
        </p:nvCxnSpPr>
        <p:spPr>
          <a:xfrm>
            <a:off x="3695700" y="4246020"/>
            <a:ext cx="520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0818426-2811-4778-8194-E3930E19CF56}"/>
              </a:ext>
            </a:extLst>
          </p:cNvPr>
          <p:cNvSpPr txBox="1"/>
          <p:nvPr/>
        </p:nvSpPr>
        <p:spPr>
          <a:xfrm>
            <a:off x="1701800" y="4055577"/>
            <a:ext cx="187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index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87CF57-F095-468A-AC6C-F24E21B58BB8}"/>
              </a:ext>
            </a:extLst>
          </p:cNvPr>
          <p:cNvSpPr/>
          <p:nvPr/>
        </p:nvSpPr>
        <p:spPr>
          <a:xfrm>
            <a:off x="3708166" y="4536785"/>
            <a:ext cx="7925033" cy="1452562"/>
          </a:xfrm>
          <a:prstGeom prst="roundRect">
            <a:avLst>
              <a:gd name="adj" fmla="val 5589"/>
            </a:avLst>
          </a:prstGeom>
          <a:solidFill>
            <a:srgbClr val="FF6161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Trying to access a character out of index range will raise an </a:t>
            </a:r>
            <a:r>
              <a:rPr lang="en-US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IndexError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. The index must be an integer. 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17784FE7-7107-4BC7-8F70-DCDE96C7DF6B}"/>
              </a:ext>
            </a:extLst>
          </p:cNvPr>
          <p:cNvSpPr/>
          <p:nvPr/>
        </p:nvSpPr>
        <p:spPr>
          <a:xfrm>
            <a:off x="5975541" y="1126637"/>
            <a:ext cx="5177306" cy="1403376"/>
          </a:xfrm>
          <a:prstGeom prst="roundRect">
            <a:avLst>
              <a:gd name="adj" fmla="val 5589"/>
            </a:avLst>
          </a:prstGeom>
          <a:solidFill>
            <a:srgbClr val="00330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Python allows negative indexing for its sequences.</a:t>
            </a:r>
          </a:p>
        </p:txBody>
      </p:sp>
    </p:spTree>
    <p:extLst>
      <p:ext uri="{BB962C8B-B14F-4D97-AF65-F5344CB8AC3E}">
        <p14:creationId xmlns:p14="http://schemas.microsoft.com/office/powerpoint/2010/main" val="4284630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4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7" grpId="0"/>
      <p:bldP spid="41" grpId="0"/>
      <p:bldP spid="42" grpId="0" animBg="1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Indexing in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EE8830E7-FBE3-4157-BF3C-01C25DD04490}"/>
              </a:ext>
            </a:extLst>
          </p:cNvPr>
          <p:cNvSpPr/>
          <p:nvPr/>
        </p:nvSpPr>
        <p:spPr>
          <a:xfrm>
            <a:off x="738909" y="2870841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2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286C8AE-4B1F-48B9-9221-9E1CB42AA969}"/>
              </a:ext>
            </a:extLst>
          </p:cNvPr>
          <p:cNvSpPr/>
          <p:nvPr/>
        </p:nvSpPr>
        <p:spPr>
          <a:xfrm>
            <a:off x="738908" y="4590882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20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C01A5A-21E1-4E0C-A9C2-D265A7DEAB91}"/>
              </a:ext>
            </a:extLst>
          </p:cNvPr>
          <p:cNvSpPr txBox="1"/>
          <p:nvPr/>
        </p:nvSpPr>
        <p:spPr>
          <a:xfrm>
            <a:off x="3100353" y="2854966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x[0]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A67F28D-9B15-4619-BCD8-E280BE07CCA9}"/>
              </a:ext>
            </a:extLst>
          </p:cNvPr>
          <p:cNvSpPr txBox="1"/>
          <p:nvPr/>
        </p:nvSpPr>
        <p:spPr>
          <a:xfrm>
            <a:off x="3100353" y="4544026"/>
            <a:ext cx="8771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x[-1]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6D49F43-7409-4FCA-8DD4-0A765A988616}"/>
              </a:ext>
            </a:extLst>
          </p:cNvPr>
          <p:cNvCxnSpPr/>
          <p:nvPr/>
        </p:nvCxnSpPr>
        <p:spPr>
          <a:xfrm flipH="1">
            <a:off x="1765300" y="4805636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64F750C-8BCB-49DE-B252-7BB8AF415223}"/>
              </a:ext>
            </a:extLst>
          </p:cNvPr>
          <p:cNvCxnSpPr/>
          <p:nvPr/>
        </p:nvCxnSpPr>
        <p:spPr>
          <a:xfrm flipH="1">
            <a:off x="1803400" y="3149920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79ABB9F-FCD3-4A93-9B53-B9960768A013}"/>
              </a:ext>
            </a:extLst>
          </p:cNvPr>
          <p:cNvCxnSpPr>
            <a:endCxn id="76" idx="0"/>
          </p:cNvCxnSpPr>
          <p:nvPr/>
        </p:nvCxnSpPr>
        <p:spPr>
          <a:xfrm>
            <a:off x="2667000" y="2025691"/>
            <a:ext cx="816632" cy="829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48A3CB5-3CAE-475F-9912-06CDE414299B}"/>
              </a:ext>
            </a:extLst>
          </p:cNvPr>
          <p:cNvCxnSpPr>
            <a:cxnSpLocks/>
          </p:cNvCxnSpPr>
          <p:nvPr/>
        </p:nvCxnSpPr>
        <p:spPr>
          <a:xfrm flipH="1">
            <a:off x="3728621" y="2048169"/>
            <a:ext cx="2227883" cy="24958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5AE24370-2B14-4F17-8CF4-3C69E4BB5BB2}"/>
              </a:ext>
            </a:extLst>
          </p:cNvPr>
          <p:cNvSpPr txBox="1"/>
          <p:nvPr/>
        </p:nvSpPr>
        <p:spPr>
          <a:xfrm>
            <a:off x="3100353" y="3645012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x[3]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A9234548-E13B-499C-BF66-109552EB17A7}"/>
              </a:ext>
            </a:extLst>
          </p:cNvPr>
          <p:cNvSpPr/>
          <p:nvPr/>
        </p:nvSpPr>
        <p:spPr>
          <a:xfrm>
            <a:off x="738907" y="3690609"/>
            <a:ext cx="595825" cy="558159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‘A’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C9A5344-2B15-48F4-A614-AFA52DE60959}"/>
              </a:ext>
            </a:extLst>
          </p:cNvPr>
          <p:cNvCxnSpPr/>
          <p:nvPr/>
        </p:nvCxnSpPr>
        <p:spPr>
          <a:xfrm flipH="1">
            <a:off x="1803400" y="3969688"/>
            <a:ext cx="11557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F5C6D0D9-A736-49A3-8226-658BDE54EE76}"/>
              </a:ext>
            </a:extLst>
          </p:cNvPr>
          <p:cNvCxnSpPr>
            <a:cxnSpLocks/>
            <a:endCxn id="86" idx="3"/>
          </p:cNvCxnSpPr>
          <p:nvPr/>
        </p:nvCxnSpPr>
        <p:spPr>
          <a:xfrm rot="5400000">
            <a:off x="2990476" y="2919582"/>
            <a:ext cx="1863474" cy="1106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5353AFB-5FB3-C822-32E1-E81955DE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254" y="950148"/>
            <a:ext cx="4906983" cy="49577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79C342-BBD5-0FB3-4E87-8323E5EB1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018" y="1161765"/>
            <a:ext cx="5548365" cy="86360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AB8C6B5-D6D9-20B6-FE87-9630F25E42CB}"/>
              </a:ext>
            </a:extLst>
          </p:cNvPr>
          <p:cNvSpPr/>
          <p:nvPr/>
        </p:nvSpPr>
        <p:spPr>
          <a:xfrm>
            <a:off x="1646490" y="1393512"/>
            <a:ext cx="78483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List1 =</a:t>
            </a:r>
          </a:p>
        </p:txBody>
      </p:sp>
    </p:spTree>
    <p:extLst>
      <p:ext uri="{BB962C8B-B14F-4D97-AF65-F5344CB8AC3E}">
        <p14:creationId xmlns:p14="http://schemas.microsoft.com/office/powerpoint/2010/main" val="2369921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8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List Slicing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65422" y="900373"/>
            <a:ext cx="5262646" cy="1379188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Python also allows a form of indexing syntax that extracts sub-list from a list, known as list Slicing.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F693A38-8950-4289-AC97-5468EE44F36C}"/>
              </a:ext>
            </a:extLst>
          </p:cNvPr>
          <p:cNvSpPr/>
          <p:nvPr/>
        </p:nvSpPr>
        <p:spPr>
          <a:xfrm>
            <a:off x="365422" y="2471595"/>
            <a:ext cx="5262646" cy="3486031"/>
          </a:xfrm>
          <a:prstGeom prst="roundRect">
            <a:avLst>
              <a:gd name="adj" fmla="val 3003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 If 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 is a list, an expression of the form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 l[ m : n ] 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returns the portion of 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 starting with position 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m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, and </a:t>
            </a:r>
            <a:r>
              <a:rPr lang="en-US" sz="2800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up to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but not including position </a:t>
            </a:r>
            <a:r>
              <a:rPr lang="en-US" sz="2800" dirty="0">
                <a:solidFill>
                  <a:schemeClr val="tx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F38E1F-48CD-F275-F7E0-2DC62A5024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456" y="2231382"/>
            <a:ext cx="6285520" cy="2509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55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List Slicing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52544" y="1249227"/>
            <a:ext cx="6066011" cy="4099004"/>
          </a:xfrm>
          <a:prstGeom prst="roundRect">
            <a:avLst>
              <a:gd name="adj" fmla="val 5589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If you omit the first index, the slice starts at the beginning of the list. Thus,</a:t>
            </a:r>
            <a:r>
              <a:rPr lang="en-US" sz="3600" dirty="0">
                <a:solidFill>
                  <a:srgbClr val="26262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 l[:m] 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and </a:t>
            </a:r>
            <a:r>
              <a:rPr lang="en-US" sz="3600" dirty="0">
                <a:solidFill>
                  <a:srgbClr val="26262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l[0:m]</a:t>
            </a:r>
            <a:r>
              <a:rPr lang="en-US" sz="3600" dirty="0">
                <a:latin typeface="Aharoni" panose="02010803020104030203" pitchFamily="2" charset="-79"/>
                <a:cs typeface="Aharoni" panose="02010803020104030203" pitchFamily="2" charset="-79"/>
              </a:rPr>
              <a:t> are equivalent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1E5C6-01A1-DAA4-1265-50D36F18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3433" y="1984018"/>
            <a:ext cx="5418680" cy="28899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B28F81-6616-60A6-4DF5-6AB9D983F366}"/>
              </a:ext>
            </a:extLst>
          </p:cNvPr>
          <p:cNvSpPr/>
          <p:nvPr/>
        </p:nvSpPr>
        <p:spPr>
          <a:xfrm>
            <a:off x="7572652" y="2867487"/>
            <a:ext cx="1988598" cy="32847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076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List Slicing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275272" y="1469918"/>
            <a:ext cx="6370228" cy="3668754"/>
          </a:xfrm>
          <a:prstGeom prst="roundRect">
            <a:avLst>
              <a:gd name="adj" fmla="val 2447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Similarly, if you omit the second index as in </a:t>
            </a:r>
            <a:r>
              <a:rPr lang="en-US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l[ n : ], </a:t>
            </a:r>
            <a:r>
              <a:rPr lang="en-US" altLang="en-US" sz="28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 slice extends from the first index through the end of the string. This is a nice, concise alternative to the more cumbersome </a:t>
            </a:r>
            <a:r>
              <a:rPr lang="en-US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l[ n : </a:t>
            </a:r>
            <a:r>
              <a:rPr lang="en-US" altLang="en-US" sz="2800" b="1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len</a:t>
            </a:r>
            <a:r>
              <a:rPr lang="en-US" altLang="en-US" sz="28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(l) ]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0A75A5-AF78-FEE4-ABE4-59544FAD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13" y="1916519"/>
            <a:ext cx="5188471" cy="27755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DDF3D7-F019-26F1-D982-8BB021D10F64}"/>
              </a:ext>
            </a:extLst>
          </p:cNvPr>
          <p:cNvSpPr/>
          <p:nvPr/>
        </p:nvSpPr>
        <p:spPr>
          <a:xfrm>
            <a:off x="9658905" y="2601157"/>
            <a:ext cx="2086252" cy="381740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649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632BB-7B50-474E-9D32-BE7989440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22320"/>
            <a:ext cx="10714181" cy="400050"/>
          </a:xfrm>
        </p:spPr>
        <p:txBody>
          <a:bodyPr/>
          <a:lstStyle/>
          <a:p>
            <a:r>
              <a:rPr lang="en-US" b="1" dirty="0"/>
              <a:t>Built-in function for List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9907C-8B6E-418E-858F-835CDB54E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>
                <a:solidFill>
                  <a:schemeClr val="bg1"/>
                </a:solidFill>
              </a:rPr>
              <a:t>Stage 2 | level 11 - List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CDB8A90-A883-45FE-B590-EB0BFD64B740}"/>
              </a:ext>
            </a:extLst>
          </p:cNvPr>
          <p:cNvSpPr/>
          <p:nvPr/>
        </p:nvSpPr>
        <p:spPr>
          <a:xfrm>
            <a:off x="313908" y="2574525"/>
            <a:ext cx="6370228" cy="3506680"/>
          </a:xfrm>
          <a:prstGeom prst="roundRect">
            <a:avLst>
              <a:gd name="adj" fmla="val 4844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–Adds an item in the list.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insert( )</a:t>
            </a:r>
            <a:r>
              <a:rPr lang="en-US" altLang="en-US" sz="2400" b="1" dirty="0">
                <a:solidFill>
                  <a:srgbClr val="1E1E1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Adds an item at the specified 	        position.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extend(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Add 2 lists.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sort( )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–      Sort the list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remove()</a:t>
            </a:r>
            <a:r>
              <a:rPr lang="en-US" altLang="en-US" sz="2400" b="1" dirty="0">
                <a:solidFill>
                  <a:schemeClr val="accent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altLang="en-US" sz="2400" b="1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- 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Removes the item with the 		        specified value.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chemeClr val="accent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lang="en-US" sz="2400" b="1" dirty="0">
                <a:latin typeface="Aharoni" panose="02010803020104030203" pitchFamily="2" charset="-79"/>
                <a:cs typeface="Aharoni" panose="02010803020104030203" pitchFamily="2" charset="-79"/>
              </a:rPr>
              <a:t>-  Reverses the order of the list</a:t>
            </a:r>
            <a:endParaRPr lang="en-US" altLang="en-US" sz="2400" b="1" dirty="0">
              <a:solidFill>
                <a:schemeClr val="accent4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solidFill>
                <a:schemeClr val="accent4">
                  <a:lumMod val="60000"/>
                  <a:lumOff val="40000"/>
                </a:schemeClr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D22D09-A54A-44C8-9C87-643B68D1BB14}"/>
              </a:ext>
            </a:extLst>
          </p:cNvPr>
          <p:cNvSpPr/>
          <p:nvPr/>
        </p:nvSpPr>
        <p:spPr>
          <a:xfrm>
            <a:off x="313908" y="917250"/>
            <a:ext cx="6370228" cy="1506353"/>
          </a:xfrm>
          <a:prstGeom prst="roundRect">
            <a:avLst>
              <a:gd name="adj" fmla="val 8146"/>
            </a:avLst>
          </a:prstGeom>
          <a:solidFill>
            <a:srgbClr val="0070C0"/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These are python functions that are used directly on list for specific output. Below are some important functions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1FDF9F-5F74-4E96-96D3-E3983C5142D1}"/>
              </a:ext>
            </a:extLst>
          </p:cNvPr>
          <p:cNvSpPr txBox="1"/>
          <p:nvPr/>
        </p:nvSpPr>
        <p:spPr>
          <a:xfrm>
            <a:off x="7527631" y="1625924"/>
            <a:ext cx="1453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Try it yourself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90489F-9016-6810-2629-E1E6EE12A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5422" y="1995256"/>
            <a:ext cx="3807668" cy="29024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8827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3218</TotalTime>
  <Words>1458</Words>
  <Application>Microsoft Office PowerPoint</Application>
  <PresentationFormat>Widescreen</PresentationFormat>
  <Paragraphs>176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Agency FB</vt:lpstr>
      <vt:lpstr>Aharoni</vt:lpstr>
      <vt:lpstr>Arial</vt:lpstr>
      <vt:lpstr>Arial Rounded MT Bold</vt:lpstr>
      <vt:lpstr>Calibri</vt:lpstr>
      <vt:lpstr>Calibri Light</vt:lpstr>
      <vt:lpstr>Office Theme</vt:lpstr>
      <vt:lpstr>PowerPoint Presentation</vt:lpstr>
      <vt:lpstr>List</vt:lpstr>
      <vt:lpstr>Create a list in Python</vt:lpstr>
      <vt:lpstr>Indexing in List</vt:lpstr>
      <vt:lpstr>Indexing in List</vt:lpstr>
      <vt:lpstr>List Slicing</vt:lpstr>
      <vt:lpstr>List Slicing</vt:lpstr>
      <vt:lpstr>List Slicing</vt:lpstr>
      <vt:lpstr>Built-in function for List</vt:lpstr>
      <vt:lpstr>Built-in function for List</vt:lpstr>
      <vt:lpstr>Built-in function for List</vt:lpstr>
      <vt:lpstr>Built-in function for List</vt:lpstr>
      <vt:lpstr>Built-in function for List</vt:lpstr>
      <vt:lpstr>Built-in function for List</vt:lpstr>
      <vt:lpstr>Built-in function for List</vt:lpstr>
      <vt:lpstr>Built-in function for List</vt:lpstr>
      <vt:lpstr>Built-in function for List</vt:lpstr>
      <vt:lpstr>Built-in function for List</vt:lpstr>
      <vt:lpstr>Built-in function for List</vt:lpstr>
      <vt:lpstr>List comprehension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Bin  Kamil</cp:lastModifiedBy>
  <cp:revision>139</cp:revision>
  <dcterms:created xsi:type="dcterms:W3CDTF">2020-10-29T10:04:59Z</dcterms:created>
  <dcterms:modified xsi:type="dcterms:W3CDTF">2025-04-03T07:24:45Z</dcterms:modified>
</cp:coreProperties>
</file>