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305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16" r:id="rId12"/>
    <p:sldId id="324" r:id="rId13"/>
    <p:sldId id="327" r:id="rId14"/>
    <p:sldId id="331" r:id="rId15"/>
    <p:sldId id="329" r:id="rId16"/>
    <p:sldId id="330" r:id="rId17"/>
    <p:sldId id="328" r:id="rId18"/>
    <p:sldId id="314" r:id="rId19"/>
    <p:sldId id="3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003300"/>
    <a:srgbClr val="1E1E1E"/>
    <a:srgbClr val="FFFFFF"/>
    <a:srgbClr val="D9D9D9"/>
    <a:srgbClr val="00B050"/>
    <a:srgbClr val="2E75B6"/>
    <a:srgbClr val="3399FF"/>
    <a:srgbClr val="E8E8E8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8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9447-C6AB-4F51-AB99-A9EBD86774E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2586-CE3B-44BE-8402-EFDA39DD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A7D7-6161-4148-9CDB-A3ECDA1E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5EF53-15AC-4031-8FCB-28763DFF2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3893-B342-46D2-8FB9-8537D19A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05D4-4642-43E8-9D68-C2A13C23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1D393-679F-42C4-B023-309EF032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4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EBD7-639D-464F-8115-5CC20EA6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4F0C9-3715-474A-B5DE-A0EBE9F3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ECEE-8924-425C-AA71-FA92400B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1267-63ED-4AE3-9E22-797D5F0C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E54F-CAD5-4EAB-B84F-2496F185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0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0DE69-83AC-48C6-874F-57E6715D5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582D5-114F-427C-A44C-B1DF431C2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05E5-5E59-4DA4-B6CD-AC407D0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3F3CF-EF85-4FE5-9D6B-800F2416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B364-710F-4EE3-8F87-87AA3162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2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F2B993E-90DF-4FD1-98F4-53D38F8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23773"/>
            <a:ext cx="10714181" cy="400050"/>
          </a:xfrm>
        </p:spPr>
        <p:txBody>
          <a:bodyPr>
            <a:noAutofit/>
          </a:bodyPr>
          <a:lstStyle>
            <a:lvl1pPr algn="ctr">
              <a:defRPr sz="2000" b="0">
                <a:solidFill>
                  <a:schemeClr val="accent5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49AC9-4E70-427E-9DD7-579D36EF14B1}"/>
              </a:ext>
            </a:extLst>
          </p:cNvPr>
          <p:cNvGrpSpPr/>
          <p:nvPr userDrawn="1"/>
        </p:nvGrpSpPr>
        <p:grpSpPr>
          <a:xfrm>
            <a:off x="10975605" y="6468451"/>
            <a:ext cx="1093811" cy="369332"/>
            <a:chOff x="9243857" y="6468452"/>
            <a:chExt cx="1093811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D5E264-D280-449C-84E2-1925E752C8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919" y="6488909"/>
              <a:ext cx="308749" cy="30754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65CCC-5C7C-4B8E-BD5E-AE3C48E19CE1}"/>
                </a:ext>
              </a:extLst>
            </p:cNvPr>
            <p:cNvSpPr txBox="1"/>
            <p:nvPr userDrawn="1"/>
          </p:nvSpPr>
          <p:spPr>
            <a:xfrm>
              <a:off x="9243857" y="64684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gency FB" panose="020B0503020202020204" pitchFamily="34" charset="0"/>
                </a:rPr>
                <a:t>PYTHON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0F1BE9-AB84-4F96-B5D8-F4BD93F81DAB}"/>
              </a:ext>
            </a:extLst>
          </p:cNvPr>
          <p:cNvCxnSpPr>
            <a:cxnSpLocks/>
          </p:cNvCxnSpPr>
          <p:nvPr userDrawn="1"/>
        </p:nvCxnSpPr>
        <p:spPr>
          <a:xfrm>
            <a:off x="-25720" y="701623"/>
            <a:ext cx="1221772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14F52AB-1C54-414B-AA29-9E8BE28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r>
              <a:rPr lang="en-US"/>
              <a:t>Stage 1 | level 1 – Datatypes and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90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06AB-3AFC-452F-B35B-E552A6FB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E620-A431-4331-859E-432F0CBD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87BE-21D6-4BDD-9FFB-EE8CED00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3E43-994E-4350-9702-3DD5B8D3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5A02-61EA-4CB5-B0E4-27F049B8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4EC9-8CC2-4258-922F-FB331ACE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FEEA-44CD-4E75-846A-3273B3CE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5C06-FEA7-4BF5-A333-C852147E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7462-55F1-4A83-B442-047A1B86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FECD-A79A-44B5-A130-31E24C8F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296E-33E1-40B0-A363-9B7DE83F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107D-79E8-47D5-93C1-6A58015A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36810-6522-4F74-8396-EBB1FCE32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557F7-887C-43D1-932E-D5C8BD74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E6088-36A3-463C-A992-38B5E3B5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7A121-484D-4342-B544-5376A443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43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472E-AB4A-418F-8689-32850CE0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3B507-112C-448A-A799-190E818F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37FE4-0D9A-4BFA-ACDB-86864F8D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378A1-34E1-4578-8314-C7F4D8AB9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C1680-185F-4832-9F85-D2CF6600E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457A9-9019-46A2-8440-49DD6FBD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08B87-E123-4F2B-8DB4-9C032BC7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F367C-B3DE-4313-8C3F-BC129083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CB6E-DAEE-4A1F-93C9-0F847754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9559D-ADB7-4FEA-93A6-65B436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2FCDD-DF3E-4E8B-95FE-4F90DC80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F547F-D446-4267-BF77-C3F23F12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2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959AD-9A43-4939-B189-CAD9E933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F0FDC-397C-4457-A16D-B317AAF5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39B25-3AAD-407F-8673-2C56EA72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7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9262-E0F2-4637-9394-214159A5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35E3-FE5F-4AB9-81E9-1D56E559F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914A0-A23E-4B61-8DFA-80C87CA6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1E5ED-0A21-42DB-BB2A-C91BE8E2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3E821-4736-4562-A65C-B7ECEC11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6B663-E486-49DE-9C43-A33ED330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BCA4-B8B0-48D4-B1F4-13147178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2DBDD-A3B1-4C34-8688-C41FEBE6B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F844-0557-43CB-9CCB-4A5B335BA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FDC4F-AECE-4D9D-9807-2FD4ACDC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73DA3-0BA4-4CFB-9057-2ED37606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8F1C-DE52-421D-A3F7-5ED681A4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F92B0-7BD4-4887-8E32-63206135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5C57-4DCB-4464-A357-31978705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C649-E48C-4094-97B0-A05248AB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D455-32CE-48D0-B88B-010EBD60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F0B1-53D1-40AB-9EB5-EDC3EB6B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  <a:endParaRPr lang="en-US" sz="8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rgbClr val="00B0F0"/>
                </a:solidFill>
              </a:rPr>
              <a:t>Control Flow 2</a:t>
            </a:r>
          </a:p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34919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 function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5CC67D-A8CF-4C08-B1C2-5E44616E7D45}"/>
              </a:ext>
            </a:extLst>
          </p:cNvPr>
          <p:cNvSpPr/>
          <p:nvPr/>
        </p:nvSpPr>
        <p:spPr>
          <a:xfrm>
            <a:off x="378301" y="820037"/>
            <a:ext cx="1712213" cy="511444"/>
          </a:xfrm>
          <a:prstGeom prst="roundRect">
            <a:avLst>
              <a:gd name="adj" fmla="val 7292"/>
            </a:avLst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3A76FC-C7A5-4A31-B1DC-59E3C7A3812B}"/>
              </a:ext>
            </a:extLst>
          </p:cNvPr>
          <p:cNvSpPr/>
          <p:nvPr/>
        </p:nvSpPr>
        <p:spPr>
          <a:xfrm>
            <a:off x="378300" y="1475809"/>
            <a:ext cx="1712213" cy="511444"/>
          </a:xfrm>
          <a:prstGeom prst="roundRect">
            <a:avLst>
              <a:gd name="adj" fmla="val 7292"/>
            </a:avLst>
          </a:prstGeom>
          <a:solidFill>
            <a:srgbClr val="FF616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loop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32FDF22-B77F-46DF-A747-DF5F712F15CA}"/>
              </a:ext>
            </a:extLst>
          </p:cNvPr>
          <p:cNvCxnSpPr>
            <a:stCxn id="29" idx="3"/>
            <a:endCxn id="3" idx="3"/>
          </p:cNvCxnSpPr>
          <p:nvPr/>
        </p:nvCxnSpPr>
        <p:spPr>
          <a:xfrm flipV="1">
            <a:off x="2090513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741F724-A6A2-4168-BABE-2BCDF294BCE3}"/>
              </a:ext>
            </a:extLst>
          </p:cNvPr>
          <p:cNvCxnSpPr>
            <a:stCxn id="3" idx="1"/>
            <a:endCxn id="29" idx="1"/>
          </p:cNvCxnSpPr>
          <p:nvPr/>
        </p:nvCxnSpPr>
        <p:spPr>
          <a:xfrm rot="10800000" flipV="1">
            <a:off x="378301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DB6F992-3644-45F0-B832-91411290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0" y="2065748"/>
            <a:ext cx="913892" cy="643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BEF88-D50B-42DE-8275-1C40606D0208}"/>
              </a:ext>
            </a:extLst>
          </p:cNvPr>
          <p:cNvSpPr txBox="1"/>
          <p:nvPr/>
        </p:nvSpPr>
        <p:spPr>
          <a:xfrm>
            <a:off x="1292192" y="2202636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1CF70A-12C7-4AC8-A2EA-9FFB72AE40B2}"/>
              </a:ext>
            </a:extLst>
          </p:cNvPr>
          <p:cNvSpPr/>
          <p:nvPr/>
        </p:nvSpPr>
        <p:spPr>
          <a:xfrm>
            <a:off x="2929880" y="2560905"/>
            <a:ext cx="3600407" cy="1397245"/>
          </a:xfrm>
          <a:prstGeom prst="roundRect">
            <a:avLst>
              <a:gd name="adj" fmla="val 2366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71DB27B-85F7-44D7-8908-C8144CB29030}"/>
              </a:ext>
            </a:extLst>
          </p:cNvPr>
          <p:cNvCxnSpPr>
            <a:cxnSpLocks/>
            <a:stCxn id="5" idx="1"/>
            <a:endCxn id="33" idx="1"/>
          </p:cNvCxnSpPr>
          <p:nvPr/>
        </p:nvCxnSpPr>
        <p:spPr>
          <a:xfrm rot="10800000" flipH="1" flipV="1">
            <a:off x="2872214" y="2006158"/>
            <a:ext cx="57665" cy="1253370"/>
          </a:xfrm>
          <a:prstGeom prst="bentConnector3">
            <a:avLst>
              <a:gd name="adj1" fmla="val -396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7CA7EF9-EA23-4A06-97E1-FE311742A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15" y="1502262"/>
            <a:ext cx="3658072" cy="10077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7C8DA-E07F-4F07-8C96-851ED9586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790" y="2686442"/>
            <a:ext cx="422485" cy="11780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20389D-7E14-4915-B005-CE72CDE5A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365" y="1502262"/>
            <a:ext cx="3835208" cy="105659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43FC9C2-AEC7-488D-8869-E2C0B8A297B9}"/>
              </a:ext>
            </a:extLst>
          </p:cNvPr>
          <p:cNvSpPr/>
          <p:nvPr/>
        </p:nvSpPr>
        <p:spPr>
          <a:xfrm>
            <a:off x="7266030" y="2654420"/>
            <a:ext cx="3777543" cy="2637563"/>
          </a:xfrm>
          <a:prstGeom prst="roundRect">
            <a:avLst>
              <a:gd name="adj" fmla="val 2366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558EF74-83AC-4287-80E6-D6EEDA316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594" y="2759419"/>
            <a:ext cx="2176733" cy="2454078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EC680F9-FDEC-436F-9812-4DFEC924014E}"/>
              </a:ext>
            </a:extLst>
          </p:cNvPr>
          <p:cNvCxnSpPr>
            <a:stCxn id="23" idx="1"/>
            <a:endCxn id="34" idx="1"/>
          </p:cNvCxnSpPr>
          <p:nvPr/>
        </p:nvCxnSpPr>
        <p:spPr>
          <a:xfrm rot="10800000" flipH="1" flipV="1">
            <a:off x="7208364" y="2030558"/>
            <a:ext cx="57665" cy="1942643"/>
          </a:xfrm>
          <a:prstGeom prst="bentConnector3">
            <a:avLst>
              <a:gd name="adj1" fmla="val -396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7D422BF-8F86-7AF2-213B-B19AAD5A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pPr algn="l"/>
            <a:r>
              <a:rPr lang="en-US" sz="1600" dirty="0"/>
              <a:t>Control Flow II</a:t>
            </a:r>
          </a:p>
        </p:txBody>
      </p:sp>
    </p:spTree>
    <p:extLst>
      <p:ext uri="{BB962C8B-B14F-4D97-AF65-F5344CB8AC3E}">
        <p14:creationId xmlns:p14="http://schemas.microsoft.com/office/powerpoint/2010/main" val="455115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7" grpId="0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5CC67D-A8CF-4C08-B1C2-5E44616E7D45}"/>
              </a:ext>
            </a:extLst>
          </p:cNvPr>
          <p:cNvSpPr/>
          <p:nvPr/>
        </p:nvSpPr>
        <p:spPr>
          <a:xfrm>
            <a:off x="378301" y="820037"/>
            <a:ext cx="1712213" cy="511444"/>
          </a:xfrm>
          <a:prstGeom prst="roundRect">
            <a:avLst>
              <a:gd name="adj" fmla="val 7292"/>
            </a:avLst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while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3A76FC-C7A5-4A31-B1DC-59E3C7A3812B}"/>
              </a:ext>
            </a:extLst>
          </p:cNvPr>
          <p:cNvSpPr/>
          <p:nvPr/>
        </p:nvSpPr>
        <p:spPr>
          <a:xfrm>
            <a:off x="378300" y="1475809"/>
            <a:ext cx="1712213" cy="511444"/>
          </a:xfrm>
          <a:prstGeom prst="roundRect">
            <a:avLst>
              <a:gd name="adj" fmla="val 7292"/>
            </a:avLst>
          </a:prstGeom>
          <a:solidFill>
            <a:srgbClr val="FF616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loop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90B20C-1FD8-43CE-81C7-DEEB2828CA54}"/>
              </a:ext>
            </a:extLst>
          </p:cNvPr>
          <p:cNvSpPr/>
          <p:nvPr/>
        </p:nvSpPr>
        <p:spPr>
          <a:xfrm>
            <a:off x="378300" y="2210321"/>
            <a:ext cx="6021852" cy="1167216"/>
          </a:xfrm>
          <a:prstGeom prst="roundRect">
            <a:avLst>
              <a:gd name="adj" fmla="val 5375"/>
            </a:avLst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32FDF22-B77F-46DF-A747-DF5F712F15CA}"/>
              </a:ext>
            </a:extLst>
          </p:cNvPr>
          <p:cNvCxnSpPr>
            <a:stCxn id="29" idx="3"/>
            <a:endCxn id="3" idx="3"/>
          </p:cNvCxnSpPr>
          <p:nvPr/>
        </p:nvCxnSpPr>
        <p:spPr>
          <a:xfrm flipV="1">
            <a:off x="2090513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741F724-A6A2-4168-BABE-2BCDF294BCE3}"/>
              </a:ext>
            </a:extLst>
          </p:cNvPr>
          <p:cNvCxnSpPr>
            <a:stCxn id="3" idx="1"/>
            <a:endCxn id="29" idx="1"/>
          </p:cNvCxnSpPr>
          <p:nvPr/>
        </p:nvCxnSpPr>
        <p:spPr>
          <a:xfrm rot="10800000" flipV="1">
            <a:off x="378301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AC11B7-F7E8-4D61-AFF5-D2A35C85F23A}"/>
              </a:ext>
            </a:extLst>
          </p:cNvPr>
          <p:cNvSpPr txBox="1"/>
          <p:nvPr/>
        </p:nvSpPr>
        <p:spPr>
          <a:xfrm>
            <a:off x="514225" y="2286097"/>
            <a:ext cx="61371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 while loop in Python is used to iterate over a block of code as long as the test expression (condition) is True.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0FE2D6-05E8-4287-BF42-079565AE7D1B}"/>
              </a:ext>
            </a:extLst>
          </p:cNvPr>
          <p:cNvSpPr/>
          <p:nvPr/>
        </p:nvSpPr>
        <p:spPr>
          <a:xfrm>
            <a:off x="378300" y="3517435"/>
            <a:ext cx="6021852" cy="907064"/>
          </a:xfrm>
          <a:prstGeom prst="roundRect">
            <a:avLst>
              <a:gd name="adj" fmla="val 53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AF739B-72AB-4A26-82BF-2DDACEECBEC8}"/>
              </a:ext>
            </a:extLst>
          </p:cNvPr>
          <p:cNvSpPr txBox="1"/>
          <p:nvPr/>
        </p:nvSpPr>
        <p:spPr>
          <a:xfrm>
            <a:off x="514225" y="3593211"/>
            <a:ext cx="57877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We generally use this loop when we don't know the number of times to iterate beforehand.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317B64-E7B3-4EE4-8B35-F87C04206C89}"/>
              </a:ext>
            </a:extLst>
          </p:cNvPr>
          <p:cNvSpPr txBox="1"/>
          <p:nvPr/>
        </p:nvSpPr>
        <p:spPr>
          <a:xfrm>
            <a:off x="6984035" y="1802587"/>
            <a:ext cx="3724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Syntax of while Loop in Python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691538B-567F-4660-B438-0244AC872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26" y="2210321"/>
            <a:ext cx="3183355" cy="2210947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6C8EC09-E6E7-3A10-7431-35E0525B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pPr algn="l"/>
            <a:r>
              <a:rPr lang="en-US" sz="1600" dirty="0"/>
              <a:t>Control Flow II</a:t>
            </a:r>
          </a:p>
        </p:txBody>
      </p:sp>
    </p:spTree>
    <p:extLst>
      <p:ext uri="{BB962C8B-B14F-4D97-AF65-F5344CB8AC3E}">
        <p14:creationId xmlns:p14="http://schemas.microsoft.com/office/powerpoint/2010/main" val="2394224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5CC67D-A8CF-4C08-B1C2-5E44616E7D45}"/>
              </a:ext>
            </a:extLst>
          </p:cNvPr>
          <p:cNvSpPr/>
          <p:nvPr/>
        </p:nvSpPr>
        <p:spPr>
          <a:xfrm>
            <a:off x="378301" y="820037"/>
            <a:ext cx="1712213" cy="511444"/>
          </a:xfrm>
          <a:prstGeom prst="roundRect">
            <a:avLst>
              <a:gd name="adj" fmla="val 7292"/>
            </a:avLst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while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3A76FC-C7A5-4A31-B1DC-59E3C7A3812B}"/>
              </a:ext>
            </a:extLst>
          </p:cNvPr>
          <p:cNvSpPr/>
          <p:nvPr/>
        </p:nvSpPr>
        <p:spPr>
          <a:xfrm>
            <a:off x="378300" y="1475809"/>
            <a:ext cx="1712213" cy="511444"/>
          </a:xfrm>
          <a:prstGeom prst="roundRect">
            <a:avLst>
              <a:gd name="adj" fmla="val 7292"/>
            </a:avLst>
          </a:prstGeom>
          <a:solidFill>
            <a:srgbClr val="FF616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loop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32FDF22-B77F-46DF-A747-DF5F712F15CA}"/>
              </a:ext>
            </a:extLst>
          </p:cNvPr>
          <p:cNvCxnSpPr>
            <a:stCxn id="29" idx="3"/>
            <a:endCxn id="3" idx="3"/>
          </p:cNvCxnSpPr>
          <p:nvPr/>
        </p:nvCxnSpPr>
        <p:spPr>
          <a:xfrm flipV="1">
            <a:off x="2090513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741F724-A6A2-4168-BABE-2BCDF294BCE3}"/>
              </a:ext>
            </a:extLst>
          </p:cNvPr>
          <p:cNvCxnSpPr>
            <a:stCxn id="3" idx="1"/>
            <a:endCxn id="29" idx="1"/>
          </p:cNvCxnSpPr>
          <p:nvPr/>
        </p:nvCxnSpPr>
        <p:spPr>
          <a:xfrm rot="10800000" flipV="1">
            <a:off x="378301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80E288-0952-4E70-A453-9C0555C092C0}"/>
              </a:ext>
            </a:extLst>
          </p:cNvPr>
          <p:cNvSpPr/>
          <p:nvPr/>
        </p:nvSpPr>
        <p:spPr>
          <a:xfrm>
            <a:off x="3420764" y="2313854"/>
            <a:ext cx="1622855" cy="1915050"/>
          </a:xfrm>
          <a:prstGeom prst="roundRect">
            <a:avLst>
              <a:gd name="adj" fmla="val 2454"/>
            </a:avLst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18BAF-F0FD-486A-90E2-366F84B3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0" y="2313854"/>
            <a:ext cx="2770616" cy="191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61146-7358-4F27-96A8-BACBE432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122" y="2569576"/>
            <a:ext cx="1133633" cy="136226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6CDD99-E435-415C-BFDF-D89FE63BE056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148916" y="3271379"/>
            <a:ext cx="271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2EB2CFF-9A5B-4901-B931-5F4590946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612" y="820037"/>
            <a:ext cx="4493190" cy="438589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AC37CB-068E-46EF-8946-B945AED9798D}"/>
              </a:ext>
            </a:extLst>
          </p:cNvPr>
          <p:cNvSpPr/>
          <p:nvPr/>
        </p:nvSpPr>
        <p:spPr>
          <a:xfrm>
            <a:off x="6328938" y="5381907"/>
            <a:ext cx="4493190" cy="561978"/>
          </a:xfrm>
          <a:prstGeom prst="roundRect">
            <a:avLst>
              <a:gd name="adj" fmla="val 12715"/>
            </a:avLst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393004-EAF1-44F2-A12E-23ADCFA71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980" y="5511393"/>
            <a:ext cx="1506341" cy="326848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4D955A0-A33F-444C-B088-53C044CB1E04}"/>
              </a:ext>
            </a:extLst>
          </p:cNvPr>
          <p:cNvCxnSpPr>
            <a:stCxn id="14" idx="1"/>
            <a:endCxn id="22" idx="1"/>
          </p:cNvCxnSpPr>
          <p:nvPr/>
        </p:nvCxnSpPr>
        <p:spPr>
          <a:xfrm rot="10800000" flipH="1" flipV="1">
            <a:off x="6306612" y="3012982"/>
            <a:ext cx="22326" cy="2649914"/>
          </a:xfrm>
          <a:prstGeom prst="bentConnector3">
            <a:avLst>
              <a:gd name="adj1" fmla="val -102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CBF872E-D968-94F0-8097-42B9C414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pPr algn="l"/>
            <a:r>
              <a:rPr lang="en-US" sz="1600" dirty="0"/>
              <a:t>Control Flow II</a:t>
            </a:r>
          </a:p>
        </p:txBody>
      </p:sp>
    </p:spTree>
    <p:extLst>
      <p:ext uri="{BB962C8B-B14F-4D97-AF65-F5344CB8AC3E}">
        <p14:creationId xmlns:p14="http://schemas.microsoft.com/office/powerpoint/2010/main" val="3207831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8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764B20-C373-430B-AF78-EDF500324A7B}"/>
              </a:ext>
            </a:extLst>
          </p:cNvPr>
          <p:cNvSpPr/>
          <p:nvPr/>
        </p:nvSpPr>
        <p:spPr>
          <a:xfrm>
            <a:off x="445914" y="2900344"/>
            <a:ext cx="5217829" cy="2351163"/>
          </a:xfrm>
          <a:prstGeom prst="roundRect">
            <a:avLst>
              <a:gd name="adj" fmla="val 320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6EC681C-EAD8-4087-9EA7-DAC59957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C067CA-F148-4862-A7F7-4995F5724FD0}"/>
              </a:ext>
            </a:extLst>
          </p:cNvPr>
          <p:cNvSpPr/>
          <p:nvPr/>
        </p:nvSpPr>
        <p:spPr>
          <a:xfrm>
            <a:off x="445914" y="523823"/>
            <a:ext cx="3469263" cy="2270892"/>
          </a:xfrm>
          <a:prstGeom prst="roundRect">
            <a:avLst>
              <a:gd name="adj" fmla="val 5375"/>
            </a:avLst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B4EB98-C333-4D7A-A021-675C34D371C8}"/>
              </a:ext>
            </a:extLst>
          </p:cNvPr>
          <p:cNvSpPr txBox="1"/>
          <p:nvPr/>
        </p:nvSpPr>
        <p:spPr>
          <a:xfrm>
            <a:off x="597241" y="700547"/>
            <a:ext cx="3156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Python, </a:t>
            </a:r>
            <a:r>
              <a:rPr lang="en-US" sz="24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break and continue </a:t>
            </a: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statements can alter the flow of a normal loop. </a:t>
            </a: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0296F9-A78F-4C10-AA3E-F316522AC440}"/>
              </a:ext>
            </a:extLst>
          </p:cNvPr>
          <p:cNvSpPr txBox="1"/>
          <p:nvPr/>
        </p:nvSpPr>
        <p:spPr>
          <a:xfrm>
            <a:off x="571742" y="2924467"/>
            <a:ext cx="50920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Loops iterate over a block of code until the test expression is false, but sometimes we wish to terminate the current iteration or even the whole loop without checking test expression.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2D6F94-9D39-4728-AD87-2EF6133213A5}"/>
              </a:ext>
            </a:extLst>
          </p:cNvPr>
          <p:cNvSpPr txBox="1"/>
          <p:nvPr/>
        </p:nvSpPr>
        <p:spPr>
          <a:xfrm>
            <a:off x="2059547" y="4831147"/>
            <a:ext cx="4272566" cy="728424"/>
          </a:xfrm>
          <a:prstGeom prst="roundRect">
            <a:avLst>
              <a:gd name="adj" fmla="val 4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The break and continue statements are used in these cases 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49CDB491-DED6-4EEA-A5F2-8CB83ECE4CE1}"/>
              </a:ext>
            </a:extLst>
          </p:cNvPr>
          <p:cNvSpPr/>
          <p:nvPr/>
        </p:nvSpPr>
        <p:spPr>
          <a:xfrm>
            <a:off x="7830355" y="1463941"/>
            <a:ext cx="2073499" cy="1265198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item from sequence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B0CCDB76-C963-4A21-838D-1E07B8EC5F9A}"/>
              </a:ext>
            </a:extLst>
          </p:cNvPr>
          <p:cNvSpPr/>
          <p:nvPr/>
        </p:nvSpPr>
        <p:spPr>
          <a:xfrm>
            <a:off x="7830354" y="3280545"/>
            <a:ext cx="2073499" cy="1265198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 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52F81F-95FA-41A0-903F-E3B510543C60}"/>
              </a:ext>
            </a:extLst>
          </p:cNvPr>
          <p:cNvSpPr/>
          <p:nvPr/>
        </p:nvSpPr>
        <p:spPr>
          <a:xfrm>
            <a:off x="7888309" y="5094264"/>
            <a:ext cx="1957587" cy="6871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inside Loop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4E8F25-AD1B-4482-9DF6-0FA464373176}"/>
              </a:ext>
            </a:extLst>
          </p:cNvPr>
          <p:cNvCxnSpPr>
            <a:endCxn id="37" idx="0"/>
          </p:cNvCxnSpPr>
          <p:nvPr/>
        </p:nvCxnSpPr>
        <p:spPr>
          <a:xfrm>
            <a:off x="8867104" y="1053923"/>
            <a:ext cx="1" cy="410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D4F05C-391F-496E-87AA-0A37A8853242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8867104" y="2729139"/>
            <a:ext cx="1" cy="551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CFB632-6FF9-495E-B6D1-AE8DDFD50DD1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8867103" y="4545743"/>
            <a:ext cx="1" cy="548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B048645-4ADC-488C-B22B-F272D55CBC1F}"/>
              </a:ext>
            </a:extLst>
          </p:cNvPr>
          <p:cNvCxnSpPr>
            <a:cxnSpLocks/>
            <a:stCxn id="38" idx="1"/>
            <a:endCxn id="37" idx="1"/>
          </p:cNvCxnSpPr>
          <p:nvPr/>
        </p:nvCxnSpPr>
        <p:spPr>
          <a:xfrm rot="10800000">
            <a:off x="7830355" y="2096540"/>
            <a:ext cx="57954" cy="3341290"/>
          </a:xfrm>
          <a:prstGeom prst="bentConnector3">
            <a:avLst>
              <a:gd name="adj1" fmla="val 71667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B0B956-EC05-42D3-9544-5B0ABE2D22EA}"/>
              </a:ext>
            </a:extLst>
          </p:cNvPr>
          <p:cNvSpPr txBox="1"/>
          <p:nvPr/>
        </p:nvSpPr>
        <p:spPr>
          <a:xfrm>
            <a:off x="11020838" y="4724932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ACF8A34-B3AE-4C2C-9DD5-1892DB5F31E4}"/>
              </a:ext>
            </a:extLst>
          </p:cNvPr>
          <p:cNvCxnSpPr>
            <a:stCxn id="37" idx="3"/>
            <a:endCxn id="54" idx="0"/>
          </p:cNvCxnSpPr>
          <p:nvPr/>
        </p:nvCxnSpPr>
        <p:spPr>
          <a:xfrm>
            <a:off x="9903854" y="2096540"/>
            <a:ext cx="1449704" cy="262839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CD1157B-CA97-4F63-A436-AD8A8C704FD9}"/>
              </a:ext>
            </a:extLst>
          </p:cNvPr>
          <p:cNvCxnSpPr>
            <a:stCxn id="39" idx="3"/>
            <a:endCxn id="54" idx="0"/>
          </p:cNvCxnSpPr>
          <p:nvPr/>
        </p:nvCxnSpPr>
        <p:spPr>
          <a:xfrm>
            <a:off x="9903853" y="3913144"/>
            <a:ext cx="1449705" cy="811788"/>
          </a:xfrm>
          <a:prstGeom prst="bentConnector2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F48546-783D-47E1-BDCF-A673DDA9D993}"/>
              </a:ext>
            </a:extLst>
          </p:cNvPr>
          <p:cNvSpPr txBox="1"/>
          <p:nvPr/>
        </p:nvSpPr>
        <p:spPr>
          <a:xfrm>
            <a:off x="8276825" y="682723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starts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2E1F30-F853-4BB2-8996-ABD7B746C09F}"/>
              </a:ext>
            </a:extLst>
          </p:cNvPr>
          <p:cNvSpPr txBox="1"/>
          <p:nvPr/>
        </p:nvSpPr>
        <p:spPr>
          <a:xfrm>
            <a:off x="10142663" y="34290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2D1DC4-A1C4-4246-9913-07019EED4579}"/>
              </a:ext>
            </a:extLst>
          </p:cNvPr>
          <p:cNvSpPr txBox="1"/>
          <p:nvPr/>
        </p:nvSpPr>
        <p:spPr>
          <a:xfrm>
            <a:off x="9060062" y="45457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5D6F10-ED6C-467D-9292-115E4A4AC0E4}"/>
              </a:ext>
            </a:extLst>
          </p:cNvPr>
          <p:cNvSpPr txBox="1"/>
          <p:nvPr/>
        </p:nvSpPr>
        <p:spPr>
          <a:xfrm>
            <a:off x="8164025" y="271900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6ACCC7-6DC0-47A5-A6DD-A380AFF05FE9}"/>
              </a:ext>
            </a:extLst>
          </p:cNvPr>
          <p:cNvSpPr txBox="1"/>
          <p:nvPr/>
        </p:nvSpPr>
        <p:spPr>
          <a:xfrm>
            <a:off x="9881441" y="1595575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BC318E-E7A4-48BF-8A72-F4A26C0B83C7}"/>
              </a:ext>
            </a:extLst>
          </p:cNvPr>
          <p:cNvSpPr txBox="1"/>
          <p:nvPr/>
        </p:nvSpPr>
        <p:spPr>
          <a:xfrm>
            <a:off x="6362213" y="815100"/>
            <a:ext cx="1850262" cy="665083"/>
          </a:xfrm>
          <a:prstGeom prst="roundRect">
            <a:avLst>
              <a:gd name="adj" fmla="val 4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Break representation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CDD9AB1-1850-DE35-5017-6494EF6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pPr algn="l"/>
            <a:r>
              <a:rPr lang="en-US" sz="1600" dirty="0"/>
              <a:t>Control Flow II</a:t>
            </a:r>
          </a:p>
        </p:txBody>
      </p:sp>
    </p:spTree>
    <p:extLst>
      <p:ext uri="{BB962C8B-B14F-4D97-AF65-F5344CB8AC3E}">
        <p14:creationId xmlns:p14="http://schemas.microsoft.com/office/powerpoint/2010/main" val="23882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4" grpId="0" animBg="1"/>
      <p:bldP spid="19" grpId="0"/>
      <p:bldP spid="30" grpId="0"/>
      <p:bldP spid="35" grpId="0" animBg="1"/>
      <p:bldP spid="37" grpId="0" animBg="1"/>
      <p:bldP spid="39" grpId="0" animBg="1"/>
      <p:bldP spid="38" grpId="0" animBg="1"/>
      <p:bldP spid="54" grpId="0"/>
      <p:bldP spid="64" grpId="0"/>
      <p:bldP spid="67" grpId="0"/>
      <p:bldP spid="68" grpId="0"/>
      <p:bldP spid="69" grpId="0"/>
      <p:bldP spid="70" grpId="0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6EC681C-EAD8-4087-9EA7-DAC59957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49CDB491-DED6-4EEA-A5F2-8CB83ECE4CE1}"/>
              </a:ext>
            </a:extLst>
          </p:cNvPr>
          <p:cNvSpPr/>
          <p:nvPr/>
        </p:nvSpPr>
        <p:spPr>
          <a:xfrm>
            <a:off x="2039155" y="1527441"/>
            <a:ext cx="2073499" cy="1265198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item from sequence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B0CCDB76-C963-4A21-838D-1E07B8EC5F9A}"/>
              </a:ext>
            </a:extLst>
          </p:cNvPr>
          <p:cNvSpPr/>
          <p:nvPr/>
        </p:nvSpPr>
        <p:spPr>
          <a:xfrm>
            <a:off x="2039154" y="3344045"/>
            <a:ext cx="2073499" cy="1265198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 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52F81F-95FA-41A0-903F-E3B510543C60}"/>
              </a:ext>
            </a:extLst>
          </p:cNvPr>
          <p:cNvSpPr/>
          <p:nvPr/>
        </p:nvSpPr>
        <p:spPr>
          <a:xfrm>
            <a:off x="2097109" y="5157764"/>
            <a:ext cx="1957587" cy="6871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inside Loop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4E8F25-AD1B-4482-9DF6-0FA464373176}"/>
              </a:ext>
            </a:extLst>
          </p:cNvPr>
          <p:cNvCxnSpPr>
            <a:endCxn id="37" idx="0"/>
          </p:cNvCxnSpPr>
          <p:nvPr/>
        </p:nvCxnSpPr>
        <p:spPr>
          <a:xfrm>
            <a:off x="3075904" y="1117423"/>
            <a:ext cx="1" cy="410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D4F05C-391F-496E-87AA-0A37A8853242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3075904" y="2792639"/>
            <a:ext cx="1" cy="551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CFB632-6FF9-495E-B6D1-AE8DDFD50DD1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3075903" y="4609243"/>
            <a:ext cx="1" cy="548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B048645-4ADC-488C-B22B-F272D55CBC1F}"/>
              </a:ext>
            </a:extLst>
          </p:cNvPr>
          <p:cNvCxnSpPr>
            <a:cxnSpLocks/>
            <a:stCxn id="38" idx="1"/>
            <a:endCxn id="37" idx="1"/>
          </p:cNvCxnSpPr>
          <p:nvPr/>
        </p:nvCxnSpPr>
        <p:spPr>
          <a:xfrm rot="10800000">
            <a:off x="2039155" y="2160040"/>
            <a:ext cx="57954" cy="3341290"/>
          </a:xfrm>
          <a:prstGeom prst="bentConnector3">
            <a:avLst>
              <a:gd name="adj1" fmla="val 71667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B0B956-EC05-42D3-9544-5B0ABE2D22EA}"/>
              </a:ext>
            </a:extLst>
          </p:cNvPr>
          <p:cNvSpPr txBox="1"/>
          <p:nvPr/>
        </p:nvSpPr>
        <p:spPr>
          <a:xfrm>
            <a:off x="5229638" y="4788432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ACF8A34-B3AE-4C2C-9DD5-1892DB5F31E4}"/>
              </a:ext>
            </a:extLst>
          </p:cNvPr>
          <p:cNvCxnSpPr>
            <a:stCxn id="37" idx="3"/>
            <a:endCxn id="54" idx="0"/>
          </p:cNvCxnSpPr>
          <p:nvPr/>
        </p:nvCxnSpPr>
        <p:spPr>
          <a:xfrm>
            <a:off x="4112654" y="2160040"/>
            <a:ext cx="1449704" cy="262839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CD1157B-CA97-4F63-A436-AD8A8C704FD9}"/>
              </a:ext>
            </a:extLst>
          </p:cNvPr>
          <p:cNvCxnSpPr>
            <a:stCxn id="39" idx="3"/>
            <a:endCxn id="54" idx="0"/>
          </p:cNvCxnSpPr>
          <p:nvPr/>
        </p:nvCxnSpPr>
        <p:spPr>
          <a:xfrm>
            <a:off x="4112653" y="3976644"/>
            <a:ext cx="1449705" cy="811788"/>
          </a:xfrm>
          <a:prstGeom prst="bentConnector2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F48546-783D-47E1-BDCF-A673DDA9D993}"/>
              </a:ext>
            </a:extLst>
          </p:cNvPr>
          <p:cNvSpPr txBox="1"/>
          <p:nvPr/>
        </p:nvSpPr>
        <p:spPr>
          <a:xfrm>
            <a:off x="2485625" y="746223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starts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2E1F30-F853-4BB2-8996-ABD7B746C09F}"/>
              </a:ext>
            </a:extLst>
          </p:cNvPr>
          <p:cNvSpPr txBox="1"/>
          <p:nvPr/>
        </p:nvSpPr>
        <p:spPr>
          <a:xfrm>
            <a:off x="4351463" y="34925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2D1DC4-A1C4-4246-9913-07019EED4579}"/>
              </a:ext>
            </a:extLst>
          </p:cNvPr>
          <p:cNvSpPr txBox="1"/>
          <p:nvPr/>
        </p:nvSpPr>
        <p:spPr>
          <a:xfrm>
            <a:off x="3268862" y="46092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5D6F10-ED6C-467D-9292-115E4A4AC0E4}"/>
              </a:ext>
            </a:extLst>
          </p:cNvPr>
          <p:cNvSpPr txBox="1"/>
          <p:nvPr/>
        </p:nvSpPr>
        <p:spPr>
          <a:xfrm>
            <a:off x="2372825" y="278250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6ACCC7-6DC0-47A5-A6DD-A380AFF05FE9}"/>
              </a:ext>
            </a:extLst>
          </p:cNvPr>
          <p:cNvSpPr txBox="1"/>
          <p:nvPr/>
        </p:nvSpPr>
        <p:spPr>
          <a:xfrm>
            <a:off x="4090241" y="1659075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BC318E-E7A4-48BF-8A72-F4A26C0B83C7}"/>
              </a:ext>
            </a:extLst>
          </p:cNvPr>
          <p:cNvSpPr txBox="1"/>
          <p:nvPr/>
        </p:nvSpPr>
        <p:spPr>
          <a:xfrm>
            <a:off x="571013" y="878600"/>
            <a:ext cx="1850262" cy="665083"/>
          </a:xfrm>
          <a:prstGeom prst="roundRect">
            <a:avLst>
              <a:gd name="adj" fmla="val 4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Break representation</a:t>
            </a:r>
          </a:p>
        </p:txBody>
      </p:sp>
      <p:pic>
        <p:nvPicPr>
          <p:cNvPr id="3074" name="Picture 2" descr="How the break statement works in Python">
            <a:extLst>
              <a:ext uri="{FF2B5EF4-FFF2-40B4-BE49-F238E27FC236}">
                <a16:creationId xmlns:a16="http://schemas.microsoft.com/office/drawing/2014/main" id="{8EC6B254-CD13-4A60-8EB5-AAFBCB1B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00" y="926538"/>
            <a:ext cx="4481486" cy="48876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64C869DB-AB78-6D04-9084-8ADDC6A8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pPr algn="l"/>
            <a:r>
              <a:rPr lang="en-US" sz="1600" dirty="0"/>
              <a:t>Control Flow II</a:t>
            </a:r>
          </a:p>
        </p:txBody>
      </p:sp>
    </p:spTree>
    <p:extLst>
      <p:ext uri="{BB962C8B-B14F-4D97-AF65-F5344CB8AC3E}">
        <p14:creationId xmlns:p14="http://schemas.microsoft.com/office/powerpoint/2010/main" val="37319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38" grpId="0" animBg="1"/>
      <p:bldP spid="54" grpId="0"/>
      <p:bldP spid="64" grpId="0"/>
      <p:bldP spid="67" grpId="0"/>
      <p:bldP spid="68" grpId="0"/>
      <p:bldP spid="69" grpId="0"/>
      <p:bldP spid="70" grpId="0"/>
      <p:bldP spid="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6EC681C-EAD8-4087-9EA7-DAC59957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49CDB491-DED6-4EEA-A5F2-8CB83ECE4CE1}"/>
              </a:ext>
            </a:extLst>
          </p:cNvPr>
          <p:cNvSpPr/>
          <p:nvPr/>
        </p:nvSpPr>
        <p:spPr>
          <a:xfrm>
            <a:off x="7830355" y="1463941"/>
            <a:ext cx="2073499" cy="1265198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item from sequence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B0CCDB76-C963-4A21-838D-1E07B8EC5F9A}"/>
              </a:ext>
            </a:extLst>
          </p:cNvPr>
          <p:cNvSpPr/>
          <p:nvPr/>
        </p:nvSpPr>
        <p:spPr>
          <a:xfrm>
            <a:off x="7830354" y="3280545"/>
            <a:ext cx="2073499" cy="1265198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52F81F-95FA-41A0-903F-E3B510543C60}"/>
              </a:ext>
            </a:extLst>
          </p:cNvPr>
          <p:cNvSpPr/>
          <p:nvPr/>
        </p:nvSpPr>
        <p:spPr>
          <a:xfrm>
            <a:off x="7888309" y="5094264"/>
            <a:ext cx="1957587" cy="6871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inside Loop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4E8F25-AD1B-4482-9DF6-0FA464373176}"/>
              </a:ext>
            </a:extLst>
          </p:cNvPr>
          <p:cNvCxnSpPr>
            <a:endCxn id="37" idx="0"/>
          </p:cNvCxnSpPr>
          <p:nvPr/>
        </p:nvCxnSpPr>
        <p:spPr>
          <a:xfrm>
            <a:off x="8867104" y="1053923"/>
            <a:ext cx="1" cy="410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D4F05C-391F-496E-87AA-0A37A8853242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8867104" y="2729139"/>
            <a:ext cx="1" cy="551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CFB632-6FF9-495E-B6D1-AE8DDFD50DD1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8867103" y="4545743"/>
            <a:ext cx="1" cy="548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B048645-4ADC-488C-B22B-F272D55CBC1F}"/>
              </a:ext>
            </a:extLst>
          </p:cNvPr>
          <p:cNvCxnSpPr>
            <a:cxnSpLocks/>
            <a:stCxn id="38" idx="1"/>
            <a:endCxn id="37" idx="1"/>
          </p:cNvCxnSpPr>
          <p:nvPr/>
        </p:nvCxnSpPr>
        <p:spPr>
          <a:xfrm rot="10800000">
            <a:off x="7830355" y="2096540"/>
            <a:ext cx="57954" cy="3341290"/>
          </a:xfrm>
          <a:prstGeom prst="bentConnector3">
            <a:avLst>
              <a:gd name="adj1" fmla="val 173891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B0B956-EC05-42D3-9544-5B0ABE2D22EA}"/>
              </a:ext>
            </a:extLst>
          </p:cNvPr>
          <p:cNvSpPr txBox="1"/>
          <p:nvPr/>
        </p:nvSpPr>
        <p:spPr>
          <a:xfrm>
            <a:off x="11020838" y="4724932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ACF8A34-B3AE-4C2C-9DD5-1892DB5F31E4}"/>
              </a:ext>
            </a:extLst>
          </p:cNvPr>
          <p:cNvCxnSpPr>
            <a:stCxn id="37" idx="3"/>
            <a:endCxn id="54" idx="0"/>
          </p:cNvCxnSpPr>
          <p:nvPr/>
        </p:nvCxnSpPr>
        <p:spPr>
          <a:xfrm>
            <a:off x="9903854" y="2096540"/>
            <a:ext cx="1449704" cy="262839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F48546-783D-47E1-BDCF-A673DDA9D993}"/>
              </a:ext>
            </a:extLst>
          </p:cNvPr>
          <p:cNvSpPr txBox="1"/>
          <p:nvPr/>
        </p:nvSpPr>
        <p:spPr>
          <a:xfrm>
            <a:off x="8276825" y="682723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starts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2E1F30-F853-4BB2-8996-ABD7B746C09F}"/>
              </a:ext>
            </a:extLst>
          </p:cNvPr>
          <p:cNvSpPr txBox="1"/>
          <p:nvPr/>
        </p:nvSpPr>
        <p:spPr>
          <a:xfrm>
            <a:off x="7616572" y="335770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2D1DC4-A1C4-4246-9913-07019EED4579}"/>
              </a:ext>
            </a:extLst>
          </p:cNvPr>
          <p:cNvSpPr txBox="1"/>
          <p:nvPr/>
        </p:nvSpPr>
        <p:spPr>
          <a:xfrm>
            <a:off x="9060062" y="45457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5D6F10-ED6C-467D-9292-115E4A4AC0E4}"/>
              </a:ext>
            </a:extLst>
          </p:cNvPr>
          <p:cNvSpPr txBox="1"/>
          <p:nvPr/>
        </p:nvSpPr>
        <p:spPr>
          <a:xfrm>
            <a:off x="8164025" y="271900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6ACCC7-6DC0-47A5-A6DD-A380AFF05FE9}"/>
              </a:ext>
            </a:extLst>
          </p:cNvPr>
          <p:cNvSpPr txBox="1"/>
          <p:nvPr/>
        </p:nvSpPr>
        <p:spPr>
          <a:xfrm>
            <a:off x="9881441" y="1595575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2FD4142-0D71-45EE-A77C-E70CF660729A}"/>
              </a:ext>
            </a:extLst>
          </p:cNvPr>
          <p:cNvCxnSpPr>
            <a:stCxn id="39" idx="1"/>
            <a:endCxn id="37" idx="1"/>
          </p:cNvCxnSpPr>
          <p:nvPr/>
        </p:nvCxnSpPr>
        <p:spPr>
          <a:xfrm rot="10800000" flipH="1">
            <a:off x="7830353" y="2096540"/>
            <a:ext cx="1" cy="1816604"/>
          </a:xfrm>
          <a:prstGeom prst="bentConnector3">
            <a:avLst>
              <a:gd name="adj1" fmla="val -22860000000"/>
            </a:avLst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9817DB-EE40-4AC5-B5D2-E7855E6CC805}"/>
              </a:ext>
            </a:extLst>
          </p:cNvPr>
          <p:cNvSpPr txBox="1"/>
          <p:nvPr/>
        </p:nvSpPr>
        <p:spPr>
          <a:xfrm>
            <a:off x="6131424" y="749300"/>
            <a:ext cx="1850262" cy="665083"/>
          </a:xfrm>
          <a:prstGeom prst="roundRect">
            <a:avLst>
              <a:gd name="adj" fmla="val 4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continue representation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1DD37F-0B21-4866-BA9D-CAFC9B89CC56}"/>
              </a:ext>
            </a:extLst>
          </p:cNvPr>
          <p:cNvSpPr/>
          <p:nvPr/>
        </p:nvSpPr>
        <p:spPr>
          <a:xfrm>
            <a:off x="838442" y="1780242"/>
            <a:ext cx="4089158" cy="1946794"/>
          </a:xfrm>
          <a:prstGeom prst="roundRect">
            <a:avLst>
              <a:gd name="adj" fmla="val 4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F48A71-5EF3-46D6-85C0-3CEE79DCD079}"/>
              </a:ext>
            </a:extLst>
          </p:cNvPr>
          <p:cNvSpPr txBox="1"/>
          <p:nvPr/>
        </p:nvSpPr>
        <p:spPr>
          <a:xfrm>
            <a:off x="1008183" y="2018875"/>
            <a:ext cx="37496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 </a:t>
            </a:r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continue</a:t>
            </a:r>
            <a:r>
              <a:rPr lang="en-US" sz="2400" dirty="0">
                <a:latin typeface="Bahnschrift" panose="020B0502040204020203" pitchFamily="34" charset="0"/>
              </a:rPr>
              <a:t> statement is used to skip the rest of the code inside a loop for the current iteration only.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FEE8139-EA2C-4369-9AC8-E8CD534D4B04}"/>
              </a:ext>
            </a:extLst>
          </p:cNvPr>
          <p:cNvSpPr/>
          <p:nvPr/>
        </p:nvSpPr>
        <p:spPr>
          <a:xfrm>
            <a:off x="843988" y="3913144"/>
            <a:ext cx="4089158" cy="1600203"/>
          </a:xfrm>
          <a:prstGeom prst="roundRect">
            <a:avLst>
              <a:gd name="adj" fmla="val 44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137CE3-EE6F-4F36-8F7E-9D6F53316A23}"/>
              </a:ext>
            </a:extLst>
          </p:cNvPr>
          <p:cNvSpPr txBox="1"/>
          <p:nvPr/>
        </p:nvSpPr>
        <p:spPr>
          <a:xfrm>
            <a:off x="974027" y="4094463"/>
            <a:ext cx="3749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Loop does not terminate but continues on with the next iteration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A43BCBB-9CB5-0943-FCB7-91B31DB7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pPr algn="l"/>
            <a:r>
              <a:rPr lang="en-US" sz="1600" dirty="0"/>
              <a:t>Control Flow II</a:t>
            </a:r>
          </a:p>
        </p:txBody>
      </p:sp>
    </p:spTree>
    <p:extLst>
      <p:ext uri="{BB962C8B-B14F-4D97-AF65-F5344CB8AC3E}">
        <p14:creationId xmlns:p14="http://schemas.microsoft.com/office/powerpoint/2010/main" val="2726610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38" grpId="0" animBg="1"/>
      <p:bldP spid="54" grpId="0"/>
      <p:bldP spid="64" grpId="0"/>
      <p:bldP spid="67" grpId="0"/>
      <p:bldP spid="68" grpId="0"/>
      <p:bldP spid="69" grpId="0"/>
      <p:bldP spid="70" grpId="0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6EC681C-EAD8-4087-9EA7-DAC59957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49CDB491-DED6-4EEA-A5F2-8CB83ECE4CE1}"/>
              </a:ext>
            </a:extLst>
          </p:cNvPr>
          <p:cNvSpPr/>
          <p:nvPr/>
        </p:nvSpPr>
        <p:spPr>
          <a:xfrm>
            <a:off x="2240078" y="1527441"/>
            <a:ext cx="2073499" cy="1265198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item from sequence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B0CCDB76-C963-4A21-838D-1E07B8EC5F9A}"/>
              </a:ext>
            </a:extLst>
          </p:cNvPr>
          <p:cNvSpPr/>
          <p:nvPr/>
        </p:nvSpPr>
        <p:spPr>
          <a:xfrm>
            <a:off x="2240077" y="3344045"/>
            <a:ext cx="2073499" cy="1265198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52F81F-95FA-41A0-903F-E3B510543C60}"/>
              </a:ext>
            </a:extLst>
          </p:cNvPr>
          <p:cNvSpPr/>
          <p:nvPr/>
        </p:nvSpPr>
        <p:spPr>
          <a:xfrm>
            <a:off x="2298032" y="5157764"/>
            <a:ext cx="1957587" cy="6871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inside Loop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4E8F25-AD1B-4482-9DF6-0FA464373176}"/>
              </a:ext>
            </a:extLst>
          </p:cNvPr>
          <p:cNvCxnSpPr>
            <a:endCxn id="37" idx="0"/>
          </p:cNvCxnSpPr>
          <p:nvPr/>
        </p:nvCxnSpPr>
        <p:spPr>
          <a:xfrm>
            <a:off x="3276827" y="1117423"/>
            <a:ext cx="1" cy="410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D4F05C-391F-496E-87AA-0A37A8853242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3276827" y="2792639"/>
            <a:ext cx="1" cy="551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CFB632-6FF9-495E-B6D1-AE8DDFD50DD1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3276826" y="4609243"/>
            <a:ext cx="1" cy="548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B048645-4ADC-488C-B22B-F272D55CBC1F}"/>
              </a:ext>
            </a:extLst>
          </p:cNvPr>
          <p:cNvCxnSpPr>
            <a:cxnSpLocks/>
            <a:stCxn id="38" idx="1"/>
            <a:endCxn id="37" idx="1"/>
          </p:cNvCxnSpPr>
          <p:nvPr/>
        </p:nvCxnSpPr>
        <p:spPr>
          <a:xfrm rot="10800000">
            <a:off x="2240078" y="2160040"/>
            <a:ext cx="57954" cy="3341290"/>
          </a:xfrm>
          <a:prstGeom prst="bentConnector3">
            <a:avLst>
              <a:gd name="adj1" fmla="val 173891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B0B956-EC05-42D3-9544-5B0ABE2D22EA}"/>
              </a:ext>
            </a:extLst>
          </p:cNvPr>
          <p:cNvSpPr txBox="1"/>
          <p:nvPr/>
        </p:nvSpPr>
        <p:spPr>
          <a:xfrm>
            <a:off x="5430561" y="4788432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ACF8A34-B3AE-4C2C-9DD5-1892DB5F31E4}"/>
              </a:ext>
            </a:extLst>
          </p:cNvPr>
          <p:cNvCxnSpPr>
            <a:stCxn id="37" idx="3"/>
            <a:endCxn id="54" idx="0"/>
          </p:cNvCxnSpPr>
          <p:nvPr/>
        </p:nvCxnSpPr>
        <p:spPr>
          <a:xfrm>
            <a:off x="4313577" y="2160040"/>
            <a:ext cx="1449704" cy="262839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F48546-783D-47E1-BDCF-A673DDA9D993}"/>
              </a:ext>
            </a:extLst>
          </p:cNvPr>
          <p:cNvSpPr txBox="1"/>
          <p:nvPr/>
        </p:nvSpPr>
        <p:spPr>
          <a:xfrm>
            <a:off x="2686548" y="746223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starts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2E1F30-F853-4BB2-8996-ABD7B746C09F}"/>
              </a:ext>
            </a:extLst>
          </p:cNvPr>
          <p:cNvSpPr txBox="1"/>
          <p:nvPr/>
        </p:nvSpPr>
        <p:spPr>
          <a:xfrm>
            <a:off x="2026295" y="342120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2D1DC4-A1C4-4246-9913-07019EED4579}"/>
              </a:ext>
            </a:extLst>
          </p:cNvPr>
          <p:cNvSpPr txBox="1"/>
          <p:nvPr/>
        </p:nvSpPr>
        <p:spPr>
          <a:xfrm>
            <a:off x="3469785" y="46092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5D6F10-ED6C-467D-9292-115E4A4AC0E4}"/>
              </a:ext>
            </a:extLst>
          </p:cNvPr>
          <p:cNvSpPr txBox="1"/>
          <p:nvPr/>
        </p:nvSpPr>
        <p:spPr>
          <a:xfrm>
            <a:off x="2573748" y="278250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6ACCC7-6DC0-47A5-A6DD-A380AFF05FE9}"/>
              </a:ext>
            </a:extLst>
          </p:cNvPr>
          <p:cNvSpPr txBox="1"/>
          <p:nvPr/>
        </p:nvSpPr>
        <p:spPr>
          <a:xfrm>
            <a:off x="4291164" y="1659075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2FD4142-0D71-45EE-A77C-E70CF660729A}"/>
              </a:ext>
            </a:extLst>
          </p:cNvPr>
          <p:cNvCxnSpPr>
            <a:stCxn id="39" idx="1"/>
            <a:endCxn id="37" idx="1"/>
          </p:cNvCxnSpPr>
          <p:nvPr/>
        </p:nvCxnSpPr>
        <p:spPr>
          <a:xfrm rot="10800000" flipH="1">
            <a:off x="2240076" y="2160040"/>
            <a:ext cx="1" cy="1816604"/>
          </a:xfrm>
          <a:prstGeom prst="bentConnector3">
            <a:avLst>
              <a:gd name="adj1" fmla="val -22860000000"/>
            </a:avLst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9817DB-EE40-4AC5-B5D2-E7855E6CC805}"/>
              </a:ext>
            </a:extLst>
          </p:cNvPr>
          <p:cNvSpPr txBox="1"/>
          <p:nvPr/>
        </p:nvSpPr>
        <p:spPr>
          <a:xfrm>
            <a:off x="541147" y="812800"/>
            <a:ext cx="1850262" cy="665083"/>
          </a:xfrm>
          <a:prstGeom prst="roundRect">
            <a:avLst>
              <a:gd name="adj" fmla="val 4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continue representation</a:t>
            </a:r>
          </a:p>
        </p:txBody>
      </p:sp>
      <p:pic>
        <p:nvPicPr>
          <p:cNvPr id="4098" name="Picture 2" descr="How continue statement works in python">
            <a:extLst>
              <a:ext uri="{FF2B5EF4-FFF2-40B4-BE49-F238E27FC236}">
                <a16:creationId xmlns:a16="http://schemas.microsoft.com/office/drawing/2014/main" id="{9FC01969-B25A-41D4-BAAB-2B3E6F2AC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310" y="824011"/>
            <a:ext cx="5024367" cy="504006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FA43664-EFA5-FCBC-DA6C-71E637C9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pPr algn="l"/>
            <a:r>
              <a:rPr lang="en-US" sz="1600" dirty="0"/>
              <a:t>Control Flow II</a:t>
            </a:r>
          </a:p>
        </p:txBody>
      </p:sp>
    </p:spTree>
    <p:extLst>
      <p:ext uri="{BB962C8B-B14F-4D97-AF65-F5344CB8AC3E}">
        <p14:creationId xmlns:p14="http://schemas.microsoft.com/office/powerpoint/2010/main" val="2299637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38" grpId="0" animBg="1"/>
      <p:bldP spid="54" grpId="0"/>
      <p:bldP spid="64" grpId="0"/>
      <p:bldP spid="67" grpId="0"/>
      <p:bldP spid="68" grpId="0"/>
      <p:bldP spid="69" grpId="0"/>
      <p:bldP spid="70" grpId="0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C7B010-7ED3-4589-A629-A87577977F39}"/>
              </a:ext>
            </a:extLst>
          </p:cNvPr>
          <p:cNvSpPr/>
          <p:nvPr/>
        </p:nvSpPr>
        <p:spPr>
          <a:xfrm>
            <a:off x="8862619" y="1470120"/>
            <a:ext cx="3088975" cy="2005540"/>
          </a:xfrm>
          <a:prstGeom prst="roundRect">
            <a:avLst>
              <a:gd name="adj" fmla="val 3334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5CC67D-A8CF-4C08-B1C2-5E44616E7D45}"/>
              </a:ext>
            </a:extLst>
          </p:cNvPr>
          <p:cNvSpPr/>
          <p:nvPr/>
        </p:nvSpPr>
        <p:spPr>
          <a:xfrm>
            <a:off x="378301" y="111508"/>
            <a:ext cx="1712213" cy="511444"/>
          </a:xfrm>
          <a:prstGeom prst="roundRect">
            <a:avLst>
              <a:gd name="adj" fmla="val 7292"/>
            </a:avLst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For else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3A76FC-C7A5-4A31-B1DC-59E3C7A3812B}"/>
              </a:ext>
            </a:extLst>
          </p:cNvPr>
          <p:cNvSpPr/>
          <p:nvPr/>
        </p:nvSpPr>
        <p:spPr>
          <a:xfrm>
            <a:off x="378300" y="767280"/>
            <a:ext cx="1712213" cy="511444"/>
          </a:xfrm>
          <a:prstGeom prst="roundRect">
            <a:avLst>
              <a:gd name="adj" fmla="val 7292"/>
            </a:avLst>
          </a:prstGeom>
          <a:solidFill>
            <a:srgbClr val="FF616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loop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32FDF22-B77F-46DF-A747-DF5F712F15CA}"/>
              </a:ext>
            </a:extLst>
          </p:cNvPr>
          <p:cNvCxnSpPr>
            <a:stCxn id="29" idx="3"/>
            <a:endCxn id="3" idx="3"/>
          </p:cNvCxnSpPr>
          <p:nvPr/>
        </p:nvCxnSpPr>
        <p:spPr>
          <a:xfrm flipV="1">
            <a:off x="2090513" y="367230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741F724-A6A2-4168-BABE-2BCDF294BCE3}"/>
              </a:ext>
            </a:extLst>
          </p:cNvPr>
          <p:cNvCxnSpPr>
            <a:stCxn id="3" idx="1"/>
            <a:endCxn id="29" idx="1"/>
          </p:cNvCxnSpPr>
          <p:nvPr/>
        </p:nvCxnSpPr>
        <p:spPr>
          <a:xfrm rot="10800000" flipV="1">
            <a:off x="378301" y="367230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C6EC681C-EAD8-4087-9EA7-DAC59957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loop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70FAD7-FF16-4701-95DF-70C580E94A80}"/>
              </a:ext>
            </a:extLst>
          </p:cNvPr>
          <p:cNvSpPr/>
          <p:nvPr/>
        </p:nvSpPr>
        <p:spPr>
          <a:xfrm>
            <a:off x="341886" y="1476045"/>
            <a:ext cx="3755817" cy="1034216"/>
          </a:xfrm>
          <a:prstGeom prst="roundRect">
            <a:avLst>
              <a:gd name="adj" fmla="val 333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 loops can also have an optional </a:t>
            </a:r>
            <a:r>
              <a:rPr lang="en-US" sz="2400" dirty="0">
                <a:solidFill>
                  <a:srgbClr val="92D050"/>
                </a:solidFill>
              </a:rPr>
              <a:t>else</a:t>
            </a:r>
            <a:r>
              <a:rPr lang="en-US" sz="2400" dirty="0"/>
              <a:t> clause.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17D79F-BA9A-4DA0-8E35-86D0A9FC0898}"/>
              </a:ext>
            </a:extLst>
          </p:cNvPr>
          <p:cNvSpPr/>
          <p:nvPr/>
        </p:nvSpPr>
        <p:spPr>
          <a:xfrm>
            <a:off x="341886" y="2705163"/>
            <a:ext cx="3755818" cy="1382028"/>
          </a:xfrm>
          <a:prstGeom prst="roundRect">
            <a:avLst>
              <a:gd name="adj" fmla="val 333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 </a:t>
            </a:r>
            <a:r>
              <a:rPr lang="en-US" sz="2400" dirty="0">
                <a:solidFill>
                  <a:srgbClr val="92D050"/>
                </a:solidFill>
              </a:rPr>
              <a:t>else</a:t>
            </a:r>
            <a:r>
              <a:rPr lang="en-US" sz="2400" dirty="0"/>
              <a:t> clause executes after the loop completes normally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70E6FF-D758-4664-98DB-027AE3B88F2B}"/>
              </a:ext>
            </a:extLst>
          </p:cNvPr>
          <p:cNvSpPr/>
          <p:nvPr/>
        </p:nvSpPr>
        <p:spPr>
          <a:xfrm>
            <a:off x="341886" y="4282093"/>
            <a:ext cx="4327571" cy="1270022"/>
          </a:xfrm>
          <a:prstGeom prst="roundRect">
            <a:avLst>
              <a:gd name="adj" fmla="val 3334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This means that the loop did not encounter a break statement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8E2C72-CEB0-4B69-93C6-97CAA8E0E89E}"/>
              </a:ext>
            </a:extLst>
          </p:cNvPr>
          <p:cNvSpPr/>
          <p:nvPr/>
        </p:nvSpPr>
        <p:spPr>
          <a:xfrm>
            <a:off x="4316376" y="1485702"/>
            <a:ext cx="4327571" cy="1989958"/>
          </a:xfrm>
          <a:prstGeom prst="roundRect">
            <a:avLst>
              <a:gd name="adj" fmla="val 3334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FFFF00"/>
                </a:solidFill>
              </a:rPr>
              <a:t>common use </a:t>
            </a:r>
            <a:r>
              <a:rPr lang="en-US" sz="2400" dirty="0"/>
              <a:t>is to loop and </a:t>
            </a:r>
            <a:r>
              <a:rPr lang="en-US" sz="2400" dirty="0">
                <a:solidFill>
                  <a:srgbClr val="FFFF00"/>
                </a:solidFill>
              </a:rPr>
              <a:t>search</a:t>
            </a:r>
            <a:r>
              <a:rPr lang="en-US" sz="2400" dirty="0"/>
              <a:t> for an item. If the item is found, we break out of the loop using the break statement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A5C7E7-DFD7-448E-9413-D4EAABE9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872" y="3634772"/>
            <a:ext cx="4663494" cy="1978996"/>
          </a:xfrm>
          <a:prstGeom prst="rect">
            <a:avLst/>
          </a:prstGeom>
        </p:spPr>
      </p:pic>
      <p:pic>
        <p:nvPicPr>
          <p:cNvPr id="20" name="Graphic 19" descr="Lightbulb">
            <a:extLst>
              <a:ext uri="{FF2B5EF4-FFF2-40B4-BE49-F238E27FC236}">
                <a16:creationId xmlns:a16="http://schemas.microsoft.com/office/drawing/2014/main" id="{E8EB5D1E-A7D4-4E27-AED3-3F282D742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6437" y="3565677"/>
            <a:ext cx="631727" cy="6317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2EE1A6-DE83-4BFF-A16E-B4EF93961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241" y="1659097"/>
            <a:ext cx="2044387" cy="1118888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0D5982D-5358-4496-807C-E68523AF95B4}"/>
              </a:ext>
            </a:extLst>
          </p:cNvPr>
          <p:cNvCxnSpPr>
            <a:stCxn id="18" idx="3"/>
            <a:endCxn id="26" idx="2"/>
          </p:cNvCxnSpPr>
          <p:nvPr/>
        </p:nvCxnSpPr>
        <p:spPr>
          <a:xfrm flipV="1">
            <a:off x="9530366" y="3475660"/>
            <a:ext cx="876741" cy="114861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98F0D96-63AA-21BF-4B3C-B3576964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pPr algn="l"/>
            <a:r>
              <a:rPr lang="en-US" sz="1600" dirty="0"/>
              <a:t>Control Flow II</a:t>
            </a:r>
          </a:p>
        </p:txBody>
      </p:sp>
    </p:spTree>
    <p:extLst>
      <p:ext uri="{BB962C8B-B14F-4D97-AF65-F5344CB8AC3E}">
        <p14:creationId xmlns:p14="http://schemas.microsoft.com/office/powerpoint/2010/main" val="433382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  <p:bldP spid="29" grpId="0" animBg="1"/>
      <p:bldP spid="13" grpId="0" animBg="1"/>
      <p:bldP spid="21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-11195" y="1851338"/>
            <a:ext cx="5072592" cy="2591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Activity </a:t>
            </a:r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D92DF3-5658-4DF5-ADD9-896579DB7C6E}"/>
              </a:ext>
            </a:extLst>
          </p:cNvPr>
          <p:cNvSpPr/>
          <p:nvPr/>
        </p:nvSpPr>
        <p:spPr>
          <a:xfrm>
            <a:off x="6096000" y="1493949"/>
            <a:ext cx="4168462" cy="3644721"/>
          </a:xfrm>
          <a:prstGeom prst="roundRect">
            <a:avLst>
              <a:gd name="adj" fmla="val 35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dirty="0"/>
              <a:t>1 2 3 4 5</a:t>
            </a:r>
          </a:p>
          <a:p>
            <a:r>
              <a:rPr lang="en-US" sz="4800" dirty="0"/>
              <a:t>2 4 6 8 10</a:t>
            </a:r>
          </a:p>
          <a:p>
            <a:r>
              <a:rPr lang="en-US" sz="4800" dirty="0"/>
              <a:t>3 6 9 12 15</a:t>
            </a:r>
          </a:p>
          <a:p>
            <a:r>
              <a:rPr lang="en-US" sz="4800" dirty="0"/>
              <a:t>4 8 12 16 20</a:t>
            </a:r>
          </a:p>
          <a:p>
            <a:r>
              <a:rPr lang="en-US" sz="4800" dirty="0"/>
              <a:t>5 10 15 20 25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8E78-5889-4A0A-8485-91A788374038}"/>
              </a:ext>
            </a:extLst>
          </p:cNvPr>
          <p:cNvSpPr txBox="1"/>
          <p:nvPr/>
        </p:nvSpPr>
        <p:spPr>
          <a:xfrm>
            <a:off x="6096000" y="1015147"/>
            <a:ext cx="19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this pattern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4A2AA9B-8A3C-BB3F-5DFC-188E8029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pPr algn="l"/>
            <a:r>
              <a:rPr lang="en-US" sz="1600" dirty="0"/>
              <a:t>Control Flow II</a:t>
            </a:r>
          </a:p>
        </p:txBody>
      </p:sp>
    </p:spTree>
    <p:extLst>
      <p:ext uri="{BB962C8B-B14F-4D97-AF65-F5344CB8AC3E}">
        <p14:creationId xmlns:p14="http://schemas.microsoft.com/office/powerpoint/2010/main" val="36603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Control Flow 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-11195" y="0"/>
            <a:ext cx="12203195" cy="640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latin typeface="Aharoni" panose="02010803020104030203" pitchFamily="2" charset="-79"/>
                <a:cs typeface="Aharoni" panose="02010803020104030203" pitchFamily="2" charset="-79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9089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python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Control Flow II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7C3387-179C-4082-8C0F-EBA02733CD09}"/>
              </a:ext>
            </a:extLst>
          </p:cNvPr>
          <p:cNvSpPr/>
          <p:nvPr/>
        </p:nvSpPr>
        <p:spPr>
          <a:xfrm>
            <a:off x="738909" y="974922"/>
            <a:ext cx="5095220" cy="1312421"/>
          </a:xfrm>
          <a:prstGeom prst="roundRect">
            <a:avLst>
              <a:gd name="adj" fmla="val 483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5CC67D-A8CF-4C08-B1C2-5E44616E7D45}"/>
              </a:ext>
            </a:extLst>
          </p:cNvPr>
          <p:cNvSpPr/>
          <p:nvPr/>
        </p:nvSpPr>
        <p:spPr>
          <a:xfrm>
            <a:off x="859658" y="523823"/>
            <a:ext cx="1712213" cy="511444"/>
          </a:xfrm>
          <a:prstGeom prst="roundRect">
            <a:avLst>
              <a:gd name="adj" fmla="val 7292"/>
            </a:avLst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1D9AD4-3FA6-4D44-A8E4-7C310DF08CD1}"/>
              </a:ext>
            </a:extLst>
          </p:cNvPr>
          <p:cNvSpPr txBox="1"/>
          <p:nvPr/>
        </p:nvSpPr>
        <p:spPr>
          <a:xfrm>
            <a:off x="738909" y="1001873"/>
            <a:ext cx="5095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 python or in any other programming language as they help you to execute a block of code repeatedly.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FB7422B-C110-4806-8D51-EFBB66AC2B01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5834129" y="1631133"/>
            <a:ext cx="1953711" cy="107170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FF87D78-3B49-4E76-9059-F44937081827}"/>
              </a:ext>
            </a:extLst>
          </p:cNvPr>
          <p:cNvSpPr/>
          <p:nvPr/>
        </p:nvSpPr>
        <p:spPr>
          <a:xfrm>
            <a:off x="7787840" y="2046629"/>
            <a:ext cx="2398690" cy="1312423"/>
          </a:xfrm>
          <a:prstGeom prst="roundRect">
            <a:avLst>
              <a:gd name="adj" fmla="val 4831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gency FB" panose="020B0503020202020204" pitchFamily="34" charset="0"/>
              </a:rPr>
              <a:t>Loops can be of 2 types in Python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D8B1BDD-9608-4A07-BB73-2F2779D2E411}"/>
              </a:ext>
            </a:extLst>
          </p:cNvPr>
          <p:cNvSpPr/>
          <p:nvPr/>
        </p:nvSpPr>
        <p:spPr>
          <a:xfrm>
            <a:off x="9740877" y="4297323"/>
            <a:ext cx="1712213" cy="511444"/>
          </a:xfrm>
          <a:prstGeom prst="roundRect">
            <a:avLst>
              <a:gd name="adj" fmla="val 7292"/>
            </a:avLst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while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3A76FC-C7A5-4A31-B1DC-59E3C7A3812B}"/>
              </a:ext>
            </a:extLst>
          </p:cNvPr>
          <p:cNvSpPr/>
          <p:nvPr/>
        </p:nvSpPr>
        <p:spPr>
          <a:xfrm>
            <a:off x="6931734" y="4297323"/>
            <a:ext cx="1712213" cy="511444"/>
          </a:xfrm>
          <a:prstGeom prst="roundRect">
            <a:avLst>
              <a:gd name="adj" fmla="val 7292"/>
            </a:avLst>
          </a:prstGeom>
          <a:solidFill>
            <a:srgbClr val="FF616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7BCD32F-2D18-4AA0-AA19-C03332427E9A}"/>
              </a:ext>
            </a:extLst>
          </p:cNvPr>
          <p:cNvSpPr/>
          <p:nvPr/>
        </p:nvSpPr>
        <p:spPr>
          <a:xfrm>
            <a:off x="738909" y="2697055"/>
            <a:ext cx="5095220" cy="1449695"/>
          </a:xfrm>
          <a:prstGeom prst="roundRect">
            <a:avLst>
              <a:gd name="adj" fmla="val 423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7799929-2611-4989-8CF8-E4DED5BAA53F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 rot="5400000">
            <a:off x="7918378" y="3228515"/>
            <a:ext cx="938271" cy="119934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A9E2A92-98CB-444F-907E-EDDC6E01D05E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rot="16200000" flipH="1">
            <a:off x="9322949" y="3023287"/>
            <a:ext cx="938271" cy="160979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B16582E-05E0-473A-A7D7-2F64BBC679A3}"/>
              </a:ext>
            </a:extLst>
          </p:cNvPr>
          <p:cNvSpPr/>
          <p:nvPr/>
        </p:nvSpPr>
        <p:spPr>
          <a:xfrm>
            <a:off x="859658" y="2468000"/>
            <a:ext cx="856107" cy="365125"/>
          </a:xfrm>
          <a:prstGeom prst="roundRect">
            <a:avLst>
              <a:gd name="adj" fmla="val 7292"/>
            </a:avLst>
          </a:prstGeom>
          <a:solidFill>
            <a:srgbClr val="FF616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Why</a:t>
            </a:r>
            <a:endParaRPr lang="en-US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CE488F-6983-498A-B704-17D0042284F2}"/>
              </a:ext>
            </a:extLst>
          </p:cNvPr>
          <p:cNvSpPr txBox="1"/>
          <p:nvPr/>
        </p:nvSpPr>
        <p:spPr>
          <a:xfrm>
            <a:off x="691746" y="3001328"/>
            <a:ext cx="50952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write less code, concise code for repeated process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4782297-8EBB-4AF0-8777-97C154C1568E}"/>
              </a:ext>
            </a:extLst>
          </p:cNvPr>
          <p:cNvSpPr/>
          <p:nvPr/>
        </p:nvSpPr>
        <p:spPr>
          <a:xfrm>
            <a:off x="738909" y="4533508"/>
            <a:ext cx="5095220" cy="1449695"/>
          </a:xfrm>
          <a:prstGeom prst="roundRect">
            <a:avLst>
              <a:gd name="adj" fmla="val 423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6EBA515-5DE1-4280-B607-DA8F81E438D6}"/>
              </a:ext>
            </a:extLst>
          </p:cNvPr>
          <p:cNvSpPr/>
          <p:nvPr/>
        </p:nvSpPr>
        <p:spPr>
          <a:xfrm>
            <a:off x="859658" y="4280917"/>
            <a:ext cx="856107" cy="365125"/>
          </a:xfrm>
          <a:prstGeom prst="roundRect">
            <a:avLst>
              <a:gd name="adj" fmla="val 7292"/>
            </a:avLst>
          </a:prstGeom>
          <a:solidFill>
            <a:srgbClr val="2E75B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When</a:t>
            </a:r>
            <a:endParaRPr lang="en-US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B2993F-C82F-4BF4-8B5D-EA61AD0DD2DD}"/>
              </a:ext>
            </a:extLst>
          </p:cNvPr>
          <p:cNvSpPr txBox="1"/>
          <p:nvPr/>
        </p:nvSpPr>
        <p:spPr>
          <a:xfrm>
            <a:off x="691746" y="4659711"/>
            <a:ext cx="5095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Run a code block repeatedly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Process item in a sequence with same code</a:t>
            </a:r>
          </a:p>
        </p:txBody>
      </p:sp>
    </p:spTree>
    <p:extLst>
      <p:ext uri="{BB962C8B-B14F-4D97-AF65-F5344CB8AC3E}">
        <p14:creationId xmlns:p14="http://schemas.microsoft.com/office/powerpoint/2010/main" val="167624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" grpId="0" uiExpand="1" build="p" animBg="1"/>
      <p:bldP spid="22" grpId="0" build="p"/>
      <p:bldP spid="26" grpId="0" build="p" animBg="1"/>
      <p:bldP spid="28" grpId="0" build="p" animBg="1"/>
      <p:bldP spid="29" grpId="0" uiExpand="1" build="p" animBg="1"/>
      <p:bldP spid="40" grpId="0" build="p" animBg="1"/>
      <p:bldP spid="48" grpId="0" uiExpand="1" build="p" animBg="1"/>
      <p:bldP spid="51" grpId="0" build="p"/>
      <p:bldP spid="56" grpId="0" build="p" animBg="1"/>
      <p:bldP spid="57" grpId="0" uiExpand="1" build="p" animBg="1"/>
      <p:bldP spid="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concept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Control Flow II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5CC67D-A8CF-4C08-B1C2-5E44616E7D45}"/>
              </a:ext>
            </a:extLst>
          </p:cNvPr>
          <p:cNvSpPr/>
          <p:nvPr/>
        </p:nvSpPr>
        <p:spPr>
          <a:xfrm>
            <a:off x="378301" y="820037"/>
            <a:ext cx="1712213" cy="511444"/>
          </a:xfrm>
          <a:prstGeom prst="roundRect">
            <a:avLst>
              <a:gd name="adj" fmla="val 7292"/>
            </a:avLst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3A76FC-C7A5-4A31-B1DC-59E3C7A3812B}"/>
              </a:ext>
            </a:extLst>
          </p:cNvPr>
          <p:cNvSpPr/>
          <p:nvPr/>
        </p:nvSpPr>
        <p:spPr>
          <a:xfrm>
            <a:off x="378300" y="1475809"/>
            <a:ext cx="1712213" cy="511444"/>
          </a:xfrm>
          <a:prstGeom prst="roundRect">
            <a:avLst>
              <a:gd name="adj" fmla="val 7292"/>
            </a:avLst>
          </a:prstGeom>
          <a:solidFill>
            <a:srgbClr val="FF616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loop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32FDF22-B77F-46DF-A747-DF5F712F15CA}"/>
              </a:ext>
            </a:extLst>
          </p:cNvPr>
          <p:cNvCxnSpPr>
            <a:stCxn id="29" idx="3"/>
            <a:endCxn id="3" idx="3"/>
          </p:cNvCxnSpPr>
          <p:nvPr/>
        </p:nvCxnSpPr>
        <p:spPr>
          <a:xfrm flipV="1">
            <a:off x="2090513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741F724-A6A2-4168-BABE-2BCDF294BCE3}"/>
              </a:ext>
            </a:extLst>
          </p:cNvPr>
          <p:cNvCxnSpPr>
            <a:stCxn id="3" idx="1"/>
            <a:endCxn id="29" idx="1"/>
          </p:cNvCxnSpPr>
          <p:nvPr/>
        </p:nvCxnSpPr>
        <p:spPr>
          <a:xfrm rot="10800000" flipV="1">
            <a:off x="378301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65CB0C-5AD5-4272-9B49-5AABAFB06958}"/>
              </a:ext>
            </a:extLst>
          </p:cNvPr>
          <p:cNvSpPr/>
          <p:nvPr/>
        </p:nvSpPr>
        <p:spPr>
          <a:xfrm>
            <a:off x="6272233" y="1118553"/>
            <a:ext cx="1070606" cy="450216"/>
          </a:xfrm>
          <a:prstGeom prst="roundRect">
            <a:avLst>
              <a:gd name="adj" fmla="val 921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init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FF3C1F01-7C6B-4485-906B-88B8A3AA1ECD}"/>
              </a:ext>
            </a:extLst>
          </p:cNvPr>
          <p:cNvSpPr/>
          <p:nvPr/>
        </p:nvSpPr>
        <p:spPr>
          <a:xfrm>
            <a:off x="6050135" y="1934280"/>
            <a:ext cx="1538019" cy="1678456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ED9BA1-BFED-4BA9-8825-64AAD6A2F312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>
            <a:off x="6807536" y="1568769"/>
            <a:ext cx="11609" cy="3655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D00095-2AE4-4793-A615-4E81BBA3C6E0}"/>
              </a:ext>
            </a:extLst>
          </p:cNvPr>
          <p:cNvSpPr txBox="1"/>
          <p:nvPr/>
        </p:nvSpPr>
        <p:spPr>
          <a:xfrm>
            <a:off x="6272896" y="2349895"/>
            <a:ext cx="1092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Get an item from sequence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EBFBA88-B4F3-4FF0-9B94-B5A926EFE107}"/>
              </a:ext>
            </a:extLst>
          </p:cNvPr>
          <p:cNvSpPr/>
          <p:nvPr/>
        </p:nvSpPr>
        <p:spPr>
          <a:xfrm>
            <a:off x="5968702" y="4220041"/>
            <a:ext cx="1709399" cy="546538"/>
          </a:xfrm>
          <a:prstGeom prst="roundRect">
            <a:avLst>
              <a:gd name="adj" fmla="val 921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Execute code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BDFF80-27D0-4591-B154-22304BF63395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>
            <a:off x="6819145" y="3612736"/>
            <a:ext cx="4257" cy="607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F2D540-ADF0-4A55-A8E2-BED3F9502C1B}"/>
              </a:ext>
            </a:extLst>
          </p:cNvPr>
          <p:cNvSpPr txBox="1"/>
          <p:nvPr/>
        </p:nvSpPr>
        <p:spPr>
          <a:xfrm>
            <a:off x="6848675" y="3751924"/>
            <a:ext cx="132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If there is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9C640A-13D1-4230-BCA3-E15773E83184}"/>
              </a:ext>
            </a:extLst>
          </p:cNvPr>
          <p:cNvSpPr txBox="1"/>
          <p:nvPr/>
        </p:nvSpPr>
        <p:spPr>
          <a:xfrm>
            <a:off x="7511754" y="2310663"/>
            <a:ext cx="155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If there is no data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3563AFD-4EF7-446C-BC2F-11E5D97EB7B2}"/>
              </a:ext>
            </a:extLst>
          </p:cNvPr>
          <p:cNvCxnSpPr>
            <a:cxnSpLocks/>
            <a:stCxn id="30" idx="3"/>
            <a:endCxn id="58" idx="0"/>
          </p:cNvCxnSpPr>
          <p:nvPr/>
        </p:nvCxnSpPr>
        <p:spPr>
          <a:xfrm>
            <a:off x="7588154" y="2773508"/>
            <a:ext cx="2335548" cy="31336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734327F-D61A-49B8-A057-3070CB603F18}"/>
              </a:ext>
            </a:extLst>
          </p:cNvPr>
          <p:cNvSpPr/>
          <p:nvPr/>
        </p:nvSpPr>
        <p:spPr>
          <a:xfrm>
            <a:off x="9069002" y="3086871"/>
            <a:ext cx="1709399" cy="546538"/>
          </a:xfrm>
          <a:prstGeom prst="roundRect">
            <a:avLst>
              <a:gd name="adj" fmla="val 921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stop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DFB968A-C781-4105-81EC-7C0829E023D7}"/>
              </a:ext>
            </a:extLst>
          </p:cNvPr>
          <p:cNvCxnSpPr>
            <a:stCxn id="38" idx="1"/>
            <a:endCxn id="30" idx="1"/>
          </p:cNvCxnSpPr>
          <p:nvPr/>
        </p:nvCxnSpPr>
        <p:spPr>
          <a:xfrm rot="10800000" flipH="1">
            <a:off x="5968701" y="2773508"/>
            <a:ext cx="81433" cy="1719802"/>
          </a:xfrm>
          <a:prstGeom prst="bentConnector3">
            <a:avLst>
              <a:gd name="adj1" fmla="val -951102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0507BC5-3970-4E3A-97E4-658F74ED6D15}"/>
              </a:ext>
            </a:extLst>
          </p:cNvPr>
          <p:cNvSpPr txBox="1"/>
          <p:nvPr/>
        </p:nvSpPr>
        <p:spPr>
          <a:xfrm>
            <a:off x="4793429" y="2320123"/>
            <a:ext cx="13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Check for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A5CB63-64D2-4A6D-9E58-DCB7D0C8A4F4}"/>
              </a:ext>
            </a:extLst>
          </p:cNvPr>
          <p:cNvSpPr txBox="1"/>
          <p:nvPr/>
        </p:nvSpPr>
        <p:spPr>
          <a:xfrm>
            <a:off x="385026" y="2190573"/>
            <a:ext cx="4102825" cy="1584841"/>
          </a:xfrm>
          <a:prstGeom prst="roundRect">
            <a:avLst>
              <a:gd name="adj" fmla="val 267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"for"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keyword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"for loop"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refers to something that you do for a certain number of times.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83CA1F-5B1E-47D6-84A4-D20BA5E10083}"/>
              </a:ext>
            </a:extLst>
          </p:cNvPr>
          <p:cNvSpPr txBox="1"/>
          <p:nvPr/>
        </p:nvSpPr>
        <p:spPr>
          <a:xfrm>
            <a:off x="387162" y="3965992"/>
            <a:ext cx="4102825" cy="1584841"/>
          </a:xfrm>
          <a:prstGeom prst="roundRect">
            <a:avLst>
              <a:gd name="adj" fmla="val 267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It executes a piece of code over and over again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"for"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 certain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number of times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, based on a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sequence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EE13BB-9A0F-4B86-BBB0-D96D187D4A8E}"/>
              </a:ext>
            </a:extLst>
          </p:cNvPr>
          <p:cNvSpPr txBox="1"/>
          <p:nvPr/>
        </p:nvSpPr>
        <p:spPr>
          <a:xfrm>
            <a:off x="7889631" y="879427"/>
            <a:ext cx="4102825" cy="1336238"/>
          </a:xfrm>
          <a:prstGeom prst="roundRect">
            <a:avLst>
              <a:gd name="adj" fmla="val 267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there isn't any condition actively involved - you just execute a piece of code repeatedly for a number of times.</a:t>
            </a: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D03A529-CE65-413C-AF4E-A8F8302E2D1A}"/>
              </a:ext>
            </a:extLst>
          </p:cNvPr>
          <p:cNvSpPr/>
          <p:nvPr/>
        </p:nvSpPr>
        <p:spPr>
          <a:xfrm>
            <a:off x="11226709" y="1914054"/>
            <a:ext cx="856107" cy="365125"/>
          </a:xfrm>
          <a:prstGeom prst="roundRect">
            <a:avLst>
              <a:gd name="adj" fmla="val 72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Fact </a:t>
            </a:r>
            <a:endParaRPr lang="en-US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589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18" grpId="0" animBg="1"/>
      <p:bldP spid="30" grpId="0" animBg="1"/>
      <p:bldP spid="27" grpId="0"/>
      <p:bldP spid="38" grpId="0" animBg="1"/>
      <p:bldP spid="42" grpId="0"/>
      <p:bldP spid="49" grpId="0"/>
      <p:bldP spid="58" grpId="0" animBg="1"/>
      <p:bldP spid="63" grpId="0"/>
      <p:bldP spid="65" grpId="0" animBg="1"/>
      <p:bldP spid="68" grpId="0" animBg="1"/>
      <p:bldP spid="69" grpId="0" animBg="1"/>
      <p:bldP spid="70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Control Flow II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5CC67D-A8CF-4C08-B1C2-5E44616E7D45}"/>
              </a:ext>
            </a:extLst>
          </p:cNvPr>
          <p:cNvSpPr/>
          <p:nvPr/>
        </p:nvSpPr>
        <p:spPr>
          <a:xfrm>
            <a:off x="378301" y="820037"/>
            <a:ext cx="1712213" cy="511444"/>
          </a:xfrm>
          <a:prstGeom prst="roundRect">
            <a:avLst>
              <a:gd name="adj" fmla="val 7292"/>
            </a:avLst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3A76FC-C7A5-4A31-B1DC-59E3C7A3812B}"/>
              </a:ext>
            </a:extLst>
          </p:cNvPr>
          <p:cNvSpPr/>
          <p:nvPr/>
        </p:nvSpPr>
        <p:spPr>
          <a:xfrm>
            <a:off x="378300" y="1475809"/>
            <a:ext cx="1712213" cy="511444"/>
          </a:xfrm>
          <a:prstGeom prst="roundRect">
            <a:avLst>
              <a:gd name="adj" fmla="val 7292"/>
            </a:avLst>
          </a:prstGeom>
          <a:solidFill>
            <a:srgbClr val="FF616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loop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32FDF22-B77F-46DF-A747-DF5F712F15CA}"/>
              </a:ext>
            </a:extLst>
          </p:cNvPr>
          <p:cNvCxnSpPr>
            <a:stCxn id="29" idx="3"/>
            <a:endCxn id="3" idx="3"/>
          </p:cNvCxnSpPr>
          <p:nvPr/>
        </p:nvCxnSpPr>
        <p:spPr>
          <a:xfrm flipV="1">
            <a:off x="2090513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741F724-A6A2-4168-BABE-2BCDF294BCE3}"/>
              </a:ext>
            </a:extLst>
          </p:cNvPr>
          <p:cNvCxnSpPr>
            <a:stCxn id="3" idx="1"/>
            <a:endCxn id="29" idx="1"/>
          </p:cNvCxnSpPr>
          <p:nvPr/>
        </p:nvCxnSpPr>
        <p:spPr>
          <a:xfrm rot="10800000" flipV="1">
            <a:off x="378301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65CB0C-5AD5-4272-9B49-5AABAFB06958}"/>
              </a:ext>
            </a:extLst>
          </p:cNvPr>
          <p:cNvSpPr/>
          <p:nvPr/>
        </p:nvSpPr>
        <p:spPr>
          <a:xfrm>
            <a:off x="3872348" y="1427670"/>
            <a:ext cx="1017424" cy="400050"/>
          </a:xfrm>
          <a:prstGeom prst="roundRect">
            <a:avLst>
              <a:gd name="adj" fmla="val 921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init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FF3C1F01-7C6B-4485-906B-88B8A3AA1ECD}"/>
              </a:ext>
            </a:extLst>
          </p:cNvPr>
          <p:cNvSpPr/>
          <p:nvPr/>
        </p:nvSpPr>
        <p:spPr>
          <a:xfrm>
            <a:off x="3650251" y="2243397"/>
            <a:ext cx="1461618" cy="1491431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ED9BA1-BFED-4BA9-8825-64AAD6A2F312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>
            <a:off x="4381060" y="1827720"/>
            <a:ext cx="0" cy="41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D00095-2AE4-4793-A615-4E81BBA3C6E0}"/>
              </a:ext>
            </a:extLst>
          </p:cNvPr>
          <p:cNvSpPr txBox="1"/>
          <p:nvPr/>
        </p:nvSpPr>
        <p:spPr>
          <a:xfrm>
            <a:off x="3861947" y="2511592"/>
            <a:ext cx="1038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Get an item from sequence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EBFBA88-B4F3-4FF0-9B94-B5A926EFE107}"/>
              </a:ext>
            </a:extLst>
          </p:cNvPr>
          <p:cNvSpPr/>
          <p:nvPr/>
        </p:nvSpPr>
        <p:spPr>
          <a:xfrm>
            <a:off x="3568817" y="4529158"/>
            <a:ext cx="1624485" cy="485639"/>
          </a:xfrm>
          <a:prstGeom prst="roundRect">
            <a:avLst>
              <a:gd name="adj" fmla="val 921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Execute code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BDFF80-27D0-4591-B154-22304BF63395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>
            <a:off x="4381060" y="3734828"/>
            <a:ext cx="0" cy="794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F2D540-ADF0-4A55-A8E2-BED3F9502C1B}"/>
              </a:ext>
            </a:extLst>
          </p:cNvPr>
          <p:cNvSpPr txBox="1"/>
          <p:nvPr/>
        </p:nvSpPr>
        <p:spPr>
          <a:xfrm>
            <a:off x="3120779" y="3858853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If there is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9C640A-13D1-4230-BCA3-E15773E83184}"/>
              </a:ext>
            </a:extLst>
          </p:cNvPr>
          <p:cNvSpPr txBox="1"/>
          <p:nvPr/>
        </p:nvSpPr>
        <p:spPr>
          <a:xfrm>
            <a:off x="5111869" y="261978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If there is no data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3563AFD-4EF7-446C-BC2F-11E5D97EB7B2}"/>
              </a:ext>
            </a:extLst>
          </p:cNvPr>
          <p:cNvCxnSpPr>
            <a:cxnSpLocks/>
            <a:stCxn id="30" idx="3"/>
            <a:endCxn id="58" idx="0"/>
          </p:cNvCxnSpPr>
          <p:nvPr/>
        </p:nvCxnSpPr>
        <p:spPr>
          <a:xfrm>
            <a:off x="5111869" y="2989113"/>
            <a:ext cx="1845503" cy="20747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734327F-D61A-49B8-A057-3070CB603F18}"/>
              </a:ext>
            </a:extLst>
          </p:cNvPr>
          <p:cNvSpPr/>
          <p:nvPr/>
        </p:nvSpPr>
        <p:spPr>
          <a:xfrm>
            <a:off x="6145129" y="3196585"/>
            <a:ext cx="1624485" cy="485639"/>
          </a:xfrm>
          <a:prstGeom prst="roundRect">
            <a:avLst>
              <a:gd name="adj" fmla="val 921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stop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DFB968A-C781-4105-81EC-7C0829E023D7}"/>
              </a:ext>
            </a:extLst>
          </p:cNvPr>
          <p:cNvCxnSpPr>
            <a:stCxn id="38" idx="1"/>
            <a:endCxn id="30" idx="1"/>
          </p:cNvCxnSpPr>
          <p:nvPr/>
        </p:nvCxnSpPr>
        <p:spPr>
          <a:xfrm rot="10800000" flipH="1">
            <a:off x="3568817" y="2989114"/>
            <a:ext cx="81434" cy="1782865"/>
          </a:xfrm>
          <a:prstGeom prst="bentConnector3">
            <a:avLst>
              <a:gd name="adj1" fmla="val -106439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0507BC5-3970-4E3A-97E4-658F74ED6D15}"/>
              </a:ext>
            </a:extLst>
          </p:cNvPr>
          <p:cNvSpPr txBox="1"/>
          <p:nvPr/>
        </p:nvSpPr>
        <p:spPr>
          <a:xfrm>
            <a:off x="1402838" y="3857853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Check for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85EA5-509A-4B83-A302-CD675C56DC9B}"/>
              </a:ext>
            </a:extLst>
          </p:cNvPr>
          <p:cNvSpPr/>
          <p:nvPr/>
        </p:nvSpPr>
        <p:spPr>
          <a:xfrm>
            <a:off x="8191500" y="920739"/>
            <a:ext cx="3886200" cy="829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5CF11-E2F4-4232-9677-74B49445797B}"/>
              </a:ext>
            </a:extLst>
          </p:cNvPr>
          <p:cNvSpPr/>
          <p:nvPr/>
        </p:nvSpPr>
        <p:spPr>
          <a:xfrm>
            <a:off x="8384146" y="1074621"/>
            <a:ext cx="579550" cy="52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32CF5-36B0-419C-A415-42028820BE29}"/>
              </a:ext>
            </a:extLst>
          </p:cNvPr>
          <p:cNvSpPr/>
          <p:nvPr/>
        </p:nvSpPr>
        <p:spPr>
          <a:xfrm>
            <a:off x="8963696" y="1074621"/>
            <a:ext cx="579550" cy="52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F951B4-1E79-4037-B41B-DBDD9D0876B3}"/>
              </a:ext>
            </a:extLst>
          </p:cNvPr>
          <p:cNvSpPr/>
          <p:nvPr/>
        </p:nvSpPr>
        <p:spPr>
          <a:xfrm>
            <a:off x="9543246" y="1074621"/>
            <a:ext cx="579550" cy="52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253792-6CDE-45B7-A63B-9C8565E451D6}"/>
              </a:ext>
            </a:extLst>
          </p:cNvPr>
          <p:cNvSpPr/>
          <p:nvPr/>
        </p:nvSpPr>
        <p:spPr>
          <a:xfrm>
            <a:off x="10122796" y="1074621"/>
            <a:ext cx="579550" cy="52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926C87-84E1-40C0-8BF7-36827C2C0E76}"/>
              </a:ext>
            </a:extLst>
          </p:cNvPr>
          <p:cNvSpPr/>
          <p:nvPr/>
        </p:nvSpPr>
        <p:spPr>
          <a:xfrm>
            <a:off x="10702346" y="1074621"/>
            <a:ext cx="579550" cy="52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87CD73-99A9-4D50-B40C-59ACEA96EBAF}"/>
              </a:ext>
            </a:extLst>
          </p:cNvPr>
          <p:cNvSpPr/>
          <p:nvPr/>
        </p:nvSpPr>
        <p:spPr>
          <a:xfrm>
            <a:off x="11281896" y="1074621"/>
            <a:ext cx="579550" cy="52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5EBA7-23DB-487C-81C1-441D42341A37}"/>
              </a:ext>
            </a:extLst>
          </p:cNvPr>
          <p:cNvSpPr txBox="1"/>
          <p:nvPr/>
        </p:nvSpPr>
        <p:spPr>
          <a:xfrm>
            <a:off x="7369124" y="920739"/>
            <a:ext cx="9653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 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AF11D9-CF33-4773-9989-006DDF9A40E1}"/>
              </a:ext>
            </a:extLst>
          </p:cNvPr>
          <p:cNvSpPr txBox="1"/>
          <p:nvPr/>
        </p:nvSpPr>
        <p:spPr>
          <a:xfrm>
            <a:off x="7369124" y="1750671"/>
            <a:ext cx="2416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How many characters we have</a:t>
            </a:r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F9879F47-D773-4253-8A0A-60163C22A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5621" y="2141640"/>
            <a:ext cx="533395" cy="533395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AE92E37-0D6C-4CEC-AA99-260D224FC5E9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rot="5400000">
            <a:off x="9258094" y="2240240"/>
            <a:ext cx="1366074" cy="386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F0950B-B703-427E-A27F-F5F2048EE265}"/>
              </a:ext>
            </a:extLst>
          </p:cNvPr>
          <p:cNvSpPr txBox="1"/>
          <p:nvPr/>
        </p:nvSpPr>
        <p:spPr>
          <a:xfrm>
            <a:off x="8384146" y="3116746"/>
            <a:ext cx="272702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This is a sequence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2EC736-D3AC-46E9-AB9B-FABB0B23C792}"/>
              </a:ext>
            </a:extLst>
          </p:cNvPr>
          <p:cNvSpPr txBox="1"/>
          <p:nvPr/>
        </p:nvSpPr>
        <p:spPr>
          <a:xfrm>
            <a:off x="8373119" y="3821100"/>
            <a:ext cx="290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Because x contain multiple items so it can be taken as sequence.</a:t>
            </a:r>
          </a:p>
        </p:txBody>
      </p:sp>
    </p:spTree>
    <p:extLst>
      <p:ext uri="{BB962C8B-B14F-4D97-AF65-F5344CB8AC3E}">
        <p14:creationId xmlns:p14="http://schemas.microsoft.com/office/powerpoint/2010/main" val="143901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18" grpId="0" animBg="1"/>
      <p:bldP spid="30" grpId="0" animBg="1"/>
      <p:bldP spid="27" grpId="0"/>
      <p:bldP spid="38" grpId="0" animBg="1"/>
      <p:bldP spid="42" grpId="0"/>
      <p:bldP spid="49" grpId="0"/>
      <p:bldP spid="58" grpId="0" animBg="1"/>
      <p:bldP spid="63" grpId="0"/>
      <p:bldP spid="11" grpId="0" animBg="1"/>
      <p:bldP spid="5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7" grpId="0"/>
      <p:bldP spid="28" grpId="0"/>
      <p:bldP spid="35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5CC67D-A8CF-4C08-B1C2-5E44616E7D45}"/>
              </a:ext>
            </a:extLst>
          </p:cNvPr>
          <p:cNvSpPr/>
          <p:nvPr/>
        </p:nvSpPr>
        <p:spPr>
          <a:xfrm>
            <a:off x="378301" y="820037"/>
            <a:ext cx="1712213" cy="511444"/>
          </a:xfrm>
          <a:prstGeom prst="roundRect">
            <a:avLst>
              <a:gd name="adj" fmla="val 7292"/>
            </a:avLst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3A76FC-C7A5-4A31-B1DC-59E3C7A3812B}"/>
              </a:ext>
            </a:extLst>
          </p:cNvPr>
          <p:cNvSpPr/>
          <p:nvPr/>
        </p:nvSpPr>
        <p:spPr>
          <a:xfrm>
            <a:off x="378300" y="1475809"/>
            <a:ext cx="1712213" cy="511444"/>
          </a:xfrm>
          <a:prstGeom prst="roundRect">
            <a:avLst>
              <a:gd name="adj" fmla="val 7292"/>
            </a:avLst>
          </a:prstGeom>
          <a:solidFill>
            <a:srgbClr val="FF616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loop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32FDF22-B77F-46DF-A747-DF5F712F15CA}"/>
              </a:ext>
            </a:extLst>
          </p:cNvPr>
          <p:cNvCxnSpPr>
            <a:stCxn id="29" idx="3"/>
            <a:endCxn id="3" idx="3"/>
          </p:cNvCxnSpPr>
          <p:nvPr/>
        </p:nvCxnSpPr>
        <p:spPr>
          <a:xfrm flipV="1">
            <a:off x="2090513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741F724-A6A2-4168-BABE-2BCDF294BCE3}"/>
              </a:ext>
            </a:extLst>
          </p:cNvPr>
          <p:cNvCxnSpPr>
            <a:stCxn id="3" idx="1"/>
            <a:endCxn id="29" idx="1"/>
          </p:cNvCxnSpPr>
          <p:nvPr/>
        </p:nvCxnSpPr>
        <p:spPr>
          <a:xfrm rot="10800000" flipV="1">
            <a:off x="378301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85EA5-509A-4B83-A302-CD675C56DC9B}"/>
              </a:ext>
            </a:extLst>
          </p:cNvPr>
          <p:cNvSpPr/>
          <p:nvPr/>
        </p:nvSpPr>
        <p:spPr>
          <a:xfrm>
            <a:off x="3483022" y="1316564"/>
            <a:ext cx="3886200" cy="829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5CF11-E2F4-4232-9677-74B49445797B}"/>
              </a:ext>
            </a:extLst>
          </p:cNvPr>
          <p:cNvSpPr/>
          <p:nvPr/>
        </p:nvSpPr>
        <p:spPr>
          <a:xfrm>
            <a:off x="3675668" y="1470446"/>
            <a:ext cx="579550" cy="52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32CF5-36B0-419C-A415-42028820BE29}"/>
              </a:ext>
            </a:extLst>
          </p:cNvPr>
          <p:cNvSpPr/>
          <p:nvPr/>
        </p:nvSpPr>
        <p:spPr>
          <a:xfrm>
            <a:off x="4255218" y="1470446"/>
            <a:ext cx="579550" cy="52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F951B4-1E79-4037-B41B-DBDD9D0876B3}"/>
              </a:ext>
            </a:extLst>
          </p:cNvPr>
          <p:cNvSpPr/>
          <p:nvPr/>
        </p:nvSpPr>
        <p:spPr>
          <a:xfrm>
            <a:off x="4834768" y="1470446"/>
            <a:ext cx="579550" cy="52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253792-6CDE-45B7-A63B-9C8565E451D6}"/>
              </a:ext>
            </a:extLst>
          </p:cNvPr>
          <p:cNvSpPr/>
          <p:nvPr/>
        </p:nvSpPr>
        <p:spPr>
          <a:xfrm>
            <a:off x="5414318" y="1470446"/>
            <a:ext cx="579550" cy="52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926C87-84E1-40C0-8BF7-36827C2C0E76}"/>
              </a:ext>
            </a:extLst>
          </p:cNvPr>
          <p:cNvSpPr/>
          <p:nvPr/>
        </p:nvSpPr>
        <p:spPr>
          <a:xfrm>
            <a:off x="5993868" y="1470446"/>
            <a:ext cx="579550" cy="52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87CD73-99A9-4D50-B40C-59ACEA96EBAF}"/>
              </a:ext>
            </a:extLst>
          </p:cNvPr>
          <p:cNvSpPr/>
          <p:nvPr/>
        </p:nvSpPr>
        <p:spPr>
          <a:xfrm>
            <a:off x="6573418" y="1470446"/>
            <a:ext cx="579550" cy="52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5EBA7-23DB-487C-81C1-441D42341A37}"/>
              </a:ext>
            </a:extLst>
          </p:cNvPr>
          <p:cNvSpPr txBox="1"/>
          <p:nvPr/>
        </p:nvSpPr>
        <p:spPr>
          <a:xfrm>
            <a:off x="2660646" y="1316564"/>
            <a:ext cx="9653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 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AF11D9-CF33-4773-9989-006DDF9A40E1}"/>
              </a:ext>
            </a:extLst>
          </p:cNvPr>
          <p:cNvSpPr txBox="1"/>
          <p:nvPr/>
        </p:nvSpPr>
        <p:spPr>
          <a:xfrm>
            <a:off x="2660646" y="2146496"/>
            <a:ext cx="2416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How many characters we have</a:t>
            </a:r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F9879F47-D773-4253-8A0A-60163C22A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7143" y="2537465"/>
            <a:ext cx="533395" cy="533395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AE92E37-0D6C-4CEC-AA99-260D224FC5E9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rot="5400000">
            <a:off x="4549616" y="2636065"/>
            <a:ext cx="1366074" cy="386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F0950B-B703-427E-A27F-F5F2048EE265}"/>
              </a:ext>
            </a:extLst>
          </p:cNvPr>
          <p:cNvSpPr txBox="1"/>
          <p:nvPr/>
        </p:nvSpPr>
        <p:spPr>
          <a:xfrm>
            <a:off x="3675668" y="3512571"/>
            <a:ext cx="272702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This is a sequence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2EC736-D3AC-46E9-AB9B-FABB0B23C792}"/>
              </a:ext>
            </a:extLst>
          </p:cNvPr>
          <p:cNvSpPr txBox="1"/>
          <p:nvPr/>
        </p:nvSpPr>
        <p:spPr>
          <a:xfrm>
            <a:off x="3664641" y="4216925"/>
            <a:ext cx="290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Because x contain multiple items so it can be taken as sequence.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F6A600-0A94-4608-BC9A-5110E5D2C726}"/>
              </a:ext>
            </a:extLst>
          </p:cNvPr>
          <p:cNvSpPr txBox="1"/>
          <p:nvPr/>
        </p:nvSpPr>
        <p:spPr>
          <a:xfrm>
            <a:off x="7991859" y="1642891"/>
            <a:ext cx="352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for loop syntax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4E813A-A109-4D14-9071-351002624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069" y="2226621"/>
            <a:ext cx="4133630" cy="2571899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11FD764-C976-5D56-F7CF-0190BD76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pPr algn="l"/>
            <a:r>
              <a:rPr lang="en-US" sz="1600" dirty="0"/>
              <a:t>Control Flow II</a:t>
            </a:r>
          </a:p>
        </p:txBody>
      </p:sp>
    </p:spTree>
    <p:extLst>
      <p:ext uri="{BB962C8B-B14F-4D97-AF65-F5344CB8AC3E}">
        <p14:creationId xmlns:p14="http://schemas.microsoft.com/office/powerpoint/2010/main" val="530090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8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4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11" grpId="0" animBg="1"/>
      <p:bldP spid="5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7" grpId="0"/>
      <p:bldP spid="28" grpId="0"/>
      <p:bldP spid="35" grpId="0" animBg="1"/>
      <p:bldP spid="41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4E813A-A109-4D14-9071-35100262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0" y="2173616"/>
            <a:ext cx="4133630" cy="257189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5CC67D-A8CF-4C08-B1C2-5E44616E7D45}"/>
              </a:ext>
            </a:extLst>
          </p:cNvPr>
          <p:cNvSpPr/>
          <p:nvPr/>
        </p:nvSpPr>
        <p:spPr>
          <a:xfrm>
            <a:off x="378301" y="820037"/>
            <a:ext cx="1712213" cy="511444"/>
          </a:xfrm>
          <a:prstGeom prst="roundRect">
            <a:avLst>
              <a:gd name="adj" fmla="val 7292"/>
            </a:avLst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3A76FC-C7A5-4A31-B1DC-59E3C7A3812B}"/>
              </a:ext>
            </a:extLst>
          </p:cNvPr>
          <p:cNvSpPr/>
          <p:nvPr/>
        </p:nvSpPr>
        <p:spPr>
          <a:xfrm>
            <a:off x="378300" y="1475809"/>
            <a:ext cx="1712213" cy="511444"/>
          </a:xfrm>
          <a:prstGeom prst="roundRect">
            <a:avLst>
              <a:gd name="adj" fmla="val 7292"/>
            </a:avLst>
          </a:prstGeom>
          <a:solidFill>
            <a:srgbClr val="FF616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loop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32FDF22-B77F-46DF-A747-DF5F712F15CA}"/>
              </a:ext>
            </a:extLst>
          </p:cNvPr>
          <p:cNvCxnSpPr>
            <a:stCxn id="29" idx="3"/>
            <a:endCxn id="3" idx="3"/>
          </p:cNvCxnSpPr>
          <p:nvPr/>
        </p:nvCxnSpPr>
        <p:spPr>
          <a:xfrm flipV="1">
            <a:off x="2090513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741F724-A6A2-4168-BABE-2BCDF294BCE3}"/>
              </a:ext>
            </a:extLst>
          </p:cNvPr>
          <p:cNvCxnSpPr>
            <a:stCxn id="3" idx="1"/>
            <a:endCxn id="29" idx="1"/>
          </p:cNvCxnSpPr>
          <p:nvPr/>
        </p:nvCxnSpPr>
        <p:spPr>
          <a:xfrm rot="10800000" flipV="1">
            <a:off x="378301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F6A600-0A94-4608-BC9A-5110E5D2C726}"/>
              </a:ext>
            </a:extLst>
          </p:cNvPr>
          <p:cNvSpPr txBox="1"/>
          <p:nvPr/>
        </p:nvSpPr>
        <p:spPr>
          <a:xfrm>
            <a:off x="2445115" y="2248863"/>
            <a:ext cx="206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for </a:t>
            </a:r>
            <a:r>
              <a:rPr lang="en-US" sz="2400" b="1" dirty="0">
                <a:solidFill>
                  <a:srgbClr val="FFFF00"/>
                </a:solidFill>
                <a:latin typeface="Agency FB" panose="020B0503020202020204" pitchFamily="34" charset="0"/>
              </a:rPr>
              <a:t>loop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syntax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C8B28-ED8F-401E-A50E-C722D90B366E}"/>
              </a:ext>
            </a:extLst>
          </p:cNvPr>
          <p:cNvSpPr/>
          <p:nvPr/>
        </p:nvSpPr>
        <p:spPr>
          <a:xfrm>
            <a:off x="10276293" y="2550531"/>
            <a:ext cx="1537407" cy="2030203"/>
          </a:xfrm>
          <a:prstGeom prst="roundRect">
            <a:avLst>
              <a:gd name="adj" fmla="val 6014"/>
            </a:avLst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3E4D1-E128-4CFD-86DA-F080ABB5F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804" y="2398417"/>
            <a:ext cx="3657600" cy="2400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532380-B1A2-4A61-8BF3-C023C33A1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1442" y="2550531"/>
            <a:ext cx="418729" cy="203020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8E581C-6EC7-41FF-B9B0-AC1E8BC41B76}"/>
              </a:ext>
            </a:extLst>
          </p:cNvPr>
          <p:cNvSpPr/>
          <p:nvPr/>
        </p:nvSpPr>
        <p:spPr>
          <a:xfrm>
            <a:off x="9412404" y="3470704"/>
            <a:ext cx="863889" cy="296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3DE386D-FDEA-7B2A-0240-19C401E7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pPr algn="l"/>
            <a:r>
              <a:rPr lang="en-US" sz="1600" dirty="0"/>
              <a:t>Control Flow II</a:t>
            </a:r>
          </a:p>
        </p:txBody>
      </p:sp>
    </p:spTree>
    <p:extLst>
      <p:ext uri="{BB962C8B-B14F-4D97-AF65-F5344CB8AC3E}">
        <p14:creationId xmlns:p14="http://schemas.microsoft.com/office/powerpoint/2010/main" val="1155711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4E813A-A109-4D14-9071-35100262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0" y="2173616"/>
            <a:ext cx="4133630" cy="257189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5CC67D-A8CF-4C08-B1C2-5E44616E7D45}"/>
              </a:ext>
            </a:extLst>
          </p:cNvPr>
          <p:cNvSpPr/>
          <p:nvPr/>
        </p:nvSpPr>
        <p:spPr>
          <a:xfrm>
            <a:off x="378301" y="820037"/>
            <a:ext cx="1712213" cy="511444"/>
          </a:xfrm>
          <a:prstGeom prst="roundRect">
            <a:avLst>
              <a:gd name="adj" fmla="val 7292"/>
            </a:avLst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3A76FC-C7A5-4A31-B1DC-59E3C7A3812B}"/>
              </a:ext>
            </a:extLst>
          </p:cNvPr>
          <p:cNvSpPr/>
          <p:nvPr/>
        </p:nvSpPr>
        <p:spPr>
          <a:xfrm>
            <a:off x="378300" y="1475809"/>
            <a:ext cx="1712213" cy="511444"/>
          </a:xfrm>
          <a:prstGeom prst="roundRect">
            <a:avLst>
              <a:gd name="adj" fmla="val 7292"/>
            </a:avLst>
          </a:prstGeom>
          <a:solidFill>
            <a:srgbClr val="FF616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loop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32FDF22-B77F-46DF-A747-DF5F712F15CA}"/>
              </a:ext>
            </a:extLst>
          </p:cNvPr>
          <p:cNvCxnSpPr>
            <a:stCxn id="29" idx="3"/>
            <a:endCxn id="3" idx="3"/>
          </p:cNvCxnSpPr>
          <p:nvPr/>
        </p:nvCxnSpPr>
        <p:spPr>
          <a:xfrm flipV="1">
            <a:off x="2090513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741F724-A6A2-4168-BABE-2BCDF294BCE3}"/>
              </a:ext>
            </a:extLst>
          </p:cNvPr>
          <p:cNvCxnSpPr>
            <a:stCxn id="3" idx="1"/>
            <a:endCxn id="29" idx="1"/>
          </p:cNvCxnSpPr>
          <p:nvPr/>
        </p:nvCxnSpPr>
        <p:spPr>
          <a:xfrm rot="10800000" flipV="1">
            <a:off x="378301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62F41B-5932-4356-9E8B-BAC2673A070C}"/>
              </a:ext>
            </a:extLst>
          </p:cNvPr>
          <p:cNvSpPr/>
          <p:nvPr/>
        </p:nvSpPr>
        <p:spPr>
          <a:xfrm>
            <a:off x="8036220" y="3982614"/>
            <a:ext cx="3616656" cy="1624011"/>
          </a:xfrm>
          <a:prstGeom prst="roundRect">
            <a:avLst>
              <a:gd name="adj" fmla="val 4902"/>
            </a:avLst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F6A600-0A94-4608-BC9A-5110E5D2C726}"/>
              </a:ext>
            </a:extLst>
          </p:cNvPr>
          <p:cNvSpPr txBox="1"/>
          <p:nvPr/>
        </p:nvSpPr>
        <p:spPr>
          <a:xfrm>
            <a:off x="2445115" y="2248863"/>
            <a:ext cx="206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for </a:t>
            </a:r>
            <a:r>
              <a:rPr lang="en-US" sz="2400" b="1" dirty="0">
                <a:solidFill>
                  <a:srgbClr val="FFFF00"/>
                </a:solidFill>
                <a:latin typeface="Agency FB" panose="020B0503020202020204" pitchFamily="34" charset="0"/>
              </a:rPr>
              <a:t>loop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syntax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78AA9-0705-47E6-A1AC-5BB301FE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76" y="1251375"/>
            <a:ext cx="6720601" cy="2177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6B0BA-827D-4441-899D-6C3763A1E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603" y="4155445"/>
            <a:ext cx="3097861" cy="1180137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B2B322-BC9A-4387-9332-7FAF7E3C466F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>
          <a:xfrm rot="10800000" flipH="1" flipV="1">
            <a:off x="4932276" y="2340188"/>
            <a:ext cx="3103944" cy="2454432"/>
          </a:xfrm>
          <a:prstGeom prst="bentConnector3">
            <a:avLst>
              <a:gd name="adj1" fmla="val -736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BB2933-AAEE-4AA3-A58F-E9B4ADA61C55}"/>
              </a:ext>
            </a:extLst>
          </p:cNvPr>
          <p:cNvSpPr txBox="1"/>
          <p:nvPr/>
        </p:nvSpPr>
        <p:spPr>
          <a:xfrm>
            <a:off x="4509227" y="4147473"/>
            <a:ext cx="352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output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49C023A-269A-A81E-20DC-2D891929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pPr algn="l"/>
            <a:r>
              <a:rPr lang="en-US" sz="1600" dirty="0"/>
              <a:t>Control Flow II</a:t>
            </a:r>
          </a:p>
        </p:txBody>
      </p:sp>
    </p:spTree>
    <p:extLst>
      <p:ext uri="{BB962C8B-B14F-4D97-AF65-F5344CB8AC3E}">
        <p14:creationId xmlns:p14="http://schemas.microsoft.com/office/powerpoint/2010/main" val="212161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527529-F360-4B41-B29E-303BA31A998D}"/>
              </a:ext>
            </a:extLst>
          </p:cNvPr>
          <p:cNvSpPr/>
          <p:nvPr/>
        </p:nvSpPr>
        <p:spPr>
          <a:xfrm>
            <a:off x="4645741" y="3814573"/>
            <a:ext cx="6888478" cy="411409"/>
          </a:xfrm>
          <a:prstGeom prst="roundRect">
            <a:avLst>
              <a:gd name="adj" fmla="val 638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25BBC7-C18B-47EA-A886-95DFF05F1F89}"/>
              </a:ext>
            </a:extLst>
          </p:cNvPr>
          <p:cNvSpPr/>
          <p:nvPr/>
        </p:nvSpPr>
        <p:spPr>
          <a:xfrm>
            <a:off x="4645742" y="1795292"/>
            <a:ext cx="6888478" cy="1384513"/>
          </a:xfrm>
          <a:prstGeom prst="roundRect">
            <a:avLst>
              <a:gd name="adj" fmla="val 12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 function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5CC67D-A8CF-4C08-B1C2-5E44616E7D45}"/>
              </a:ext>
            </a:extLst>
          </p:cNvPr>
          <p:cNvSpPr/>
          <p:nvPr/>
        </p:nvSpPr>
        <p:spPr>
          <a:xfrm>
            <a:off x="378301" y="820037"/>
            <a:ext cx="1712213" cy="511444"/>
          </a:xfrm>
          <a:prstGeom prst="roundRect">
            <a:avLst>
              <a:gd name="adj" fmla="val 7292"/>
            </a:avLst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3A76FC-C7A5-4A31-B1DC-59E3C7A3812B}"/>
              </a:ext>
            </a:extLst>
          </p:cNvPr>
          <p:cNvSpPr/>
          <p:nvPr/>
        </p:nvSpPr>
        <p:spPr>
          <a:xfrm>
            <a:off x="378300" y="1475809"/>
            <a:ext cx="1712213" cy="511444"/>
          </a:xfrm>
          <a:prstGeom prst="roundRect">
            <a:avLst>
              <a:gd name="adj" fmla="val 7292"/>
            </a:avLst>
          </a:prstGeom>
          <a:solidFill>
            <a:srgbClr val="FF616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loop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32FDF22-B77F-46DF-A747-DF5F712F15CA}"/>
              </a:ext>
            </a:extLst>
          </p:cNvPr>
          <p:cNvCxnSpPr>
            <a:stCxn id="29" idx="3"/>
            <a:endCxn id="3" idx="3"/>
          </p:cNvCxnSpPr>
          <p:nvPr/>
        </p:nvCxnSpPr>
        <p:spPr>
          <a:xfrm flipV="1">
            <a:off x="2090513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741F724-A6A2-4168-BABE-2BCDF294BCE3}"/>
              </a:ext>
            </a:extLst>
          </p:cNvPr>
          <p:cNvCxnSpPr>
            <a:stCxn id="3" idx="1"/>
            <a:endCxn id="29" idx="1"/>
          </p:cNvCxnSpPr>
          <p:nvPr/>
        </p:nvCxnSpPr>
        <p:spPr>
          <a:xfrm rot="10800000" flipV="1">
            <a:off x="378301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F6A600-0A94-4608-BC9A-5110E5D2C726}"/>
              </a:ext>
            </a:extLst>
          </p:cNvPr>
          <p:cNvSpPr txBox="1"/>
          <p:nvPr/>
        </p:nvSpPr>
        <p:spPr>
          <a:xfrm>
            <a:off x="4726874" y="915982"/>
            <a:ext cx="472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We can use the python’s </a:t>
            </a:r>
            <a:r>
              <a:rPr lang="en-US" sz="2400" b="1" dirty="0">
                <a:solidFill>
                  <a:schemeClr val="accent1"/>
                </a:solidFill>
                <a:latin typeface="Agency FB" panose="020B0503020202020204" pitchFamily="34" charset="0"/>
              </a:rPr>
              <a:t>range()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function to specify how many time a loop will run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6F992-3644-45F0-B832-91411290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609" y="845987"/>
            <a:ext cx="1396416" cy="9826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69DAE2-1566-4812-A10E-F90460AE24F8}"/>
              </a:ext>
            </a:extLst>
          </p:cNvPr>
          <p:cNvSpPr txBox="1"/>
          <p:nvPr/>
        </p:nvSpPr>
        <p:spPr>
          <a:xfrm>
            <a:off x="4726873" y="1977901"/>
            <a:ext cx="6726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Depending on how many arguments we is passing to the function, we can decide where that series of numbers will </a:t>
            </a:r>
            <a:r>
              <a:rPr lang="en-US" sz="2000" b="1" dirty="0">
                <a:solidFill>
                  <a:srgbClr val="FFFF00"/>
                </a:solidFill>
                <a:latin typeface="Agency FB" panose="020B0503020202020204" pitchFamily="34" charset="0"/>
              </a:rPr>
              <a:t>begin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 and </a:t>
            </a:r>
            <a:r>
              <a:rPr lang="en-US" sz="2000" b="1" dirty="0">
                <a:solidFill>
                  <a:srgbClr val="FFFF00"/>
                </a:solidFill>
                <a:latin typeface="Agency FB" panose="020B0503020202020204" pitchFamily="34" charset="0"/>
              </a:rPr>
              <a:t>end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 as well as he gap between one number and the next.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BE9EEF-D123-440A-8E62-92A8267AA896}"/>
              </a:ext>
            </a:extLst>
          </p:cNvPr>
          <p:cNvSpPr txBox="1"/>
          <p:nvPr/>
        </p:nvSpPr>
        <p:spPr>
          <a:xfrm>
            <a:off x="4726873" y="3266356"/>
            <a:ext cx="416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gency FB" panose="020B0503020202020204" pitchFamily="34" charset="0"/>
              </a:rPr>
              <a:t>range() 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takes mainly three arguments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68A84B-06D7-4233-BCEA-68E5523155E4}"/>
              </a:ext>
            </a:extLst>
          </p:cNvPr>
          <p:cNvSpPr txBox="1"/>
          <p:nvPr/>
        </p:nvSpPr>
        <p:spPr>
          <a:xfrm>
            <a:off x="4726873" y="3804943"/>
            <a:ext cx="6600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  <a:latin typeface="Bahnschrift" panose="020B0502040204020203" pitchFamily="34" charset="0"/>
              </a:rPr>
              <a:t>(optional) start</a:t>
            </a:r>
            <a:r>
              <a:rPr lang="en-US" b="0" i="0" dirty="0">
                <a:effectLst/>
                <a:latin typeface="Bahnschrift" panose="020B0502040204020203" pitchFamily="34" charset="0"/>
              </a:rPr>
              <a:t>: </a:t>
            </a:r>
            <a:r>
              <a:rPr lang="en-US" sz="1600" b="0" i="0" dirty="0">
                <a:effectLst/>
                <a:latin typeface="Bahnschrift" panose="020B0502040204020203" pitchFamily="34" charset="0"/>
              </a:rPr>
              <a:t>integer, which tells us the start value of the loop</a:t>
            </a:r>
            <a:endParaRPr lang="en-US" b="0" i="0" dirty="0">
              <a:effectLst/>
              <a:latin typeface="Bahnschrift" panose="020B0502040204020203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E6D94BA-304C-40DB-8DC8-38CC6A4C5D82}"/>
              </a:ext>
            </a:extLst>
          </p:cNvPr>
          <p:cNvSpPr/>
          <p:nvPr/>
        </p:nvSpPr>
        <p:spPr>
          <a:xfrm>
            <a:off x="4686307" y="4294963"/>
            <a:ext cx="6888478" cy="840581"/>
          </a:xfrm>
          <a:prstGeom prst="roundRect">
            <a:avLst>
              <a:gd name="adj" fmla="val 638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93FDE7-E59C-402B-B030-9F7A651950F2}"/>
              </a:ext>
            </a:extLst>
          </p:cNvPr>
          <p:cNvSpPr txBox="1"/>
          <p:nvPr/>
        </p:nvSpPr>
        <p:spPr>
          <a:xfrm>
            <a:off x="4726873" y="4270941"/>
            <a:ext cx="66001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  <a:latin typeface="Bahnschrift" panose="020B0502040204020203" pitchFamily="34" charset="0"/>
              </a:rPr>
              <a:t>stop: </a:t>
            </a:r>
            <a:r>
              <a:rPr lang="en-US" i="0" dirty="0">
                <a:effectLst/>
                <a:latin typeface="Bahnschrift" panose="020B0502040204020203" pitchFamily="34" charset="0"/>
              </a:rPr>
              <a:t>integer, that marks the end value of the range, for which the loop will run. It should be always </a:t>
            </a:r>
            <a:r>
              <a:rPr lang="en-US" b="1" i="0" dirty="0"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  <a:t>n+1</a:t>
            </a:r>
            <a:r>
              <a:rPr lang="en-US" i="0" dirty="0">
                <a:effectLst/>
                <a:latin typeface="Bahnschrift" panose="020B0502040204020203" pitchFamily="34" charset="0"/>
              </a:rPr>
              <a:t>, where </a:t>
            </a:r>
            <a:r>
              <a:rPr lang="en-US" b="1" i="0" dirty="0"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  <a:t>n is stop value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E18CE4-4CC4-4B1B-87AE-591CC9CD5398}"/>
              </a:ext>
            </a:extLst>
          </p:cNvPr>
          <p:cNvSpPr/>
          <p:nvPr/>
        </p:nvSpPr>
        <p:spPr>
          <a:xfrm>
            <a:off x="4645741" y="5219726"/>
            <a:ext cx="6888478" cy="461665"/>
          </a:xfrm>
          <a:prstGeom prst="roundRect">
            <a:avLst>
              <a:gd name="adj" fmla="val 638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64EFB9-D562-4874-8D54-2F2B06EFE0C4}"/>
              </a:ext>
            </a:extLst>
          </p:cNvPr>
          <p:cNvSpPr txBox="1"/>
          <p:nvPr/>
        </p:nvSpPr>
        <p:spPr>
          <a:xfrm>
            <a:off x="4726873" y="5261094"/>
            <a:ext cx="6807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  <a:latin typeface="Bahnschrift" panose="020B0502040204020203" pitchFamily="34" charset="0"/>
              </a:rPr>
              <a:t>(optional) step</a:t>
            </a:r>
            <a:r>
              <a:rPr lang="en-US" b="0" i="0" dirty="0">
                <a:effectLst/>
                <a:latin typeface="Bahnschrift" panose="020B0502040204020203" pitchFamily="34" charset="0"/>
              </a:rPr>
              <a:t>: </a:t>
            </a:r>
            <a:r>
              <a:rPr lang="en-US" sz="1600" b="0" i="0" dirty="0">
                <a:effectLst/>
                <a:latin typeface="Bahnschrift" panose="020B0502040204020203" pitchFamily="34" charset="0"/>
              </a:rPr>
              <a:t>the gap between to 2 consecutive numbers in a range</a:t>
            </a:r>
            <a:endParaRPr lang="en-US" b="0" i="0" dirty="0">
              <a:effectLst/>
              <a:latin typeface="Bahnschrift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8354E9-9A0D-42A6-AB85-C8F0C01F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00" y="2357175"/>
            <a:ext cx="1503916" cy="61422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AD1C1C-1C15-4444-AB32-5F285412274D}"/>
              </a:ext>
            </a:extLst>
          </p:cNvPr>
          <p:cNvSpPr txBox="1"/>
          <p:nvPr/>
        </p:nvSpPr>
        <p:spPr>
          <a:xfrm>
            <a:off x="2070203" y="2257261"/>
            <a:ext cx="224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The range will be </a:t>
            </a:r>
            <a:r>
              <a:rPr lang="en-US" sz="1600" b="1" dirty="0">
                <a:solidFill>
                  <a:srgbClr val="002060"/>
                </a:solidFill>
                <a:latin typeface="Bahnschrift" panose="020B0502040204020203" pitchFamily="34" charset="0"/>
              </a:rPr>
              <a:t>10 item</a:t>
            </a: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 , from 0 to 9. </a:t>
            </a:r>
            <a:r>
              <a:rPr lang="en-US" sz="1600" b="1" dirty="0">
                <a:solidFill>
                  <a:schemeClr val="accent1"/>
                </a:solidFill>
                <a:latin typeface="Bahnschrift" panose="020B0502040204020203" pitchFamily="34" charset="0"/>
              </a:rPr>
              <a:t>10 is the stopping value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60346E-8E86-45CE-BB83-23DAF931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712" y="3410475"/>
            <a:ext cx="1681940" cy="76379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2FABF2-9906-48CD-8000-9E40913587CB}"/>
              </a:ext>
            </a:extLst>
          </p:cNvPr>
          <p:cNvSpPr txBox="1"/>
          <p:nvPr/>
        </p:nvSpPr>
        <p:spPr>
          <a:xfrm>
            <a:off x="260539" y="3355207"/>
            <a:ext cx="224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The range will be from </a:t>
            </a:r>
            <a:r>
              <a:rPr lang="en-US" sz="1600" b="1" dirty="0">
                <a:solidFill>
                  <a:srgbClr val="002060"/>
                </a:solidFill>
                <a:latin typeface="Bahnschrift" panose="020B0502040204020203" pitchFamily="34" charset="0"/>
              </a:rPr>
              <a:t>1</a:t>
            </a: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 to </a:t>
            </a:r>
            <a:r>
              <a:rPr lang="en-US" sz="1600" b="1" dirty="0">
                <a:solidFill>
                  <a:srgbClr val="002060"/>
                </a:solidFill>
                <a:latin typeface="Bahnschrift" panose="020B0502040204020203" pitchFamily="34" charset="0"/>
              </a:rPr>
              <a:t>19</a:t>
            </a: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, 20</a:t>
            </a:r>
            <a:r>
              <a:rPr lang="en-US" sz="1600" b="1" dirty="0">
                <a:solidFill>
                  <a:schemeClr val="accent1"/>
                </a:solidFill>
                <a:latin typeface="Bahnschrift" panose="020B0502040204020203" pitchFamily="34" charset="0"/>
              </a:rPr>
              <a:t> is the stopping value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AA12B33-2E16-4231-B2F6-50C34821F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00" y="4357221"/>
            <a:ext cx="2051686" cy="53001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D934310-D9D9-4A03-86DC-384F2A7DC04B}"/>
              </a:ext>
            </a:extLst>
          </p:cNvPr>
          <p:cNvSpPr txBox="1"/>
          <p:nvPr/>
        </p:nvSpPr>
        <p:spPr>
          <a:xfrm>
            <a:off x="268487" y="4946945"/>
            <a:ext cx="3920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The range will be from </a:t>
            </a:r>
            <a:r>
              <a:rPr lang="en-US" sz="1600" b="1" dirty="0">
                <a:solidFill>
                  <a:schemeClr val="accent1"/>
                </a:solidFill>
                <a:latin typeface="Bahnschrift" panose="020B0502040204020203" pitchFamily="34" charset="0"/>
              </a:rPr>
              <a:t>2 to 18</a:t>
            </a: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, and the gap between each number is 2, and 20 is stopping value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39D9CE4-8FAD-451D-84EF-E6C4A57306BE}"/>
              </a:ext>
            </a:extLst>
          </p:cNvPr>
          <p:cNvCxnSpPr>
            <a:cxnSpLocks/>
            <a:stCxn id="37" idx="1"/>
            <a:endCxn id="38" idx="1"/>
          </p:cNvCxnSpPr>
          <p:nvPr/>
        </p:nvCxnSpPr>
        <p:spPr>
          <a:xfrm rot="10800000" flipV="1">
            <a:off x="268488" y="4622230"/>
            <a:ext cx="109813" cy="740213"/>
          </a:xfrm>
          <a:prstGeom prst="bentConnector3">
            <a:avLst>
              <a:gd name="adj1" fmla="val 240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C113580-BA86-FFEB-B93C-1F6FEA7F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pPr algn="l"/>
            <a:r>
              <a:rPr lang="en-US" sz="1600" dirty="0"/>
              <a:t>Control Flow II</a:t>
            </a:r>
          </a:p>
        </p:txBody>
      </p:sp>
    </p:spTree>
    <p:extLst>
      <p:ext uri="{BB962C8B-B14F-4D97-AF65-F5344CB8AC3E}">
        <p14:creationId xmlns:p14="http://schemas.microsoft.com/office/powerpoint/2010/main" val="97458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3" grpId="0" animBg="1"/>
      <p:bldP spid="29" grpId="0" animBg="1"/>
      <p:bldP spid="36" grpId="0"/>
      <p:bldP spid="17" grpId="0"/>
      <p:bldP spid="21" grpId="0"/>
      <p:bldP spid="24" grpId="0"/>
      <p:bldP spid="27" grpId="0" animBg="1"/>
      <p:bldP spid="28" grpId="0"/>
      <p:bldP spid="30" grpId="0" animBg="1"/>
      <p:bldP spid="31" grpId="0"/>
      <p:bldP spid="32" grpId="0"/>
      <p:bldP spid="34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1B0C33B-2201-4A93-AEC2-7D335ACE158D}"/>
              </a:ext>
            </a:extLst>
          </p:cNvPr>
          <p:cNvSpPr/>
          <p:nvPr/>
        </p:nvSpPr>
        <p:spPr>
          <a:xfrm>
            <a:off x="3143612" y="4749249"/>
            <a:ext cx="3073672" cy="1027195"/>
          </a:xfrm>
          <a:prstGeom prst="roundRect">
            <a:avLst>
              <a:gd name="adj" fmla="val 6376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 function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5CC67D-A8CF-4C08-B1C2-5E44616E7D45}"/>
              </a:ext>
            </a:extLst>
          </p:cNvPr>
          <p:cNvSpPr/>
          <p:nvPr/>
        </p:nvSpPr>
        <p:spPr>
          <a:xfrm>
            <a:off x="378301" y="820037"/>
            <a:ext cx="1712213" cy="511444"/>
          </a:xfrm>
          <a:prstGeom prst="roundRect">
            <a:avLst>
              <a:gd name="adj" fmla="val 7292"/>
            </a:avLst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3A76FC-C7A5-4A31-B1DC-59E3C7A3812B}"/>
              </a:ext>
            </a:extLst>
          </p:cNvPr>
          <p:cNvSpPr/>
          <p:nvPr/>
        </p:nvSpPr>
        <p:spPr>
          <a:xfrm>
            <a:off x="378300" y="1475809"/>
            <a:ext cx="1712213" cy="511444"/>
          </a:xfrm>
          <a:prstGeom prst="roundRect">
            <a:avLst>
              <a:gd name="adj" fmla="val 7292"/>
            </a:avLst>
          </a:prstGeom>
          <a:solidFill>
            <a:srgbClr val="FF616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loop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32FDF22-B77F-46DF-A747-DF5F712F15CA}"/>
              </a:ext>
            </a:extLst>
          </p:cNvPr>
          <p:cNvCxnSpPr>
            <a:stCxn id="29" idx="3"/>
            <a:endCxn id="3" idx="3"/>
          </p:cNvCxnSpPr>
          <p:nvPr/>
        </p:nvCxnSpPr>
        <p:spPr>
          <a:xfrm flipV="1">
            <a:off x="2090513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741F724-A6A2-4168-BABE-2BCDF294BCE3}"/>
              </a:ext>
            </a:extLst>
          </p:cNvPr>
          <p:cNvCxnSpPr>
            <a:stCxn id="3" idx="1"/>
            <a:endCxn id="29" idx="1"/>
          </p:cNvCxnSpPr>
          <p:nvPr/>
        </p:nvCxnSpPr>
        <p:spPr>
          <a:xfrm rot="10800000" flipV="1">
            <a:off x="378301" y="1075759"/>
            <a:ext cx="1" cy="655772"/>
          </a:xfrm>
          <a:prstGeom prst="bentConnector3">
            <a:avLst>
              <a:gd name="adj1" fmla="val 22860100000"/>
            </a:avLst>
          </a:prstGeom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DB6F992-3644-45F0-B832-91411290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0" y="2065748"/>
            <a:ext cx="913892" cy="643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BEF88-D50B-42DE-8275-1C40606D0208}"/>
              </a:ext>
            </a:extLst>
          </p:cNvPr>
          <p:cNvSpPr txBox="1"/>
          <p:nvPr/>
        </p:nvSpPr>
        <p:spPr>
          <a:xfrm>
            <a:off x="1292192" y="2202636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8AD141-ABBD-4E32-96AB-A80E25CF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288" y="820037"/>
            <a:ext cx="3577843" cy="90938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1CF70A-12C7-4AC8-A2EA-9FFB72AE40B2}"/>
              </a:ext>
            </a:extLst>
          </p:cNvPr>
          <p:cNvSpPr/>
          <p:nvPr/>
        </p:nvSpPr>
        <p:spPr>
          <a:xfrm>
            <a:off x="3088288" y="1873177"/>
            <a:ext cx="3616656" cy="1624011"/>
          </a:xfrm>
          <a:prstGeom prst="roundRect">
            <a:avLst>
              <a:gd name="adj" fmla="val 2366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9D547A-4564-458D-BB72-FDC89E738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786" y="1987253"/>
            <a:ext cx="1644526" cy="136429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71DB27B-85F7-44D7-8908-C8144CB29030}"/>
              </a:ext>
            </a:extLst>
          </p:cNvPr>
          <p:cNvCxnSpPr>
            <a:stCxn id="9" idx="1"/>
            <a:endCxn id="33" idx="1"/>
          </p:cNvCxnSpPr>
          <p:nvPr/>
        </p:nvCxnSpPr>
        <p:spPr>
          <a:xfrm rot="10800000" flipV="1">
            <a:off x="3088288" y="1274729"/>
            <a:ext cx="12700" cy="141045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CADEC48-40FE-4EED-9C02-0CD3A4AE6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881" y="799465"/>
            <a:ext cx="2836697" cy="858921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CCF5855-F813-4645-AC8D-7620DC7E9110}"/>
              </a:ext>
            </a:extLst>
          </p:cNvPr>
          <p:cNvSpPr/>
          <p:nvPr/>
        </p:nvSpPr>
        <p:spPr>
          <a:xfrm>
            <a:off x="7264790" y="1857393"/>
            <a:ext cx="2836697" cy="2335666"/>
          </a:xfrm>
          <a:prstGeom prst="roundRect">
            <a:avLst>
              <a:gd name="adj" fmla="val 2366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885359-03A9-41A3-8293-318E0E018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949" y="1947288"/>
            <a:ext cx="1097165" cy="2162060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60CF452-6F07-40ED-99D3-04B300203862}"/>
              </a:ext>
            </a:extLst>
          </p:cNvPr>
          <p:cNvCxnSpPr>
            <a:cxnSpLocks/>
            <a:stCxn id="14" idx="1"/>
            <a:endCxn id="35" idx="1"/>
          </p:cNvCxnSpPr>
          <p:nvPr/>
        </p:nvCxnSpPr>
        <p:spPr>
          <a:xfrm rot="10800000" flipH="1" flipV="1">
            <a:off x="7221880" y="1228926"/>
            <a:ext cx="42909" cy="1796300"/>
          </a:xfrm>
          <a:prstGeom prst="bentConnector3">
            <a:avLst>
              <a:gd name="adj1" fmla="val -532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7286E5A-F7E0-4E50-8882-3C8BBFC3A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988" y="3793487"/>
            <a:ext cx="3073672" cy="8556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C9E9A6-0420-4475-AF64-CB46D026B9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3968" y="4876617"/>
            <a:ext cx="1035603" cy="772458"/>
          </a:xfrm>
          <a:prstGeom prst="rect">
            <a:avLst/>
          </a:prstGeom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41FC646-563B-48F8-A727-C7A77F1491A5}"/>
              </a:ext>
            </a:extLst>
          </p:cNvPr>
          <p:cNvCxnSpPr>
            <a:stCxn id="41" idx="1"/>
            <a:endCxn id="44" idx="1"/>
          </p:cNvCxnSpPr>
          <p:nvPr/>
        </p:nvCxnSpPr>
        <p:spPr>
          <a:xfrm rot="10800000" flipH="1" flipV="1">
            <a:off x="3100988" y="4221325"/>
            <a:ext cx="42624" cy="1041522"/>
          </a:xfrm>
          <a:prstGeom prst="bentConnector3">
            <a:avLst>
              <a:gd name="adj1" fmla="val -536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B0F9EF6-BD18-341D-F5C5-DC001D23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pPr algn="l"/>
            <a:r>
              <a:rPr lang="en-US" sz="1600" dirty="0"/>
              <a:t>Control Flow II</a:t>
            </a:r>
          </a:p>
        </p:txBody>
      </p:sp>
    </p:spTree>
    <p:extLst>
      <p:ext uri="{BB962C8B-B14F-4D97-AF65-F5344CB8AC3E}">
        <p14:creationId xmlns:p14="http://schemas.microsoft.com/office/powerpoint/2010/main" val="175206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" grpId="0" animBg="1"/>
      <p:bldP spid="29" grpId="0" animBg="1"/>
      <p:bldP spid="7" grpId="0"/>
      <p:bldP spid="33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841</Words>
  <Application>Microsoft Office PowerPoint</Application>
  <PresentationFormat>Widescreen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Agency FB</vt:lpstr>
      <vt:lpstr>Aharoni</vt:lpstr>
      <vt:lpstr>Arial</vt:lpstr>
      <vt:lpstr>Arial Rounded MT Bold</vt:lpstr>
      <vt:lpstr>Bahnschrift</vt:lpstr>
      <vt:lpstr>Calibri</vt:lpstr>
      <vt:lpstr>Calibri Light</vt:lpstr>
      <vt:lpstr>Courier New</vt:lpstr>
      <vt:lpstr>Office Theme</vt:lpstr>
      <vt:lpstr>PowerPoint Presentation</vt:lpstr>
      <vt:lpstr>Loops in python</vt:lpstr>
      <vt:lpstr>For loop concept</vt:lpstr>
      <vt:lpstr>For loop</vt:lpstr>
      <vt:lpstr>For loop</vt:lpstr>
      <vt:lpstr>For loop</vt:lpstr>
      <vt:lpstr>For loop</vt:lpstr>
      <vt:lpstr>range() function</vt:lpstr>
      <vt:lpstr>range() function</vt:lpstr>
      <vt:lpstr>range() function</vt:lpstr>
      <vt:lpstr>While loop</vt:lpstr>
      <vt:lpstr>While loop</vt:lpstr>
      <vt:lpstr>Break and Continue</vt:lpstr>
      <vt:lpstr>Break and Continue</vt:lpstr>
      <vt:lpstr>Break and Continue</vt:lpstr>
      <vt:lpstr>Break and Continue</vt:lpstr>
      <vt:lpstr>Special loop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kamil</dc:creator>
  <cp:lastModifiedBy>Zaid Bin  Kamil</cp:lastModifiedBy>
  <cp:revision>106</cp:revision>
  <dcterms:created xsi:type="dcterms:W3CDTF">2020-10-29T10:04:59Z</dcterms:created>
  <dcterms:modified xsi:type="dcterms:W3CDTF">2025-04-03T07:00:02Z</dcterms:modified>
</cp:coreProperties>
</file>