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1" r:id="rId2"/>
    <p:sldId id="321" r:id="rId3"/>
    <p:sldId id="324" r:id="rId4"/>
    <p:sldId id="326" r:id="rId5"/>
    <p:sldId id="327" r:id="rId6"/>
    <p:sldId id="328" r:id="rId7"/>
    <p:sldId id="334" r:id="rId8"/>
    <p:sldId id="325" r:id="rId9"/>
    <p:sldId id="331" r:id="rId10"/>
    <p:sldId id="332" r:id="rId11"/>
    <p:sldId id="333" r:id="rId12"/>
    <p:sldId id="335" r:id="rId13"/>
    <p:sldId id="336" r:id="rId14"/>
    <p:sldId id="337" r:id="rId15"/>
    <p:sldId id="338" r:id="rId16"/>
    <p:sldId id="339" r:id="rId17"/>
    <p:sldId id="340" r:id="rId18"/>
    <p:sldId id="342" r:id="rId19"/>
    <p:sldId id="329" r:id="rId20"/>
    <p:sldId id="341" r:id="rId21"/>
    <p:sldId id="343" r:id="rId22"/>
    <p:sldId id="344" r:id="rId23"/>
    <p:sldId id="345" r:id="rId24"/>
    <p:sldId id="346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D83C30"/>
    <a:srgbClr val="29C46D"/>
    <a:srgbClr val="C08445"/>
    <a:srgbClr val="282C34"/>
    <a:srgbClr val="003300"/>
    <a:srgbClr val="1E1E1E"/>
    <a:srgbClr val="262626"/>
    <a:srgbClr val="FF6161"/>
    <a:srgbClr val="BD8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0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75605" y="6466348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Tuple, Set &amp; Dictionary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466814" y="2353706"/>
            <a:ext cx="6193294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a empty set is a bit tricky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181C73-0A8E-4460-BC3E-99DD5BF760A3}"/>
              </a:ext>
            </a:extLst>
          </p:cNvPr>
          <p:cNvSpPr/>
          <p:nvPr/>
        </p:nvSpPr>
        <p:spPr>
          <a:xfrm>
            <a:off x="670135" y="2876926"/>
            <a:ext cx="5620088" cy="1520359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To make a set without any elements, we use the set() function without any argument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61B6E-E2B9-4FCE-BEF2-7954C3E81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75" y="2390775"/>
            <a:ext cx="4781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91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425870" y="934339"/>
            <a:ext cx="2958775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Modifying a 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7E768-F376-467D-825A-EFD18525AF3E}"/>
              </a:ext>
            </a:extLst>
          </p:cNvPr>
          <p:cNvSpPr/>
          <p:nvPr/>
        </p:nvSpPr>
        <p:spPr>
          <a:xfrm>
            <a:off x="425870" y="1389477"/>
            <a:ext cx="5029730" cy="1634852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Sets are mutable. However, since they are unordered, indexing has no meaning.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4254C-12FF-45B4-B526-76EC71D8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4" y="1118778"/>
            <a:ext cx="3676650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B0658E-E429-4F1C-BA03-A18DAA0B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60" y="2824855"/>
            <a:ext cx="3486150" cy="15811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314B7F7-5061-4E62-8B20-98871B661C28}"/>
              </a:ext>
            </a:extLst>
          </p:cNvPr>
          <p:cNvSpPr/>
          <p:nvPr/>
        </p:nvSpPr>
        <p:spPr>
          <a:xfrm>
            <a:off x="5834390" y="866257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07A133-079E-4EDD-BCAA-6386E0227364}"/>
              </a:ext>
            </a:extLst>
          </p:cNvPr>
          <p:cNvSpPr/>
          <p:nvPr/>
        </p:nvSpPr>
        <p:spPr>
          <a:xfrm>
            <a:off x="3357350" y="262264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9EC788C-4D18-44F1-84C6-D026C2720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025" y="2732429"/>
            <a:ext cx="4190715" cy="163178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3DBABA6-7AC0-421F-BA38-853A131A39F5}"/>
              </a:ext>
            </a:extLst>
          </p:cNvPr>
          <p:cNvSpPr/>
          <p:nvPr/>
        </p:nvSpPr>
        <p:spPr>
          <a:xfrm>
            <a:off x="7575415" y="2519204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31265E6-B018-4FAB-B413-14355FCB4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4406" y="4681435"/>
            <a:ext cx="4620252" cy="143276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87993EB8-D749-4769-A6D4-1BFAC34CD94D}"/>
              </a:ext>
            </a:extLst>
          </p:cNvPr>
          <p:cNvSpPr/>
          <p:nvPr/>
        </p:nvSpPr>
        <p:spPr>
          <a:xfrm>
            <a:off x="4824200" y="4459707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5940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4" grpId="0" animBg="1"/>
      <p:bldP spid="15" grpId="0" animBg="1"/>
      <p:bldP spid="2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425870" y="934339"/>
            <a:ext cx="5224303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Removing items from 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7E768-F376-467D-825A-EFD18525AF3E}"/>
              </a:ext>
            </a:extLst>
          </p:cNvPr>
          <p:cNvSpPr/>
          <p:nvPr/>
        </p:nvSpPr>
        <p:spPr>
          <a:xfrm>
            <a:off x="425870" y="1334886"/>
            <a:ext cx="5029730" cy="1634852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A particular item can be removed from a set using the methods discard( ) and remove( 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74DAD0-BB7B-4C1C-AB53-E5F79A43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32104"/>
            <a:ext cx="4248150" cy="13144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3314B7F7-5061-4E62-8B20-98871B661C28}"/>
              </a:ext>
            </a:extLst>
          </p:cNvPr>
          <p:cNvSpPr/>
          <p:nvPr/>
        </p:nvSpPr>
        <p:spPr>
          <a:xfrm>
            <a:off x="5834390" y="811666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F22FA-59BA-4784-8AF6-D94C745C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210" y="2592772"/>
            <a:ext cx="3989574" cy="150454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D329A303-2E55-478E-BC22-38DF12532DFB}"/>
              </a:ext>
            </a:extLst>
          </p:cNvPr>
          <p:cNvSpPr/>
          <p:nvPr/>
        </p:nvSpPr>
        <p:spPr>
          <a:xfrm>
            <a:off x="5522637" y="229253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17F6BA-2A71-4236-A25A-27662985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13" y="4421449"/>
            <a:ext cx="3544198" cy="153870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555A6A0F-0CBA-4213-99BB-8BB0E23E6631}"/>
              </a:ext>
            </a:extLst>
          </p:cNvPr>
          <p:cNvSpPr/>
          <p:nvPr/>
        </p:nvSpPr>
        <p:spPr>
          <a:xfrm>
            <a:off x="558224" y="415983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272F12F-614B-4971-A8D5-08F32F42F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5811" y="4537625"/>
            <a:ext cx="3771900" cy="135255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436165A-D290-4C71-B4BD-17AA31D9D17D}"/>
              </a:ext>
            </a:extLst>
          </p:cNvPr>
          <p:cNvSpPr/>
          <p:nvPr/>
        </p:nvSpPr>
        <p:spPr>
          <a:xfrm>
            <a:off x="4864201" y="436876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EC871F0-F491-424E-A521-FE19324C3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91" y="4518385"/>
            <a:ext cx="2752725" cy="158490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DCD0D8F6-CA44-4526-BB12-A51E6F089226}"/>
              </a:ext>
            </a:extLst>
          </p:cNvPr>
          <p:cNvSpPr/>
          <p:nvPr/>
        </p:nvSpPr>
        <p:spPr>
          <a:xfrm>
            <a:off x="9011797" y="431436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30CEA560-3048-4D06-951C-F0072A9362E2}"/>
              </a:ext>
            </a:extLst>
          </p:cNvPr>
          <p:cNvCxnSpPr>
            <a:cxnSpLocks/>
            <a:stCxn id="13" idx="1"/>
            <a:endCxn id="18" idx="0"/>
          </p:cNvCxnSpPr>
          <p:nvPr/>
        </p:nvCxnSpPr>
        <p:spPr>
          <a:xfrm rot="10800000" flipV="1">
            <a:off x="2622912" y="3345043"/>
            <a:ext cx="3094298" cy="1076405"/>
          </a:xfrm>
          <a:prstGeom prst="curvedConnector2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36230E0-1FBA-4EAE-AE5D-418E136BD7BA}"/>
              </a:ext>
            </a:extLst>
          </p:cNvPr>
          <p:cNvSpPr txBox="1"/>
          <p:nvPr/>
        </p:nvSpPr>
        <p:spPr>
          <a:xfrm rot="20599744">
            <a:off x="3395267" y="32592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2934474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14" grpId="0" animBg="1"/>
      <p:bldP spid="23" grpId="0" animBg="1"/>
      <p:bldP spid="26" grpId="0" animBg="1"/>
      <p:bldP spid="34" grpId="0" animBg="1"/>
      <p:bldP spid="37" grpId="0" animBg="1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871697" y="2661059"/>
            <a:ext cx="5224303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set operations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E7E768-F376-467D-825A-EFD18525AF3E}"/>
              </a:ext>
            </a:extLst>
          </p:cNvPr>
          <p:cNvSpPr/>
          <p:nvPr/>
        </p:nvSpPr>
        <p:spPr>
          <a:xfrm>
            <a:off x="871697" y="3364914"/>
            <a:ext cx="5029730" cy="1634852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Sets can be used to carry out mathematical set operations like union, intersection, difference and symmetric difference.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A60DAA-A0BD-46FD-AD56-66E83C01E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242" y="3429000"/>
            <a:ext cx="35433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FBFC65-BF01-4352-BD28-33898274B89D}"/>
              </a:ext>
            </a:extLst>
          </p:cNvPr>
          <p:cNvSpPr txBox="1"/>
          <p:nvPr/>
        </p:nvSpPr>
        <p:spPr>
          <a:xfrm>
            <a:off x="6457200" y="2995582"/>
            <a:ext cx="200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Lets take these sets</a:t>
            </a:r>
          </a:p>
        </p:txBody>
      </p:sp>
    </p:spTree>
    <p:extLst>
      <p:ext uri="{BB962C8B-B14F-4D97-AF65-F5344CB8AC3E}">
        <p14:creationId xmlns:p14="http://schemas.microsoft.com/office/powerpoint/2010/main" val="284955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E2093A-9A2F-4E42-9138-2FF595D97FFB}"/>
              </a:ext>
            </a:extLst>
          </p:cNvPr>
          <p:cNvSpPr/>
          <p:nvPr/>
        </p:nvSpPr>
        <p:spPr>
          <a:xfrm>
            <a:off x="1666685" y="1561962"/>
            <a:ext cx="1703573" cy="170357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24F6609-51C4-411F-986A-5C7DFFC119D5}"/>
              </a:ext>
            </a:extLst>
          </p:cNvPr>
          <p:cNvSpPr/>
          <p:nvPr/>
        </p:nvSpPr>
        <p:spPr>
          <a:xfrm>
            <a:off x="584918" y="1561962"/>
            <a:ext cx="1703573" cy="170357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584919" y="935290"/>
            <a:ext cx="1926461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Union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06E341A-CCB7-4F52-9265-45594F986219}"/>
              </a:ext>
            </a:extLst>
          </p:cNvPr>
          <p:cNvSpPr/>
          <p:nvPr/>
        </p:nvSpPr>
        <p:spPr>
          <a:xfrm>
            <a:off x="584918" y="1555062"/>
            <a:ext cx="2781838" cy="1725770"/>
          </a:xfrm>
          <a:custGeom>
            <a:avLst/>
            <a:gdLst>
              <a:gd name="connsiteX0" fmla="*/ 862885 w 2781838"/>
              <a:gd name="connsiteY0" fmla="*/ 0 h 1725770"/>
              <a:gd name="connsiteX1" fmla="*/ 1345332 w 2781838"/>
              <a:gd name="connsiteY1" fmla="*/ 147367 h 1725770"/>
              <a:gd name="connsiteX2" fmla="*/ 1390919 w 2781838"/>
              <a:gd name="connsiteY2" fmla="*/ 184980 h 1725770"/>
              <a:gd name="connsiteX3" fmla="*/ 1436506 w 2781838"/>
              <a:gd name="connsiteY3" fmla="*/ 147367 h 1725770"/>
              <a:gd name="connsiteX4" fmla="*/ 1918953 w 2781838"/>
              <a:gd name="connsiteY4" fmla="*/ 0 h 1725770"/>
              <a:gd name="connsiteX5" fmla="*/ 2781838 w 2781838"/>
              <a:gd name="connsiteY5" fmla="*/ 862885 h 1725770"/>
              <a:gd name="connsiteX6" fmla="*/ 1918953 w 2781838"/>
              <a:gd name="connsiteY6" fmla="*/ 1725770 h 1725770"/>
              <a:gd name="connsiteX7" fmla="*/ 1436506 w 2781838"/>
              <a:gd name="connsiteY7" fmla="*/ 1578403 h 1725770"/>
              <a:gd name="connsiteX8" fmla="*/ 1390919 w 2781838"/>
              <a:gd name="connsiteY8" fmla="*/ 1540790 h 1725770"/>
              <a:gd name="connsiteX9" fmla="*/ 1345332 w 2781838"/>
              <a:gd name="connsiteY9" fmla="*/ 1578403 h 1725770"/>
              <a:gd name="connsiteX10" fmla="*/ 862885 w 2781838"/>
              <a:gd name="connsiteY10" fmla="*/ 1725770 h 1725770"/>
              <a:gd name="connsiteX11" fmla="*/ 0 w 2781838"/>
              <a:gd name="connsiteY11" fmla="*/ 862885 h 1725770"/>
              <a:gd name="connsiteX12" fmla="*/ 862885 w 2781838"/>
              <a:gd name="connsiteY12" fmla="*/ 0 h 172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81838" h="1725770">
                <a:moveTo>
                  <a:pt x="862885" y="0"/>
                </a:moveTo>
                <a:cubicBezTo>
                  <a:pt x="1041594" y="0"/>
                  <a:pt x="1207615" y="54327"/>
                  <a:pt x="1345332" y="147367"/>
                </a:cubicBezTo>
                <a:lnTo>
                  <a:pt x="1390919" y="184980"/>
                </a:lnTo>
                <a:lnTo>
                  <a:pt x="1436506" y="147367"/>
                </a:lnTo>
                <a:cubicBezTo>
                  <a:pt x="1574223" y="54327"/>
                  <a:pt x="1740244" y="0"/>
                  <a:pt x="1918953" y="0"/>
                </a:cubicBezTo>
                <a:cubicBezTo>
                  <a:pt x="2395511" y="0"/>
                  <a:pt x="2781838" y="386327"/>
                  <a:pt x="2781838" y="862885"/>
                </a:cubicBezTo>
                <a:cubicBezTo>
                  <a:pt x="2781838" y="1339443"/>
                  <a:pt x="2395511" y="1725770"/>
                  <a:pt x="1918953" y="1725770"/>
                </a:cubicBezTo>
                <a:cubicBezTo>
                  <a:pt x="1740244" y="1725770"/>
                  <a:pt x="1574223" y="1671443"/>
                  <a:pt x="1436506" y="1578403"/>
                </a:cubicBezTo>
                <a:lnTo>
                  <a:pt x="1390919" y="1540790"/>
                </a:lnTo>
                <a:lnTo>
                  <a:pt x="1345332" y="1578403"/>
                </a:lnTo>
                <a:cubicBezTo>
                  <a:pt x="1207615" y="1671443"/>
                  <a:pt x="1041594" y="1725770"/>
                  <a:pt x="862885" y="1725770"/>
                </a:cubicBezTo>
                <a:cubicBezTo>
                  <a:pt x="386327" y="1725770"/>
                  <a:pt x="0" y="1339443"/>
                  <a:pt x="0" y="862885"/>
                </a:cubicBezTo>
                <a:cubicBezTo>
                  <a:pt x="0" y="386327"/>
                  <a:pt x="386327" y="0"/>
                  <a:pt x="862885" y="0"/>
                </a:cubicBezTo>
                <a:close/>
              </a:path>
            </a:pathLst>
          </a:custGeom>
          <a:solidFill>
            <a:srgbClr val="D83C3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4FB75-122B-4C35-9B02-5BE5E983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95" y="1161483"/>
            <a:ext cx="3543300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A24FA-0C4D-4FCA-A7C8-72F4AAFF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824" y="2680757"/>
            <a:ext cx="6000750" cy="1200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3B8C62-DEA1-442D-94DD-0525E60A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39" y="4236906"/>
            <a:ext cx="428625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092893-D9B8-450A-8D69-8B5F52BFB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235" y="4242535"/>
            <a:ext cx="4686300" cy="139065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9B08C4-B0EA-4D62-9B24-D41028E83BF2}"/>
              </a:ext>
            </a:extLst>
          </p:cNvPr>
          <p:cNvCxnSpPr/>
          <p:nvPr/>
        </p:nvCxnSpPr>
        <p:spPr>
          <a:xfrm>
            <a:off x="5197780" y="4922706"/>
            <a:ext cx="1571222" cy="0"/>
          </a:xfrm>
          <a:prstGeom prst="straightConnector1">
            <a:avLst/>
          </a:prstGeom>
          <a:ln w="57150">
            <a:solidFill>
              <a:srgbClr val="D83C3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37603C4-6E3E-4268-94A2-0F2373F43E46}"/>
              </a:ext>
            </a:extLst>
          </p:cNvPr>
          <p:cNvSpPr/>
          <p:nvPr/>
        </p:nvSpPr>
        <p:spPr>
          <a:xfrm>
            <a:off x="4161214" y="886454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4F1DE0-D908-4E58-B8F3-D49ED0C7991A}"/>
              </a:ext>
            </a:extLst>
          </p:cNvPr>
          <p:cNvSpPr/>
          <p:nvPr/>
        </p:nvSpPr>
        <p:spPr>
          <a:xfrm>
            <a:off x="4161214" y="241878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168CD8-D17D-4711-9E0B-9C929E46CE93}"/>
              </a:ext>
            </a:extLst>
          </p:cNvPr>
          <p:cNvSpPr/>
          <p:nvPr/>
        </p:nvSpPr>
        <p:spPr>
          <a:xfrm>
            <a:off x="323309" y="402413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5D3A467-0C28-4BAF-9EC3-18D5E88F5262}"/>
              </a:ext>
            </a:extLst>
          </p:cNvPr>
          <p:cNvSpPr/>
          <p:nvPr/>
        </p:nvSpPr>
        <p:spPr>
          <a:xfrm>
            <a:off x="6852625" y="402413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634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10" grpId="0"/>
      <p:bldP spid="28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D0FD335-8F54-4CAD-905B-8D437C9AEB19}"/>
              </a:ext>
            </a:extLst>
          </p:cNvPr>
          <p:cNvSpPr/>
          <p:nvPr/>
        </p:nvSpPr>
        <p:spPr>
          <a:xfrm>
            <a:off x="1666686" y="2102876"/>
            <a:ext cx="1703573" cy="170357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584919" y="935290"/>
            <a:ext cx="3330258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Intersection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4FB75-122B-4C35-9B02-5BE5E983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222" y="1458510"/>
            <a:ext cx="3543300" cy="12573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7603C4-6E3E-4268-94A2-0F2373F43E46}"/>
              </a:ext>
            </a:extLst>
          </p:cNvPr>
          <p:cNvSpPr/>
          <p:nvPr/>
        </p:nvSpPr>
        <p:spPr>
          <a:xfrm>
            <a:off x="5579241" y="118348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B5E044-5EFF-4636-BF19-C91EA07A520A}"/>
              </a:ext>
            </a:extLst>
          </p:cNvPr>
          <p:cNvSpPr/>
          <p:nvPr/>
        </p:nvSpPr>
        <p:spPr>
          <a:xfrm>
            <a:off x="584919" y="2102876"/>
            <a:ext cx="1703573" cy="170357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9A66FCB-1439-4CC4-B369-798002D2C006}"/>
              </a:ext>
            </a:extLst>
          </p:cNvPr>
          <p:cNvSpPr/>
          <p:nvPr/>
        </p:nvSpPr>
        <p:spPr>
          <a:xfrm>
            <a:off x="1666685" y="2301681"/>
            <a:ext cx="621807" cy="1305962"/>
          </a:xfrm>
          <a:custGeom>
            <a:avLst/>
            <a:gdLst>
              <a:gd name="connsiteX0" fmla="*/ 310904 w 621807"/>
              <a:gd name="connsiteY0" fmla="*/ 0 h 1305962"/>
              <a:gd name="connsiteX1" fmla="*/ 372324 w 621807"/>
              <a:gd name="connsiteY1" fmla="*/ 50677 h 1305962"/>
              <a:gd name="connsiteX2" fmla="*/ 621807 w 621807"/>
              <a:gd name="connsiteY2" fmla="*/ 652981 h 1305962"/>
              <a:gd name="connsiteX3" fmla="*/ 372324 w 621807"/>
              <a:gd name="connsiteY3" fmla="*/ 1255286 h 1305962"/>
              <a:gd name="connsiteX4" fmla="*/ 310904 w 621807"/>
              <a:gd name="connsiteY4" fmla="*/ 1305962 h 1305962"/>
              <a:gd name="connsiteX5" fmla="*/ 249483 w 621807"/>
              <a:gd name="connsiteY5" fmla="*/ 1255286 h 1305962"/>
              <a:gd name="connsiteX6" fmla="*/ 0 w 621807"/>
              <a:gd name="connsiteY6" fmla="*/ 652981 h 1305962"/>
              <a:gd name="connsiteX7" fmla="*/ 249483 w 621807"/>
              <a:gd name="connsiteY7" fmla="*/ 50677 h 130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807" h="1305962">
                <a:moveTo>
                  <a:pt x="310904" y="0"/>
                </a:moveTo>
                <a:lnTo>
                  <a:pt x="372324" y="50677"/>
                </a:lnTo>
                <a:cubicBezTo>
                  <a:pt x="526468" y="204820"/>
                  <a:pt x="621807" y="417767"/>
                  <a:pt x="621807" y="652981"/>
                </a:cubicBezTo>
                <a:cubicBezTo>
                  <a:pt x="621807" y="888196"/>
                  <a:pt x="526468" y="1101142"/>
                  <a:pt x="372324" y="1255286"/>
                </a:cubicBezTo>
                <a:lnTo>
                  <a:pt x="310904" y="1305962"/>
                </a:lnTo>
                <a:lnTo>
                  <a:pt x="249483" y="1255286"/>
                </a:lnTo>
                <a:cubicBezTo>
                  <a:pt x="95340" y="1101142"/>
                  <a:pt x="0" y="888196"/>
                  <a:pt x="0" y="652981"/>
                </a:cubicBezTo>
                <a:cubicBezTo>
                  <a:pt x="0" y="417767"/>
                  <a:pt x="95340" y="204820"/>
                  <a:pt x="249483" y="50677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3BB23-909F-4A8C-8EFE-DE127F34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171" y="3067622"/>
            <a:ext cx="3709616" cy="1100821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C9326363-74A7-48A1-AED1-9CBB3A2890D5}"/>
              </a:ext>
            </a:extLst>
          </p:cNvPr>
          <p:cNvSpPr/>
          <p:nvPr/>
        </p:nvSpPr>
        <p:spPr>
          <a:xfrm>
            <a:off x="7041561" y="2794196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DD8A5-ECE3-4A54-98BD-7D9DEDEB9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45" y="4689787"/>
            <a:ext cx="3728426" cy="770856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3B542070-3C8B-45DA-BC76-0DA4AD5300D6}"/>
              </a:ext>
            </a:extLst>
          </p:cNvPr>
          <p:cNvSpPr/>
          <p:nvPr/>
        </p:nvSpPr>
        <p:spPr>
          <a:xfrm>
            <a:off x="5891888" y="439020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272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24" grpId="0" animBg="1"/>
      <p:bldP spid="16" grpId="0" animBg="1"/>
      <p:bldP spid="29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D0FD335-8F54-4CAD-905B-8D437C9AEB19}"/>
              </a:ext>
            </a:extLst>
          </p:cNvPr>
          <p:cNvSpPr/>
          <p:nvPr/>
        </p:nvSpPr>
        <p:spPr>
          <a:xfrm>
            <a:off x="1666686" y="2102876"/>
            <a:ext cx="1703573" cy="170357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584919" y="935290"/>
            <a:ext cx="3149954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difference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4FB75-122B-4C35-9B02-5BE5E983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95" y="1161483"/>
            <a:ext cx="3543300" cy="12573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7603C4-6E3E-4268-94A2-0F2373F43E46}"/>
              </a:ext>
            </a:extLst>
          </p:cNvPr>
          <p:cNvSpPr/>
          <p:nvPr/>
        </p:nvSpPr>
        <p:spPr>
          <a:xfrm>
            <a:off x="4161214" y="886454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B5E044-5EFF-4636-BF19-C91EA07A520A}"/>
              </a:ext>
            </a:extLst>
          </p:cNvPr>
          <p:cNvSpPr/>
          <p:nvPr/>
        </p:nvSpPr>
        <p:spPr>
          <a:xfrm>
            <a:off x="584919" y="2102876"/>
            <a:ext cx="1703573" cy="1703573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8A60A3A-69AF-43EE-B60B-D55A65143425}"/>
              </a:ext>
            </a:extLst>
          </p:cNvPr>
          <p:cNvSpPr/>
          <p:nvPr/>
        </p:nvSpPr>
        <p:spPr>
          <a:xfrm>
            <a:off x="584918" y="2102875"/>
            <a:ext cx="1392671" cy="1703574"/>
          </a:xfrm>
          <a:custGeom>
            <a:avLst/>
            <a:gdLst>
              <a:gd name="connsiteX0" fmla="*/ 851787 w 1392671"/>
              <a:gd name="connsiteY0" fmla="*/ 0 h 1703574"/>
              <a:gd name="connsiteX1" fmla="*/ 1328029 w 1392671"/>
              <a:gd name="connsiteY1" fmla="*/ 145472 h 1703574"/>
              <a:gd name="connsiteX2" fmla="*/ 1392671 w 1392671"/>
              <a:gd name="connsiteY2" fmla="*/ 198806 h 1703574"/>
              <a:gd name="connsiteX3" fmla="*/ 1331250 w 1392671"/>
              <a:gd name="connsiteY3" fmla="*/ 249483 h 1703574"/>
              <a:gd name="connsiteX4" fmla="*/ 1081767 w 1392671"/>
              <a:gd name="connsiteY4" fmla="*/ 851787 h 1703574"/>
              <a:gd name="connsiteX5" fmla="*/ 1331250 w 1392671"/>
              <a:gd name="connsiteY5" fmla="*/ 1454091 h 1703574"/>
              <a:gd name="connsiteX6" fmla="*/ 1392671 w 1392671"/>
              <a:gd name="connsiteY6" fmla="*/ 1504768 h 1703574"/>
              <a:gd name="connsiteX7" fmla="*/ 1328029 w 1392671"/>
              <a:gd name="connsiteY7" fmla="*/ 1558102 h 1703574"/>
              <a:gd name="connsiteX8" fmla="*/ 851787 w 1392671"/>
              <a:gd name="connsiteY8" fmla="*/ 1703574 h 1703574"/>
              <a:gd name="connsiteX9" fmla="*/ 0 w 1392671"/>
              <a:gd name="connsiteY9" fmla="*/ 851787 h 1703574"/>
              <a:gd name="connsiteX10" fmla="*/ 851787 w 1392671"/>
              <a:gd name="connsiteY10" fmla="*/ 0 h 170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2671" h="1703574">
                <a:moveTo>
                  <a:pt x="851787" y="0"/>
                </a:moveTo>
                <a:cubicBezTo>
                  <a:pt x="1028198" y="0"/>
                  <a:pt x="1192083" y="53629"/>
                  <a:pt x="1328029" y="145472"/>
                </a:cubicBezTo>
                <a:lnTo>
                  <a:pt x="1392671" y="198806"/>
                </a:lnTo>
                <a:lnTo>
                  <a:pt x="1331250" y="249483"/>
                </a:lnTo>
                <a:cubicBezTo>
                  <a:pt x="1177107" y="403626"/>
                  <a:pt x="1081767" y="616573"/>
                  <a:pt x="1081767" y="851787"/>
                </a:cubicBezTo>
                <a:cubicBezTo>
                  <a:pt x="1081767" y="1087002"/>
                  <a:pt x="1177107" y="1299948"/>
                  <a:pt x="1331250" y="1454091"/>
                </a:cubicBezTo>
                <a:lnTo>
                  <a:pt x="1392671" y="1504768"/>
                </a:lnTo>
                <a:lnTo>
                  <a:pt x="1328029" y="1558102"/>
                </a:lnTo>
                <a:cubicBezTo>
                  <a:pt x="1192083" y="1649946"/>
                  <a:pt x="1028198" y="1703574"/>
                  <a:pt x="851787" y="1703574"/>
                </a:cubicBezTo>
                <a:cubicBezTo>
                  <a:pt x="381358" y="1703574"/>
                  <a:pt x="0" y="1322216"/>
                  <a:pt x="0" y="851787"/>
                </a:cubicBezTo>
                <a:cubicBezTo>
                  <a:pt x="0" y="381358"/>
                  <a:pt x="381358" y="0"/>
                  <a:pt x="851787" y="0"/>
                </a:cubicBezTo>
                <a:close/>
              </a:path>
            </a:pathLst>
          </a:custGeom>
          <a:solidFill>
            <a:srgbClr val="D83C3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74978-A675-405C-889A-4F11177A0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22" y="2752725"/>
            <a:ext cx="4743450" cy="13525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42672AC-0923-4FE7-B248-78CD4933E1BA}"/>
              </a:ext>
            </a:extLst>
          </p:cNvPr>
          <p:cNvSpPr/>
          <p:nvPr/>
        </p:nvSpPr>
        <p:spPr>
          <a:xfrm>
            <a:off x="6064107" y="2539215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4F748E-0CFF-4185-84D4-BC91D44A9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45" y="4331422"/>
            <a:ext cx="5524500" cy="135255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42A6492-FFC2-47D7-9369-60D06532D1E1}"/>
              </a:ext>
            </a:extLst>
          </p:cNvPr>
          <p:cNvSpPr/>
          <p:nvPr/>
        </p:nvSpPr>
        <p:spPr>
          <a:xfrm>
            <a:off x="376735" y="406981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8133655-0899-4E9C-A8C2-9E243A7E8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2437" y="4646656"/>
            <a:ext cx="4000500" cy="12954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7C4045D4-C41D-43C7-89AC-2A1A9289CC9D}"/>
              </a:ext>
            </a:extLst>
          </p:cNvPr>
          <p:cNvSpPr/>
          <p:nvPr/>
        </p:nvSpPr>
        <p:spPr>
          <a:xfrm>
            <a:off x="6950827" y="443660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68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24" grpId="0" animBg="1"/>
      <p:bldP spid="16" grpId="0" animBg="1"/>
      <p:bldP spid="14" grpId="0" animBg="1"/>
      <p:bldP spid="18" grpId="0" animBg="1"/>
      <p:bldP spid="20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ED0FD335-8F54-4CAD-905B-8D437C9AEB19}"/>
              </a:ext>
            </a:extLst>
          </p:cNvPr>
          <p:cNvSpPr/>
          <p:nvPr/>
        </p:nvSpPr>
        <p:spPr>
          <a:xfrm>
            <a:off x="1666686" y="2102876"/>
            <a:ext cx="1703573" cy="1703573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209560" y="887705"/>
            <a:ext cx="4870681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symmetric difference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24FB75-122B-4C35-9B02-5BE5E983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32" y="1125050"/>
            <a:ext cx="3543300" cy="125730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37603C4-6E3E-4268-94A2-0F2373F43E46}"/>
              </a:ext>
            </a:extLst>
          </p:cNvPr>
          <p:cNvSpPr/>
          <p:nvPr/>
        </p:nvSpPr>
        <p:spPr>
          <a:xfrm>
            <a:off x="4965251" y="85002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B5E044-5EFF-4636-BF19-C91EA07A520A}"/>
              </a:ext>
            </a:extLst>
          </p:cNvPr>
          <p:cNvSpPr/>
          <p:nvPr/>
        </p:nvSpPr>
        <p:spPr>
          <a:xfrm>
            <a:off x="584919" y="2102876"/>
            <a:ext cx="1703573" cy="1703573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2E13B4-16DE-4DF0-A96F-3D7C9CFA83B0}"/>
              </a:ext>
            </a:extLst>
          </p:cNvPr>
          <p:cNvGrpSpPr/>
          <p:nvPr/>
        </p:nvGrpSpPr>
        <p:grpSpPr>
          <a:xfrm>
            <a:off x="584919" y="2102875"/>
            <a:ext cx="2785341" cy="1703574"/>
            <a:chOff x="584919" y="2102875"/>
            <a:chExt cx="2785341" cy="170357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DAB65D-F700-4A52-910A-D94B03F06C5B}"/>
                </a:ext>
              </a:extLst>
            </p:cNvPr>
            <p:cNvSpPr/>
            <p:nvPr/>
          </p:nvSpPr>
          <p:spPr>
            <a:xfrm>
              <a:off x="584919" y="2102875"/>
              <a:ext cx="1392671" cy="1703574"/>
            </a:xfrm>
            <a:custGeom>
              <a:avLst/>
              <a:gdLst>
                <a:gd name="connsiteX0" fmla="*/ 851787 w 1392671"/>
                <a:gd name="connsiteY0" fmla="*/ 0 h 1703574"/>
                <a:gd name="connsiteX1" fmla="*/ 1328029 w 1392671"/>
                <a:gd name="connsiteY1" fmla="*/ 145472 h 1703574"/>
                <a:gd name="connsiteX2" fmla="*/ 1392671 w 1392671"/>
                <a:gd name="connsiteY2" fmla="*/ 198806 h 1703574"/>
                <a:gd name="connsiteX3" fmla="*/ 1331250 w 1392671"/>
                <a:gd name="connsiteY3" fmla="*/ 249483 h 1703574"/>
                <a:gd name="connsiteX4" fmla="*/ 1081767 w 1392671"/>
                <a:gd name="connsiteY4" fmla="*/ 851787 h 1703574"/>
                <a:gd name="connsiteX5" fmla="*/ 1331250 w 1392671"/>
                <a:gd name="connsiteY5" fmla="*/ 1454091 h 1703574"/>
                <a:gd name="connsiteX6" fmla="*/ 1392671 w 1392671"/>
                <a:gd name="connsiteY6" fmla="*/ 1504768 h 1703574"/>
                <a:gd name="connsiteX7" fmla="*/ 1328029 w 1392671"/>
                <a:gd name="connsiteY7" fmla="*/ 1558102 h 1703574"/>
                <a:gd name="connsiteX8" fmla="*/ 851787 w 1392671"/>
                <a:gd name="connsiteY8" fmla="*/ 1703574 h 1703574"/>
                <a:gd name="connsiteX9" fmla="*/ 0 w 1392671"/>
                <a:gd name="connsiteY9" fmla="*/ 851787 h 1703574"/>
                <a:gd name="connsiteX10" fmla="*/ 851787 w 1392671"/>
                <a:gd name="connsiteY10" fmla="*/ 0 h 170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2671" h="1703574">
                  <a:moveTo>
                    <a:pt x="851787" y="0"/>
                  </a:moveTo>
                  <a:cubicBezTo>
                    <a:pt x="1028198" y="0"/>
                    <a:pt x="1192083" y="53629"/>
                    <a:pt x="1328029" y="145472"/>
                  </a:cubicBezTo>
                  <a:lnTo>
                    <a:pt x="1392671" y="198806"/>
                  </a:lnTo>
                  <a:lnTo>
                    <a:pt x="1331250" y="249483"/>
                  </a:lnTo>
                  <a:cubicBezTo>
                    <a:pt x="1177107" y="403626"/>
                    <a:pt x="1081767" y="616573"/>
                    <a:pt x="1081767" y="851787"/>
                  </a:cubicBezTo>
                  <a:cubicBezTo>
                    <a:pt x="1081767" y="1087002"/>
                    <a:pt x="1177107" y="1299948"/>
                    <a:pt x="1331250" y="1454091"/>
                  </a:cubicBezTo>
                  <a:lnTo>
                    <a:pt x="1392671" y="1504768"/>
                  </a:lnTo>
                  <a:lnTo>
                    <a:pt x="1328029" y="1558102"/>
                  </a:lnTo>
                  <a:cubicBezTo>
                    <a:pt x="1192083" y="1649946"/>
                    <a:pt x="1028198" y="1703574"/>
                    <a:pt x="851787" y="1703574"/>
                  </a:cubicBezTo>
                  <a:cubicBezTo>
                    <a:pt x="381358" y="1703574"/>
                    <a:pt x="0" y="1322216"/>
                    <a:pt x="0" y="851787"/>
                  </a:cubicBezTo>
                  <a:cubicBezTo>
                    <a:pt x="0" y="381358"/>
                    <a:pt x="381358" y="0"/>
                    <a:pt x="851787" y="0"/>
                  </a:cubicBezTo>
                  <a:close/>
                </a:path>
              </a:pathLst>
            </a:custGeom>
            <a:solidFill>
              <a:srgbClr val="D83C3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306850-9342-41DE-878F-2D05ACD8EA0D}"/>
                </a:ext>
              </a:extLst>
            </p:cNvPr>
            <p:cNvSpPr/>
            <p:nvPr/>
          </p:nvSpPr>
          <p:spPr>
            <a:xfrm>
              <a:off x="1977590" y="2102875"/>
              <a:ext cx="1392670" cy="1703574"/>
            </a:xfrm>
            <a:custGeom>
              <a:avLst/>
              <a:gdLst>
                <a:gd name="connsiteX0" fmla="*/ 540883 w 1392670"/>
                <a:gd name="connsiteY0" fmla="*/ 0 h 1703574"/>
                <a:gd name="connsiteX1" fmla="*/ 1392670 w 1392670"/>
                <a:gd name="connsiteY1" fmla="*/ 851787 h 1703574"/>
                <a:gd name="connsiteX2" fmla="*/ 540883 w 1392670"/>
                <a:gd name="connsiteY2" fmla="*/ 1703574 h 1703574"/>
                <a:gd name="connsiteX3" fmla="*/ 64641 w 1392670"/>
                <a:gd name="connsiteY3" fmla="*/ 1558102 h 1703574"/>
                <a:gd name="connsiteX4" fmla="*/ 0 w 1392670"/>
                <a:gd name="connsiteY4" fmla="*/ 1504768 h 1703574"/>
                <a:gd name="connsiteX5" fmla="*/ 61420 w 1392670"/>
                <a:gd name="connsiteY5" fmla="*/ 1454091 h 1703574"/>
                <a:gd name="connsiteX6" fmla="*/ 310903 w 1392670"/>
                <a:gd name="connsiteY6" fmla="*/ 851787 h 1703574"/>
                <a:gd name="connsiteX7" fmla="*/ 61420 w 1392670"/>
                <a:gd name="connsiteY7" fmla="*/ 249483 h 1703574"/>
                <a:gd name="connsiteX8" fmla="*/ 0 w 1392670"/>
                <a:gd name="connsiteY8" fmla="*/ 198806 h 1703574"/>
                <a:gd name="connsiteX9" fmla="*/ 64641 w 1392670"/>
                <a:gd name="connsiteY9" fmla="*/ 145472 h 1703574"/>
                <a:gd name="connsiteX10" fmla="*/ 540883 w 1392670"/>
                <a:gd name="connsiteY10" fmla="*/ 0 h 170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2670" h="1703574">
                  <a:moveTo>
                    <a:pt x="540883" y="0"/>
                  </a:moveTo>
                  <a:cubicBezTo>
                    <a:pt x="1011312" y="0"/>
                    <a:pt x="1392670" y="381358"/>
                    <a:pt x="1392670" y="851787"/>
                  </a:cubicBezTo>
                  <a:cubicBezTo>
                    <a:pt x="1392670" y="1322216"/>
                    <a:pt x="1011312" y="1703574"/>
                    <a:pt x="540883" y="1703574"/>
                  </a:cubicBezTo>
                  <a:cubicBezTo>
                    <a:pt x="364472" y="1703574"/>
                    <a:pt x="200587" y="1649946"/>
                    <a:pt x="64641" y="1558102"/>
                  </a:cubicBezTo>
                  <a:lnTo>
                    <a:pt x="0" y="1504768"/>
                  </a:lnTo>
                  <a:lnTo>
                    <a:pt x="61420" y="1454091"/>
                  </a:lnTo>
                  <a:cubicBezTo>
                    <a:pt x="215564" y="1299948"/>
                    <a:pt x="310903" y="1087002"/>
                    <a:pt x="310903" y="851787"/>
                  </a:cubicBezTo>
                  <a:cubicBezTo>
                    <a:pt x="310903" y="616573"/>
                    <a:pt x="215564" y="403626"/>
                    <a:pt x="61420" y="249483"/>
                  </a:cubicBezTo>
                  <a:lnTo>
                    <a:pt x="0" y="198806"/>
                  </a:lnTo>
                  <a:lnTo>
                    <a:pt x="64641" y="145472"/>
                  </a:lnTo>
                  <a:cubicBezTo>
                    <a:pt x="200587" y="53629"/>
                    <a:pt x="364472" y="0"/>
                    <a:pt x="540883" y="0"/>
                  </a:cubicBezTo>
                  <a:close/>
                </a:path>
              </a:pathLst>
            </a:custGeom>
            <a:solidFill>
              <a:srgbClr val="D83C30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8AE263E-1067-4488-B965-8EA52CC8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45" y="2833720"/>
            <a:ext cx="5772150" cy="135255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E613372-8D35-413A-907A-7A5439BB2D8B}"/>
              </a:ext>
            </a:extLst>
          </p:cNvPr>
          <p:cNvSpPr/>
          <p:nvPr/>
        </p:nvSpPr>
        <p:spPr>
          <a:xfrm>
            <a:off x="5938929" y="257211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AADA5-8D17-4208-8004-E80D1F6EE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258" y="4612296"/>
            <a:ext cx="7162800" cy="13716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26008F7D-3308-4BC6-BFEC-A177E5B114D9}"/>
              </a:ext>
            </a:extLst>
          </p:cNvPr>
          <p:cNvSpPr/>
          <p:nvPr/>
        </p:nvSpPr>
        <p:spPr>
          <a:xfrm>
            <a:off x="2758648" y="4367406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3719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24" grpId="0" animBg="1"/>
      <p:bldP spid="16" grpId="0" animBg="1"/>
      <p:bldP spid="21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359857"/>
          </a:xfrm>
          <a:prstGeom prst="rect">
            <a:avLst/>
          </a:prstGeom>
          <a:solidFill>
            <a:srgbClr val="C0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Aharoni" panose="02010803020104030203" pitchFamily="2" charset="-79"/>
                <a:cs typeface="Aharoni" panose="02010803020104030203" pitchFamily="2" charset="-79"/>
              </a:rPr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63077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018928-2BF8-416C-9802-D66C3163FB94}"/>
              </a:ext>
            </a:extLst>
          </p:cNvPr>
          <p:cNvSpPr/>
          <p:nvPr/>
        </p:nvSpPr>
        <p:spPr>
          <a:xfrm>
            <a:off x="957942" y="2001650"/>
            <a:ext cx="5138057" cy="1175019"/>
          </a:xfrm>
          <a:prstGeom prst="roundRect">
            <a:avLst>
              <a:gd name="adj" fmla="val 10242"/>
            </a:avLst>
          </a:prstGeom>
          <a:solidFill>
            <a:srgbClr val="003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Python dictionary is an ordered collection of items.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388299" y="1174197"/>
            <a:ext cx="4329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a dictionary 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D4E3C1-08FE-44CE-910F-1C27CCD53413}"/>
              </a:ext>
            </a:extLst>
          </p:cNvPr>
          <p:cNvSpPr/>
          <p:nvPr/>
        </p:nvSpPr>
        <p:spPr>
          <a:xfrm>
            <a:off x="6397212" y="1414140"/>
            <a:ext cx="4111130" cy="1175019"/>
          </a:xfrm>
          <a:prstGeom prst="roundRect">
            <a:avLst>
              <a:gd name="adj" fmla="val 10242"/>
            </a:avLst>
          </a:prstGeom>
          <a:solidFill>
            <a:srgbClr val="0033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0"/>
                <a:cs typeface="Aharoni" panose="02010803020104030203" pitchFamily="2" charset="-79"/>
              </a:rPr>
              <a:t>Each item of a dictionary has a key/value pair.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3C0E80-916A-4A77-B421-848567A736FD}"/>
              </a:ext>
            </a:extLst>
          </p:cNvPr>
          <p:cNvSpPr/>
          <p:nvPr/>
        </p:nvSpPr>
        <p:spPr>
          <a:xfrm>
            <a:off x="388298" y="3504270"/>
            <a:ext cx="5707701" cy="1282542"/>
          </a:xfrm>
          <a:prstGeom prst="roundRect">
            <a:avLst>
              <a:gd name="adj" fmla="val 10242"/>
            </a:avLst>
          </a:prstGeom>
          <a:solidFill>
            <a:srgbClr val="282C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0"/>
                <a:cs typeface="Aharoni" panose="02010803020104030203" pitchFamily="2" charset="-79"/>
              </a:rPr>
              <a:t>Dictionaries are optimized to retrieve values when the key is known.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1DCE59-70CA-4361-BFF9-AA46FF4480DB}"/>
              </a:ext>
            </a:extLst>
          </p:cNvPr>
          <p:cNvSpPr/>
          <p:nvPr/>
        </p:nvSpPr>
        <p:spPr>
          <a:xfrm>
            <a:off x="6397212" y="2847286"/>
            <a:ext cx="5537119" cy="1621743"/>
          </a:xfrm>
          <a:prstGeom prst="roundRect">
            <a:avLst>
              <a:gd name="adj" fmla="val 7557"/>
            </a:avLst>
          </a:prstGeom>
          <a:solidFill>
            <a:srgbClr val="282C3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w Cen MT" panose="020B0602020104020603" pitchFamily="34" charset="0"/>
                <a:cs typeface="Aharoni" panose="02010803020104030203" pitchFamily="2" charset="-79"/>
              </a:rPr>
              <a:t>An item has a key and a corresponding value that is expressed as a pair (key: value).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88A630-E2CB-4349-BF3B-9EC4FCA68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912" y="5037473"/>
            <a:ext cx="8610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128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TUPLES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018928-2BF8-416C-9802-D66C3163FB94}"/>
              </a:ext>
            </a:extLst>
          </p:cNvPr>
          <p:cNvSpPr/>
          <p:nvPr/>
        </p:nvSpPr>
        <p:spPr>
          <a:xfrm>
            <a:off x="592428" y="1712890"/>
            <a:ext cx="6593984" cy="646331"/>
          </a:xfrm>
          <a:prstGeom prst="roundRect">
            <a:avLst>
              <a:gd name="adj" fmla="val 10242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tuple in Python is similar to a list.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498269" y="973095"/>
            <a:ext cx="3290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a tuple?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0604A2-F208-47F3-B4DB-0AD65BF54C4D}"/>
              </a:ext>
            </a:extLst>
          </p:cNvPr>
          <p:cNvSpPr/>
          <p:nvPr/>
        </p:nvSpPr>
        <p:spPr>
          <a:xfrm>
            <a:off x="592428" y="2543130"/>
            <a:ext cx="6593984" cy="2038571"/>
          </a:xfrm>
          <a:prstGeom prst="roundRect">
            <a:avLst>
              <a:gd name="adj" fmla="val 426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The difference between the two is that we cannot change the elements of a tuple once it is assigned whereas we can change the elements of a list.</a:t>
            </a:r>
          </a:p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F082E9-E481-4AD0-B55B-E618B63D4139}"/>
              </a:ext>
            </a:extLst>
          </p:cNvPr>
          <p:cNvSpPr/>
          <p:nvPr/>
        </p:nvSpPr>
        <p:spPr>
          <a:xfrm>
            <a:off x="7392473" y="1689521"/>
            <a:ext cx="4417454" cy="2038571"/>
          </a:xfrm>
          <a:prstGeom prst="roundRect">
            <a:avLst>
              <a:gd name="adj" fmla="val 4416"/>
            </a:avLst>
          </a:prstGeom>
          <a:solidFill>
            <a:srgbClr val="1E1E1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800" b="1" dirty="0">
                <a:latin typeface="Tw Cen MT" panose="020B0602020104020603" pitchFamily="34" charset="0"/>
                <a:cs typeface="Aharoni" panose="02010803020104030203" pitchFamily="2" charset="-79"/>
              </a:rPr>
              <a:t>A tuple is created by placing all the items (elements) inside parentheses ()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526C676-D40B-47C0-A1F6-BD32897CC406}"/>
              </a:ext>
            </a:extLst>
          </p:cNvPr>
          <p:cNvSpPr/>
          <p:nvPr/>
        </p:nvSpPr>
        <p:spPr>
          <a:xfrm>
            <a:off x="7392473" y="3904689"/>
            <a:ext cx="4417454" cy="1440043"/>
          </a:xfrm>
          <a:prstGeom prst="roundRect">
            <a:avLst>
              <a:gd name="adj" fmla="val 4416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b="1" dirty="0">
                <a:latin typeface="Tw Cen MT" panose="020B0602020104020603" pitchFamily="34" charset="0"/>
                <a:cs typeface="Aharoni" panose="02010803020104030203" pitchFamily="2" charset="-79"/>
              </a:rPr>
              <a:t>A tuple can have any number of items and they may be of different types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109E8F-D0A1-41F0-A7CE-1437E26D1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8" y="4765610"/>
            <a:ext cx="6581105" cy="9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3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D32718-692C-4E76-A5CE-380B17B5C6B0}"/>
              </a:ext>
            </a:extLst>
          </p:cNvPr>
          <p:cNvSpPr/>
          <p:nvPr/>
        </p:nvSpPr>
        <p:spPr>
          <a:xfrm>
            <a:off x="737161" y="1706680"/>
            <a:ext cx="8162981" cy="1815882"/>
          </a:xfrm>
          <a:prstGeom prst="roundRect">
            <a:avLst>
              <a:gd name="adj" fmla="val 6759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388299" y="929499"/>
            <a:ext cx="60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Accessing Elements from Dictionary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3AE0E5-2E44-4F6F-9435-2F0144E26534}"/>
              </a:ext>
            </a:extLst>
          </p:cNvPr>
          <p:cNvSpPr/>
          <p:nvPr/>
        </p:nvSpPr>
        <p:spPr>
          <a:xfrm>
            <a:off x="3330155" y="3776523"/>
            <a:ext cx="8293993" cy="1815882"/>
          </a:xfrm>
          <a:prstGeom prst="roundRect">
            <a:avLst>
              <a:gd name="adj" fmla="val 6759"/>
            </a:avLst>
          </a:prstGeom>
          <a:solidFill>
            <a:srgbClr val="D83C30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38819-16D3-4C80-865E-13101B4DAFBD}"/>
              </a:ext>
            </a:extLst>
          </p:cNvPr>
          <p:cNvSpPr txBox="1"/>
          <p:nvPr/>
        </p:nvSpPr>
        <p:spPr>
          <a:xfrm>
            <a:off x="890575" y="1876388"/>
            <a:ext cx="82939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While indexing is used with other data types to access values, a dictionary uses keys. Keys can be used either inside square brackets [ ] or with the get( ) method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499EBC-2773-4382-AA5C-313921BDCFA4}"/>
              </a:ext>
            </a:extLst>
          </p:cNvPr>
          <p:cNvSpPr txBox="1"/>
          <p:nvPr/>
        </p:nvSpPr>
        <p:spPr>
          <a:xfrm>
            <a:off x="3608309" y="3776523"/>
            <a:ext cx="81629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If we use the square brackets [], </a:t>
            </a:r>
            <a:r>
              <a:rPr lang="en-US" sz="2800" b="1" dirty="0" err="1">
                <a:solidFill>
                  <a:schemeClr val="bg1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KeyError</a:t>
            </a: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0"/>
                <a:cs typeface="Aharoni" panose="02010803020104030203" pitchFamily="2" charset="-79"/>
              </a:rPr>
              <a:t> is raised in case a key is not found in the dictionary. On the other hand, the get() method returns None if the key is not found </a:t>
            </a:r>
          </a:p>
        </p:txBody>
      </p:sp>
    </p:spTree>
    <p:extLst>
      <p:ext uri="{BB962C8B-B14F-4D97-AF65-F5344CB8AC3E}">
        <p14:creationId xmlns:p14="http://schemas.microsoft.com/office/powerpoint/2010/main" val="152956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449502" y="786973"/>
            <a:ext cx="60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Accessing Elements from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BF4363-55EB-4991-BA5B-7E606C00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4" y="1584417"/>
            <a:ext cx="61341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34BBC-6826-4AF6-81CC-AA5A2672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618" y="1470117"/>
            <a:ext cx="4210050" cy="1028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7EB270-BED5-4179-9625-24D6935C9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54" y="3273864"/>
            <a:ext cx="4724400" cy="100965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C7CF4AD-8F9E-472A-B768-4F044D1616AC}"/>
              </a:ext>
            </a:extLst>
          </p:cNvPr>
          <p:cNvSpPr/>
          <p:nvPr/>
        </p:nvSpPr>
        <p:spPr>
          <a:xfrm>
            <a:off x="187892" y="1344716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834636-0F14-4093-A25F-7A21190F0F09}"/>
              </a:ext>
            </a:extLst>
          </p:cNvPr>
          <p:cNvSpPr/>
          <p:nvPr/>
        </p:nvSpPr>
        <p:spPr>
          <a:xfrm>
            <a:off x="7089008" y="1208507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3DBA5C-5F65-44FD-9956-E95D53716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073388"/>
            <a:ext cx="5124450" cy="13335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21EE349-34A2-475D-8BB1-77ABA2080C08}"/>
              </a:ext>
            </a:extLst>
          </p:cNvPr>
          <p:cNvSpPr/>
          <p:nvPr/>
        </p:nvSpPr>
        <p:spPr>
          <a:xfrm>
            <a:off x="231544" y="3012254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D5F24B-D2C8-4BEE-992C-CE3551FDDC02}"/>
              </a:ext>
            </a:extLst>
          </p:cNvPr>
          <p:cNvSpPr/>
          <p:nvPr/>
        </p:nvSpPr>
        <p:spPr>
          <a:xfrm>
            <a:off x="5834390" y="287309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61BEB4D-1C62-44DC-9D9E-99A7B2374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050" y="4908019"/>
            <a:ext cx="5772150" cy="10096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FF528E02-ED44-4673-A8AB-96EB8A03A1F5}"/>
              </a:ext>
            </a:extLst>
          </p:cNvPr>
          <p:cNvSpPr/>
          <p:nvPr/>
        </p:nvSpPr>
        <p:spPr>
          <a:xfrm>
            <a:off x="3143440" y="4690762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27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21" grpId="0" animBg="1"/>
      <p:bldP spid="22" grpId="0" animBg="1"/>
      <p:bldP spid="23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02E9E-06C2-446E-ABD9-4A5DBD82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7" y="2240099"/>
            <a:ext cx="3638550" cy="102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449502" y="786973"/>
            <a:ext cx="60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Modifying Elements from Dictionary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834636-0F14-4093-A25F-7A21190F0F09}"/>
              </a:ext>
            </a:extLst>
          </p:cNvPr>
          <p:cNvSpPr/>
          <p:nvPr/>
        </p:nvSpPr>
        <p:spPr>
          <a:xfrm>
            <a:off x="353357" y="1984250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19D1B5-1ABF-4F14-A6B1-24C8FBFB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7" y="3968705"/>
            <a:ext cx="5694601" cy="893614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A600F3D5-A254-45EF-A718-BE571C089CDA}"/>
              </a:ext>
            </a:extLst>
          </p:cNvPr>
          <p:cNvSpPr/>
          <p:nvPr/>
        </p:nvSpPr>
        <p:spPr>
          <a:xfrm>
            <a:off x="353357" y="371387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3C120B-D657-4403-A14C-504B34A9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93" y="1912837"/>
            <a:ext cx="5276850" cy="1162050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47DA50CC-9366-4CAA-B713-26089D26103E}"/>
              </a:ext>
            </a:extLst>
          </p:cNvPr>
          <p:cNvSpPr/>
          <p:nvPr/>
        </p:nvSpPr>
        <p:spPr>
          <a:xfrm>
            <a:off x="6309568" y="171687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E7DBB3-C38B-4E16-89FF-7111B8F66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819" y="3649159"/>
            <a:ext cx="4756192" cy="168296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50B8787-4032-484A-B1D4-8B2D3A8C92BE}"/>
              </a:ext>
            </a:extLst>
          </p:cNvPr>
          <p:cNvSpPr/>
          <p:nvPr/>
        </p:nvSpPr>
        <p:spPr>
          <a:xfrm>
            <a:off x="6701829" y="3404337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5036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19" grpId="0" animBg="1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449502" y="786973"/>
            <a:ext cx="60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Removing elements from 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C32479-58D6-409B-BC5E-80D990C1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668" y="940811"/>
            <a:ext cx="4933867" cy="708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49B23-75C8-4556-8033-8F2072952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17" y="1827889"/>
            <a:ext cx="6599927" cy="1085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5837D-60F1-4BCF-B253-2FDEDCAE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35" y="3092158"/>
            <a:ext cx="6530842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964AFC5-7AA2-4E7A-B283-3D20B97B4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327" y="4324085"/>
            <a:ext cx="3390900" cy="1085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9C61B2-9D7D-4418-85AC-9CEDA6988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980" y="5057353"/>
            <a:ext cx="57912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1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069981" y="51349"/>
            <a:ext cx="2052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449502" y="786973"/>
            <a:ext cx="6012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Iterating Through a Dictionary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96B31-A63F-42C3-A150-6B19AA34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34" y="2016261"/>
            <a:ext cx="3314700" cy="1390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2F0725-D397-4388-9C89-740FAC1C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690" y="955864"/>
            <a:ext cx="5729654" cy="822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F9A52-51E8-4C2E-BB29-0DD3FA8D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47" y="2705652"/>
            <a:ext cx="5334000" cy="1504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784317-07C6-4B73-8075-765E8E76A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81" y="4350278"/>
            <a:ext cx="86868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2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723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128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TUPLES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939283-E8BC-4751-952D-EDA5B6C50ED3}"/>
              </a:ext>
            </a:extLst>
          </p:cNvPr>
          <p:cNvGrpSpPr/>
          <p:nvPr/>
        </p:nvGrpSpPr>
        <p:grpSpPr>
          <a:xfrm>
            <a:off x="2601063" y="1440643"/>
            <a:ext cx="9067800" cy="1371600"/>
            <a:chOff x="523137" y="1527408"/>
            <a:chExt cx="9067800" cy="1371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7ACD5F-0056-441E-B0B8-78A65529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37" y="1527408"/>
              <a:ext cx="7153275" cy="137160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0C0B8E1-2B03-463C-A0A4-27EDC577F2FF}"/>
                </a:ext>
              </a:extLst>
            </p:cNvPr>
            <p:cNvSpPr/>
            <p:nvPr/>
          </p:nvSpPr>
          <p:spPr>
            <a:xfrm>
              <a:off x="6838682" y="1527408"/>
              <a:ext cx="2752255" cy="1371600"/>
            </a:xfrm>
            <a:prstGeom prst="roundRect">
              <a:avLst>
                <a:gd name="adj" fmla="val 6338"/>
              </a:avLst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E4733C-2B9C-4771-A10A-7B297D5EB453}"/>
              </a:ext>
            </a:extLst>
          </p:cNvPr>
          <p:cNvSpPr txBox="1"/>
          <p:nvPr/>
        </p:nvSpPr>
        <p:spPr>
          <a:xfrm>
            <a:off x="523137" y="794312"/>
            <a:ext cx="425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More tuple examples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D0AE7A-9803-4E49-8187-D879F2383C50}"/>
              </a:ext>
            </a:extLst>
          </p:cNvPr>
          <p:cNvGrpSpPr/>
          <p:nvPr/>
        </p:nvGrpSpPr>
        <p:grpSpPr>
          <a:xfrm>
            <a:off x="2648655" y="4462145"/>
            <a:ext cx="9067800" cy="1338446"/>
            <a:chOff x="523137" y="4445095"/>
            <a:chExt cx="9067800" cy="133844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5806AE8-8C63-4309-AF91-54122F5C1C36}"/>
                </a:ext>
              </a:extLst>
            </p:cNvPr>
            <p:cNvSpPr/>
            <p:nvPr/>
          </p:nvSpPr>
          <p:spPr>
            <a:xfrm>
              <a:off x="7345093" y="4445095"/>
              <a:ext cx="2245844" cy="1317530"/>
            </a:xfrm>
            <a:prstGeom prst="roundRect">
              <a:avLst>
                <a:gd name="adj" fmla="val 6338"/>
              </a:avLst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AF38DA-3112-40F7-BBF6-8919055D5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137" y="4445096"/>
              <a:ext cx="8350407" cy="133844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DF3EFA-98FE-40AB-8C9F-B4CF923B85A6}"/>
              </a:ext>
            </a:extLst>
          </p:cNvPr>
          <p:cNvGrpSpPr/>
          <p:nvPr/>
        </p:nvGrpSpPr>
        <p:grpSpPr>
          <a:xfrm>
            <a:off x="523136" y="2988436"/>
            <a:ext cx="9067801" cy="1264362"/>
            <a:chOff x="523137" y="3072537"/>
            <a:chExt cx="9067801" cy="12643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A166FA-21FF-4BBA-8F8E-C559CB95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137" y="3072538"/>
              <a:ext cx="7384491" cy="1264361"/>
            </a:xfrm>
            <a:prstGeom prst="rect">
              <a:avLst/>
            </a:prstGeom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6257860-A71F-4139-B79A-C11B936F0596}"/>
                </a:ext>
              </a:extLst>
            </p:cNvPr>
            <p:cNvSpPr/>
            <p:nvPr/>
          </p:nvSpPr>
          <p:spPr>
            <a:xfrm>
              <a:off x="7267820" y="3072537"/>
              <a:ext cx="2323118" cy="1264361"/>
            </a:xfrm>
            <a:prstGeom prst="roundRect">
              <a:avLst>
                <a:gd name="adj" fmla="val 6338"/>
              </a:avLst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Playbook">
            <a:extLst>
              <a:ext uri="{FF2B5EF4-FFF2-40B4-BE49-F238E27FC236}">
                <a16:creationId xmlns:a16="http://schemas.microsoft.com/office/drawing/2014/main" id="{9679964B-1920-439A-9666-37E7A588C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4062" y="1653407"/>
            <a:ext cx="914400" cy="914400"/>
          </a:xfrm>
          <a:prstGeom prst="rect">
            <a:avLst/>
          </a:prstGeom>
        </p:spPr>
      </p:pic>
      <p:pic>
        <p:nvPicPr>
          <p:cNvPr id="25" name="Graphic 24" descr="Playbook">
            <a:extLst>
              <a:ext uri="{FF2B5EF4-FFF2-40B4-BE49-F238E27FC236}">
                <a16:creationId xmlns:a16="http://schemas.microsoft.com/office/drawing/2014/main" id="{EA0C7981-AA26-4B3A-B40B-63CF200094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35535" y="3179994"/>
            <a:ext cx="914400" cy="914400"/>
          </a:xfrm>
          <a:prstGeom prst="rect">
            <a:avLst/>
          </a:prstGeom>
        </p:spPr>
      </p:pic>
      <p:pic>
        <p:nvPicPr>
          <p:cNvPr id="26" name="Graphic 25" descr="Playbook">
            <a:extLst>
              <a:ext uri="{FF2B5EF4-FFF2-40B4-BE49-F238E27FC236}">
                <a16:creationId xmlns:a16="http://schemas.microsoft.com/office/drawing/2014/main" id="{68C99271-CF7B-4BE5-B0FB-6DAE396D6B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4062" y="4657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1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128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TUPLES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733C-2B9C-4771-A10A-7B297D5EB453}"/>
              </a:ext>
            </a:extLst>
          </p:cNvPr>
          <p:cNvSpPr txBox="1"/>
          <p:nvPr/>
        </p:nvSpPr>
        <p:spPr>
          <a:xfrm>
            <a:off x="523137" y="794312"/>
            <a:ext cx="1823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Indexing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BB88A-2149-4E53-A543-8E5E0139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17" y="1440643"/>
            <a:ext cx="7166761" cy="1960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F956C-AAEA-4E9F-9994-C7065A0BF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517" y="3613250"/>
            <a:ext cx="7166761" cy="193252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86D60C-2773-4819-97AB-299DF7DB1588}"/>
              </a:ext>
            </a:extLst>
          </p:cNvPr>
          <p:cNvSpPr/>
          <p:nvPr/>
        </p:nvSpPr>
        <p:spPr>
          <a:xfrm>
            <a:off x="348342" y="1468361"/>
            <a:ext cx="3541487" cy="1886391"/>
          </a:xfrm>
          <a:prstGeom prst="roundRect">
            <a:avLst>
              <a:gd name="adj" fmla="val 287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w Cen MT" panose="020B0602020104020603" pitchFamily="34" charset="0"/>
              </a:rPr>
              <a:t>We can use the index operator [ ] to access an item in a tuple, where the index starts from 0.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7F09E7-2825-4EE0-884A-BF226F3F8A91}"/>
              </a:ext>
            </a:extLst>
          </p:cNvPr>
          <p:cNvSpPr/>
          <p:nvPr/>
        </p:nvSpPr>
        <p:spPr>
          <a:xfrm>
            <a:off x="358383" y="3613250"/>
            <a:ext cx="3541487" cy="2294064"/>
          </a:xfrm>
          <a:prstGeom prst="roundRect">
            <a:avLst>
              <a:gd name="adj" fmla="val 28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w Cen MT" panose="020B0602020104020603" pitchFamily="34" charset="0"/>
              </a:rPr>
              <a:t>The index must be an integer, so we cannot use float or other types. This will result in </a:t>
            </a:r>
            <a:r>
              <a:rPr lang="en-US" sz="2800" b="1" dirty="0" err="1">
                <a:solidFill>
                  <a:srgbClr val="002060"/>
                </a:solidFill>
                <a:latin typeface="Tw Cen MT" panose="020B0602020104020603" pitchFamily="34" charset="0"/>
              </a:rPr>
              <a:t>TypeError</a:t>
            </a:r>
            <a:r>
              <a:rPr lang="en-US" sz="2800" dirty="0">
                <a:latin typeface="Tw Cen MT" panose="020B06020201040206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653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128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TUPLES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733C-2B9C-4771-A10A-7B297D5EB453}"/>
              </a:ext>
            </a:extLst>
          </p:cNvPr>
          <p:cNvSpPr txBox="1"/>
          <p:nvPr/>
        </p:nvSpPr>
        <p:spPr>
          <a:xfrm>
            <a:off x="335913" y="775824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Slicing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86D60C-2773-4819-97AB-299DF7DB1588}"/>
              </a:ext>
            </a:extLst>
          </p:cNvPr>
          <p:cNvSpPr/>
          <p:nvPr/>
        </p:nvSpPr>
        <p:spPr>
          <a:xfrm>
            <a:off x="348342" y="1468361"/>
            <a:ext cx="3541487" cy="2521936"/>
          </a:xfrm>
          <a:prstGeom prst="roundRect">
            <a:avLst>
              <a:gd name="adj" fmla="val 2874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Tw Cen MT" panose="020B0602020104020603" pitchFamily="34" charset="0"/>
              </a:rPr>
              <a:t>We can access a range of items in a tuple by using the slicing operator colon :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2B3315-D4BB-4805-BD78-4B3C826C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080" y="794312"/>
            <a:ext cx="7659007" cy="84098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45D6B2F-F630-4830-9EF5-29B31F1E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79" y="5385942"/>
            <a:ext cx="7659007" cy="7304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27D843-C45A-4B8C-9B48-3B0268CEA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079" y="1853450"/>
            <a:ext cx="7646579" cy="9593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4EF21AB-5AC4-43DD-A7AC-FE8B3D0B7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079" y="3030948"/>
            <a:ext cx="7646579" cy="9593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CD9290-8513-4A39-AC28-928E0DC84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7079" y="4208446"/>
            <a:ext cx="7646579" cy="9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3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128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TUPLES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4733C-2B9C-4771-A10A-7B297D5EB453}"/>
              </a:ext>
            </a:extLst>
          </p:cNvPr>
          <p:cNvSpPr txBox="1"/>
          <p:nvPr/>
        </p:nvSpPr>
        <p:spPr>
          <a:xfrm>
            <a:off x="335913" y="775824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Other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CB377-FD00-4097-A05D-8EC6500A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79" y="1576614"/>
            <a:ext cx="10325100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AA6B94-90C5-4202-8829-8A4787C54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9" y="3026473"/>
            <a:ext cx="10325100" cy="1295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F3925-0F0B-4C57-8DDC-01CCFF850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9" y="4466986"/>
            <a:ext cx="103251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54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359857"/>
          </a:xfrm>
          <a:prstGeom prst="rect">
            <a:avLst/>
          </a:prstGeom>
          <a:solidFill>
            <a:srgbClr val="C0844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Aharoni" panose="02010803020104030203" pitchFamily="2" charset="-79"/>
                <a:cs typeface="Aharoni" panose="02010803020104030203" pitchFamily="2" charset="-79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40118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018928-2BF8-416C-9802-D66C3163FB94}"/>
              </a:ext>
            </a:extLst>
          </p:cNvPr>
          <p:cNvSpPr/>
          <p:nvPr/>
        </p:nvSpPr>
        <p:spPr>
          <a:xfrm>
            <a:off x="3642212" y="973095"/>
            <a:ext cx="8051519" cy="1059339"/>
          </a:xfrm>
          <a:prstGeom prst="roundRect">
            <a:avLst>
              <a:gd name="adj" fmla="val 10242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A set is an unordered collection of items. Every set element is unique (no duplicates)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23338-7151-4411-BEF4-7AC7D02CE847}"/>
              </a:ext>
            </a:extLst>
          </p:cNvPr>
          <p:cNvSpPr txBox="1"/>
          <p:nvPr/>
        </p:nvSpPr>
        <p:spPr>
          <a:xfrm>
            <a:off x="388299" y="1174197"/>
            <a:ext cx="2964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What is a set 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6308056" y="3966043"/>
            <a:ext cx="5385674" cy="1394594"/>
          </a:xfrm>
          <a:prstGeom prst="roundRect">
            <a:avLst>
              <a:gd name="adj" fmla="val 10242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a set itself is mutable. We can add or remove items from 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588290-9267-49ED-B498-A38A2D867892}"/>
              </a:ext>
            </a:extLst>
          </p:cNvPr>
          <p:cNvSpPr/>
          <p:nvPr/>
        </p:nvSpPr>
        <p:spPr>
          <a:xfrm>
            <a:off x="4354286" y="2225350"/>
            <a:ext cx="7339444" cy="1547776"/>
          </a:xfrm>
          <a:prstGeom prst="roundRect">
            <a:avLst>
              <a:gd name="adj" fmla="val 930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Sets can also be used to perform mathematical set operations like union, intersection, symmetric difference,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8CDF6-5706-4D63-A578-489D86A5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9" y="2335395"/>
            <a:ext cx="3686707" cy="1336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2154C-28E8-4067-9561-33977EB9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57" y="3966042"/>
            <a:ext cx="5602707" cy="139459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093374F-8528-4A57-AADC-F5D175CE5EBC}"/>
              </a:ext>
            </a:extLst>
          </p:cNvPr>
          <p:cNvSpPr/>
          <p:nvPr/>
        </p:nvSpPr>
        <p:spPr>
          <a:xfrm>
            <a:off x="131765" y="2130834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F27645-8D5F-47DF-9A79-98B05285B24D}"/>
              </a:ext>
            </a:extLst>
          </p:cNvPr>
          <p:cNvSpPr/>
          <p:nvPr/>
        </p:nvSpPr>
        <p:spPr>
          <a:xfrm>
            <a:off x="112347" y="3754136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7763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3 | level 12  - Tuple, Set &amp;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EE5C8-6B5C-4C4C-94AB-D33DBC79457F}"/>
              </a:ext>
            </a:extLst>
          </p:cNvPr>
          <p:cNvSpPr txBox="1"/>
          <p:nvPr/>
        </p:nvSpPr>
        <p:spPr>
          <a:xfrm>
            <a:off x="5455600" y="-5389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2ECC71"/>
                </a:solidFill>
              </a:rPr>
              <a:t>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900402-AE95-4B25-BA18-76DC411D2BF6}"/>
              </a:ext>
            </a:extLst>
          </p:cNvPr>
          <p:cNvSpPr/>
          <p:nvPr/>
        </p:nvSpPr>
        <p:spPr>
          <a:xfrm>
            <a:off x="343984" y="881648"/>
            <a:ext cx="3013365" cy="523220"/>
          </a:xfrm>
          <a:prstGeom prst="roundRect">
            <a:avLst>
              <a:gd name="adj" fmla="val 10242"/>
            </a:avLst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1CB139-636C-4A4F-92F7-E93509C5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82" y="2051761"/>
            <a:ext cx="4991100" cy="1885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38D2BF-CB15-4229-A3A1-54ACD26CA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614" y="865293"/>
            <a:ext cx="5524500" cy="17526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A3BA811-77E2-4CDB-AD5D-CF71A05245E2}"/>
              </a:ext>
            </a:extLst>
          </p:cNvPr>
          <p:cNvGrpSpPr/>
          <p:nvPr/>
        </p:nvGrpSpPr>
        <p:grpSpPr>
          <a:xfrm>
            <a:off x="6185418" y="3610872"/>
            <a:ext cx="5467350" cy="971550"/>
            <a:chOff x="4899975" y="4343400"/>
            <a:chExt cx="5467350" cy="97155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2B2325-1C72-4EA6-AE38-6536EEE60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9975" y="4343400"/>
              <a:ext cx="5467350" cy="971550"/>
            </a:xfrm>
            <a:prstGeom prst="rect">
              <a:avLst/>
            </a:prstGeom>
          </p:spPr>
        </p:pic>
        <p:sp>
          <p:nvSpPr>
            <p:cNvPr id="19" name="&quot;Not Allowed&quot; Symbol 18">
              <a:extLst>
                <a:ext uri="{FF2B5EF4-FFF2-40B4-BE49-F238E27FC236}">
                  <a16:creationId xmlns:a16="http://schemas.microsoft.com/office/drawing/2014/main" id="{526EC507-C6EA-4FA1-AC74-5D28A5BDB4ED}"/>
                </a:ext>
              </a:extLst>
            </p:cNvPr>
            <p:cNvSpPr/>
            <p:nvPr/>
          </p:nvSpPr>
          <p:spPr>
            <a:xfrm>
              <a:off x="9334220" y="4426566"/>
              <a:ext cx="805218" cy="805218"/>
            </a:xfrm>
            <a:prstGeom prst="noSmoking">
              <a:avLst/>
            </a:prstGeom>
            <a:solidFill>
              <a:srgbClr val="D83C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B36B43-23C3-4C28-8162-F8EC94B5668E}"/>
              </a:ext>
            </a:extLst>
          </p:cNvPr>
          <p:cNvSpPr txBox="1"/>
          <p:nvPr/>
        </p:nvSpPr>
        <p:spPr>
          <a:xfrm>
            <a:off x="3532498" y="4839622"/>
            <a:ext cx="4101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 cannot have mutable items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 here [3, 4] is a mutable list</a:t>
            </a: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# this will cause an error.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B46FD83-D984-4DF6-93DC-FDC6080F10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633650" y="4756055"/>
            <a:ext cx="4019118" cy="1236652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E647F257-9756-4DDE-9B7F-178345F062B3}"/>
              </a:ext>
            </a:extLst>
          </p:cNvPr>
          <p:cNvSpPr/>
          <p:nvPr/>
        </p:nvSpPr>
        <p:spPr>
          <a:xfrm>
            <a:off x="5767004" y="734069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44EAC4-1E7F-455D-9890-F6D484995BFD}"/>
              </a:ext>
            </a:extLst>
          </p:cNvPr>
          <p:cNvSpPr/>
          <p:nvPr/>
        </p:nvSpPr>
        <p:spPr>
          <a:xfrm>
            <a:off x="373772" y="1790151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5A67E7-18C4-4879-BD79-A780F1B28C28}"/>
              </a:ext>
            </a:extLst>
          </p:cNvPr>
          <p:cNvSpPr/>
          <p:nvPr/>
        </p:nvSpPr>
        <p:spPr>
          <a:xfrm>
            <a:off x="5901235" y="3449547"/>
            <a:ext cx="523220" cy="523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1371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3431</TotalTime>
  <Words>825</Words>
  <Application>Microsoft Office PowerPoint</Application>
  <PresentationFormat>Widescreen</PresentationFormat>
  <Paragraphs>137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Agency FB</vt:lpstr>
      <vt:lpstr>Aharoni</vt:lpstr>
      <vt:lpstr>Arial</vt:lpstr>
      <vt:lpstr>Arial Rounded MT Bold</vt:lpstr>
      <vt:lpstr>Calibri</vt:lpstr>
      <vt:lpstr>Calibri Light</vt:lpstr>
      <vt:lpstr>Consolas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151</cp:revision>
  <dcterms:created xsi:type="dcterms:W3CDTF">2020-10-29T10:04:59Z</dcterms:created>
  <dcterms:modified xsi:type="dcterms:W3CDTF">2025-04-03T07:26:11Z</dcterms:modified>
</cp:coreProperties>
</file>