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81" r:id="rId2"/>
    <p:sldId id="304" r:id="rId3"/>
    <p:sldId id="305" r:id="rId4"/>
    <p:sldId id="306" r:id="rId5"/>
    <p:sldId id="307" r:id="rId6"/>
    <p:sldId id="308" r:id="rId7"/>
    <p:sldId id="309" r:id="rId8"/>
    <p:sldId id="310" r:id="rId9"/>
    <p:sldId id="313" r:id="rId10"/>
    <p:sldId id="311" r:id="rId11"/>
    <p:sldId id="312"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1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CC71"/>
    <a:srgbClr val="C08445"/>
    <a:srgbClr val="FF6161"/>
    <a:srgbClr val="262626"/>
    <a:srgbClr val="003300"/>
    <a:srgbClr val="BD8145"/>
    <a:srgbClr val="969696"/>
    <a:srgbClr val="1E1E1E"/>
    <a:srgbClr val="FFFF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36" autoAdjust="0"/>
    <p:restoredTop sz="94660"/>
  </p:normalViewPr>
  <p:slideViewPr>
    <p:cSldViewPr snapToGrid="0">
      <p:cViewPr>
        <p:scale>
          <a:sx n="75" d="100"/>
          <a:sy n="75" d="100"/>
        </p:scale>
        <p:origin x="845" y="456"/>
      </p:cViewPr>
      <p:guideLst/>
    </p:cSldViewPr>
  </p:slideViewPr>
  <p:notesTextViewPr>
    <p:cViewPr>
      <p:scale>
        <a:sx n="3" d="2"/>
        <a:sy n="3" d="2"/>
      </p:scale>
      <p:origin x="0" y="0"/>
    </p:cViewPr>
  </p:notesTextViewPr>
  <p:sorterViewPr>
    <p:cViewPr>
      <p:scale>
        <a:sx n="200" d="100"/>
        <a:sy n="200" d="100"/>
      </p:scale>
      <p:origin x="0" y="-4633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3A9447-C6AB-4F51-AB99-A9EBD86774E2}"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9C2586-CE3B-44BE-8402-EFDA39DD97EA}" type="slidenum">
              <a:rPr lang="en-US" smtClean="0"/>
              <a:t>‹#›</a:t>
            </a:fld>
            <a:endParaRPr lang="en-US"/>
          </a:p>
        </p:txBody>
      </p:sp>
    </p:spTree>
    <p:extLst>
      <p:ext uri="{BB962C8B-B14F-4D97-AF65-F5344CB8AC3E}">
        <p14:creationId xmlns:p14="http://schemas.microsoft.com/office/powerpoint/2010/main" val="3352145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E8680DC-084C-48E2-958E-ED6A88E2F6F6}"/>
              </a:ext>
            </a:extLst>
          </p:cNvPr>
          <p:cNvSpPr/>
          <p:nvPr userDrawn="1"/>
        </p:nvSpPr>
        <p:spPr>
          <a:xfrm>
            <a:off x="0" y="0"/>
            <a:ext cx="12203195" cy="540198"/>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itle 20">
            <a:extLst>
              <a:ext uri="{FF2B5EF4-FFF2-40B4-BE49-F238E27FC236}">
                <a16:creationId xmlns:a16="http://schemas.microsoft.com/office/drawing/2014/main" id="{BF2B993E-90DF-4FD1-98F4-53D38F87DE25}"/>
              </a:ext>
            </a:extLst>
          </p:cNvPr>
          <p:cNvSpPr>
            <a:spLocks noGrp="1"/>
          </p:cNvSpPr>
          <p:nvPr>
            <p:ph type="title"/>
          </p:nvPr>
        </p:nvSpPr>
        <p:spPr>
          <a:xfrm>
            <a:off x="738909" y="123773"/>
            <a:ext cx="10714181" cy="400050"/>
          </a:xfrm>
        </p:spPr>
        <p:txBody>
          <a:bodyPr>
            <a:noAutofit/>
          </a:bodyPr>
          <a:lstStyle>
            <a:lvl1pPr algn="ctr">
              <a:defRPr sz="2000" b="0">
                <a:solidFill>
                  <a:schemeClr val="accent5">
                    <a:lumMod val="75000"/>
                  </a:schemeClr>
                </a:solidFill>
                <a:effectLst/>
                <a:latin typeface="Arial Rounded MT Bold" panose="020F0704030504030204" pitchFamily="34" charset="0"/>
                <a:cs typeface="Aharoni" panose="02010803020104030203" pitchFamily="2" charset="-79"/>
              </a:defRPr>
            </a:lvl1pPr>
          </a:lstStyle>
          <a:p>
            <a:r>
              <a:rPr lang="en-US" dirty="0"/>
              <a:t>Click to edit Master title style</a:t>
            </a:r>
          </a:p>
        </p:txBody>
      </p:sp>
      <p:grpSp>
        <p:nvGrpSpPr>
          <p:cNvPr id="11" name="Group 10">
            <a:extLst>
              <a:ext uri="{FF2B5EF4-FFF2-40B4-BE49-F238E27FC236}">
                <a16:creationId xmlns:a16="http://schemas.microsoft.com/office/drawing/2014/main" id="{80749AC9-4E70-427E-9DD7-579D36EF14B1}"/>
              </a:ext>
            </a:extLst>
          </p:cNvPr>
          <p:cNvGrpSpPr/>
          <p:nvPr userDrawn="1"/>
        </p:nvGrpSpPr>
        <p:grpSpPr>
          <a:xfrm>
            <a:off x="10966521" y="6466348"/>
            <a:ext cx="1093811" cy="369332"/>
            <a:chOff x="9243857" y="6468452"/>
            <a:chExt cx="1093811" cy="369332"/>
          </a:xfrm>
        </p:grpSpPr>
        <p:pic>
          <p:nvPicPr>
            <p:cNvPr id="18" name="Picture 17">
              <a:extLst>
                <a:ext uri="{FF2B5EF4-FFF2-40B4-BE49-F238E27FC236}">
                  <a16:creationId xmlns:a16="http://schemas.microsoft.com/office/drawing/2014/main" id="{F2D5E264-D280-449C-84E2-1925E752C89C}"/>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saturation sat="300000"/>
                      </a14:imgEffect>
                    </a14:imgLayer>
                  </a14:imgProps>
                </a:ext>
                <a:ext uri="{28A0092B-C50C-407E-A947-70E740481C1C}">
                  <a14:useLocalDpi xmlns:a14="http://schemas.microsoft.com/office/drawing/2010/main" val="0"/>
                </a:ext>
              </a:extLst>
            </a:blip>
            <a:stretch>
              <a:fillRect/>
            </a:stretch>
          </p:blipFill>
          <p:spPr>
            <a:xfrm>
              <a:off x="10028919" y="6488909"/>
              <a:ext cx="308749" cy="307548"/>
            </a:xfrm>
            <a:prstGeom prst="rect">
              <a:avLst/>
            </a:prstGeom>
            <a:ln>
              <a:noFill/>
            </a:ln>
            <a:effectLst>
              <a:outerShdw blurRad="50800" dist="38100" dir="2700000" algn="tl" rotWithShape="0">
                <a:prstClr val="black">
                  <a:alpha val="40000"/>
                </a:prstClr>
              </a:outerShdw>
            </a:effectLst>
          </p:spPr>
        </p:pic>
        <p:sp>
          <p:nvSpPr>
            <p:cNvPr id="9" name="TextBox 8">
              <a:extLst>
                <a:ext uri="{FF2B5EF4-FFF2-40B4-BE49-F238E27FC236}">
                  <a16:creationId xmlns:a16="http://schemas.microsoft.com/office/drawing/2014/main" id="{6F865CCC-5C7C-4B8E-BD5E-AE3C48E19CE1}"/>
                </a:ext>
              </a:extLst>
            </p:cNvPr>
            <p:cNvSpPr txBox="1"/>
            <p:nvPr userDrawn="1"/>
          </p:nvSpPr>
          <p:spPr>
            <a:xfrm>
              <a:off x="9243857" y="6468452"/>
              <a:ext cx="753732" cy="369332"/>
            </a:xfrm>
            <a:prstGeom prst="rect">
              <a:avLst/>
            </a:prstGeom>
            <a:noFill/>
          </p:spPr>
          <p:txBody>
            <a:bodyPr wrap="none" rtlCol="0">
              <a:spAutoFit/>
            </a:bodyPr>
            <a:lstStyle/>
            <a:p>
              <a:r>
                <a:rPr lang="en-US" dirty="0">
                  <a:latin typeface="Agency FB" panose="020B0503020202020204" pitchFamily="34" charset="0"/>
                </a:rPr>
                <a:t>PYTHON</a:t>
              </a:r>
            </a:p>
          </p:txBody>
        </p:sp>
      </p:grpSp>
      <p:sp>
        <p:nvSpPr>
          <p:cNvPr id="16" name="Footer Placeholder 15">
            <a:extLst>
              <a:ext uri="{FF2B5EF4-FFF2-40B4-BE49-F238E27FC236}">
                <a16:creationId xmlns:a16="http://schemas.microsoft.com/office/drawing/2014/main" id="{A14F52AB-1C54-414B-AA29-9E8BE287C215}"/>
              </a:ext>
            </a:extLst>
          </p:cNvPr>
          <p:cNvSpPr>
            <a:spLocks noGrp="1"/>
          </p:cNvSpPr>
          <p:nvPr>
            <p:ph type="ftr" sz="quarter" idx="11"/>
          </p:nvPr>
        </p:nvSpPr>
        <p:spPr>
          <a:xfrm>
            <a:off x="-11195" y="6470555"/>
            <a:ext cx="8655142" cy="365125"/>
          </a:xfrm>
        </p:spPr>
        <p:txBody>
          <a:bodyPr/>
          <a:lstStyle>
            <a:lvl1pPr algn="l">
              <a:defRPr sz="1600"/>
            </a:lvl1pPr>
          </a:lstStyle>
          <a:p>
            <a:r>
              <a:rPr lang="en-US" dirty="0"/>
              <a:t>Footer</a:t>
            </a:r>
          </a:p>
        </p:txBody>
      </p:sp>
    </p:spTree>
    <p:extLst>
      <p:ext uri="{BB962C8B-B14F-4D97-AF65-F5344CB8AC3E}">
        <p14:creationId xmlns:p14="http://schemas.microsoft.com/office/powerpoint/2010/main" val="14812903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BF92B0-7BD4-4887-8E32-6320613507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B85C57-4DCB-4464-A357-319787053F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EC649-E48C-4094-97B0-A05248AB1E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105D455-32CE-48D0-B88B-010EBD6099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Stage 1 | level 1 – Datatypes and variables </a:t>
            </a:r>
          </a:p>
        </p:txBody>
      </p:sp>
      <p:sp>
        <p:nvSpPr>
          <p:cNvPr id="6" name="Slide Number Placeholder 5">
            <a:extLst>
              <a:ext uri="{FF2B5EF4-FFF2-40B4-BE49-F238E27FC236}">
                <a16:creationId xmlns:a16="http://schemas.microsoft.com/office/drawing/2014/main" id="{5226F0B1-53D1-40AB-9EB5-EDC3EB6BB3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6DC23-B034-4C7D-B6CB-5D93788A5152}" type="slidenum">
              <a:rPr lang="en-US" smtClean="0"/>
              <a:t>‹#›</a:t>
            </a:fld>
            <a:endParaRPr lang="en-US"/>
          </a:p>
        </p:txBody>
      </p:sp>
    </p:spTree>
    <p:extLst>
      <p:ext uri="{BB962C8B-B14F-4D97-AF65-F5344CB8AC3E}">
        <p14:creationId xmlns:p14="http://schemas.microsoft.com/office/powerpoint/2010/main" val="3649369686"/>
      </p:ext>
    </p:extLst>
  </p:cSld>
  <p:clrMap bg1="lt1" tx1="dk1" bg2="lt2" tx2="dk2" accent1="accent1" accent2="accent2" accent3="accent3" accent4="accent4" accent5="accent5" accent6="accent6" hlink="hlink" folHlink="folHlink"/>
  <p:sldLayoutIdLst>
    <p:sldLayoutId id="2147483660"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png"/><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BEFEBF52-F8C4-4589-8174-2418D33CB43D}"/>
              </a:ext>
            </a:extLst>
          </p:cNvPr>
          <p:cNvSpPr/>
          <p:nvPr/>
        </p:nvSpPr>
        <p:spPr>
          <a:xfrm>
            <a:off x="0" y="0"/>
            <a:ext cx="12192000" cy="6016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500" b="1" dirty="0">
                <a:solidFill>
                  <a:schemeClr val="accent5">
                    <a:lumMod val="75000"/>
                  </a:schemeClr>
                </a:solidFill>
              </a:rPr>
              <a:t>Python</a:t>
            </a:r>
            <a:endParaRPr lang="en-US" sz="8800" b="1" dirty="0">
              <a:solidFill>
                <a:schemeClr val="accent5">
                  <a:lumMod val="75000"/>
                </a:schemeClr>
              </a:solidFill>
            </a:endParaRPr>
          </a:p>
          <a:p>
            <a:pPr algn="ctr"/>
            <a:r>
              <a:rPr lang="en-US" sz="8800" b="1" dirty="0">
                <a:solidFill>
                  <a:srgbClr val="00B0F0"/>
                </a:solidFill>
              </a:rPr>
              <a:t>Graphic </a:t>
            </a:r>
          </a:p>
          <a:p>
            <a:pPr algn="ctr"/>
            <a:r>
              <a:rPr lang="en-US" sz="8800" b="1" dirty="0">
                <a:solidFill>
                  <a:srgbClr val="00B0F0"/>
                </a:solidFill>
              </a:rPr>
              <a:t>with Turtle</a:t>
            </a:r>
          </a:p>
          <a:p>
            <a:pPr algn="ctr"/>
            <a:r>
              <a:rPr lang="en-US" sz="4000" dirty="0">
                <a:solidFill>
                  <a:sysClr val="windowText" lastClr="000000"/>
                </a:solidFill>
              </a:rPr>
              <a:t>in programming</a:t>
            </a:r>
          </a:p>
        </p:txBody>
      </p:sp>
      <p:sp>
        <p:nvSpPr>
          <p:cNvPr id="28" name="Footer Placeholder 27">
            <a:extLst>
              <a:ext uri="{FF2B5EF4-FFF2-40B4-BE49-F238E27FC236}">
                <a16:creationId xmlns:a16="http://schemas.microsoft.com/office/drawing/2014/main" id="{13817E94-0179-438E-BF78-D82EFFFE3792}"/>
              </a:ext>
            </a:extLst>
          </p:cNvPr>
          <p:cNvSpPr>
            <a:spLocks noGrp="1"/>
          </p:cNvSpPr>
          <p:nvPr>
            <p:ph type="ftr" sz="quarter" idx="11"/>
          </p:nvPr>
        </p:nvSpPr>
        <p:spPr/>
        <p:txBody>
          <a:bodyPr/>
          <a:lstStyle/>
          <a:p>
            <a:pPr algn="l"/>
            <a:r>
              <a:rPr lang="en-US" sz="1600" dirty="0">
                <a:solidFill>
                  <a:schemeClr val="bg1"/>
                </a:solidFill>
              </a:rPr>
              <a:t>Stage 1 | level 6  - Graphics with turtle I</a:t>
            </a:r>
          </a:p>
        </p:txBody>
      </p:sp>
    </p:spTree>
    <p:extLst>
      <p:ext uri="{BB962C8B-B14F-4D97-AF65-F5344CB8AC3E}">
        <p14:creationId xmlns:p14="http://schemas.microsoft.com/office/powerpoint/2010/main" val="33491986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a:xfrm>
            <a:off x="738909" y="81281"/>
            <a:ext cx="10714181" cy="400050"/>
          </a:xfrm>
        </p:spPr>
        <p:txBody>
          <a:bodyPr/>
          <a:lstStyle/>
          <a:p>
            <a:r>
              <a:rPr lang="en-US" dirty="0"/>
              <a:t>Drawing Preset Figures</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1 | level 6  - Graphics with turtle I</a:t>
            </a:r>
          </a:p>
        </p:txBody>
      </p:sp>
      <p:sp>
        <p:nvSpPr>
          <p:cNvPr id="26" name="Rectangle: Rounded Corners 25">
            <a:extLst>
              <a:ext uri="{FF2B5EF4-FFF2-40B4-BE49-F238E27FC236}">
                <a16:creationId xmlns:a16="http://schemas.microsoft.com/office/drawing/2014/main" id="{2703D6C4-CDD3-4871-944F-6C72F56EB063}"/>
              </a:ext>
            </a:extLst>
          </p:cNvPr>
          <p:cNvSpPr/>
          <p:nvPr/>
        </p:nvSpPr>
        <p:spPr>
          <a:xfrm>
            <a:off x="822688" y="1668378"/>
            <a:ext cx="4615570" cy="1667004"/>
          </a:xfrm>
          <a:prstGeom prst="roundRect">
            <a:avLst>
              <a:gd name="adj" fmla="val 543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Lato"/>
                <a:cs typeface="Aharoni" panose="02010803020104030203" pitchFamily="2" charset="-79"/>
              </a:rPr>
              <a:t>the Python turtle library provides preset functions that you use. Like you can use a single command to draw a circle </a:t>
            </a:r>
          </a:p>
        </p:txBody>
      </p:sp>
      <p:pic>
        <p:nvPicPr>
          <p:cNvPr id="6" name="Picture 5">
            <a:extLst>
              <a:ext uri="{FF2B5EF4-FFF2-40B4-BE49-F238E27FC236}">
                <a16:creationId xmlns:a16="http://schemas.microsoft.com/office/drawing/2014/main" id="{8BECDF94-18F4-476A-9BBD-E9291EE52EC4}"/>
              </a:ext>
            </a:extLst>
          </p:cNvPr>
          <p:cNvPicPr>
            <a:picLocks noChangeAspect="1"/>
          </p:cNvPicPr>
          <p:nvPr/>
        </p:nvPicPr>
        <p:blipFill>
          <a:blip r:embed="rId2"/>
          <a:stretch>
            <a:fillRect/>
          </a:stretch>
        </p:blipFill>
        <p:spPr>
          <a:xfrm>
            <a:off x="5597532" y="813041"/>
            <a:ext cx="2312423" cy="914805"/>
          </a:xfrm>
          <a:prstGeom prst="rect">
            <a:avLst/>
          </a:prstGeom>
        </p:spPr>
      </p:pic>
      <p:pic>
        <p:nvPicPr>
          <p:cNvPr id="9219" name="Picture 3" descr="Python Turtle Circle Updated">
            <a:extLst>
              <a:ext uri="{FF2B5EF4-FFF2-40B4-BE49-F238E27FC236}">
                <a16:creationId xmlns:a16="http://schemas.microsoft.com/office/drawing/2014/main" id="{724F1188-890E-4896-A2F4-061675F33A72}"/>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597532" y="1750014"/>
            <a:ext cx="2768181" cy="2698977"/>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Rounded Corners 14">
            <a:extLst>
              <a:ext uri="{FF2B5EF4-FFF2-40B4-BE49-F238E27FC236}">
                <a16:creationId xmlns:a16="http://schemas.microsoft.com/office/drawing/2014/main" id="{63C58755-C375-4513-B6E6-B253E0C3AF97}"/>
              </a:ext>
            </a:extLst>
          </p:cNvPr>
          <p:cNvSpPr/>
          <p:nvPr/>
        </p:nvSpPr>
        <p:spPr>
          <a:xfrm>
            <a:off x="822688" y="3394165"/>
            <a:ext cx="4615570" cy="2109652"/>
          </a:xfrm>
          <a:prstGeom prst="roundRect">
            <a:avLst>
              <a:gd name="adj" fmla="val 5439"/>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Lato"/>
                <a:cs typeface="Aharoni" panose="02010803020104030203" pitchFamily="2" charset="-79"/>
              </a:rPr>
              <a:t>The number within the brackets is the </a:t>
            </a:r>
            <a:r>
              <a:rPr lang="en-US" sz="2000" b="1" dirty="0">
                <a:latin typeface="Lato"/>
                <a:cs typeface="Aharoni" panose="02010803020104030203" pitchFamily="2" charset="-79"/>
              </a:rPr>
              <a:t>radius</a:t>
            </a:r>
            <a:r>
              <a:rPr lang="en-US" sz="2000" dirty="0">
                <a:latin typeface="Lato"/>
                <a:cs typeface="Aharoni" panose="02010803020104030203" pitchFamily="2" charset="-79"/>
              </a:rPr>
              <a:t> of the circle. You can increase or decrease the size of the circle by changing the value of its radius.</a:t>
            </a:r>
          </a:p>
        </p:txBody>
      </p:sp>
      <p:pic>
        <p:nvPicPr>
          <p:cNvPr id="8" name="Picture 7">
            <a:extLst>
              <a:ext uri="{FF2B5EF4-FFF2-40B4-BE49-F238E27FC236}">
                <a16:creationId xmlns:a16="http://schemas.microsoft.com/office/drawing/2014/main" id="{42253724-D9AA-4525-B75C-EBF3908E909C}"/>
              </a:ext>
            </a:extLst>
          </p:cNvPr>
          <p:cNvPicPr>
            <a:picLocks noChangeAspect="1"/>
          </p:cNvPicPr>
          <p:nvPr/>
        </p:nvPicPr>
        <p:blipFill>
          <a:blip r:embed="rId4"/>
          <a:stretch>
            <a:fillRect/>
          </a:stretch>
        </p:blipFill>
        <p:spPr>
          <a:xfrm>
            <a:off x="8746996" y="813041"/>
            <a:ext cx="2312423" cy="914805"/>
          </a:xfrm>
          <a:prstGeom prst="rect">
            <a:avLst/>
          </a:prstGeom>
        </p:spPr>
      </p:pic>
      <p:pic>
        <p:nvPicPr>
          <p:cNvPr id="9221" name="Picture 5" descr="Python Turtle Dot Update">
            <a:extLst>
              <a:ext uri="{FF2B5EF4-FFF2-40B4-BE49-F238E27FC236}">
                <a16:creationId xmlns:a16="http://schemas.microsoft.com/office/drawing/2014/main" id="{B687D2A1-5E31-4681-91F2-348811A331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46996" y="1750014"/>
            <a:ext cx="2791912" cy="2698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635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a:xfrm>
            <a:off x="738909" y="81281"/>
            <a:ext cx="10714181" cy="400050"/>
          </a:xfrm>
        </p:spPr>
        <p:txBody>
          <a:bodyPr/>
          <a:lstStyle/>
          <a:p>
            <a:r>
              <a:rPr lang="en-US" dirty="0"/>
              <a:t>Changing the Settings</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1 | level 6  - Graphics with turtle I</a:t>
            </a:r>
          </a:p>
        </p:txBody>
      </p:sp>
      <p:pic>
        <p:nvPicPr>
          <p:cNvPr id="4" name="Picture 3">
            <a:extLst>
              <a:ext uri="{FF2B5EF4-FFF2-40B4-BE49-F238E27FC236}">
                <a16:creationId xmlns:a16="http://schemas.microsoft.com/office/drawing/2014/main" id="{1FE88851-1497-4BA2-8FE9-2BE5BE299987}"/>
              </a:ext>
            </a:extLst>
          </p:cNvPr>
          <p:cNvPicPr>
            <a:picLocks noChangeAspect="1"/>
          </p:cNvPicPr>
          <p:nvPr/>
        </p:nvPicPr>
        <p:blipFill>
          <a:blip r:embed="rId2"/>
          <a:stretch>
            <a:fillRect/>
          </a:stretch>
        </p:blipFill>
        <p:spPr>
          <a:xfrm>
            <a:off x="374469" y="2781403"/>
            <a:ext cx="2897369" cy="694539"/>
          </a:xfrm>
          <a:prstGeom prst="rect">
            <a:avLst/>
          </a:prstGeom>
        </p:spPr>
      </p:pic>
      <p:sp>
        <p:nvSpPr>
          <p:cNvPr id="5" name="Rectangle: Rounded Corners 4">
            <a:extLst>
              <a:ext uri="{FF2B5EF4-FFF2-40B4-BE49-F238E27FC236}">
                <a16:creationId xmlns:a16="http://schemas.microsoft.com/office/drawing/2014/main" id="{D15B358B-C99B-46BB-8E57-3B9A6D4AA2CA}"/>
              </a:ext>
            </a:extLst>
          </p:cNvPr>
          <p:cNvSpPr/>
          <p:nvPr/>
        </p:nvSpPr>
        <p:spPr>
          <a:xfrm>
            <a:off x="374469" y="1029758"/>
            <a:ext cx="3762103" cy="1687315"/>
          </a:xfrm>
          <a:prstGeom prst="roundRect">
            <a:avLst>
              <a:gd name="adj" fmla="val 6048"/>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turtle always opens up a screen with a white background. However, you can change the color of the screen at any time using the following command </a:t>
            </a:r>
          </a:p>
        </p:txBody>
      </p:sp>
      <p:pic>
        <p:nvPicPr>
          <p:cNvPr id="9" name="Picture 8">
            <a:extLst>
              <a:ext uri="{FF2B5EF4-FFF2-40B4-BE49-F238E27FC236}">
                <a16:creationId xmlns:a16="http://schemas.microsoft.com/office/drawing/2014/main" id="{BE51C7FA-C12D-45E3-B5B9-39E7C647DE42}"/>
              </a:ext>
            </a:extLst>
          </p:cNvPr>
          <p:cNvPicPr>
            <a:picLocks noChangeAspect="1"/>
          </p:cNvPicPr>
          <p:nvPr/>
        </p:nvPicPr>
        <p:blipFill>
          <a:blip r:embed="rId3"/>
          <a:stretch>
            <a:fillRect/>
          </a:stretch>
        </p:blipFill>
        <p:spPr>
          <a:xfrm>
            <a:off x="3384559" y="4629521"/>
            <a:ext cx="3614194" cy="687455"/>
          </a:xfrm>
          <a:prstGeom prst="rect">
            <a:avLst/>
          </a:prstGeom>
        </p:spPr>
      </p:pic>
      <p:sp>
        <p:nvSpPr>
          <p:cNvPr id="14" name="Rectangle: Rounded Corners 13">
            <a:extLst>
              <a:ext uri="{FF2B5EF4-FFF2-40B4-BE49-F238E27FC236}">
                <a16:creationId xmlns:a16="http://schemas.microsoft.com/office/drawing/2014/main" id="{F2D76CE6-B9C2-494E-8C02-C6B18500BA26}"/>
              </a:ext>
            </a:extLst>
          </p:cNvPr>
          <p:cNvSpPr/>
          <p:nvPr/>
        </p:nvSpPr>
        <p:spPr>
          <a:xfrm>
            <a:off x="3384559" y="2832433"/>
            <a:ext cx="3956767" cy="1687315"/>
          </a:xfrm>
          <a:prstGeom prst="roundRect">
            <a:avLst>
              <a:gd name="adj" fmla="val 398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can make it more personal, like "My Turtle Program", or more suitable to what you’re working on. </a:t>
            </a:r>
            <a:r>
              <a:rPr lang="en-US" dirty="0" err="1"/>
              <a:t>ou</a:t>
            </a:r>
            <a:r>
              <a:rPr lang="en-US" dirty="0"/>
              <a:t> can change the title of your screen with the help of this command </a:t>
            </a:r>
          </a:p>
        </p:txBody>
      </p:sp>
      <p:sp>
        <p:nvSpPr>
          <p:cNvPr id="18" name="Rectangle: Rounded Corners 17">
            <a:extLst>
              <a:ext uri="{FF2B5EF4-FFF2-40B4-BE49-F238E27FC236}">
                <a16:creationId xmlns:a16="http://schemas.microsoft.com/office/drawing/2014/main" id="{9778EF9E-7320-4788-95BD-019710F442E3}"/>
              </a:ext>
            </a:extLst>
          </p:cNvPr>
          <p:cNvSpPr/>
          <p:nvPr/>
        </p:nvSpPr>
        <p:spPr>
          <a:xfrm>
            <a:off x="4258233" y="1029758"/>
            <a:ext cx="5155734" cy="1687315"/>
          </a:xfrm>
          <a:prstGeom prst="roundRect">
            <a:avLst>
              <a:gd name="adj" fmla="val 3984"/>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can increase or decrease the size of the onscreen turtle to make it bigger or smaller. This changes only the size of the shape without affecting the output of the pen as it draws on the screen</a:t>
            </a:r>
          </a:p>
        </p:txBody>
      </p:sp>
      <p:pic>
        <p:nvPicPr>
          <p:cNvPr id="11" name="Picture 10">
            <a:extLst>
              <a:ext uri="{FF2B5EF4-FFF2-40B4-BE49-F238E27FC236}">
                <a16:creationId xmlns:a16="http://schemas.microsoft.com/office/drawing/2014/main" id="{025E6108-96AE-4574-A4BC-0305BC623D2C}"/>
              </a:ext>
            </a:extLst>
          </p:cNvPr>
          <p:cNvPicPr>
            <a:picLocks noChangeAspect="1"/>
          </p:cNvPicPr>
          <p:nvPr/>
        </p:nvPicPr>
        <p:blipFill>
          <a:blip r:embed="rId4"/>
          <a:stretch>
            <a:fillRect/>
          </a:stretch>
        </p:blipFill>
        <p:spPr>
          <a:xfrm>
            <a:off x="7454047" y="2832433"/>
            <a:ext cx="2726273" cy="735661"/>
          </a:xfrm>
          <a:prstGeom prst="rect">
            <a:avLst/>
          </a:prstGeom>
        </p:spPr>
      </p:pic>
      <p:sp>
        <p:nvSpPr>
          <p:cNvPr id="12" name="Rectangle: Rounded Corners 11">
            <a:extLst>
              <a:ext uri="{FF2B5EF4-FFF2-40B4-BE49-F238E27FC236}">
                <a16:creationId xmlns:a16="http://schemas.microsoft.com/office/drawing/2014/main" id="{59AD60DD-9243-40F9-8178-560501AEC597}"/>
              </a:ext>
            </a:extLst>
          </p:cNvPr>
          <p:cNvSpPr/>
          <p:nvPr/>
        </p:nvSpPr>
        <p:spPr>
          <a:xfrm>
            <a:off x="9535629" y="1029758"/>
            <a:ext cx="1917462" cy="1687314"/>
          </a:xfrm>
          <a:prstGeom prst="roundRect">
            <a:avLst>
              <a:gd name="adj" fmla="val 5617"/>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options are </a:t>
            </a:r>
          </a:p>
          <a:p>
            <a:pPr marL="342900" indent="-342900">
              <a:buFont typeface="+mj-lt"/>
              <a:buAutoNum type="arabicPeriod"/>
            </a:pPr>
            <a:r>
              <a:rPr lang="en-US" dirty="0"/>
              <a:t>Stretch length</a:t>
            </a:r>
          </a:p>
          <a:p>
            <a:pPr marL="342900" indent="-342900">
              <a:buFont typeface="+mj-lt"/>
              <a:buAutoNum type="arabicPeriod"/>
            </a:pPr>
            <a:r>
              <a:rPr lang="en-US" dirty="0"/>
              <a:t>Stretch width</a:t>
            </a:r>
          </a:p>
          <a:p>
            <a:pPr marL="342900" indent="-342900">
              <a:buFont typeface="+mj-lt"/>
              <a:buAutoNum type="arabicPeriod"/>
            </a:pPr>
            <a:r>
              <a:rPr lang="en-US" dirty="0"/>
              <a:t>Outline width</a:t>
            </a:r>
          </a:p>
        </p:txBody>
      </p:sp>
      <p:sp>
        <p:nvSpPr>
          <p:cNvPr id="21" name="Rectangle: Rounded Corners 20">
            <a:extLst>
              <a:ext uri="{FF2B5EF4-FFF2-40B4-BE49-F238E27FC236}">
                <a16:creationId xmlns:a16="http://schemas.microsoft.com/office/drawing/2014/main" id="{42C150FB-96DE-45DF-833E-413984BAC10B}"/>
              </a:ext>
            </a:extLst>
          </p:cNvPr>
          <p:cNvSpPr/>
          <p:nvPr/>
        </p:nvSpPr>
        <p:spPr>
          <a:xfrm>
            <a:off x="7496323" y="3683455"/>
            <a:ext cx="3956767" cy="836294"/>
          </a:xfrm>
          <a:prstGeom prst="roundRect">
            <a:avLst>
              <a:gd name="adj" fmla="val 3984"/>
            </a:avLst>
          </a:prstGeom>
          <a:solidFill>
            <a:srgbClr val="2ECC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You can need to increase or decrease the thickness of your </a:t>
            </a:r>
            <a:r>
              <a:rPr lang="en-US" b="1" dirty="0"/>
              <a:t>pen</a:t>
            </a:r>
          </a:p>
        </p:txBody>
      </p:sp>
      <p:pic>
        <p:nvPicPr>
          <p:cNvPr id="13" name="Picture 12">
            <a:extLst>
              <a:ext uri="{FF2B5EF4-FFF2-40B4-BE49-F238E27FC236}">
                <a16:creationId xmlns:a16="http://schemas.microsoft.com/office/drawing/2014/main" id="{C665B151-6DF9-4D76-A560-50843C48B72F}"/>
              </a:ext>
            </a:extLst>
          </p:cNvPr>
          <p:cNvPicPr>
            <a:picLocks noChangeAspect="1"/>
          </p:cNvPicPr>
          <p:nvPr/>
        </p:nvPicPr>
        <p:blipFill>
          <a:blip r:embed="rId5"/>
          <a:stretch>
            <a:fillRect/>
          </a:stretch>
        </p:blipFill>
        <p:spPr>
          <a:xfrm>
            <a:off x="7496323" y="4629520"/>
            <a:ext cx="1723767" cy="687455"/>
          </a:xfrm>
          <a:prstGeom prst="rect">
            <a:avLst/>
          </a:prstGeom>
        </p:spPr>
      </p:pic>
    </p:spTree>
    <p:extLst>
      <p:ext uri="{BB962C8B-B14F-4D97-AF65-F5344CB8AC3E}">
        <p14:creationId xmlns:p14="http://schemas.microsoft.com/office/powerpoint/2010/main" val="464380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F57C-B197-54F7-2C2E-D7BBC8FB7362}"/>
              </a:ext>
            </a:extLst>
          </p:cNvPr>
          <p:cNvSpPr>
            <a:spLocks noGrp="1"/>
          </p:cNvSpPr>
          <p:nvPr>
            <p:ph type="title"/>
          </p:nvPr>
        </p:nvSpPr>
        <p:spPr/>
        <p:txBody>
          <a:bodyPr/>
          <a:lstStyle/>
          <a:p>
            <a:r>
              <a:rPr lang="en-IN" dirty="0"/>
              <a:t>YOU NEED TO</a:t>
            </a:r>
          </a:p>
        </p:txBody>
      </p:sp>
      <p:pic>
        <p:nvPicPr>
          <p:cNvPr id="298" name="Picture 297">
            <a:extLst>
              <a:ext uri="{FF2B5EF4-FFF2-40B4-BE49-F238E27FC236}">
                <a16:creationId xmlns:a16="http://schemas.microsoft.com/office/drawing/2014/main" id="{5DBEDDAD-66FB-D282-9A11-C0B41330D3DC}"/>
              </a:ext>
            </a:extLst>
          </p:cNvPr>
          <p:cNvPicPr>
            <a:picLocks noChangeAspect="1"/>
          </p:cNvPicPr>
          <p:nvPr/>
        </p:nvPicPr>
        <p:blipFill>
          <a:blip r:embed="rId2">
            <a:duotone>
              <a:srgbClr val="4472C4">
                <a:shade val="45000"/>
                <a:satMod val="135000"/>
              </a:srgbClr>
              <a:prstClr val="white"/>
            </a:duotone>
            <a:extLst>
              <a:ext uri="{BEBA8EAE-BF5A-486C-A8C5-ECC9F3942E4B}">
                <a14:imgProps xmlns:a14="http://schemas.microsoft.com/office/drawing/2010/main">
                  <a14:imgLayer r:embed="rId3">
                    <a14:imgEffect>
                      <a14:artisticGlowDiffused/>
                    </a14:imgEffect>
                  </a14:imgLayer>
                </a14:imgProps>
              </a:ext>
            </a:extLst>
          </a:blip>
          <a:srcRect l="19250" r="19500"/>
          <a:stretch/>
        </p:blipFill>
        <p:spPr>
          <a:xfrm>
            <a:off x="0" y="523823"/>
            <a:ext cx="12192000" cy="5939043"/>
          </a:xfrm>
          <a:prstGeom prst="rect">
            <a:avLst/>
          </a:prstGeom>
        </p:spPr>
      </p:pic>
    </p:spTree>
    <p:extLst>
      <p:ext uri="{BB962C8B-B14F-4D97-AF65-F5344CB8AC3E}">
        <p14:creationId xmlns:p14="http://schemas.microsoft.com/office/powerpoint/2010/main" val="2626206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p:txBody>
          <a:bodyPr/>
          <a:lstStyle/>
          <a:p>
            <a:r>
              <a:rPr lang="en-US" dirty="0"/>
              <a:t>Code and learn with examples</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2 | level 7  - Graphics with turtle II</a:t>
            </a:r>
          </a:p>
        </p:txBody>
      </p:sp>
      <p:sp>
        <p:nvSpPr>
          <p:cNvPr id="4" name="Rectangle: Rounded Corners 3">
            <a:extLst>
              <a:ext uri="{FF2B5EF4-FFF2-40B4-BE49-F238E27FC236}">
                <a16:creationId xmlns:a16="http://schemas.microsoft.com/office/drawing/2014/main" id="{8130643B-3EDE-4ABA-9326-697D75ECF05E}"/>
              </a:ext>
            </a:extLst>
          </p:cNvPr>
          <p:cNvSpPr/>
          <p:nvPr/>
        </p:nvSpPr>
        <p:spPr>
          <a:xfrm>
            <a:off x="143352" y="821027"/>
            <a:ext cx="4386981" cy="5215945"/>
          </a:xfrm>
          <a:prstGeom prst="roundRect">
            <a:avLst>
              <a:gd name="adj" fmla="val 3861"/>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r>
              <a:rPr lang="en-US" sz="2000" b="0" i="1" dirty="0">
                <a:solidFill>
                  <a:srgbClr val="C792EA"/>
                </a:solidFill>
                <a:effectLst/>
                <a:latin typeface="Consolas" panose="020B0609020204030204" pitchFamily="49" charset="0"/>
              </a:rPr>
              <a:t>from</a:t>
            </a:r>
            <a:r>
              <a:rPr lang="en-US" sz="2000" b="0" dirty="0">
                <a:solidFill>
                  <a:srgbClr val="BFC7D5"/>
                </a:solidFill>
                <a:effectLst/>
                <a:latin typeface="Consolas" panose="020B0609020204030204" pitchFamily="49" charset="0"/>
              </a:rPr>
              <a:t> turtle </a:t>
            </a:r>
            <a:r>
              <a:rPr lang="en-US" sz="2000" b="0" i="1" dirty="0">
                <a:solidFill>
                  <a:srgbClr val="C792EA"/>
                </a:solidFill>
                <a:effectLst/>
                <a:latin typeface="Consolas" panose="020B0609020204030204" pitchFamily="49" charset="0"/>
              </a:rPr>
              <a:t>import</a:t>
            </a:r>
            <a:r>
              <a:rPr lang="en-US" sz="2000" b="0" dirty="0">
                <a:solidFill>
                  <a:srgbClr val="BFC7D5"/>
                </a:solidFill>
                <a:effectLst/>
                <a:latin typeface="Consolas" panose="020B0609020204030204" pitchFamily="49" charset="0"/>
              </a:rPr>
              <a:t> </a:t>
            </a:r>
            <a:r>
              <a:rPr lang="en-US" sz="2000" b="0" dirty="0">
                <a:solidFill>
                  <a:srgbClr val="89DDFF"/>
                </a:solidFill>
                <a:effectLst/>
                <a:latin typeface="Consolas" panose="020B0609020204030204" pitchFamily="49" charset="0"/>
              </a:rPr>
              <a:t>*</a:t>
            </a:r>
            <a:endParaRPr lang="en-US" sz="2000" b="0" dirty="0">
              <a:solidFill>
                <a:srgbClr val="BFC7D5"/>
              </a:solidFill>
              <a:effectLst/>
              <a:latin typeface="Consolas" panose="020B0609020204030204" pitchFamily="49" charset="0"/>
            </a:endParaRPr>
          </a:p>
          <a:p>
            <a:pPr lvl="1"/>
            <a:br>
              <a:rPr lang="en-US" sz="2000" b="0" dirty="0">
                <a:solidFill>
                  <a:srgbClr val="BFC7D5"/>
                </a:solidFill>
                <a:effectLst/>
                <a:latin typeface="Consolas" panose="020B0609020204030204" pitchFamily="49" charset="0"/>
              </a:rPr>
            </a:br>
            <a:r>
              <a:rPr lang="en-US" sz="2000" b="0" dirty="0">
                <a:solidFill>
                  <a:srgbClr val="BFC7D5"/>
                </a:solidFill>
                <a:effectLst/>
                <a:latin typeface="Consolas" panose="020B0609020204030204" pitchFamily="49" charset="0"/>
              </a:rPr>
              <a:t>s </a:t>
            </a:r>
            <a:r>
              <a:rPr lang="en-US" sz="2000" b="0" dirty="0">
                <a:solidFill>
                  <a:srgbClr val="C792EA"/>
                </a:solidFill>
                <a:effectLst/>
                <a:latin typeface="Consolas" panose="020B0609020204030204" pitchFamily="49" charset="0"/>
              </a:rPr>
              <a:t>=</a:t>
            </a:r>
            <a:r>
              <a:rPr lang="en-US" sz="2000" b="0" dirty="0">
                <a:solidFill>
                  <a:srgbClr val="BFC7D5"/>
                </a:solidFill>
                <a:effectLst/>
                <a:latin typeface="Consolas" panose="020B0609020204030204" pitchFamily="49" charset="0"/>
              </a:rPr>
              <a:t> </a:t>
            </a:r>
            <a:r>
              <a:rPr lang="en-US" sz="2000" b="0" dirty="0" err="1">
                <a:solidFill>
                  <a:srgbClr val="B2CCD6"/>
                </a:solidFill>
                <a:effectLst/>
                <a:latin typeface="Consolas" panose="020B0609020204030204" pitchFamily="49" charset="0"/>
              </a:rPr>
              <a:t>getscreen</a:t>
            </a:r>
            <a:r>
              <a:rPr lang="en-US" sz="2000" b="0" dirty="0">
                <a:solidFill>
                  <a:srgbClr val="BFC7D5"/>
                </a:solidFill>
                <a:effectLst/>
                <a:latin typeface="Consolas" panose="020B0609020204030204" pitchFamily="49" charset="0"/>
              </a:rPr>
              <a:t>()</a:t>
            </a:r>
          </a:p>
          <a:p>
            <a:pPr lvl="1"/>
            <a:r>
              <a:rPr lang="en-US" sz="2000" b="0" dirty="0">
                <a:solidFill>
                  <a:srgbClr val="BFC7D5"/>
                </a:solidFill>
                <a:effectLst/>
                <a:latin typeface="Consolas" panose="020B0609020204030204" pitchFamily="49" charset="0"/>
              </a:rPr>
              <a:t>t </a:t>
            </a:r>
            <a:r>
              <a:rPr lang="en-US" sz="2000" b="0" dirty="0">
                <a:solidFill>
                  <a:srgbClr val="C792EA"/>
                </a:solidFill>
                <a:effectLst/>
                <a:latin typeface="Consolas" panose="020B0609020204030204" pitchFamily="49" charset="0"/>
              </a:rPr>
              <a:t>=</a:t>
            </a:r>
            <a:r>
              <a:rPr lang="en-US" sz="2000" b="0" dirty="0">
                <a:solidFill>
                  <a:srgbClr val="BFC7D5"/>
                </a:solidFill>
                <a:effectLst/>
                <a:latin typeface="Consolas" panose="020B0609020204030204" pitchFamily="49" charset="0"/>
              </a:rPr>
              <a:t> </a:t>
            </a:r>
            <a:r>
              <a:rPr lang="en-US" sz="2000" b="0" dirty="0">
                <a:solidFill>
                  <a:srgbClr val="B2CCD6"/>
                </a:solidFill>
                <a:effectLst/>
                <a:latin typeface="Consolas" panose="020B0609020204030204" pitchFamily="49" charset="0"/>
              </a:rPr>
              <a:t>Turtle</a:t>
            </a:r>
            <a:r>
              <a:rPr lang="en-US" sz="2000" b="0" dirty="0">
                <a:solidFill>
                  <a:srgbClr val="BFC7D5"/>
                </a:solidFill>
                <a:effectLst/>
                <a:latin typeface="Consolas" panose="020B0609020204030204" pitchFamily="49" charset="0"/>
              </a:rPr>
              <a:t>()</a:t>
            </a:r>
          </a:p>
          <a:p>
            <a:pPr lvl="1"/>
            <a:r>
              <a:rPr lang="en-US" sz="2000" b="0" dirty="0" err="1">
                <a:solidFill>
                  <a:srgbClr val="BFC7D5"/>
                </a:solidFill>
                <a:effectLst/>
                <a:latin typeface="Consolas" panose="020B0609020204030204" pitchFamily="49" charset="0"/>
              </a:rPr>
              <a:t>t.</a:t>
            </a:r>
            <a:r>
              <a:rPr lang="en-US" sz="2000" b="0" dirty="0" err="1">
                <a:solidFill>
                  <a:srgbClr val="B2CCD6"/>
                </a:solidFill>
                <a:effectLst/>
                <a:latin typeface="Consolas" panose="020B0609020204030204" pitchFamily="49" charset="0"/>
              </a:rPr>
              <a:t>fd</a:t>
            </a:r>
            <a:r>
              <a:rPr lang="en-US" sz="2000" b="0" dirty="0">
                <a:solidFill>
                  <a:srgbClr val="BFC7D5"/>
                </a:solidFill>
                <a:effectLst/>
                <a:latin typeface="Consolas" panose="020B0609020204030204" pitchFamily="49" charset="0"/>
              </a:rPr>
              <a:t>(</a:t>
            </a:r>
            <a:r>
              <a:rPr lang="en-US" sz="2000" b="0" dirty="0">
                <a:solidFill>
                  <a:srgbClr val="F78C6C"/>
                </a:solidFill>
                <a:effectLst/>
                <a:latin typeface="Consolas" panose="020B0609020204030204" pitchFamily="49" charset="0"/>
              </a:rPr>
              <a:t>100</a:t>
            </a:r>
            <a:r>
              <a:rPr lang="en-US" sz="2000" b="0" dirty="0">
                <a:solidFill>
                  <a:srgbClr val="BFC7D5"/>
                </a:solidFill>
                <a:effectLst/>
                <a:latin typeface="Consolas" panose="020B0609020204030204" pitchFamily="49" charset="0"/>
              </a:rPr>
              <a:t>)</a:t>
            </a:r>
          </a:p>
          <a:p>
            <a:pPr lvl="1"/>
            <a:r>
              <a:rPr lang="en-US" sz="2000" b="0" dirty="0" err="1">
                <a:solidFill>
                  <a:srgbClr val="BFC7D5"/>
                </a:solidFill>
                <a:effectLst/>
                <a:latin typeface="Consolas" panose="020B0609020204030204" pitchFamily="49" charset="0"/>
              </a:rPr>
              <a:t>t.</a:t>
            </a:r>
            <a:r>
              <a:rPr lang="en-US" sz="2000" b="0" dirty="0" err="1">
                <a:solidFill>
                  <a:srgbClr val="B2CCD6"/>
                </a:solidFill>
                <a:effectLst/>
                <a:latin typeface="Consolas" panose="020B0609020204030204" pitchFamily="49" charset="0"/>
              </a:rPr>
              <a:t>lt</a:t>
            </a:r>
            <a:r>
              <a:rPr lang="en-US" sz="2000" b="0" dirty="0">
                <a:solidFill>
                  <a:srgbClr val="BFC7D5"/>
                </a:solidFill>
                <a:effectLst/>
                <a:latin typeface="Consolas" panose="020B0609020204030204" pitchFamily="49" charset="0"/>
              </a:rPr>
              <a:t>(</a:t>
            </a:r>
            <a:r>
              <a:rPr lang="en-US" sz="2000" b="0" dirty="0">
                <a:solidFill>
                  <a:srgbClr val="F78C6C"/>
                </a:solidFill>
                <a:effectLst/>
                <a:latin typeface="Consolas" panose="020B0609020204030204" pitchFamily="49" charset="0"/>
              </a:rPr>
              <a:t>72</a:t>
            </a:r>
            <a:r>
              <a:rPr lang="en-US" sz="2000" b="0" dirty="0">
                <a:solidFill>
                  <a:srgbClr val="BFC7D5"/>
                </a:solidFill>
                <a:effectLst/>
                <a:latin typeface="Consolas" panose="020B0609020204030204" pitchFamily="49" charset="0"/>
              </a:rPr>
              <a:t>)</a:t>
            </a:r>
          </a:p>
          <a:p>
            <a:pPr lvl="1"/>
            <a:r>
              <a:rPr lang="en-US" sz="2000" b="0" dirty="0" err="1">
                <a:solidFill>
                  <a:srgbClr val="BFC7D5"/>
                </a:solidFill>
                <a:effectLst/>
                <a:latin typeface="Consolas" panose="020B0609020204030204" pitchFamily="49" charset="0"/>
              </a:rPr>
              <a:t>t.</a:t>
            </a:r>
            <a:r>
              <a:rPr lang="en-US" sz="2000" b="0" dirty="0" err="1">
                <a:solidFill>
                  <a:srgbClr val="B2CCD6"/>
                </a:solidFill>
                <a:effectLst/>
                <a:latin typeface="Consolas" panose="020B0609020204030204" pitchFamily="49" charset="0"/>
              </a:rPr>
              <a:t>fd</a:t>
            </a:r>
            <a:r>
              <a:rPr lang="en-US" sz="2000" b="0" dirty="0">
                <a:solidFill>
                  <a:srgbClr val="BFC7D5"/>
                </a:solidFill>
                <a:effectLst/>
                <a:latin typeface="Consolas" panose="020B0609020204030204" pitchFamily="49" charset="0"/>
              </a:rPr>
              <a:t>(</a:t>
            </a:r>
            <a:r>
              <a:rPr lang="en-US" sz="2000" b="0" dirty="0">
                <a:solidFill>
                  <a:srgbClr val="F78C6C"/>
                </a:solidFill>
                <a:effectLst/>
                <a:latin typeface="Consolas" panose="020B0609020204030204" pitchFamily="49" charset="0"/>
              </a:rPr>
              <a:t>100</a:t>
            </a:r>
            <a:r>
              <a:rPr lang="en-US" sz="2000" b="0" dirty="0">
                <a:solidFill>
                  <a:srgbClr val="BFC7D5"/>
                </a:solidFill>
                <a:effectLst/>
                <a:latin typeface="Consolas" panose="020B0609020204030204" pitchFamily="49" charset="0"/>
              </a:rPr>
              <a:t>)</a:t>
            </a:r>
          </a:p>
          <a:p>
            <a:pPr lvl="1"/>
            <a:r>
              <a:rPr lang="en-US" sz="2000" b="0" dirty="0" err="1">
                <a:solidFill>
                  <a:srgbClr val="BFC7D5"/>
                </a:solidFill>
                <a:effectLst/>
                <a:latin typeface="Consolas" panose="020B0609020204030204" pitchFamily="49" charset="0"/>
              </a:rPr>
              <a:t>t.</a:t>
            </a:r>
            <a:r>
              <a:rPr lang="en-US" sz="2000" b="0" dirty="0" err="1">
                <a:solidFill>
                  <a:srgbClr val="B2CCD6"/>
                </a:solidFill>
                <a:effectLst/>
                <a:latin typeface="Consolas" panose="020B0609020204030204" pitchFamily="49" charset="0"/>
              </a:rPr>
              <a:t>lt</a:t>
            </a:r>
            <a:r>
              <a:rPr lang="en-US" sz="2000" b="0" dirty="0">
                <a:solidFill>
                  <a:srgbClr val="BFC7D5"/>
                </a:solidFill>
                <a:effectLst/>
                <a:latin typeface="Consolas" panose="020B0609020204030204" pitchFamily="49" charset="0"/>
              </a:rPr>
              <a:t>(</a:t>
            </a:r>
            <a:r>
              <a:rPr lang="en-US" sz="2000" b="0" dirty="0">
                <a:solidFill>
                  <a:srgbClr val="F78C6C"/>
                </a:solidFill>
                <a:effectLst/>
                <a:latin typeface="Consolas" panose="020B0609020204030204" pitchFamily="49" charset="0"/>
              </a:rPr>
              <a:t>72</a:t>
            </a:r>
            <a:r>
              <a:rPr lang="en-US" sz="2000" b="0" dirty="0">
                <a:solidFill>
                  <a:srgbClr val="BFC7D5"/>
                </a:solidFill>
                <a:effectLst/>
                <a:latin typeface="Consolas" panose="020B0609020204030204" pitchFamily="49" charset="0"/>
              </a:rPr>
              <a:t>)</a:t>
            </a:r>
          </a:p>
          <a:p>
            <a:pPr lvl="1"/>
            <a:r>
              <a:rPr lang="en-US" sz="2000" b="0" dirty="0" err="1">
                <a:solidFill>
                  <a:srgbClr val="BFC7D5"/>
                </a:solidFill>
                <a:effectLst/>
                <a:latin typeface="Consolas" panose="020B0609020204030204" pitchFamily="49" charset="0"/>
              </a:rPr>
              <a:t>t.</a:t>
            </a:r>
            <a:r>
              <a:rPr lang="en-US" sz="2000" b="0" dirty="0" err="1">
                <a:solidFill>
                  <a:srgbClr val="B2CCD6"/>
                </a:solidFill>
                <a:effectLst/>
                <a:latin typeface="Consolas" panose="020B0609020204030204" pitchFamily="49" charset="0"/>
              </a:rPr>
              <a:t>fd</a:t>
            </a:r>
            <a:r>
              <a:rPr lang="en-US" sz="2000" b="0" dirty="0">
                <a:solidFill>
                  <a:srgbClr val="BFC7D5"/>
                </a:solidFill>
                <a:effectLst/>
                <a:latin typeface="Consolas" panose="020B0609020204030204" pitchFamily="49" charset="0"/>
              </a:rPr>
              <a:t>(</a:t>
            </a:r>
            <a:r>
              <a:rPr lang="en-US" sz="2000" b="0" dirty="0">
                <a:solidFill>
                  <a:srgbClr val="F78C6C"/>
                </a:solidFill>
                <a:effectLst/>
                <a:latin typeface="Consolas" panose="020B0609020204030204" pitchFamily="49" charset="0"/>
              </a:rPr>
              <a:t>100</a:t>
            </a:r>
            <a:r>
              <a:rPr lang="en-US" sz="2000" b="0" dirty="0">
                <a:solidFill>
                  <a:srgbClr val="BFC7D5"/>
                </a:solidFill>
                <a:effectLst/>
                <a:latin typeface="Consolas" panose="020B0609020204030204" pitchFamily="49" charset="0"/>
              </a:rPr>
              <a:t>)</a:t>
            </a:r>
          </a:p>
          <a:p>
            <a:pPr lvl="1"/>
            <a:r>
              <a:rPr lang="en-US" sz="2000" b="0" dirty="0" err="1">
                <a:solidFill>
                  <a:srgbClr val="BFC7D5"/>
                </a:solidFill>
                <a:effectLst/>
                <a:latin typeface="Consolas" panose="020B0609020204030204" pitchFamily="49" charset="0"/>
              </a:rPr>
              <a:t>t.</a:t>
            </a:r>
            <a:r>
              <a:rPr lang="en-US" sz="2000" b="0" dirty="0" err="1">
                <a:solidFill>
                  <a:srgbClr val="B2CCD6"/>
                </a:solidFill>
                <a:effectLst/>
                <a:latin typeface="Consolas" panose="020B0609020204030204" pitchFamily="49" charset="0"/>
              </a:rPr>
              <a:t>lt</a:t>
            </a:r>
            <a:r>
              <a:rPr lang="en-US" sz="2000" b="0" dirty="0">
                <a:solidFill>
                  <a:srgbClr val="BFC7D5"/>
                </a:solidFill>
                <a:effectLst/>
                <a:latin typeface="Consolas" panose="020B0609020204030204" pitchFamily="49" charset="0"/>
              </a:rPr>
              <a:t>(</a:t>
            </a:r>
            <a:r>
              <a:rPr lang="en-US" sz="2000" b="0" dirty="0">
                <a:solidFill>
                  <a:srgbClr val="F78C6C"/>
                </a:solidFill>
                <a:effectLst/>
                <a:latin typeface="Consolas" panose="020B0609020204030204" pitchFamily="49" charset="0"/>
              </a:rPr>
              <a:t>72</a:t>
            </a:r>
            <a:r>
              <a:rPr lang="en-US" sz="2000" b="0" dirty="0">
                <a:solidFill>
                  <a:srgbClr val="BFC7D5"/>
                </a:solidFill>
                <a:effectLst/>
                <a:latin typeface="Consolas" panose="020B0609020204030204" pitchFamily="49" charset="0"/>
              </a:rPr>
              <a:t>)</a:t>
            </a:r>
          </a:p>
          <a:p>
            <a:pPr lvl="1"/>
            <a:r>
              <a:rPr lang="en-US" sz="2000" b="0" dirty="0" err="1">
                <a:solidFill>
                  <a:srgbClr val="BFC7D5"/>
                </a:solidFill>
                <a:effectLst/>
                <a:latin typeface="Consolas" panose="020B0609020204030204" pitchFamily="49" charset="0"/>
              </a:rPr>
              <a:t>t.</a:t>
            </a:r>
            <a:r>
              <a:rPr lang="en-US" sz="2000" b="0" dirty="0" err="1">
                <a:solidFill>
                  <a:srgbClr val="B2CCD6"/>
                </a:solidFill>
                <a:effectLst/>
                <a:latin typeface="Consolas" panose="020B0609020204030204" pitchFamily="49" charset="0"/>
              </a:rPr>
              <a:t>fd</a:t>
            </a:r>
            <a:r>
              <a:rPr lang="en-US" sz="2000" b="0" dirty="0">
                <a:solidFill>
                  <a:srgbClr val="BFC7D5"/>
                </a:solidFill>
                <a:effectLst/>
                <a:latin typeface="Consolas" panose="020B0609020204030204" pitchFamily="49" charset="0"/>
              </a:rPr>
              <a:t>(</a:t>
            </a:r>
            <a:r>
              <a:rPr lang="en-US" sz="2000" b="0" dirty="0">
                <a:solidFill>
                  <a:srgbClr val="F78C6C"/>
                </a:solidFill>
                <a:effectLst/>
                <a:latin typeface="Consolas" panose="020B0609020204030204" pitchFamily="49" charset="0"/>
              </a:rPr>
              <a:t>100</a:t>
            </a:r>
            <a:r>
              <a:rPr lang="en-US" sz="2000" b="0" dirty="0">
                <a:solidFill>
                  <a:srgbClr val="BFC7D5"/>
                </a:solidFill>
                <a:effectLst/>
                <a:latin typeface="Consolas" panose="020B0609020204030204" pitchFamily="49" charset="0"/>
              </a:rPr>
              <a:t>)</a:t>
            </a:r>
          </a:p>
          <a:p>
            <a:pPr lvl="1"/>
            <a:r>
              <a:rPr lang="en-US" sz="2000" b="0" dirty="0" err="1">
                <a:solidFill>
                  <a:srgbClr val="BFC7D5"/>
                </a:solidFill>
                <a:effectLst/>
                <a:latin typeface="Consolas" panose="020B0609020204030204" pitchFamily="49" charset="0"/>
              </a:rPr>
              <a:t>t.</a:t>
            </a:r>
            <a:r>
              <a:rPr lang="en-US" sz="2000" b="0" dirty="0" err="1">
                <a:solidFill>
                  <a:srgbClr val="B2CCD6"/>
                </a:solidFill>
                <a:effectLst/>
                <a:latin typeface="Consolas" panose="020B0609020204030204" pitchFamily="49" charset="0"/>
              </a:rPr>
              <a:t>lt</a:t>
            </a:r>
            <a:r>
              <a:rPr lang="en-US" sz="2000" b="0" dirty="0">
                <a:solidFill>
                  <a:srgbClr val="BFC7D5"/>
                </a:solidFill>
                <a:effectLst/>
                <a:latin typeface="Consolas" panose="020B0609020204030204" pitchFamily="49" charset="0"/>
              </a:rPr>
              <a:t>(</a:t>
            </a:r>
            <a:r>
              <a:rPr lang="en-US" sz="2000" b="0" dirty="0">
                <a:solidFill>
                  <a:srgbClr val="F78C6C"/>
                </a:solidFill>
                <a:effectLst/>
                <a:latin typeface="Consolas" panose="020B0609020204030204" pitchFamily="49" charset="0"/>
              </a:rPr>
              <a:t>72</a:t>
            </a:r>
            <a:r>
              <a:rPr lang="en-US" sz="2000" b="0" dirty="0">
                <a:solidFill>
                  <a:srgbClr val="BFC7D5"/>
                </a:solidFill>
                <a:effectLst/>
                <a:latin typeface="Consolas" panose="020B0609020204030204" pitchFamily="49" charset="0"/>
              </a:rPr>
              <a:t>)</a:t>
            </a:r>
          </a:p>
          <a:p>
            <a:pPr lvl="1"/>
            <a:r>
              <a:rPr lang="en-US" sz="2000" b="0" dirty="0" err="1">
                <a:solidFill>
                  <a:srgbClr val="BFC7D5"/>
                </a:solidFill>
                <a:effectLst/>
                <a:latin typeface="Consolas" panose="020B0609020204030204" pitchFamily="49" charset="0"/>
              </a:rPr>
              <a:t>t.</a:t>
            </a:r>
            <a:r>
              <a:rPr lang="en-US" sz="2000" b="0" dirty="0" err="1">
                <a:solidFill>
                  <a:srgbClr val="B2CCD6"/>
                </a:solidFill>
                <a:effectLst/>
                <a:latin typeface="Consolas" panose="020B0609020204030204" pitchFamily="49" charset="0"/>
              </a:rPr>
              <a:t>fd</a:t>
            </a:r>
            <a:r>
              <a:rPr lang="en-US" sz="2000" b="0" dirty="0">
                <a:solidFill>
                  <a:srgbClr val="BFC7D5"/>
                </a:solidFill>
                <a:effectLst/>
                <a:latin typeface="Consolas" panose="020B0609020204030204" pitchFamily="49" charset="0"/>
              </a:rPr>
              <a:t>(</a:t>
            </a:r>
            <a:r>
              <a:rPr lang="en-US" sz="2000" b="0" dirty="0">
                <a:solidFill>
                  <a:srgbClr val="F78C6C"/>
                </a:solidFill>
                <a:effectLst/>
                <a:latin typeface="Consolas" panose="020B0609020204030204" pitchFamily="49" charset="0"/>
              </a:rPr>
              <a:t>100</a:t>
            </a:r>
            <a:r>
              <a:rPr lang="en-US" sz="2000" b="0" dirty="0">
                <a:solidFill>
                  <a:srgbClr val="BFC7D5"/>
                </a:solidFill>
                <a:effectLst/>
                <a:latin typeface="Consolas" panose="020B0609020204030204" pitchFamily="49" charset="0"/>
              </a:rPr>
              <a:t>)</a:t>
            </a:r>
          </a:p>
          <a:p>
            <a:pPr lvl="1"/>
            <a:r>
              <a:rPr lang="en-US" sz="2000" b="0" dirty="0" err="1">
                <a:solidFill>
                  <a:srgbClr val="BFC7D5"/>
                </a:solidFill>
                <a:effectLst/>
                <a:latin typeface="Consolas" panose="020B0609020204030204" pitchFamily="49" charset="0"/>
              </a:rPr>
              <a:t>t.</a:t>
            </a:r>
            <a:r>
              <a:rPr lang="en-US" sz="2000" b="0" dirty="0" err="1">
                <a:solidFill>
                  <a:srgbClr val="B2CCD6"/>
                </a:solidFill>
                <a:effectLst/>
                <a:latin typeface="Consolas" panose="020B0609020204030204" pitchFamily="49" charset="0"/>
              </a:rPr>
              <a:t>lt</a:t>
            </a:r>
            <a:r>
              <a:rPr lang="en-US" sz="2000" b="0" dirty="0">
                <a:solidFill>
                  <a:srgbClr val="BFC7D5"/>
                </a:solidFill>
                <a:effectLst/>
                <a:latin typeface="Consolas" panose="020B0609020204030204" pitchFamily="49" charset="0"/>
              </a:rPr>
              <a:t>(</a:t>
            </a:r>
            <a:r>
              <a:rPr lang="en-US" sz="2000" b="0" dirty="0">
                <a:solidFill>
                  <a:srgbClr val="F78C6C"/>
                </a:solidFill>
                <a:effectLst/>
                <a:latin typeface="Consolas" panose="020B0609020204030204" pitchFamily="49" charset="0"/>
              </a:rPr>
              <a:t>72</a:t>
            </a:r>
            <a:r>
              <a:rPr lang="en-US" sz="2000" b="0" dirty="0">
                <a:solidFill>
                  <a:srgbClr val="BFC7D5"/>
                </a:solidFill>
                <a:effectLst/>
                <a:latin typeface="Consolas" panose="020B0609020204030204" pitchFamily="49" charset="0"/>
              </a:rPr>
              <a:t>)</a:t>
            </a:r>
          </a:p>
          <a:p>
            <a:pPr lvl="1"/>
            <a:r>
              <a:rPr lang="en-US" sz="2000" b="0" dirty="0" err="1">
                <a:solidFill>
                  <a:srgbClr val="B2CCD6"/>
                </a:solidFill>
                <a:effectLst/>
                <a:latin typeface="Consolas" panose="020B0609020204030204" pitchFamily="49" charset="0"/>
              </a:rPr>
              <a:t>mainloop</a:t>
            </a:r>
            <a:r>
              <a:rPr lang="en-US" sz="2000" b="0" dirty="0">
                <a:solidFill>
                  <a:srgbClr val="BFC7D5"/>
                </a:solidFill>
                <a:effectLst/>
                <a:latin typeface="Consolas" panose="020B0609020204030204" pitchFamily="49" charset="0"/>
              </a:rPr>
              <a:t>()</a:t>
            </a:r>
          </a:p>
          <a:p>
            <a:pPr algn="ctr"/>
            <a:endParaRPr lang="en-US" sz="2000" dirty="0"/>
          </a:p>
        </p:txBody>
      </p:sp>
      <p:pic>
        <p:nvPicPr>
          <p:cNvPr id="9" name="Picture 8">
            <a:extLst>
              <a:ext uri="{FF2B5EF4-FFF2-40B4-BE49-F238E27FC236}">
                <a16:creationId xmlns:a16="http://schemas.microsoft.com/office/drawing/2014/main" id="{A4DA4396-D8F2-4D20-8B36-4FBAC947E634}"/>
              </a:ext>
            </a:extLst>
          </p:cNvPr>
          <p:cNvPicPr>
            <a:picLocks noChangeAspect="1"/>
          </p:cNvPicPr>
          <p:nvPr/>
        </p:nvPicPr>
        <p:blipFill>
          <a:blip r:embed="rId2"/>
          <a:stretch>
            <a:fillRect/>
          </a:stretch>
        </p:blipFill>
        <p:spPr>
          <a:xfrm>
            <a:off x="6692986" y="1455018"/>
            <a:ext cx="5355661" cy="4290981"/>
          </a:xfrm>
          <a:prstGeom prst="rect">
            <a:avLst/>
          </a:prstGeom>
        </p:spPr>
      </p:pic>
      <p:cxnSp>
        <p:nvCxnSpPr>
          <p:cNvPr id="17" name="Straight Arrow Connector 16">
            <a:extLst>
              <a:ext uri="{FF2B5EF4-FFF2-40B4-BE49-F238E27FC236}">
                <a16:creationId xmlns:a16="http://schemas.microsoft.com/office/drawing/2014/main" id="{086C9C27-64D3-43D4-AFFD-25B4BEBCDA82}"/>
              </a:ext>
            </a:extLst>
          </p:cNvPr>
          <p:cNvCxnSpPr/>
          <p:nvPr/>
        </p:nvCxnSpPr>
        <p:spPr>
          <a:xfrm flipH="1">
            <a:off x="2820473" y="2356834"/>
            <a:ext cx="200910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2" name="Straight Arrow Connector 21">
            <a:extLst>
              <a:ext uri="{FF2B5EF4-FFF2-40B4-BE49-F238E27FC236}">
                <a16:creationId xmlns:a16="http://schemas.microsoft.com/office/drawing/2014/main" id="{B61E6FB7-FA78-42D6-B91F-C46B974854FE}"/>
              </a:ext>
            </a:extLst>
          </p:cNvPr>
          <p:cNvCxnSpPr/>
          <p:nvPr/>
        </p:nvCxnSpPr>
        <p:spPr>
          <a:xfrm flipH="1">
            <a:off x="2807594" y="2678806"/>
            <a:ext cx="2009105"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8" name="TextBox 17">
            <a:extLst>
              <a:ext uri="{FF2B5EF4-FFF2-40B4-BE49-F238E27FC236}">
                <a16:creationId xmlns:a16="http://schemas.microsoft.com/office/drawing/2014/main" id="{E216656C-490D-4A7A-873F-F8955F871C45}"/>
              </a:ext>
            </a:extLst>
          </p:cNvPr>
          <p:cNvSpPr txBox="1"/>
          <p:nvPr/>
        </p:nvSpPr>
        <p:spPr>
          <a:xfrm>
            <a:off x="4829578" y="2131862"/>
            <a:ext cx="1812035" cy="369332"/>
          </a:xfrm>
          <a:prstGeom prst="rect">
            <a:avLst/>
          </a:prstGeom>
          <a:noFill/>
        </p:spPr>
        <p:txBody>
          <a:bodyPr wrap="none" rtlCol="0">
            <a:spAutoFit/>
          </a:bodyPr>
          <a:lstStyle/>
          <a:p>
            <a:r>
              <a:rPr lang="en-US" dirty="0"/>
              <a:t>Distance to move</a:t>
            </a:r>
          </a:p>
        </p:txBody>
      </p:sp>
      <p:sp>
        <p:nvSpPr>
          <p:cNvPr id="24" name="TextBox 23">
            <a:extLst>
              <a:ext uri="{FF2B5EF4-FFF2-40B4-BE49-F238E27FC236}">
                <a16:creationId xmlns:a16="http://schemas.microsoft.com/office/drawing/2014/main" id="{14B94741-BEB4-4DCD-A08C-4CA8AEBFF92E}"/>
              </a:ext>
            </a:extLst>
          </p:cNvPr>
          <p:cNvSpPr txBox="1"/>
          <p:nvPr/>
        </p:nvSpPr>
        <p:spPr>
          <a:xfrm>
            <a:off x="4816699" y="2477514"/>
            <a:ext cx="1589922" cy="369332"/>
          </a:xfrm>
          <a:prstGeom prst="rect">
            <a:avLst/>
          </a:prstGeom>
          <a:noFill/>
        </p:spPr>
        <p:txBody>
          <a:bodyPr wrap="none" rtlCol="0">
            <a:spAutoFit/>
          </a:bodyPr>
          <a:lstStyle/>
          <a:p>
            <a:r>
              <a:rPr lang="en-US" dirty="0"/>
              <a:t>Angle to rotate</a:t>
            </a:r>
          </a:p>
        </p:txBody>
      </p:sp>
      <p:sp>
        <p:nvSpPr>
          <p:cNvPr id="25" name="TextBox 24">
            <a:extLst>
              <a:ext uri="{FF2B5EF4-FFF2-40B4-BE49-F238E27FC236}">
                <a16:creationId xmlns:a16="http://schemas.microsoft.com/office/drawing/2014/main" id="{42506506-7AE0-4FA8-BB95-A4942DBF071E}"/>
              </a:ext>
            </a:extLst>
          </p:cNvPr>
          <p:cNvSpPr txBox="1"/>
          <p:nvPr/>
        </p:nvSpPr>
        <p:spPr>
          <a:xfrm>
            <a:off x="4855264" y="5244073"/>
            <a:ext cx="2288255" cy="369332"/>
          </a:xfrm>
          <a:prstGeom prst="rect">
            <a:avLst/>
          </a:prstGeom>
          <a:noFill/>
        </p:spPr>
        <p:txBody>
          <a:bodyPr wrap="none" rtlCol="0">
            <a:spAutoFit/>
          </a:bodyPr>
          <a:lstStyle/>
          <a:p>
            <a:r>
              <a:rPr lang="en-US" dirty="0"/>
              <a:t>Keep showing window</a:t>
            </a:r>
          </a:p>
        </p:txBody>
      </p:sp>
      <p:cxnSp>
        <p:nvCxnSpPr>
          <p:cNvPr id="20" name="Straight Arrow Connector 19">
            <a:extLst>
              <a:ext uri="{FF2B5EF4-FFF2-40B4-BE49-F238E27FC236}">
                <a16:creationId xmlns:a16="http://schemas.microsoft.com/office/drawing/2014/main" id="{73AE96A0-9C24-42F6-8017-F64DEF94CEF0}"/>
              </a:ext>
            </a:extLst>
          </p:cNvPr>
          <p:cNvCxnSpPr>
            <a:stCxn id="25" idx="1"/>
          </p:cNvCxnSpPr>
          <p:nvPr/>
        </p:nvCxnSpPr>
        <p:spPr>
          <a:xfrm flipH="1" flipV="1">
            <a:off x="2807594" y="5402982"/>
            <a:ext cx="2047670" cy="2575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1" name="TextBox 20">
            <a:extLst>
              <a:ext uri="{FF2B5EF4-FFF2-40B4-BE49-F238E27FC236}">
                <a16:creationId xmlns:a16="http://schemas.microsoft.com/office/drawing/2014/main" id="{3E6FFA57-1C73-42F8-AF52-5ED504DC0B10}"/>
              </a:ext>
            </a:extLst>
          </p:cNvPr>
          <p:cNvSpPr txBox="1"/>
          <p:nvPr/>
        </p:nvSpPr>
        <p:spPr>
          <a:xfrm>
            <a:off x="8753499" y="1040582"/>
            <a:ext cx="1234633" cy="369332"/>
          </a:xfrm>
          <a:prstGeom prst="rect">
            <a:avLst/>
          </a:prstGeom>
          <a:noFill/>
        </p:spPr>
        <p:txBody>
          <a:bodyPr wrap="none" rtlCol="0">
            <a:spAutoFit/>
          </a:bodyPr>
          <a:lstStyle/>
          <a:p>
            <a:r>
              <a:rPr lang="en-US" b="1" dirty="0">
                <a:latin typeface="Aharoni" panose="02010803020104030203" pitchFamily="2" charset="-79"/>
                <a:cs typeface="Aharoni" panose="02010803020104030203" pitchFamily="2" charset="-79"/>
              </a:rPr>
              <a:t>pentagon</a:t>
            </a:r>
          </a:p>
        </p:txBody>
      </p:sp>
    </p:spTree>
    <p:extLst>
      <p:ext uri="{BB962C8B-B14F-4D97-AF65-F5344CB8AC3E}">
        <p14:creationId xmlns:p14="http://schemas.microsoft.com/office/powerpoint/2010/main" val="1649402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1+#ppt_w/2"/>
                                          </p:val>
                                        </p:tav>
                                        <p:tav tm="100000">
                                          <p:val>
                                            <p:strVal val="#ppt_x"/>
                                          </p:val>
                                        </p:tav>
                                      </p:tavLst>
                                    </p:anim>
                                    <p:anim calcmode="lin" valueType="num">
                                      <p:cBhvr additive="base">
                                        <p:cTn id="1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0-#ppt_w/2"/>
                                          </p:val>
                                        </p:tav>
                                        <p:tav tm="100000">
                                          <p:val>
                                            <p:strVal val="#ppt_x"/>
                                          </p:val>
                                        </p:tav>
                                      </p:tavLst>
                                    </p:anim>
                                    <p:anim calcmode="lin" valueType="num">
                                      <p:cBhvr additive="base">
                                        <p:cTn id="19"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par>
                                <p:cTn id="33" presetID="10"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500"/>
                                        <p:tgtEl>
                                          <p:spTgt spid="2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fade">
                                      <p:cBhvr>
                                        <p:cTn id="4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p:bldP spid="24" grpId="0"/>
      <p:bldP spid="25" grpId="0"/>
      <p:bldP spid="2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p:txBody>
          <a:bodyPr/>
          <a:lstStyle/>
          <a:p>
            <a:r>
              <a:rPr lang="en-US" dirty="0"/>
              <a:t>Code and learn with examples</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2 | level 7  - Graphics with turtle II</a:t>
            </a:r>
          </a:p>
        </p:txBody>
      </p:sp>
      <p:sp>
        <p:nvSpPr>
          <p:cNvPr id="21" name="TextBox 20">
            <a:extLst>
              <a:ext uri="{FF2B5EF4-FFF2-40B4-BE49-F238E27FC236}">
                <a16:creationId xmlns:a16="http://schemas.microsoft.com/office/drawing/2014/main" id="{3E6FFA57-1C73-42F8-AF52-5ED504DC0B10}"/>
              </a:ext>
            </a:extLst>
          </p:cNvPr>
          <p:cNvSpPr txBox="1"/>
          <p:nvPr/>
        </p:nvSpPr>
        <p:spPr>
          <a:xfrm>
            <a:off x="8264102" y="1014824"/>
            <a:ext cx="2840842" cy="369332"/>
          </a:xfrm>
          <a:prstGeom prst="rect">
            <a:avLst/>
          </a:prstGeom>
          <a:noFill/>
        </p:spPr>
        <p:txBody>
          <a:bodyPr wrap="none" rtlCol="0">
            <a:spAutoFit/>
          </a:bodyPr>
          <a:lstStyle/>
          <a:p>
            <a:r>
              <a:rPr lang="en-US" b="1" dirty="0">
                <a:latin typeface="Aharoni" panose="02010803020104030203" pitchFamily="2" charset="-79"/>
                <a:cs typeface="Aharoni" panose="02010803020104030203" pitchFamily="2" charset="-79"/>
              </a:rPr>
              <a:t>Octagon but with a loop</a:t>
            </a:r>
          </a:p>
        </p:txBody>
      </p:sp>
      <p:pic>
        <p:nvPicPr>
          <p:cNvPr id="5" name="Picture 4">
            <a:extLst>
              <a:ext uri="{FF2B5EF4-FFF2-40B4-BE49-F238E27FC236}">
                <a16:creationId xmlns:a16="http://schemas.microsoft.com/office/drawing/2014/main" id="{0D95F0D7-11A5-401B-BF40-E3C3215FEFA0}"/>
              </a:ext>
            </a:extLst>
          </p:cNvPr>
          <p:cNvPicPr>
            <a:picLocks noChangeAspect="1"/>
          </p:cNvPicPr>
          <p:nvPr/>
        </p:nvPicPr>
        <p:blipFill>
          <a:blip r:embed="rId2"/>
          <a:stretch>
            <a:fillRect/>
          </a:stretch>
        </p:blipFill>
        <p:spPr>
          <a:xfrm>
            <a:off x="7779257" y="1695208"/>
            <a:ext cx="3810532" cy="3467584"/>
          </a:xfrm>
          <a:prstGeom prst="rect">
            <a:avLst/>
          </a:prstGeom>
        </p:spPr>
      </p:pic>
      <p:sp>
        <p:nvSpPr>
          <p:cNvPr id="14" name="Rectangle: Rounded Corners 13">
            <a:extLst>
              <a:ext uri="{FF2B5EF4-FFF2-40B4-BE49-F238E27FC236}">
                <a16:creationId xmlns:a16="http://schemas.microsoft.com/office/drawing/2014/main" id="{8FB3CF1A-3368-4D72-ADF9-6AEB10FB990C}"/>
              </a:ext>
            </a:extLst>
          </p:cNvPr>
          <p:cNvSpPr/>
          <p:nvPr/>
        </p:nvSpPr>
        <p:spPr>
          <a:xfrm>
            <a:off x="143352" y="821027"/>
            <a:ext cx="5033955" cy="5215945"/>
          </a:xfrm>
          <a:prstGeom prst="roundRect">
            <a:avLst>
              <a:gd name="adj" fmla="val 3861"/>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0" i="1" dirty="0">
                <a:solidFill>
                  <a:srgbClr val="C792EA"/>
                </a:solidFill>
                <a:effectLst/>
                <a:latin typeface="Consolas" panose="020B0609020204030204" pitchFamily="49" charset="0"/>
              </a:rPr>
              <a:t>from</a:t>
            </a:r>
            <a:r>
              <a:rPr lang="en-US" sz="2400" b="0" dirty="0">
                <a:solidFill>
                  <a:srgbClr val="BFC7D5"/>
                </a:solidFill>
                <a:effectLst/>
                <a:latin typeface="Consolas" panose="020B0609020204030204" pitchFamily="49" charset="0"/>
              </a:rPr>
              <a:t> turtle </a:t>
            </a:r>
            <a:r>
              <a:rPr lang="en-US" sz="2400" b="0" i="1" dirty="0">
                <a:solidFill>
                  <a:srgbClr val="C792EA"/>
                </a:solidFill>
                <a:effectLst/>
                <a:latin typeface="Consolas" panose="020B0609020204030204" pitchFamily="49" charset="0"/>
              </a:rPr>
              <a:t>import</a:t>
            </a:r>
            <a:r>
              <a:rPr lang="en-US" sz="2400" b="0" dirty="0">
                <a:solidFill>
                  <a:srgbClr val="BFC7D5"/>
                </a:solidFill>
                <a:effectLst/>
                <a:latin typeface="Consolas" panose="020B0609020204030204" pitchFamily="49" charset="0"/>
              </a:rPr>
              <a:t> </a:t>
            </a:r>
            <a:r>
              <a:rPr lang="en-US" sz="2400" b="0" dirty="0">
                <a:solidFill>
                  <a:srgbClr val="89DDFF"/>
                </a:solidFill>
                <a:effectLst/>
                <a:latin typeface="Consolas" panose="020B0609020204030204" pitchFamily="49" charset="0"/>
              </a:rPr>
              <a:t>*</a:t>
            </a:r>
            <a:endParaRPr lang="en-US" sz="2400" b="0" dirty="0">
              <a:solidFill>
                <a:srgbClr val="BFC7D5"/>
              </a:solidFill>
              <a:effectLst/>
              <a:latin typeface="Consolas" panose="020B0609020204030204" pitchFamily="49" charset="0"/>
            </a:endParaRPr>
          </a:p>
          <a:p>
            <a:br>
              <a:rPr lang="en-US" sz="2400" b="0" dirty="0">
                <a:solidFill>
                  <a:srgbClr val="BFC7D5"/>
                </a:solidFill>
                <a:effectLst/>
                <a:latin typeface="Consolas" panose="020B0609020204030204" pitchFamily="49" charset="0"/>
              </a:rPr>
            </a:br>
            <a:r>
              <a:rPr lang="en-US" sz="2400" b="0" dirty="0">
                <a:solidFill>
                  <a:srgbClr val="BFC7D5"/>
                </a:solidFill>
                <a:effectLst/>
                <a:latin typeface="Consolas" panose="020B0609020204030204" pitchFamily="49" charset="0"/>
              </a:rPr>
              <a:t>s </a:t>
            </a:r>
            <a:r>
              <a:rPr lang="en-US" sz="2400" b="0" dirty="0">
                <a:solidFill>
                  <a:srgbClr val="C792EA"/>
                </a:solidFill>
                <a:effectLst/>
                <a:latin typeface="Consolas" panose="020B0609020204030204" pitchFamily="49" charset="0"/>
              </a:rPr>
              <a:t>=</a:t>
            </a:r>
            <a:r>
              <a:rPr lang="en-US" sz="2400" b="0" dirty="0">
                <a:solidFill>
                  <a:srgbClr val="BFC7D5"/>
                </a:solidFill>
                <a:effectLst/>
                <a:latin typeface="Consolas" panose="020B0609020204030204" pitchFamily="49" charset="0"/>
              </a:rPr>
              <a:t> </a:t>
            </a:r>
            <a:r>
              <a:rPr lang="en-US" sz="2400" b="0" dirty="0" err="1">
                <a:solidFill>
                  <a:srgbClr val="B2CCD6"/>
                </a:solidFill>
                <a:effectLst/>
                <a:latin typeface="Consolas" panose="020B0609020204030204" pitchFamily="49" charset="0"/>
              </a:rPr>
              <a:t>getscreen</a:t>
            </a:r>
            <a:r>
              <a:rPr lang="en-US" sz="2400" b="0" dirty="0">
                <a:solidFill>
                  <a:srgbClr val="BFC7D5"/>
                </a:solidFill>
                <a:effectLst/>
                <a:latin typeface="Consolas" panose="020B0609020204030204" pitchFamily="49" charset="0"/>
              </a:rPr>
              <a:t>()</a:t>
            </a:r>
          </a:p>
          <a:p>
            <a:r>
              <a:rPr lang="en-US" sz="2400" b="0" dirty="0">
                <a:solidFill>
                  <a:srgbClr val="BFC7D5"/>
                </a:solidFill>
                <a:effectLst/>
                <a:latin typeface="Consolas" panose="020B0609020204030204" pitchFamily="49" charset="0"/>
              </a:rPr>
              <a:t>t </a:t>
            </a:r>
            <a:r>
              <a:rPr lang="en-US" sz="2400" b="0" dirty="0">
                <a:solidFill>
                  <a:srgbClr val="C792EA"/>
                </a:solidFill>
                <a:effectLst/>
                <a:latin typeface="Consolas" panose="020B0609020204030204" pitchFamily="49" charset="0"/>
              </a:rPr>
              <a:t>=</a:t>
            </a:r>
            <a:r>
              <a:rPr lang="en-US" sz="2400" b="0" dirty="0">
                <a:solidFill>
                  <a:srgbClr val="BFC7D5"/>
                </a:solidFill>
                <a:effectLst/>
                <a:latin typeface="Consolas" panose="020B0609020204030204" pitchFamily="49" charset="0"/>
              </a:rPr>
              <a:t> </a:t>
            </a:r>
            <a:r>
              <a:rPr lang="en-US" sz="2400" b="0" dirty="0">
                <a:solidFill>
                  <a:srgbClr val="B2CCD6"/>
                </a:solidFill>
                <a:effectLst/>
                <a:latin typeface="Consolas" panose="020B0609020204030204" pitchFamily="49" charset="0"/>
              </a:rPr>
              <a:t>Turtle</a:t>
            </a:r>
            <a:r>
              <a:rPr lang="en-US" sz="2400" b="0" dirty="0">
                <a:solidFill>
                  <a:srgbClr val="BFC7D5"/>
                </a:solidFill>
                <a:effectLst/>
                <a:latin typeface="Consolas" panose="020B0609020204030204" pitchFamily="49" charset="0"/>
              </a:rPr>
              <a:t>()</a:t>
            </a:r>
          </a:p>
          <a:p>
            <a:r>
              <a:rPr lang="en-US" sz="2400" b="0" i="1" dirty="0">
                <a:solidFill>
                  <a:srgbClr val="C792EA"/>
                </a:solidFill>
                <a:effectLst/>
                <a:latin typeface="Consolas" panose="020B0609020204030204" pitchFamily="49" charset="0"/>
              </a:rPr>
              <a:t>for</a:t>
            </a:r>
            <a:r>
              <a:rPr lang="en-US" sz="2400" b="0" dirty="0">
                <a:solidFill>
                  <a:srgbClr val="BFC7D5"/>
                </a:solidFill>
                <a:effectLst/>
                <a:latin typeface="Consolas" panose="020B0609020204030204" pitchFamily="49" charset="0"/>
              </a:rPr>
              <a:t> </a:t>
            </a:r>
            <a:r>
              <a:rPr lang="en-US" sz="2400" b="0" dirty="0" err="1">
                <a:solidFill>
                  <a:srgbClr val="BFC7D5"/>
                </a:solidFill>
                <a:effectLst/>
                <a:latin typeface="Consolas" panose="020B0609020204030204" pitchFamily="49" charset="0"/>
              </a:rPr>
              <a:t>i</a:t>
            </a:r>
            <a:r>
              <a:rPr lang="en-US" sz="2400" b="0" dirty="0">
                <a:solidFill>
                  <a:srgbClr val="BFC7D5"/>
                </a:solidFill>
                <a:effectLst/>
                <a:latin typeface="Consolas" panose="020B0609020204030204" pitchFamily="49" charset="0"/>
              </a:rPr>
              <a:t> </a:t>
            </a:r>
            <a:r>
              <a:rPr lang="en-US" sz="2400" b="0" i="1" dirty="0">
                <a:solidFill>
                  <a:srgbClr val="C792EA"/>
                </a:solidFill>
                <a:effectLst/>
                <a:latin typeface="Consolas" panose="020B0609020204030204" pitchFamily="49" charset="0"/>
              </a:rPr>
              <a:t>in</a:t>
            </a:r>
            <a:r>
              <a:rPr lang="en-US" sz="2400" b="0" dirty="0">
                <a:solidFill>
                  <a:srgbClr val="BFC7D5"/>
                </a:solidFill>
                <a:effectLst/>
                <a:latin typeface="Consolas" panose="020B0609020204030204" pitchFamily="49" charset="0"/>
              </a:rPr>
              <a:t> </a:t>
            </a:r>
            <a:r>
              <a:rPr lang="en-US" sz="2400" b="0" dirty="0">
                <a:solidFill>
                  <a:srgbClr val="89DDFF"/>
                </a:solidFill>
                <a:effectLst/>
                <a:latin typeface="Consolas" panose="020B0609020204030204" pitchFamily="49" charset="0"/>
              </a:rPr>
              <a:t>range</a:t>
            </a:r>
            <a:r>
              <a:rPr lang="en-US" sz="2400" b="0" dirty="0">
                <a:solidFill>
                  <a:srgbClr val="BFC7D5"/>
                </a:solidFill>
                <a:effectLst/>
                <a:latin typeface="Consolas" panose="020B0609020204030204" pitchFamily="49" charset="0"/>
              </a:rPr>
              <a:t>(</a:t>
            </a:r>
            <a:r>
              <a:rPr lang="en-US" sz="2400" b="0" dirty="0">
                <a:solidFill>
                  <a:srgbClr val="F78C6C"/>
                </a:solidFill>
                <a:effectLst/>
                <a:latin typeface="Consolas" panose="020B0609020204030204" pitchFamily="49" charset="0"/>
              </a:rPr>
              <a:t>8</a:t>
            </a:r>
            <a:r>
              <a:rPr lang="en-US" sz="2400" b="0" dirty="0">
                <a:solidFill>
                  <a:srgbClr val="BFC7D5"/>
                </a:solidFill>
                <a:effectLst/>
                <a:latin typeface="Consolas" panose="020B0609020204030204" pitchFamily="49" charset="0"/>
              </a:rPr>
              <a:t>):</a:t>
            </a:r>
          </a:p>
          <a:p>
            <a:r>
              <a:rPr lang="en-US" sz="2400" b="0" dirty="0">
                <a:solidFill>
                  <a:srgbClr val="BFC7D5"/>
                </a:solidFill>
                <a:effectLst/>
                <a:latin typeface="Consolas" panose="020B0609020204030204" pitchFamily="49" charset="0"/>
              </a:rPr>
              <a:t>    </a:t>
            </a:r>
            <a:r>
              <a:rPr lang="en-US" sz="2400" b="0" dirty="0" err="1">
                <a:solidFill>
                  <a:srgbClr val="BFC7D5"/>
                </a:solidFill>
                <a:effectLst/>
                <a:latin typeface="Consolas" panose="020B0609020204030204" pitchFamily="49" charset="0"/>
              </a:rPr>
              <a:t>t.</a:t>
            </a:r>
            <a:r>
              <a:rPr lang="en-US" sz="2400" b="0" dirty="0" err="1">
                <a:solidFill>
                  <a:srgbClr val="B2CCD6"/>
                </a:solidFill>
                <a:effectLst/>
                <a:latin typeface="Consolas" panose="020B0609020204030204" pitchFamily="49" charset="0"/>
              </a:rPr>
              <a:t>fd</a:t>
            </a:r>
            <a:r>
              <a:rPr lang="en-US" sz="2400" b="0" dirty="0">
                <a:solidFill>
                  <a:srgbClr val="BFC7D5"/>
                </a:solidFill>
                <a:effectLst/>
                <a:latin typeface="Consolas" panose="020B0609020204030204" pitchFamily="49" charset="0"/>
              </a:rPr>
              <a:t>(</a:t>
            </a:r>
            <a:r>
              <a:rPr lang="en-US" sz="2400" b="0" dirty="0">
                <a:solidFill>
                  <a:srgbClr val="F78C6C"/>
                </a:solidFill>
                <a:effectLst/>
                <a:latin typeface="Consolas" panose="020B0609020204030204" pitchFamily="49" charset="0"/>
              </a:rPr>
              <a:t>100</a:t>
            </a:r>
            <a:r>
              <a:rPr lang="en-US" sz="2400" b="0" dirty="0">
                <a:solidFill>
                  <a:srgbClr val="BFC7D5"/>
                </a:solidFill>
                <a:effectLst/>
                <a:latin typeface="Consolas" panose="020B0609020204030204" pitchFamily="49" charset="0"/>
              </a:rPr>
              <a:t>)</a:t>
            </a:r>
          </a:p>
          <a:p>
            <a:r>
              <a:rPr lang="en-US" sz="2400" b="0" dirty="0">
                <a:solidFill>
                  <a:srgbClr val="BFC7D5"/>
                </a:solidFill>
                <a:effectLst/>
                <a:latin typeface="Consolas" panose="020B0609020204030204" pitchFamily="49" charset="0"/>
              </a:rPr>
              <a:t>    </a:t>
            </a:r>
            <a:r>
              <a:rPr lang="en-US" sz="2400" b="0" dirty="0" err="1">
                <a:solidFill>
                  <a:srgbClr val="BFC7D5"/>
                </a:solidFill>
                <a:effectLst/>
                <a:latin typeface="Consolas" panose="020B0609020204030204" pitchFamily="49" charset="0"/>
              </a:rPr>
              <a:t>t.</a:t>
            </a:r>
            <a:r>
              <a:rPr lang="en-US" sz="2400" b="0" dirty="0" err="1">
                <a:solidFill>
                  <a:srgbClr val="B2CCD6"/>
                </a:solidFill>
                <a:effectLst/>
                <a:latin typeface="Consolas" panose="020B0609020204030204" pitchFamily="49" charset="0"/>
              </a:rPr>
              <a:t>lt</a:t>
            </a:r>
            <a:r>
              <a:rPr lang="en-US" sz="2400" b="0" dirty="0">
                <a:solidFill>
                  <a:srgbClr val="BFC7D5"/>
                </a:solidFill>
                <a:effectLst/>
                <a:latin typeface="Consolas" panose="020B0609020204030204" pitchFamily="49" charset="0"/>
              </a:rPr>
              <a:t>(</a:t>
            </a:r>
            <a:r>
              <a:rPr lang="en-US" sz="2400" b="0" dirty="0">
                <a:solidFill>
                  <a:srgbClr val="F78C6C"/>
                </a:solidFill>
                <a:effectLst/>
                <a:latin typeface="Consolas" panose="020B0609020204030204" pitchFamily="49" charset="0"/>
              </a:rPr>
              <a:t>45</a:t>
            </a:r>
            <a:r>
              <a:rPr lang="en-US" sz="2400" b="0" dirty="0">
                <a:solidFill>
                  <a:srgbClr val="BFC7D5"/>
                </a:solidFill>
                <a:effectLst/>
                <a:latin typeface="Consolas" panose="020B0609020204030204" pitchFamily="49" charset="0"/>
              </a:rPr>
              <a:t>)</a:t>
            </a:r>
          </a:p>
          <a:p>
            <a:r>
              <a:rPr lang="en-US" sz="2400" b="0" dirty="0" err="1">
                <a:solidFill>
                  <a:srgbClr val="B2CCD6"/>
                </a:solidFill>
                <a:effectLst/>
                <a:latin typeface="Consolas" panose="020B0609020204030204" pitchFamily="49" charset="0"/>
              </a:rPr>
              <a:t>mainloop</a:t>
            </a:r>
            <a:r>
              <a:rPr lang="en-US" sz="2400" b="0" dirty="0">
                <a:solidFill>
                  <a:srgbClr val="BFC7D5"/>
                </a:solidFill>
                <a:effectLst/>
                <a:latin typeface="Consolas" panose="020B0609020204030204" pitchFamily="49" charset="0"/>
              </a:rPr>
              <a:t>()</a:t>
            </a:r>
          </a:p>
        </p:txBody>
      </p:sp>
      <p:cxnSp>
        <p:nvCxnSpPr>
          <p:cNvPr id="8" name="Straight Arrow Connector 7">
            <a:extLst>
              <a:ext uri="{FF2B5EF4-FFF2-40B4-BE49-F238E27FC236}">
                <a16:creationId xmlns:a16="http://schemas.microsoft.com/office/drawing/2014/main" id="{A8908891-DB84-4E01-A5FC-962604FA2195}"/>
              </a:ext>
            </a:extLst>
          </p:cNvPr>
          <p:cNvCxnSpPr>
            <a:cxnSpLocks/>
          </p:cNvCxnSpPr>
          <p:nvPr/>
        </p:nvCxnSpPr>
        <p:spPr>
          <a:xfrm flipH="1">
            <a:off x="3606801" y="3594100"/>
            <a:ext cx="1765299"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10" name="Rectangle: Rounded Corners 9">
            <a:extLst>
              <a:ext uri="{FF2B5EF4-FFF2-40B4-BE49-F238E27FC236}">
                <a16:creationId xmlns:a16="http://schemas.microsoft.com/office/drawing/2014/main" id="{03D1ECF9-BDF8-4CC4-9862-5D6E0B30E9DD}"/>
              </a:ext>
            </a:extLst>
          </p:cNvPr>
          <p:cNvSpPr/>
          <p:nvPr/>
        </p:nvSpPr>
        <p:spPr>
          <a:xfrm>
            <a:off x="5405905" y="3411538"/>
            <a:ext cx="2023594" cy="365123"/>
          </a:xfrm>
          <a:prstGeom prst="roundRect">
            <a:avLst>
              <a:gd name="adj" fmla="val 50000"/>
            </a:avLst>
          </a:prstGeom>
        </p:spPr>
        <p:style>
          <a:lnRef idx="0">
            <a:schemeClr val="accent6"/>
          </a:lnRef>
          <a:fillRef idx="3">
            <a:schemeClr val="accent6"/>
          </a:fillRef>
          <a:effectRef idx="3">
            <a:schemeClr val="accent6"/>
          </a:effectRef>
          <a:fontRef idx="minor">
            <a:schemeClr val="lt1"/>
          </a:fontRef>
        </p:style>
        <p:txBody>
          <a:bodyPr rtlCol="0" anchor="ctr"/>
          <a:lstStyle/>
          <a:p>
            <a:r>
              <a:rPr lang="en-US" dirty="0"/>
              <a:t>Do it 8 times</a:t>
            </a:r>
          </a:p>
        </p:txBody>
      </p:sp>
      <p:cxnSp>
        <p:nvCxnSpPr>
          <p:cNvPr id="23" name="Straight Arrow Connector 22">
            <a:extLst>
              <a:ext uri="{FF2B5EF4-FFF2-40B4-BE49-F238E27FC236}">
                <a16:creationId xmlns:a16="http://schemas.microsoft.com/office/drawing/2014/main" id="{DE953C4F-DBD3-4CDF-954C-723A6C22762F}"/>
              </a:ext>
            </a:extLst>
          </p:cNvPr>
          <p:cNvCxnSpPr>
            <a:cxnSpLocks/>
          </p:cNvCxnSpPr>
          <p:nvPr/>
        </p:nvCxnSpPr>
        <p:spPr>
          <a:xfrm flipH="1">
            <a:off x="3640606" y="4027684"/>
            <a:ext cx="1765299"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6" name="Rectangle: Rounded Corners 25">
            <a:extLst>
              <a:ext uri="{FF2B5EF4-FFF2-40B4-BE49-F238E27FC236}">
                <a16:creationId xmlns:a16="http://schemas.microsoft.com/office/drawing/2014/main" id="{3AF61D29-E4E2-4070-B2F4-DE6461417EC1}"/>
              </a:ext>
            </a:extLst>
          </p:cNvPr>
          <p:cNvSpPr/>
          <p:nvPr/>
        </p:nvSpPr>
        <p:spPr>
          <a:xfrm>
            <a:off x="5405904" y="3842147"/>
            <a:ext cx="2023595" cy="365125"/>
          </a:xfrm>
          <a:prstGeom prst="roundRect">
            <a:avLst>
              <a:gd name="adj" fmla="val 50000"/>
            </a:avLst>
          </a:prstGeom>
        </p:spPr>
        <p:style>
          <a:lnRef idx="0">
            <a:schemeClr val="accent6"/>
          </a:lnRef>
          <a:fillRef idx="3">
            <a:schemeClr val="accent6"/>
          </a:fillRef>
          <a:effectRef idx="3">
            <a:schemeClr val="accent6"/>
          </a:effectRef>
          <a:fontRef idx="minor">
            <a:schemeClr val="lt1"/>
          </a:fontRef>
        </p:style>
        <p:txBody>
          <a:bodyPr rtlCol="0" anchor="ctr"/>
          <a:lstStyle/>
          <a:p>
            <a:r>
              <a:rPr lang="en-US" dirty="0"/>
              <a:t>Create 100px line</a:t>
            </a:r>
          </a:p>
        </p:txBody>
      </p:sp>
      <p:cxnSp>
        <p:nvCxnSpPr>
          <p:cNvPr id="27" name="Straight Arrow Connector 26">
            <a:extLst>
              <a:ext uri="{FF2B5EF4-FFF2-40B4-BE49-F238E27FC236}">
                <a16:creationId xmlns:a16="http://schemas.microsoft.com/office/drawing/2014/main" id="{BE30BEF0-48B8-450F-9D33-CB82B3BE1C3F}"/>
              </a:ext>
            </a:extLst>
          </p:cNvPr>
          <p:cNvCxnSpPr>
            <a:cxnSpLocks/>
          </p:cNvCxnSpPr>
          <p:nvPr/>
        </p:nvCxnSpPr>
        <p:spPr>
          <a:xfrm flipH="1">
            <a:off x="3666005" y="4435867"/>
            <a:ext cx="1765299" cy="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8" name="Rectangle: Rounded Corners 27">
            <a:extLst>
              <a:ext uri="{FF2B5EF4-FFF2-40B4-BE49-F238E27FC236}">
                <a16:creationId xmlns:a16="http://schemas.microsoft.com/office/drawing/2014/main" id="{EC42D583-E9B5-4F34-962F-2C3F20DFDD6B}"/>
              </a:ext>
            </a:extLst>
          </p:cNvPr>
          <p:cNvSpPr/>
          <p:nvPr/>
        </p:nvSpPr>
        <p:spPr>
          <a:xfrm>
            <a:off x="5431303" y="4250330"/>
            <a:ext cx="2023595" cy="365125"/>
          </a:xfrm>
          <a:prstGeom prst="roundRect">
            <a:avLst>
              <a:gd name="adj" fmla="val 50000"/>
            </a:avLst>
          </a:prstGeom>
        </p:spPr>
        <p:style>
          <a:lnRef idx="0">
            <a:schemeClr val="accent6"/>
          </a:lnRef>
          <a:fillRef idx="3">
            <a:schemeClr val="accent6"/>
          </a:fillRef>
          <a:effectRef idx="3">
            <a:schemeClr val="accent6"/>
          </a:effectRef>
          <a:fontRef idx="minor">
            <a:schemeClr val="lt1"/>
          </a:fontRef>
        </p:style>
        <p:txBody>
          <a:bodyPr rtlCol="0" anchor="ctr"/>
          <a:lstStyle/>
          <a:p>
            <a:r>
              <a:rPr lang="en-US" dirty="0"/>
              <a:t>Rotate 45 deg</a:t>
            </a:r>
          </a:p>
        </p:txBody>
      </p:sp>
      <p:cxnSp>
        <p:nvCxnSpPr>
          <p:cNvPr id="13" name="Connector: Elbow 12">
            <a:extLst>
              <a:ext uri="{FF2B5EF4-FFF2-40B4-BE49-F238E27FC236}">
                <a16:creationId xmlns:a16="http://schemas.microsoft.com/office/drawing/2014/main" id="{4AC4BC06-2645-4172-8E4A-C7C8BB6077AF}"/>
              </a:ext>
            </a:extLst>
          </p:cNvPr>
          <p:cNvCxnSpPr>
            <a:cxnSpLocks/>
            <a:stCxn id="28" idx="3"/>
            <a:endCxn id="26" idx="3"/>
          </p:cNvCxnSpPr>
          <p:nvPr/>
        </p:nvCxnSpPr>
        <p:spPr>
          <a:xfrm flipH="1" flipV="1">
            <a:off x="7429499" y="4024710"/>
            <a:ext cx="25399" cy="408183"/>
          </a:xfrm>
          <a:prstGeom prst="bentConnector3">
            <a:avLst>
              <a:gd name="adj1" fmla="val -900035"/>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05599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par>
                                <p:cTn id="33" presetID="10"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down)">
                                      <p:cBhvr>
                                        <p:cTn id="4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4" grpId="0" animBg="1"/>
      <p:bldP spid="10" grpId="0" animBg="1"/>
      <p:bldP spid="26" grpId="0" animBg="1"/>
      <p:bldP spid="2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AEB84F8-A48E-490C-B955-12C2016EAEDA}"/>
              </a:ext>
            </a:extLst>
          </p:cNvPr>
          <p:cNvPicPr>
            <a:picLocks noChangeAspect="1"/>
          </p:cNvPicPr>
          <p:nvPr/>
        </p:nvPicPr>
        <p:blipFill>
          <a:blip r:embed="rId2"/>
          <a:stretch>
            <a:fillRect/>
          </a:stretch>
        </p:blipFill>
        <p:spPr>
          <a:xfrm>
            <a:off x="7698332" y="1829151"/>
            <a:ext cx="4180817" cy="3370491"/>
          </a:xfrm>
          <a:prstGeom prst="rect">
            <a:avLst/>
          </a:prstGeom>
        </p:spPr>
      </p:pic>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p:txBody>
          <a:bodyPr/>
          <a:lstStyle/>
          <a:p>
            <a:r>
              <a:rPr lang="en-US" dirty="0"/>
              <a:t>Code and learn with examples</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2 | level 7  - Graphics with turtle II</a:t>
            </a:r>
          </a:p>
        </p:txBody>
      </p:sp>
      <p:sp>
        <p:nvSpPr>
          <p:cNvPr id="21" name="TextBox 20">
            <a:extLst>
              <a:ext uri="{FF2B5EF4-FFF2-40B4-BE49-F238E27FC236}">
                <a16:creationId xmlns:a16="http://schemas.microsoft.com/office/drawing/2014/main" id="{3E6FFA57-1C73-42F8-AF52-5ED504DC0B10}"/>
              </a:ext>
            </a:extLst>
          </p:cNvPr>
          <p:cNvSpPr txBox="1"/>
          <p:nvPr/>
        </p:nvSpPr>
        <p:spPr>
          <a:xfrm>
            <a:off x="8726242" y="991821"/>
            <a:ext cx="1863011" cy="369332"/>
          </a:xfrm>
          <a:prstGeom prst="rect">
            <a:avLst/>
          </a:prstGeom>
          <a:noFill/>
        </p:spPr>
        <p:txBody>
          <a:bodyPr wrap="none" rtlCol="0">
            <a:spAutoFit/>
          </a:bodyPr>
          <a:lstStyle/>
          <a:p>
            <a:r>
              <a:rPr lang="en-US" b="1" dirty="0">
                <a:latin typeface="Aharoni" panose="02010803020104030203" pitchFamily="2" charset="-79"/>
                <a:cs typeface="Aharoni" panose="02010803020104030203" pitchFamily="2" charset="-79"/>
              </a:rPr>
              <a:t>Colored shapes</a:t>
            </a:r>
          </a:p>
        </p:txBody>
      </p:sp>
      <p:sp>
        <p:nvSpPr>
          <p:cNvPr id="14" name="Rectangle: Rounded Corners 13">
            <a:extLst>
              <a:ext uri="{FF2B5EF4-FFF2-40B4-BE49-F238E27FC236}">
                <a16:creationId xmlns:a16="http://schemas.microsoft.com/office/drawing/2014/main" id="{8FB3CF1A-3368-4D72-ADF9-6AEB10FB990C}"/>
              </a:ext>
            </a:extLst>
          </p:cNvPr>
          <p:cNvSpPr/>
          <p:nvPr/>
        </p:nvSpPr>
        <p:spPr>
          <a:xfrm>
            <a:off x="143352" y="821027"/>
            <a:ext cx="5033955" cy="5215945"/>
          </a:xfrm>
          <a:prstGeom prst="roundRect">
            <a:avLst>
              <a:gd name="adj" fmla="val 3861"/>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0" i="1" dirty="0">
                <a:solidFill>
                  <a:srgbClr val="C792EA"/>
                </a:solidFill>
                <a:effectLst/>
                <a:latin typeface="Consolas" panose="020B0609020204030204" pitchFamily="49" charset="0"/>
              </a:rPr>
              <a:t>from</a:t>
            </a:r>
            <a:r>
              <a:rPr lang="en-US" sz="2400" b="0" dirty="0">
                <a:solidFill>
                  <a:srgbClr val="BFC7D5"/>
                </a:solidFill>
                <a:effectLst/>
                <a:latin typeface="Consolas" panose="020B0609020204030204" pitchFamily="49" charset="0"/>
              </a:rPr>
              <a:t> turtle </a:t>
            </a:r>
            <a:r>
              <a:rPr lang="en-US" sz="2400" b="0" i="1" dirty="0">
                <a:solidFill>
                  <a:srgbClr val="C792EA"/>
                </a:solidFill>
                <a:effectLst/>
                <a:latin typeface="Consolas" panose="020B0609020204030204" pitchFamily="49" charset="0"/>
              </a:rPr>
              <a:t>import</a:t>
            </a:r>
            <a:r>
              <a:rPr lang="en-US" sz="2400" b="0" dirty="0">
                <a:solidFill>
                  <a:srgbClr val="BFC7D5"/>
                </a:solidFill>
                <a:effectLst/>
                <a:latin typeface="Consolas" panose="020B0609020204030204" pitchFamily="49" charset="0"/>
              </a:rPr>
              <a:t> </a:t>
            </a:r>
            <a:r>
              <a:rPr lang="en-US" sz="2400" b="0" dirty="0">
                <a:solidFill>
                  <a:srgbClr val="89DDFF"/>
                </a:solidFill>
                <a:effectLst/>
                <a:latin typeface="Consolas" panose="020B0609020204030204" pitchFamily="49" charset="0"/>
              </a:rPr>
              <a:t>*</a:t>
            </a:r>
            <a:endParaRPr lang="en-US" sz="2400" b="0" dirty="0">
              <a:solidFill>
                <a:srgbClr val="BFC7D5"/>
              </a:solidFill>
              <a:effectLst/>
              <a:latin typeface="Consolas" panose="020B0609020204030204" pitchFamily="49" charset="0"/>
            </a:endParaRPr>
          </a:p>
          <a:p>
            <a:br>
              <a:rPr lang="en-US" sz="2400" b="0" dirty="0">
                <a:solidFill>
                  <a:srgbClr val="BFC7D5"/>
                </a:solidFill>
                <a:effectLst/>
                <a:latin typeface="Consolas" panose="020B0609020204030204" pitchFamily="49" charset="0"/>
              </a:rPr>
            </a:br>
            <a:r>
              <a:rPr lang="en-US" sz="2400" b="0" dirty="0" err="1">
                <a:solidFill>
                  <a:srgbClr val="B2CCD6"/>
                </a:solidFill>
                <a:effectLst/>
                <a:latin typeface="Consolas" panose="020B0609020204030204" pitchFamily="49" charset="0"/>
              </a:rPr>
              <a:t>fillcolor</a:t>
            </a:r>
            <a:r>
              <a:rPr lang="en-US" sz="2400" b="0" dirty="0">
                <a:solidFill>
                  <a:srgbClr val="BFC7D5"/>
                </a:solidFill>
                <a:effectLst/>
                <a:latin typeface="Consolas" panose="020B0609020204030204" pitchFamily="49" charset="0"/>
              </a:rPr>
              <a:t>(</a:t>
            </a:r>
            <a:r>
              <a:rPr lang="en-US" sz="2400" b="0" dirty="0">
                <a:solidFill>
                  <a:srgbClr val="D9F5DD"/>
                </a:solidFill>
                <a:effectLst/>
                <a:latin typeface="Consolas" panose="020B0609020204030204" pitchFamily="49" charset="0"/>
              </a:rPr>
              <a:t>'</a:t>
            </a:r>
            <a:r>
              <a:rPr lang="en-US" sz="2400" b="0" i="1" dirty="0">
                <a:solidFill>
                  <a:srgbClr val="C3E88D"/>
                </a:solidFill>
                <a:effectLst/>
                <a:latin typeface="Consolas" panose="020B0609020204030204" pitchFamily="49" charset="0"/>
              </a:rPr>
              <a:t>red</a:t>
            </a:r>
            <a:r>
              <a:rPr lang="en-US" sz="2400" b="0" dirty="0">
                <a:solidFill>
                  <a:srgbClr val="D9F5DD"/>
                </a:solidFill>
                <a:effectLst/>
                <a:latin typeface="Consolas" panose="020B0609020204030204" pitchFamily="49" charset="0"/>
              </a:rPr>
              <a:t>'</a:t>
            </a:r>
            <a:r>
              <a:rPr lang="en-US" sz="2400" b="0" dirty="0">
                <a:solidFill>
                  <a:srgbClr val="BFC7D5"/>
                </a:solidFill>
                <a:effectLst/>
                <a:latin typeface="Consolas" panose="020B0609020204030204" pitchFamily="49" charset="0"/>
              </a:rPr>
              <a:t>)</a:t>
            </a:r>
            <a:br>
              <a:rPr lang="en-US" sz="2400" b="0" dirty="0">
                <a:solidFill>
                  <a:srgbClr val="BFC7D5"/>
                </a:solidFill>
                <a:effectLst/>
                <a:latin typeface="Consolas" panose="020B0609020204030204" pitchFamily="49" charset="0"/>
              </a:rPr>
            </a:br>
            <a:r>
              <a:rPr lang="en-US" sz="2400" b="0" dirty="0" err="1">
                <a:solidFill>
                  <a:srgbClr val="B2CCD6"/>
                </a:solidFill>
                <a:effectLst/>
                <a:latin typeface="Consolas" panose="020B0609020204030204" pitchFamily="49" charset="0"/>
              </a:rPr>
              <a:t>begin_fill</a:t>
            </a:r>
            <a:r>
              <a:rPr lang="en-US" sz="2400" b="0" dirty="0">
                <a:solidFill>
                  <a:srgbClr val="BFC7D5"/>
                </a:solidFill>
                <a:effectLst/>
                <a:latin typeface="Consolas" panose="020B0609020204030204" pitchFamily="49" charset="0"/>
              </a:rPr>
              <a:t>()</a:t>
            </a:r>
          </a:p>
          <a:p>
            <a:r>
              <a:rPr lang="en-US" sz="2400" b="0" i="1" dirty="0">
                <a:solidFill>
                  <a:srgbClr val="C792EA"/>
                </a:solidFill>
                <a:effectLst/>
                <a:latin typeface="Consolas" panose="020B0609020204030204" pitchFamily="49" charset="0"/>
              </a:rPr>
              <a:t>for</a:t>
            </a:r>
            <a:r>
              <a:rPr lang="en-US" sz="2400" b="0" dirty="0">
                <a:solidFill>
                  <a:srgbClr val="BFC7D5"/>
                </a:solidFill>
                <a:effectLst/>
                <a:latin typeface="Consolas" panose="020B0609020204030204" pitchFamily="49" charset="0"/>
              </a:rPr>
              <a:t> </a:t>
            </a:r>
            <a:r>
              <a:rPr lang="en-US" sz="2400" b="0" dirty="0" err="1">
                <a:solidFill>
                  <a:srgbClr val="BFC7D5"/>
                </a:solidFill>
                <a:effectLst/>
                <a:latin typeface="Consolas" panose="020B0609020204030204" pitchFamily="49" charset="0"/>
              </a:rPr>
              <a:t>i</a:t>
            </a:r>
            <a:r>
              <a:rPr lang="en-US" sz="2400" b="0" dirty="0">
                <a:solidFill>
                  <a:srgbClr val="BFC7D5"/>
                </a:solidFill>
                <a:effectLst/>
                <a:latin typeface="Consolas" panose="020B0609020204030204" pitchFamily="49" charset="0"/>
              </a:rPr>
              <a:t> </a:t>
            </a:r>
            <a:r>
              <a:rPr lang="en-US" sz="2400" b="0" i="1" dirty="0">
                <a:solidFill>
                  <a:srgbClr val="C792EA"/>
                </a:solidFill>
                <a:effectLst/>
                <a:latin typeface="Consolas" panose="020B0609020204030204" pitchFamily="49" charset="0"/>
              </a:rPr>
              <a:t>in</a:t>
            </a:r>
            <a:r>
              <a:rPr lang="en-US" sz="2400" b="0" dirty="0">
                <a:solidFill>
                  <a:srgbClr val="BFC7D5"/>
                </a:solidFill>
                <a:effectLst/>
                <a:latin typeface="Consolas" panose="020B0609020204030204" pitchFamily="49" charset="0"/>
              </a:rPr>
              <a:t> </a:t>
            </a:r>
            <a:r>
              <a:rPr lang="en-US" sz="2400" b="0" dirty="0">
                <a:solidFill>
                  <a:srgbClr val="89DDFF"/>
                </a:solidFill>
                <a:effectLst/>
                <a:latin typeface="Consolas" panose="020B0609020204030204" pitchFamily="49" charset="0"/>
              </a:rPr>
              <a:t>range</a:t>
            </a:r>
            <a:r>
              <a:rPr lang="en-US" sz="2400" b="0" dirty="0">
                <a:solidFill>
                  <a:srgbClr val="BFC7D5"/>
                </a:solidFill>
                <a:effectLst/>
                <a:latin typeface="Consolas" panose="020B0609020204030204" pitchFamily="49" charset="0"/>
              </a:rPr>
              <a:t>(</a:t>
            </a:r>
            <a:r>
              <a:rPr lang="en-US" sz="2400" b="0" dirty="0">
                <a:solidFill>
                  <a:srgbClr val="F78C6C"/>
                </a:solidFill>
                <a:effectLst/>
                <a:latin typeface="Consolas" panose="020B0609020204030204" pitchFamily="49" charset="0"/>
              </a:rPr>
              <a:t>5</a:t>
            </a:r>
            <a:r>
              <a:rPr lang="en-US" sz="2400" b="0" dirty="0">
                <a:solidFill>
                  <a:srgbClr val="BFC7D5"/>
                </a:solidFill>
                <a:effectLst/>
                <a:latin typeface="Consolas" panose="020B0609020204030204" pitchFamily="49" charset="0"/>
              </a:rPr>
              <a:t>):</a:t>
            </a:r>
          </a:p>
          <a:p>
            <a:r>
              <a:rPr lang="en-US" sz="2400" b="0" dirty="0">
                <a:solidFill>
                  <a:srgbClr val="BFC7D5"/>
                </a:solidFill>
                <a:effectLst/>
                <a:latin typeface="Consolas" panose="020B0609020204030204" pitchFamily="49" charset="0"/>
              </a:rPr>
              <a:t>    </a:t>
            </a:r>
            <a:r>
              <a:rPr lang="en-US" sz="2400" b="0" dirty="0" err="1">
                <a:solidFill>
                  <a:srgbClr val="B2CCD6"/>
                </a:solidFill>
                <a:effectLst/>
                <a:latin typeface="Consolas" panose="020B0609020204030204" pitchFamily="49" charset="0"/>
              </a:rPr>
              <a:t>fd</a:t>
            </a:r>
            <a:r>
              <a:rPr lang="en-US" sz="2400" b="0" dirty="0">
                <a:solidFill>
                  <a:srgbClr val="BFC7D5"/>
                </a:solidFill>
                <a:effectLst/>
                <a:latin typeface="Consolas" panose="020B0609020204030204" pitchFamily="49" charset="0"/>
              </a:rPr>
              <a:t>(</a:t>
            </a:r>
            <a:r>
              <a:rPr lang="en-US" sz="2400" b="0" dirty="0">
                <a:solidFill>
                  <a:srgbClr val="F78C6C"/>
                </a:solidFill>
                <a:effectLst/>
                <a:latin typeface="Consolas" panose="020B0609020204030204" pitchFamily="49" charset="0"/>
              </a:rPr>
              <a:t>100</a:t>
            </a:r>
            <a:r>
              <a:rPr lang="en-US" sz="2400" b="0" dirty="0">
                <a:solidFill>
                  <a:srgbClr val="BFC7D5"/>
                </a:solidFill>
                <a:effectLst/>
                <a:latin typeface="Consolas" panose="020B0609020204030204" pitchFamily="49" charset="0"/>
              </a:rPr>
              <a:t>)</a:t>
            </a:r>
          </a:p>
          <a:p>
            <a:r>
              <a:rPr lang="en-US" sz="2400" b="0" dirty="0">
                <a:solidFill>
                  <a:srgbClr val="BFC7D5"/>
                </a:solidFill>
                <a:effectLst/>
                <a:latin typeface="Consolas" panose="020B0609020204030204" pitchFamily="49" charset="0"/>
              </a:rPr>
              <a:t>    </a:t>
            </a:r>
            <a:r>
              <a:rPr lang="en-US" sz="2400" b="0" dirty="0" err="1">
                <a:solidFill>
                  <a:srgbClr val="B2CCD6"/>
                </a:solidFill>
                <a:effectLst/>
                <a:latin typeface="Consolas" panose="020B0609020204030204" pitchFamily="49" charset="0"/>
              </a:rPr>
              <a:t>lt</a:t>
            </a:r>
            <a:r>
              <a:rPr lang="en-US" sz="2400" b="0" dirty="0">
                <a:solidFill>
                  <a:srgbClr val="BFC7D5"/>
                </a:solidFill>
                <a:effectLst/>
                <a:latin typeface="Consolas" panose="020B0609020204030204" pitchFamily="49" charset="0"/>
              </a:rPr>
              <a:t>(</a:t>
            </a:r>
            <a:r>
              <a:rPr lang="en-US" sz="2400" b="0" dirty="0">
                <a:solidFill>
                  <a:srgbClr val="F78C6C"/>
                </a:solidFill>
                <a:effectLst/>
                <a:latin typeface="Consolas" panose="020B0609020204030204" pitchFamily="49" charset="0"/>
              </a:rPr>
              <a:t>72</a:t>
            </a:r>
            <a:r>
              <a:rPr lang="en-US" sz="2400" b="0" dirty="0">
                <a:solidFill>
                  <a:srgbClr val="BFC7D5"/>
                </a:solidFill>
                <a:effectLst/>
                <a:latin typeface="Consolas" panose="020B0609020204030204" pitchFamily="49" charset="0"/>
              </a:rPr>
              <a:t>)</a:t>
            </a:r>
          </a:p>
          <a:p>
            <a:r>
              <a:rPr lang="en-US" sz="2400" b="0" dirty="0" err="1">
                <a:solidFill>
                  <a:srgbClr val="B2CCD6"/>
                </a:solidFill>
                <a:effectLst/>
                <a:latin typeface="Consolas" panose="020B0609020204030204" pitchFamily="49" charset="0"/>
              </a:rPr>
              <a:t>end_fill</a:t>
            </a:r>
            <a:r>
              <a:rPr lang="en-US" sz="2400" b="0" dirty="0">
                <a:solidFill>
                  <a:srgbClr val="BFC7D5"/>
                </a:solidFill>
                <a:effectLst/>
                <a:latin typeface="Consolas" panose="020B0609020204030204" pitchFamily="49" charset="0"/>
              </a:rPr>
              <a:t>()</a:t>
            </a:r>
            <a:br>
              <a:rPr lang="en-US" sz="2400" b="0" dirty="0">
                <a:solidFill>
                  <a:srgbClr val="BFC7D5"/>
                </a:solidFill>
                <a:effectLst/>
                <a:latin typeface="Consolas" panose="020B0609020204030204" pitchFamily="49" charset="0"/>
              </a:rPr>
            </a:br>
            <a:r>
              <a:rPr lang="en-US" sz="2400" b="0" dirty="0" err="1">
                <a:solidFill>
                  <a:srgbClr val="B2CCD6"/>
                </a:solidFill>
                <a:effectLst/>
                <a:latin typeface="Consolas" panose="020B0609020204030204" pitchFamily="49" charset="0"/>
              </a:rPr>
              <a:t>fillcolor</a:t>
            </a:r>
            <a:r>
              <a:rPr lang="en-US" sz="2400" b="0" dirty="0">
                <a:solidFill>
                  <a:srgbClr val="BFC7D5"/>
                </a:solidFill>
                <a:effectLst/>
                <a:latin typeface="Consolas" panose="020B0609020204030204" pitchFamily="49" charset="0"/>
              </a:rPr>
              <a:t>(</a:t>
            </a:r>
            <a:r>
              <a:rPr lang="en-US" sz="2400" b="0" dirty="0">
                <a:solidFill>
                  <a:srgbClr val="D9F5DD"/>
                </a:solidFill>
                <a:effectLst/>
                <a:latin typeface="Consolas" panose="020B0609020204030204" pitchFamily="49" charset="0"/>
              </a:rPr>
              <a:t>'</a:t>
            </a:r>
            <a:r>
              <a:rPr lang="en-US" sz="2400" b="0" i="1" dirty="0">
                <a:solidFill>
                  <a:srgbClr val="C3E88D"/>
                </a:solidFill>
                <a:effectLst/>
                <a:latin typeface="Consolas" panose="020B0609020204030204" pitchFamily="49" charset="0"/>
              </a:rPr>
              <a:t>yellow</a:t>
            </a:r>
            <a:r>
              <a:rPr lang="en-US" sz="2400" b="0" dirty="0">
                <a:solidFill>
                  <a:srgbClr val="D9F5DD"/>
                </a:solidFill>
                <a:effectLst/>
                <a:latin typeface="Consolas" panose="020B0609020204030204" pitchFamily="49" charset="0"/>
              </a:rPr>
              <a:t>'</a:t>
            </a:r>
            <a:r>
              <a:rPr lang="en-US" sz="2400" b="0" dirty="0">
                <a:solidFill>
                  <a:srgbClr val="BFC7D5"/>
                </a:solidFill>
                <a:effectLst/>
                <a:latin typeface="Consolas" panose="020B0609020204030204" pitchFamily="49" charset="0"/>
              </a:rPr>
              <a:t>)</a:t>
            </a:r>
          </a:p>
          <a:p>
            <a:r>
              <a:rPr lang="en-US" sz="2400" b="0" dirty="0" err="1">
                <a:solidFill>
                  <a:srgbClr val="B2CCD6"/>
                </a:solidFill>
                <a:effectLst/>
                <a:latin typeface="Consolas" panose="020B0609020204030204" pitchFamily="49" charset="0"/>
              </a:rPr>
              <a:t>begin_fill</a:t>
            </a:r>
            <a:r>
              <a:rPr lang="en-US" sz="2400" b="0" dirty="0">
                <a:solidFill>
                  <a:srgbClr val="BFC7D5"/>
                </a:solidFill>
                <a:effectLst/>
                <a:latin typeface="Consolas" panose="020B0609020204030204" pitchFamily="49" charset="0"/>
              </a:rPr>
              <a:t>()</a:t>
            </a:r>
          </a:p>
          <a:p>
            <a:r>
              <a:rPr lang="en-US" sz="2400" b="0" dirty="0">
                <a:solidFill>
                  <a:srgbClr val="B2CCD6"/>
                </a:solidFill>
                <a:effectLst/>
                <a:latin typeface="Consolas" panose="020B0609020204030204" pitchFamily="49" charset="0"/>
              </a:rPr>
              <a:t>circle</a:t>
            </a:r>
            <a:r>
              <a:rPr lang="en-US" sz="2400" b="0" dirty="0">
                <a:solidFill>
                  <a:srgbClr val="BFC7D5"/>
                </a:solidFill>
                <a:effectLst/>
                <a:latin typeface="Consolas" panose="020B0609020204030204" pitchFamily="49" charset="0"/>
              </a:rPr>
              <a:t>(</a:t>
            </a:r>
            <a:r>
              <a:rPr lang="en-US" sz="2400" b="0" dirty="0">
                <a:solidFill>
                  <a:srgbClr val="F78C6C"/>
                </a:solidFill>
                <a:effectLst/>
                <a:latin typeface="Consolas" panose="020B0609020204030204" pitchFamily="49" charset="0"/>
              </a:rPr>
              <a:t>50</a:t>
            </a:r>
            <a:r>
              <a:rPr lang="en-US" sz="2400" b="0" dirty="0">
                <a:solidFill>
                  <a:srgbClr val="BFC7D5"/>
                </a:solidFill>
                <a:effectLst/>
                <a:latin typeface="Consolas" panose="020B0609020204030204" pitchFamily="49" charset="0"/>
              </a:rPr>
              <a:t>)</a:t>
            </a:r>
          </a:p>
          <a:p>
            <a:r>
              <a:rPr lang="en-US" sz="2400" b="0" dirty="0" err="1">
                <a:solidFill>
                  <a:srgbClr val="B2CCD6"/>
                </a:solidFill>
                <a:effectLst/>
                <a:latin typeface="Consolas" panose="020B0609020204030204" pitchFamily="49" charset="0"/>
              </a:rPr>
              <a:t>end_fill</a:t>
            </a:r>
            <a:r>
              <a:rPr lang="en-US" sz="2400" b="0" dirty="0">
                <a:solidFill>
                  <a:srgbClr val="BFC7D5"/>
                </a:solidFill>
                <a:effectLst/>
                <a:latin typeface="Consolas" panose="020B0609020204030204" pitchFamily="49" charset="0"/>
              </a:rPr>
              <a:t>()</a:t>
            </a:r>
            <a:br>
              <a:rPr lang="en-US" sz="2400" b="0" dirty="0">
                <a:solidFill>
                  <a:srgbClr val="BFC7D5"/>
                </a:solidFill>
                <a:effectLst/>
                <a:latin typeface="Consolas" panose="020B0609020204030204" pitchFamily="49" charset="0"/>
              </a:rPr>
            </a:br>
            <a:r>
              <a:rPr lang="en-US" sz="2400" b="0" dirty="0" err="1">
                <a:solidFill>
                  <a:srgbClr val="B2CCD6"/>
                </a:solidFill>
                <a:effectLst/>
                <a:latin typeface="Consolas" panose="020B0609020204030204" pitchFamily="49" charset="0"/>
              </a:rPr>
              <a:t>mainloop</a:t>
            </a:r>
            <a:r>
              <a:rPr lang="en-US" sz="2400" b="0" dirty="0">
                <a:solidFill>
                  <a:srgbClr val="BFC7D5"/>
                </a:solidFill>
                <a:effectLst/>
                <a:latin typeface="Consolas" panose="020B0609020204030204" pitchFamily="49" charset="0"/>
              </a:rPr>
              <a:t>()</a:t>
            </a:r>
          </a:p>
        </p:txBody>
      </p:sp>
      <p:cxnSp>
        <p:nvCxnSpPr>
          <p:cNvPr id="8" name="Straight Arrow Connector 7">
            <a:extLst>
              <a:ext uri="{FF2B5EF4-FFF2-40B4-BE49-F238E27FC236}">
                <a16:creationId xmlns:a16="http://schemas.microsoft.com/office/drawing/2014/main" id="{A8908891-DB84-4E01-A5FC-962604FA2195}"/>
              </a:ext>
            </a:extLst>
          </p:cNvPr>
          <p:cNvCxnSpPr>
            <a:cxnSpLocks/>
          </p:cNvCxnSpPr>
          <p:nvPr/>
        </p:nvCxnSpPr>
        <p:spPr>
          <a:xfrm flipH="1">
            <a:off x="3467891" y="1972970"/>
            <a:ext cx="1765299" cy="0"/>
          </a:xfrm>
          <a:prstGeom prst="straightConnector1">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sp>
        <p:nvSpPr>
          <p:cNvPr id="10" name="Rectangle: Rounded Corners 9">
            <a:extLst>
              <a:ext uri="{FF2B5EF4-FFF2-40B4-BE49-F238E27FC236}">
                <a16:creationId xmlns:a16="http://schemas.microsoft.com/office/drawing/2014/main" id="{03D1ECF9-BDF8-4CC4-9862-5D6E0B30E9DD}"/>
              </a:ext>
            </a:extLst>
          </p:cNvPr>
          <p:cNvSpPr/>
          <p:nvPr/>
        </p:nvSpPr>
        <p:spPr>
          <a:xfrm>
            <a:off x="5241596" y="1829151"/>
            <a:ext cx="2403009" cy="277037"/>
          </a:xfrm>
          <a:prstGeom prst="roundRect">
            <a:avLst>
              <a:gd name="adj"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Set filling color to red</a:t>
            </a:r>
          </a:p>
        </p:txBody>
      </p:sp>
      <p:cxnSp>
        <p:nvCxnSpPr>
          <p:cNvPr id="15" name="Straight Arrow Connector 14">
            <a:extLst>
              <a:ext uri="{FF2B5EF4-FFF2-40B4-BE49-F238E27FC236}">
                <a16:creationId xmlns:a16="http://schemas.microsoft.com/office/drawing/2014/main" id="{2D0A0DDD-7A19-4F94-B70A-B523AFAC8C6D}"/>
              </a:ext>
            </a:extLst>
          </p:cNvPr>
          <p:cNvCxnSpPr>
            <a:cxnSpLocks/>
          </p:cNvCxnSpPr>
          <p:nvPr/>
        </p:nvCxnSpPr>
        <p:spPr>
          <a:xfrm flipH="1">
            <a:off x="3459485" y="2294775"/>
            <a:ext cx="1765299" cy="0"/>
          </a:xfrm>
          <a:prstGeom prst="straightConnector1">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sp>
        <p:nvSpPr>
          <p:cNvPr id="16" name="Rectangle: Rounded Corners 15">
            <a:extLst>
              <a:ext uri="{FF2B5EF4-FFF2-40B4-BE49-F238E27FC236}">
                <a16:creationId xmlns:a16="http://schemas.microsoft.com/office/drawing/2014/main" id="{3166B164-59B6-46B9-BEFC-5209682C3F40}"/>
              </a:ext>
            </a:extLst>
          </p:cNvPr>
          <p:cNvSpPr/>
          <p:nvPr/>
        </p:nvSpPr>
        <p:spPr>
          <a:xfrm>
            <a:off x="5233190" y="2150956"/>
            <a:ext cx="2901160" cy="277037"/>
          </a:xfrm>
          <a:prstGeom prst="roundRect">
            <a:avLst>
              <a:gd name="adj"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set before the shape creation code</a:t>
            </a:r>
          </a:p>
        </p:txBody>
      </p:sp>
      <p:sp>
        <p:nvSpPr>
          <p:cNvPr id="17" name="Rectangle: Rounded Corners 16">
            <a:extLst>
              <a:ext uri="{FF2B5EF4-FFF2-40B4-BE49-F238E27FC236}">
                <a16:creationId xmlns:a16="http://schemas.microsoft.com/office/drawing/2014/main" id="{853266F9-6EB9-4985-8261-E409418834BF}"/>
              </a:ext>
            </a:extLst>
          </p:cNvPr>
          <p:cNvSpPr/>
          <p:nvPr/>
        </p:nvSpPr>
        <p:spPr>
          <a:xfrm>
            <a:off x="5241596" y="2510314"/>
            <a:ext cx="1444954" cy="277037"/>
          </a:xfrm>
          <a:prstGeom prst="roundRect">
            <a:avLst>
              <a:gd name="adj"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Create a shape</a:t>
            </a:r>
          </a:p>
        </p:txBody>
      </p:sp>
      <p:cxnSp>
        <p:nvCxnSpPr>
          <p:cNvPr id="19" name="Straight Arrow Connector 18">
            <a:extLst>
              <a:ext uri="{FF2B5EF4-FFF2-40B4-BE49-F238E27FC236}">
                <a16:creationId xmlns:a16="http://schemas.microsoft.com/office/drawing/2014/main" id="{EE72DADB-109E-4C81-B0EB-759B8048D60A}"/>
              </a:ext>
            </a:extLst>
          </p:cNvPr>
          <p:cNvCxnSpPr>
            <a:cxnSpLocks/>
          </p:cNvCxnSpPr>
          <p:nvPr/>
        </p:nvCxnSpPr>
        <p:spPr>
          <a:xfrm flipH="1">
            <a:off x="3459485" y="2648832"/>
            <a:ext cx="1765299" cy="0"/>
          </a:xfrm>
          <a:prstGeom prst="straightConnector1">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sp>
        <p:nvSpPr>
          <p:cNvPr id="20" name="Rectangle: Rounded Corners 19">
            <a:extLst>
              <a:ext uri="{FF2B5EF4-FFF2-40B4-BE49-F238E27FC236}">
                <a16:creationId xmlns:a16="http://schemas.microsoft.com/office/drawing/2014/main" id="{35410363-53D4-4DF5-94E6-8447D2C11471}"/>
              </a:ext>
            </a:extLst>
          </p:cNvPr>
          <p:cNvSpPr/>
          <p:nvPr/>
        </p:nvSpPr>
        <p:spPr>
          <a:xfrm>
            <a:off x="5264845" y="3594802"/>
            <a:ext cx="2901159" cy="277037"/>
          </a:xfrm>
          <a:prstGeom prst="roundRect">
            <a:avLst>
              <a:gd name="adj"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Tell turtle to fill the color in shape</a:t>
            </a:r>
          </a:p>
        </p:txBody>
      </p:sp>
      <p:cxnSp>
        <p:nvCxnSpPr>
          <p:cNvPr id="22" name="Straight Arrow Connector 21">
            <a:extLst>
              <a:ext uri="{FF2B5EF4-FFF2-40B4-BE49-F238E27FC236}">
                <a16:creationId xmlns:a16="http://schemas.microsoft.com/office/drawing/2014/main" id="{7A27BE11-3D78-4000-A136-0D191F89132F}"/>
              </a:ext>
            </a:extLst>
          </p:cNvPr>
          <p:cNvCxnSpPr>
            <a:cxnSpLocks/>
          </p:cNvCxnSpPr>
          <p:nvPr/>
        </p:nvCxnSpPr>
        <p:spPr>
          <a:xfrm flipH="1">
            <a:off x="3482735" y="3733320"/>
            <a:ext cx="1765299" cy="0"/>
          </a:xfrm>
          <a:prstGeom prst="straightConnector1">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sp>
        <p:nvSpPr>
          <p:cNvPr id="24" name="Rectangle: Rounded Corners 23">
            <a:extLst>
              <a:ext uri="{FF2B5EF4-FFF2-40B4-BE49-F238E27FC236}">
                <a16:creationId xmlns:a16="http://schemas.microsoft.com/office/drawing/2014/main" id="{1C07602C-222A-4EA8-9C10-045401F69DAF}"/>
              </a:ext>
            </a:extLst>
          </p:cNvPr>
          <p:cNvSpPr/>
          <p:nvPr/>
        </p:nvSpPr>
        <p:spPr>
          <a:xfrm>
            <a:off x="5264845" y="4028385"/>
            <a:ext cx="2901159" cy="277037"/>
          </a:xfrm>
          <a:prstGeom prst="roundRect">
            <a:avLst>
              <a:gd name="adj"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Same concept for circle color</a:t>
            </a:r>
          </a:p>
        </p:txBody>
      </p:sp>
    </p:spTree>
    <p:extLst>
      <p:ext uri="{BB962C8B-B14F-4D97-AF65-F5344CB8AC3E}">
        <p14:creationId xmlns:p14="http://schemas.microsoft.com/office/powerpoint/2010/main" val="3237199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par>
                                <p:cTn id="33" presetID="22" presetClass="entr" presetSubtype="4"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par>
                                <p:cTn id="41" presetID="2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par>
                                <p:cTn id="49" presetID="22" presetClass="entr" presetSubtype="4"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down)">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wipe(down)">
                                      <p:cBhvr>
                                        <p:cTn id="5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4" grpId="0" animBg="1"/>
      <p:bldP spid="10" grpId="0" animBg="1"/>
      <p:bldP spid="16" grpId="0" animBg="1"/>
      <p:bldP spid="17" grpId="0" animBg="1"/>
      <p:bldP spid="20" grpId="0" animBg="1"/>
      <p:bldP spid="2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09E673-1FC6-4D86-9825-8E62516C13BC}"/>
              </a:ext>
            </a:extLst>
          </p:cNvPr>
          <p:cNvPicPr>
            <a:picLocks noChangeAspect="1"/>
          </p:cNvPicPr>
          <p:nvPr/>
        </p:nvPicPr>
        <p:blipFill>
          <a:blip r:embed="rId2"/>
          <a:stretch>
            <a:fillRect/>
          </a:stretch>
        </p:blipFill>
        <p:spPr>
          <a:xfrm>
            <a:off x="7543934" y="1318917"/>
            <a:ext cx="4610743" cy="4220164"/>
          </a:xfrm>
          <a:prstGeom prst="rect">
            <a:avLst/>
          </a:prstGeom>
        </p:spPr>
      </p:pic>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p:txBody>
          <a:bodyPr/>
          <a:lstStyle/>
          <a:p>
            <a:r>
              <a:rPr lang="en-US" dirty="0"/>
              <a:t>Code and learn with examples</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2 | level 7  - Graphics with turtle II</a:t>
            </a:r>
          </a:p>
        </p:txBody>
      </p:sp>
      <p:sp>
        <p:nvSpPr>
          <p:cNvPr id="21" name="TextBox 20">
            <a:extLst>
              <a:ext uri="{FF2B5EF4-FFF2-40B4-BE49-F238E27FC236}">
                <a16:creationId xmlns:a16="http://schemas.microsoft.com/office/drawing/2014/main" id="{3E6FFA57-1C73-42F8-AF52-5ED504DC0B10}"/>
              </a:ext>
            </a:extLst>
          </p:cNvPr>
          <p:cNvSpPr txBox="1"/>
          <p:nvPr/>
        </p:nvSpPr>
        <p:spPr>
          <a:xfrm>
            <a:off x="8726242" y="991821"/>
            <a:ext cx="2246128" cy="369332"/>
          </a:xfrm>
          <a:prstGeom prst="rect">
            <a:avLst/>
          </a:prstGeom>
          <a:noFill/>
        </p:spPr>
        <p:txBody>
          <a:bodyPr wrap="none" rtlCol="0">
            <a:spAutoFit/>
          </a:bodyPr>
          <a:lstStyle/>
          <a:p>
            <a:r>
              <a:rPr lang="en-US" b="1" dirty="0">
                <a:latin typeface="Aharoni" panose="02010803020104030203" pitchFamily="2" charset="-79"/>
                <a:cs typeface="Aharoni" panose="02010803020104030203" pitchFamily="2" charset="-79"/>
              </a:rPr>
              <a:t>Concentric Squares</a:t>
            </a:r>
          </a:p>
        </p:txBody>
      </p:sp>
      <p:sp>
        <p:nvSpPr>
          <p:cNvPr id="14" name="Rectangle: Rounded Corners 13">
            <a:extLst>
              <a:ext uri="{FF2B5EF4-FFF2-40B4-BE49-F238E27FC236}">
                <a16:creationId xmlns:a16="http://schemas.microsoft.com/office/drawing/2014/main" id="{8FB3CF1A-3368-4D72-ADF9-6AEB10FB990C}"/>
              </a:ext>
            </a:extLst>
          </p:cNvPr>
          <p:cNvSpPr/>
          <p:nvPr/>
        </p:nvSpPr>
        <p:spPr>
          <a:xfrm>
            <a:off x="143353" y="821027"/>
            <a:ext cx="4610744" cy="5215945"/>
          </a:xfrm>
          <a:prstGeom prst="roundRect">
            <a:avLst>
              <a:gd name="adj" fmla="val 3861"/>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i="1" dirty="0">
                <a:solidFill>
                  <a:srgbClr val="C792EA"/>
                </a:solidFill>
                <a:latin typeface="Consolas" panose="020B0609020204030204" pitchFamily="49" charset="0"/>
              </a:rPr>
              <a:t>from</a:t>
            </a:r>
            <a:r>
              <a:rPr lang="en-US" sz="2800" dirty="0">
                <a:solidFill>
                  <a:srgbClr val="BFC7D5"/>
                </a:solidFill>
                <a:latin typeface="Consolas" panose="020B0609020204030204" pitchFamily="49" charset="0"/>
              </a:rPr>
              <a:t> turtle </a:t>
            </a:r>
            <a:r>
              <a:rPr lang="en-US" sz="2800" i="1" dirty="0">
                <a:solidFill>
                  <a:srgbClr val="C792EA"/>
                </a:solidFill>
                <a:latin typeface="Consolas" panose="020B0609020204030204" pitchFamily="49" charset="0"/>
              </a:rPr>
              <a:t>import</a:t>
            </a:r>
            <a:r>
              <a:rPr lang="en-US" sz="2800" dirty="0">
                <a:solidFill>
                  <a:srgbClr val="BFC7D5"/>
                </a:solidFill>
                <a:latin typeface="Consolas" panose="020B0609020204030204" pitchFamily="49" charset="0"/>
              </a:rPr>
              <a:t> </a:t>
            </a:r>
            <a:r>
              <a:rPr lang="en-US" sz="2800" dirty="0">
                <a:solidFill>
                  <a:srgbClr val="89DDFF"/>
                </a:solidFill>
                <a:latin typeface="Consolas" panose="020B0609020204030204" pitchFamily="49" charset="0"/>
              </a:rPr>
              <a:t>*</a:t>
            </a:r>
            <a:endParaRPr lang="en-US" sz="2800" dirty="0">
              <a:solidFill>
                <a:srgbClr val="BFC7D5"/>
              </a:solidFill>
              <a:latin typeface="Consolas" panose="020B0609020204030204" pitchFamily="49" charset="0"/>
            </a:endParaRPr>
          </a:p>
          <a:p>
            <a:br>
              <a:rPr lang="en-US" sz="2800" dirty="0">
                <a:solidFill>
                  <a:srgbClr val="BFC7D5"/>
                </a:solidFill>
                <a:latin typeface="Consolas" panose="020B0609020204030204" pitchFamily="49" charset="0"/>
              </a:rPr>
            </a:br>
            <a:r>
              <a:rPr lang="en-US" sz="2800" dirty="0">
                <a:solidFill>
                  <a:srgbClr val="B2CCD6"/>
                </a:solidFill>
                <a:latin typeface="Consolas" panose="020B0609020204030204" pitchFamily="49" charset="0"/>
              </a:rPr>
              <a:t>speed</a:t>
            </a:r>
            <a:r>
              <a:rPr lang="en-US" sz="2800" dirty="0">
                <a:solidFill>
                  <a:srgbClr val="BFC7D5"/>
                </a:solidFill>
                <a:latin typeface="Consolas" panose="020B0609020204030204" pitchFamily="49" charset="0"/>
              </a:rPr>
              <a:t>(</a:t>
            </a:r>
            <a:r>
              <a:rPr lang="en-US" sz="2800" dirty="0">
                <a:solidFill>
                  <a:srgbClr val="D9F5DD"/>
                </a:solidFill>
                <a:latin typeface="Consolas" panose="020B0609020204030204" pitchFamily="49" charset="0"/>
              </a:rPr>
              <a:t>'</a:t>
            </a:r>
            <a:r>
              <a:rPr lang="en-US" sz="2800" i="1" dirty="0">
                <a:solidFill>
                  <a:srgbClr val="C3E88D"/>
                </a:solidFill>
                <a:latin typeface="Consolas" panose="020B0609020204030204" pitchFamily="49" charset="0"/>
              </a:rPr>
              <a:t>slow</a:t>
            </a:r>
            <a:r>
              <a:rPr lang="en-US" sz="2800" dirty="0">
                <a:solidFill>
                  <a:srgbClr val="D9F5DD"/>
                </a:solidFill>
                <a:latin typeface="Consolas" panose="020B0609020204030204" pitchFamily="49" charset="0"/>
              </a:rPr>
              <a:t>'</a:t>
            </a:r>
            <a:r>
              <a:rPr lang="en-US" sz="2800" dirty="0">
                <a:solidFill>
                  <a:srgbClr val="BFC7D5"/>
                </a:solidFill>
                <a:latin typeface="Consolas" panose="020B0609020204030204" pitchFamily="49" charset="0"/>
              </a:rPr>
              <a:t>)</a:t>
            </a:r>
          </a:p>
          <a:p>
            <a:r>
              <a:rPr lang="en-US" sz="2800" dirty="0" err="1">
                <a:solidFill>
                  <a:srgbClr val="B2CCD6"/>
                </a:solidFill>
                <a:latin typeface="Consolas" panose="020B0609020204030204" pitchFamily="49" charset="0"/>
              </a:rPr>
              <a:t>pencolor</a:t>
            </a:r>
            <a:r>
              <a:rPr lang="en-US" sz="2800" dirty="0">
                <a:solidFill>
                  <a:srgbClr val="BFC7D5"/>
                </a:solidFill>
                <a:latin typeface="Consolas" panose="020B0609020204030204" pitchFamily="49" charset="0"/>
              </a:rPr>
              <a:t>(</a:t>
            </a:r>
            <a:r>
              <a:rPr lang="en-US" sz="2800" dirty="0">
                <a:solidFill>
                  <a:srgbClr val="D9F5DD"/>
                </a:solidFill>
                <a:latin typeface="Consolas" panose="020B0609020204030204" pitchFamily="49" charset="0"/>
              </a:rPr>
              <a:t>'</a:t>
            </a:r>
            <a:r>
              <a:rPr lang="en-US" sz="2800" i="1" dirty="0">
                <a:solidFill>
                  <a:srgbClr val="C3E88D"/>
                </a:solidFill>
                <a:latin typeface="Consolas" panose="020B0609020204030204" pitchFamily="49" charset="0"/>
              </a:rPr>
              <a:t>red</a:t>
            </a:r>
            <a:r>
              <a:rPr lang="en-US" sz="2800" dirty="0">
                <a:solidFill>
                  <a:srgbClr val="D9F5DD"/>
                </a:solidFill>
                <a:latin typeface="Consolas" panose="020B0609020204030204" pitchFamily="49" charset="0"/>
              </a:rPr>
              <a:t>'</a:t>
            </a:r>
            <a:r>
              <a:rPr lang="en-US" sz="2800" dirty="0">
                <a:solidFill>
                  <a:srgbClr val="BFC7D5"/>
                </a:solidFill>
                <a:latin typeface="Consolas" panose="020B0609020204030204" pitchFamily="49" charset="0"/>
              </a:rPr>
              <a:t>)</a:t>
            </a:r>
          </a:p>
          <a:p>
            <a:r>
              <a:rPr lang="en-US" sz="2800" i="1" dirty="0">
                <a:solidFill>
                  <a:srgbClr val="C792EA"/>
                </a:solidFill>
                <a:latin typeface="Consolas" panose="020B0609020204030204" pitchFamily="49" charset="0"/>
              </a:rPr>
              <a:t>for</a:t>
            </a:r>
            <a:r>
              <a:rPr lang="en-US" sz="2800" dirty="0">
                <a:solidFill>
                  <a:srgbClr val="BFC7D5"/>
                </a:solidFill>
                <a:latin typeface="Consolas" panose="020B0609020204030204" pitchFamily="49" charset="0"/>
              </a:rPr>
              <a:t> </a:t>
            </a:r>
            <a:r>
              <a:rPr lang="en-US" sz="2800" dirty="0" err="1">
                <a:solidFill>
                  <a:srgbClr val="BFC7D5"/>
                </a:solidFill>
                <a:latin typeface="Consolas" panose="020B0609020204030204" pitchFamily="49" charset="0"/>
              </a:rPr>
              <a:t>i</a:t>
            </a:r>
            <a:r>
              <a:rPr lang="en-US" sz="2800" dirty="0">
                <a:solidFill>
                  <a:srgbClr val="BFC7D5"/>
                </a:solidFill>
                <a:latin typeface="Consolas" panose="020B0609020204030204" pitchFamily="49" charset="0"/>
              </a:rPr>
              <a:t> </a:t>
            </a:r>
            <a:r>
              <a:rPr lang="en-US" sz="2800" i="1" dirty="0">
                <a:solidFill>
                  <a:srgbClr val="C792EA"/>
                </a:solidFill>
                <a:latin typeface="Consolas" panose="020B0609020204030204" pitchFamily="49" charset="0"/>
              </a:rPr>
              <a:t>in</a:t>
            </a:r>
            <a:r>
              <a:rPr lang="en-US" sz="2800" dirty="0">
                <a:solidFill>
                  <a:srgbClr val="BFC7D5"/>
                </a:solidFill>
                <a:latin typeface="Consolas" panose="020B0609020204030204" pitchFamily="49" charset="0"/>
              </a:rPr>
              <a:t> </a:t>
            </a:r>
            <a:r>
              <a:rPr lang="en-US" sz="2800" dirty="0">
                <a:solidFill>
                  <a:srgbClr val="89DDFF"/>
                </a:solidFill>
                <a:latin typeface="Consolas" panose="020B0609020204030204" pitchFamily="49" charset="0"/>
              </a:rPr>
              <a:t>range</a:t>
            </a:r>
            <a:r>
              <a:rPr lang="en-US" sz="2800" dirty="0">
                <a:solidFill>
                  <a:srgbClr val="BFC7D5"/>
                </a:solidFill>
                <a:latin typeface="Consolas" panose="020B0609020204030204" pitchFamily="49" charset="0"/>
              </a:rPr>
              <a:t>(</a:t>
            </a:r>
            <a:r>
              <a:rPr lang="en-US" sz="2800" dirty="0">
                <a:solidFill>
                  <a:srgbClr val="F78C6C"/>
                </a:solidFill>
                <a:latin typeface="Consolas" panose="020B0609020204030204" pitchFamily="49" charset="0"/>
              </a:rPr>
              <a:t>100</a:t>
            </a:r>
            <a:r>
              <a:rPr lang="en-US" sz="2800" dirty="0">
                <a:solidFill>
                  <a:srgbClr val="BFC7D5"/>
                </a:solidFill>
                <a:latin typeface="Consolas" panose="020B0609020204030204" pitchFamily="49" charset="0"/>
              </a:rPr>
              <a:t>):</a:t>
            </a:r>
          </a:p>
          <a:p>
            <a:r>
              <a:rPr lang="en-US" sz="2800" dirty="0">
                <a:solidFill>
                  <a:srgbClr val="BFC7D5"/>
                </a:solidFill>
                <a:latin typeface="Consolas" panose="020B0609020204030204" pitchFamily="49" charset="0"/>
              </a:rPr>
              <a:t>    </a:t>
            </a:r>
            <a:r>
              <a:rPr lang="en-US" sz="2800" dirty="0" err="1">
                <a:solidFill>
                  <a:srgbClr val="B2CCD6"/>
                </a:solidFill>
                <a:latin typeface="Consolas" panose="020B0609020204030204" pitchFamily="49" charset="0"/>
              </a:rPr>
              <a:t>fd</a:t>
            </a:r>
            <a:r>
              <a:rPr lang="en-US" sz="2800" dirty="0">
                <a:solidFill>
                  <a:srgbClr val="BFC7D5"/>
                </a:solidFill>
                <a:latin typeface="Consolas" panose="020B0609020204030204" pitchFamily="49" charset="0"/>
              </a:rPr>
              <a:t>(</a:t>
            </a:r>
            <a:r>
              <a:rPr lang="en-US" sz="2800" dirty="0" err="1">
                <a:solidFill>
                  <a:srgbClr val="7986E7"/>
                </a:solidFill>
                <a:latin typeface="Consolas" panose="020B0609020204030204" pitchFamily="49" charset="0"/>
              </a:rPr>
              <a:t>i</a:t>
            </a:r>
            <a:r>
              <a:rPr lang="en-US" sz="2800" dirty="0">
                <a:solidFill>
                  <a:srgbClr val="89DDFF"/>
                </a:solidFill>
                <a:latin typeface="Consolas" panose="020B0609020204030204" pitchFamily="49" charset="0"/>
              </a:rPr>
              <a:t>*</a:t>
            </a:r>
            <a:r>
              <a:rPr lang="en-US" sz="2800" dirty="0">
                <a:solidFill>
                  <a:srgbClr val="F78C6C"/>
                </a:solidFill>
                <a:latin typeface="Consolas" panose="020B0609020204030204" pitchFamily="49" charset="0"/>
              </a:rPr>
              <a:t>3</a:t>
            </a:r>
            <a:r>
              <a:rPr lang="en-US" sz="2800" dirty="0">
                <a:solidFill>
                  <a:srgbClr val="89DDFF"/>
                </a:solidFill>
                <a:latin typeface="Consolas" panose="020B0609020204030204" pitchFamily="49" charset="0"/>
              </a:rPr>
              <a:t>+</a:t>
            </a:r>
            <a:r>
              <a:rPr lang="en-US" sz="2800" dirty="0">
                <a:solidFill>
                  <a:srgbClr val="F78C6C"/>
                </a:solidFill>
                <a:latin typeface="Consolas" panose="020B0609020204030204" pitchFamily="49" charset="0"/>
              </a:rPr>
              <a:t>5</a:t>
            </a:r>
            <a:r>
              <a:rPr lang="en-US" sz="2800" dirty="0">
                <a:solidFill>
                  <a:srgbClr val="BFC7D5"/>
                </a:solidFill>
                <a:latin typeface="Consolas" panose="020B0609020204030204" pitchFamily="49" charset="0"/>
              </a:rPr>
              <a:t>) </a:t>
            </a:r>
            <a:r>
              <a:rPr lang="en-US" sz="2800" dirty="0">
                <a:solidFill>
                  <a:srgbClr val="697098"/>
                </a:solidFill>
                <a:latin typeface="Consolas" panose="020B0609020204030204" pitchFamily="49" charset="0"/>
              </a:rPr>
              <a:t>#</a:t>
            </a:r>
            <a:r>
              <a:rPr lang="en-US" sz="2800" i="1" dirty="0">
                <a:solidFill>
                  <a:srgbClr val="697098"/>
                </a:solidFill>
                <a:latin typeface="Consolas" panose="020B0609020204030204" pitchFamily="49" charset="0"/>
              </a:rPr>
              <a:t> 11</a:t>
            </a:r>
            <a:endParaRPr lang="en-US" sz="2800" dirty="0">
              <a:solidFill>
                <a:srgbClr val="BFC7D5"/>
              </a:solidFill>
              <a:latin typeface="Consolas" panose="020B0609020204030204" pitchFamily="49" charset="0"/>
            </a:endParaRPr>
          </a:p>
          <a:p>
            <a:r>
              <a:rPr lang="en-US" sz="2800" dirty="0">
                <a:solidFill>
                  <a:srgbClr val="BFC7D5"/>
                </a:solidFill>
                <a:latin typeface="Consolas" panose="020B0609020204030204" pitchFamily="49" charset="0"/>
              </a:rPr>
              <a:t>    </a:t>
            </a:r>
            <a:r>
              <a:rPr lang="en-US" sz="2800" dirty="0" err="1">
                <a:solidFill>
                  <a:srgbClr val="B2CCD6"/>
                </a:solidFill>
                <a:latin typeface="Consolas" panose="020B0609020204030204" pitchFamily="49" charset="0"/>
              </a:rPr>
              <a:t>lt</a:t>
            </a:r>
            <a:r>
              <a:rPr lang="en-US" sz="2800" dirty="0">
                <a:solidFill>
                  <a:srgbClr val="BFC7D5"/>
                </a:solidFill>
                <a:latin typeface="Consolas" panose="020B0609020204030204" pitchFamily="49" charset="0"/>
              </a:rPr>
              <a:t>(</a:t>
            </a:r>
            <a:r>
              <a:rPr lang="en-US" sz="2800" dirty="0">
                <a:solidFill>
                  <a:srgbClr val="F78C6C"/>
                </a:solidFill>
                <a:latin typeface="Consolas" panose="020B0609020204030204" pitchFamily="49" charset="0"/>
              </a:rPr>
              <a:t>90</a:t>
            </a:r>
            <a:r>
              <a:rPr lang="en-US" sz="2800" dirty="0">
                <a:solidFill>
                  <a:srgbClr val="BFC7D5"/>
                </a:solidFill>
                <a:latin typeface="Consolas" panose="020B0609020204030204" pitchFamily="49" charset="0"/>
              </a:rPr>
              <a:t>)</a:t>
            </a:r>
          </a:p>
          <a:p>
            <a:r>
              <a:rPr lang="en-US" sz="2800" dirty="0">
                <a:solidFill>
                  <a:srgbClr val="BFC7D5"/>
                </a:solidFill>
                <a:latin typeface="Consolas" panose="020B0609020204030204" pitchFamily="49" charset="0"/>
              </a:rPr>
              <a:t>   </a:t>
            </a:r>
          </a:p>
          <a:p>
            <a:r>
              <a:rPr lang="en-US" sz="2800" dirty="0" err="1">
                <a:solidFill>
                  <a:srgbClr val="B2CCD6"/>
                </a:solidFill>
                <a:latin typeface="Consolas" panose="020B0609020204030204" pitchFamily="49" charset="0"/>
              </a:rPr>
              <a:t>mainloop</a:t>
            </a:r>
            <a:r>
              <a:rPr lang="en-US" sz="2800" dirty="0">
                <a:solidFill>
                  <a:srgbClr val="BFC7D5"/>
                </a:solidFill>
                <a:latin typeface="Consolas" panose="020B0609020204030204" pitchFamily="49" charset="0"/>
              </a:rPr>
              <a:t>()</a:t>
            </a:r>
          </a:p>
          <a:p>
            <a:br>
              <a:rPr lang="en-US" sz="2400" dirty="0">
                <a:solidFill>
                  <a:srgbClr val="BFC7D5"/>
                </a:solidFill>
                <a:latin typeface="Consolas" panose="020B0609020204030204" pitchFamily="49" charset="0"/>
              </a:rPr>
            </a:br>
            <a:endParaRPr lang="en-US" sz="2400" dirty="0">
              <a:solidFill>
                <a:srgbClr val="BFC7D5"/>
              </a:solidFill>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A8908891-DB84-4E01-A5FC-962604FA2195}"/>
              </a:ext>
            </a:extLst>
          </p:cNvPr>
          <p:cNvCxnSpPr>
            <a:cxnSpLocks/>
            <a:stCxn id="10" idx="1"/>
          </p:cNvCxnSpPr>
          <p:nvPr/>
        </p:nvCxnSpPr>
        <p:spPr>
          <a:xfrm flipH="1" flipV="1">
            <a:off x="3474330" y="2192084"/>
            <a:ext cx="1532404" cy="8932"/>
          </a:xfrm>
          <a:prstGeom prst="straightConnector1">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sp>
        <p:nvSpPr>
          <p:cNvPr id="10" name="Rectangle: Rounded Corners 9">
            <a:extLst>
              <a:ext uri="{FF2B5EF4-FFF2-40B4-BE49-F238E27FC236}">
                <a16:creationId xmlns:a16="http://schemas.microsoft.com/office/drawing/2014/main" id="{03D1ECF9-BDF8-4CC4-9862-5D6E0B30E9DD}"/>
              </a:ext>
            </a:extLst>
          </p:cNvPr>
          <p:cNvSpPr/>
          <p:nvPr/>
        </p:nvSpPr>
        <p:spPr>
          <a:xfrm>
            <a:off x="5006734" y="2048265"/>
            <a:ext cx="2646715" cy="305501"/>
          </a:xfrm>
          <a:prstGeom prst="roundRect">
            <a:avLst>
              <a:gd name="adj"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Set turtle speed to slower pace</a:t>
            </a:r>
          </a:p>
        </p:txBody>
      </p:sp>
      <p:sp>
        <p:nvSpPr>
          <p:cNvPr id="17" name="Rectangle: Rounded Corners 16">
            <a:extLst>
              <a:ext uri="{FF2B5EF4-FFF2-40B4-BE49-F238E27FC236}">
                <a16:creationId xmlns:a16="http://schemas.microsoft.com/office/drawing/2014/main" id="{853266F9-6EB9-4985-8261-E409418834BF}"/>
              </a:ext>
            </a:extLst>
          </p:cNvPr>
          <p:cNvSpPr/>
          <p:nvPr/>
        </p:nvSpPr>
        <p:spPr>
          <a:xfrm>
            <a:off x="5000296" y="2510315"/>
            <a:ext cx="2646714" cy="277034"/>
          </a:xfrm>
          <a:prstGeom prst="roundRect">
            <a:avLst>
              <a:gd name="adj"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Change line color to red</a:t>
            </a:r>
          </a:p>
        </p:txBody>
      </p:sp>
      <p:cxnSp>
        <p:nvCxnSpPr>
          <p:cNvPr id="19" name="Straight Arrow Connector 18">
            <a:extLst>
              <a:ext uri="{FF2B5EF4-FFF2-40B4-BE49-F238E27FC236}">
                <a16:creationId xmlns:a16="http://schemas.microsoft.com/office/drawing/2014/main" id="{EE72DADB-109E-4C81-B0EB-759B8048D60A}"/>
              </a:ext>
            </a:extLst>
          </p:cNvPr>
          <p:cNvCxnSpPr>
            <a:cxnSpLocks/>
            <a:stCxn id="17" idx="1"/>
          </p:cNvCxnSpPr>
          <p:nvPr/>
        </p:nvCxnSpPr>
        <p:spPr>
          <a:xfrm flipH="1">
            <a:off x="3459486" y="2648832"/>
            <a:ext cx="1540810" cy="0"/>
          </a:xfrm>
          <a:prstGeom prst="straightConnector1">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sp>
        <p:nvSpPr>
          <p:cNvPr id="20" name="Rectangle: Rounded Corners 19">
            <a:extLst>
              <a:ext uri="{FF2B5EF4-FFF2-40B4-BE49-F238E27FC236}">
                <a16:creationId xmlns:a16="http://schemas.microsoft.com/office/drawing/2014/main" id="{35410363-53D4-4DF5-94E6-8447D2C11471}"/>
              </a:ext>
            </a:extLst>
          </p:cNvPr>
          <p:cNvSpPr/>
          <p:nvPr/>
        </p:nvSpPr>
        <p:spPr>
          <a:xfrm>
            <a:off x="4983484" y="2943435"/>
            <a:ext cx="2901159" cy="277037"/>
          </a:xfrm>
          <a:prstGeom prst="roundRect">
            <a:avLst>
              <a:gd name="adj"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Do following 100 times</a:t>
            </a:r>
          </a:p>
        </p:txBody>
      </p:sp>
      <p:cxnSp>
        <p:nvCxnSpPr>
          <p:cNvPr id="22" name="Straight Arrow Connector 21">
            <a:extLst>
              <a:ext uri="{FF2B5EF4-FFF2-40B4-BE49-F238E27FC236}">
                <a16:creationId xmlns:a16="http://schemas.microsoft.com/office/drawing/2014/main" id="{7A27BE11-3D78-4000-A136-0D191F89132F}"/>
              </a:ext>
            </a:extLst>
          </p:cNvPr>
          <p:cNvCxnSpPr>
            <a:cxnSpLocks/>
          </p:cNvCxnSpPr>
          <p:nvPr/>
        </p:nvCxnSpPr>
        <p:spPr>
          <a:xfrm flipH="1">
            <a:off x="4240532" y="3081953"/>
            <a:ext cx="726143" cy="0"/>
          </a:xfrm>
          <a:prstGeom prst="straightConnector1">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sp>
        <p:nvSpPr>
          <p:cNvPr id="24" name="Rectangle: Rounded Corners 23">
            <a:extLst>
              <a:ext uri="{FF2B5EF4-FFF2-40B4-BE49-F238E27FC236}">
                <a16:creationId xmlns:a16="http://schemas.microsoft.com/office/drawing/2014/main" id="{1C07602C-222A-4EA8-9C10-045401F69DAF}"/>
              </a:ext>
            </a:extLst>
          </p:cNvPr>
          <p:cNvSpPr/>
          <p:nvPr/>
        </p:nvSpPr>
        <p:spPr>
          <a:xfrm>
            <a:off x="4983484" y="3324479"/>
            <a:ext cx="2901159" cy="400344"/>
          </a:xfrm>
          <a:prstGeom prst="roundRect">
            <a:avLst>
              <a:gd name="adj"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Take </a:t>
            </a:r>
            <a:r>
              <a:rPr lang="en-US" sz="1400" dirty="0" err="1"/>
              <a:t>i</a:t>
            </a:r>
            <a:r>
              <a:rPr lang="en-US" sz="1400" dirty="0"/>
              <a:t>, multiply by 3 and add 5, move that distance</a:t>
            </a:r>
          </a:p>
        </p:txBody>
      </p:sp>
      <p:sp>
        <p:nvSpPr>
          <p:cNvPr id="18" name="Rectangle: Rounded Corners 17">
            <a:extLst>
              <a:ext uri="{FF2B5EF4-FFF2-40B4-BE49-F238E27FC236}">
                <a16:creationId xmlns:a16="http://schemas.microsoft.com/office/drawing/2014/main" id="{45835311-EFA4-4806-ACCC-6D2D7096B232}"/>
              </a:ext>
            </a:extLst>
          </p:cNvPr>
          <p:cNvSpPr/>
          <p:nvPr/>
        </p:nvSpPr>
        <p:spPr>
          <a:xfrm>
            <a:off x="5006734" y="3810141"/>
            <a:ext cx="2901159" cy="277037"/>
          </a:xfrm>
          <a:prstGeom prst="roundRect">
            <a:avLst>
              <a:gd name="adj"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Rotate 90 deg</a:t>
            </a:r>
          </a:p>
        </p:txBody>
      </p:sp>
      <p:cxnSp>
        <p:nvCxnSpPr>
          <p:cNvPr id="23" name="Straight Arrow Connector 22">
            <a:extLst>
              <a:ext uri="{FF2B5EF4-FFF2-40B4-BE49-F238E27FC236}">
                <a16:creationId xmlns:a16="http://schemas.microsoft.com/office/drawing/2014/main" id="{81FF0BEA-CB44-4E22-A4C3-9AFC16460937}"/>
              </a:ext>
            </a:extLst>
          </p:cNvPr>
          <p:cNvCxnSpPr>
            <a:cxnSpLocks/>
            <a:stCxn id="24" idx="1"/>
          </p:cNvCxnSpPr>
          <p:nvPr/>
        </p:nvCxnSpPr>
        <p:spPr>
          <a:xfrm flipH="1">
            <a:off x="4240532" y="3524651"/>
            <a:ext cx="742952" cy="0"/>
          </a:xfrm>
          <a:prstGeom prst="straightConnector1">
            <a:avLst/>
          </a:prstGeom>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cxnSp>
    </p:spTree>
    <p:extLst>
      <p:ext uri="{BB962C8B-B14F-4D97-AF65-F5344CB8AC3E}">
        <p14:creationId xmlns:p14="http://schemas.microsoft.com/office/powerpoint/2010/main" val="12106824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down)">
                                      <p:cBhvr>
                                        <p:cTn id="24" dur="500"/>
                                        <p:tgtEl>
                                          <p:spTgt spid="8"/>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par>
                                <p:cTn id="33" presetID="22" presetClass="entr" presetSubtype="4"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wipe(down)">
                                      <p:cBhvr>
                                        <p:cTn id="40" dur="500"/>
                                        <p:tgtEl>
                                          <p:spTgt spid="20"/>
                                        </p:tgtEl>
                                      </p:cBhvr>
                                    </p:animEffect>
                                  </p:childTnLst>
                                </p:cTn>
                              </p:par>
                              <p:par>
                                <p:cTn id="41" presetID="22" presetClass="entr" presetSubtype="4"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down)">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down)">
                                      <p:cBhvr>
                                        <p:cTn id="51" dur="500"/>
                                        <p:tgtEl>
                                          <p:spTgt spid="18"/>
                                        </p:tgtEl>
                                      </p:cBhvr>
                                    </p:animEffect>
                                  </p:childTnLst>
                                </p:cTn>
                              </p:par>
                              <p:par>
                                <p:cTn id="52" presetID="22" presetClass="entr" presetSubtype="4"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down)">
                                      <p:cBhvr>
                                        <p:cTn id="5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4" grpId="0" animBg="1"/>
      <p:bldP spid="10" grpId="0" animBg="1"/>
      <p:bldP spid="17" grpId="0" animBg="1"/>
      <p:bldP spid="20" grpId="0" animBg="1"/>
      <p:bldP spid="24"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B2DE925F-6C18-41DF-B99E-612761DADBF8}"/>
              </a:ext>
            </a:extLst>
          </p:cNvPr>
          <p:cNvPicPr>
            <a:picLocks noChangeAspect="1"/>
          </p:cNvPicPr>
          <p:nvPr/>
        </p:nvPicPr>
        <p:blipFill>
          <a:blip r:embed="rId2"/>
          <a:stretch>
            <a:fillRect/>
          </a:stretch>
        </p:blipFill>
        <p:spPr>
          <a:xfrm>
            <a:off x="7848924" y="1592185"/>
            <a:ext cx="4048690" cy="3743847"/>
          </a:xfrm>
          <a:prstGeom prst="rect">
            <a:avLst/>
          </a:prstGeom>
        </p:spPr>
      </p:pic>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p:txBody>
          <a:bodyPr/>
          <a:lstStyle/>
          <a:p>
            <a:r>
              <a:rPr lang="en-US" dirty="0"/>
              <a:t>Code and learn with examples</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2 | level 7  - Graphics with turtle II</a:t>
            </a:r>
          </a:p>
        </p:txBody>
      </p:sp>
      <p:sp>
        <p:nvSpPr>
          <p:cNvPr id="21" name="TextBox 20">
            <a:extLst>
              <a:ext uri="{FF2B5EF4-FFF2-40B4-BE49-F238E27FC236}">
                <a16:creationId xmlns:a16="http://schemas.microsoft.com/office/drawing/2014/main" id="{3E6FFA57-1C73-42F8-AF52-5ED504DC0B10}"/>
              </a:ext>
            </a:extLst>
          </p:cNvPr>
          <p:cNvSpPr txBox="1"/>
          <p:nvPr/>
        </p:nvSpPr>
        <p:spPr>
          <a:xfrm>
            <a:off x="8726242" y="991821"/>
            <a:ext cx="2837636" cy="369332"/>
          </a:xfrm>
          <a:prstGeom prst="rect">
            <a:avLst/>
          </a:prstGeom>
          <a:noFill/>
        </p:spPr>
        <p:txBody>
          <a:bodyPr wrap="none" rtlCol="0">
            <a:spAutoFit/>
          </a:bodyPr>
          <a:lstStyle/>
          <a:p>
            <a:r>
              <a:rPr lang="en-US" b="1" dirty="0">
                <a:latin typeface="Aharoni" panose="02010803020104030203" pitchFamily="2" charset="-79"/>
                <a:cs typeface="Aharoni" panose="02010803020104030203" pitchFamily="2" charset="-79"/>
              </a:rPr>
              <a:t>Shell pattern with circles</a:t>
            </a:r>
          </a:p>
        </p:txBody>
      </p:sp>
      <p:sp>
        <p:nvSpPr>
          <p:cNvPr id="14" name="Rectangle: Rounded Corners 13">
            <a:extLst>
              <a:ext uri="{FF2B5EF4-FFF2-40B4-BE49-F238E27FC236}">
                <a16:creationId xmlns:a16="http://schemas.microsoft.com/office/drawing/2014/main" id="{8FB3CF1A-3368-4D72-ADF9-6AEB10FB990C}"/>
              </a:ext>
            </a:extLst>
          </p:cNvPr>
          <p:cNvSpPr/>
          <p:nvPr/>
        </p:nvSpPr>
        <p:spPr>
          <a:xfrm>
            <a:off x="143353" y="821027"/>
            <a:ext cx="4610744" cy="5215945"/>
          </a:xfrm>
          <a:prstGeom prst="roundRect">
            <a:avLst>
              <a:gd name="adj" fmla="val 3861"/>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solidFill>
                  <a:srgbClr val="C792EA"/>
                </a:solidFill>
                <a:latin typeface="Consolas" panose="020B0609020204030204" pitchFamily="49" charset="0"/>
              </a:rPr>
              <a:t>from</a:t>
            </a:r>
            <a:r>
              <a:rPr lang="en-US" sz="2400" dirty="0">
                <a:solidFill>
                  <a:srgbClr val="BFC7D5"/>
                </a:solidFill>
                <a:latin typeface="Consolas" panose="020B0609020204030204" pitchFamily="49" charset="0"/>
              </a:rPr>
              <a:t> turtle </a:t>
            </a:r>
            <a:r>
              <a:rPr lang="en-US" sz="2400" i="1" dirty="0">
                <a:solidFill>
                  <a:srgbClr val="C792EA"/>
                </a:solidFill>
                <a:latin typeface="Consolas" panose="020B0609020204030204" pitchFamily="49" charset="0"/>
              </a:rPr>
              <a:t>import</a:t>
            </a:r>
            <a:r>
              <a:rPr lang="en-US" sz="2400" dirty="0">
                <a:solidFill>
                  <a:srgbClr val="BFC7D5"/>
                </a:solidFill>
                <a:latin typeface="Consolas" panose="020B0609020204030204" pitchFamily="49" charset="0"/>
              </a:rPr>
              <a:t> </a:t>
            </a:r>
            <a:r>
              <a:rPr lang="en-US" sz="2400" dirty="0">
                <a:solidFill>
                  <a:srgbClr val="89DDFF"/>
                </a:solidFill>
                <a:latin typeface="Consolas" panose="020B0609020204030204" pitchFamily="49" charset="0"/>
              </a:rPr>
              <a:t>*</a:t>
            </a:r>
            <a:endParaRPr lang="en-US" sz="2400" dirty="0">
              <a:solidFill>
                <a:srgbClr val="BFC7D5"/>
              </a:solidFill>
              <a:latin typeface="Consolas" panose="020B0609020204030204" pitchFamily="49" charset="0"/>
            </a:endParaRPr>
          </a:p>
          <a:p>
            <a:br>
              <a:rPr lang="en-US" sz="2400" dirty="0">
                <a:solidFill>
                  <a:srgbClr val="BFC7D5"/>
                </a:solidFill>
                <a:latin typeface="Consolas" panose="020B0609020204030204" pitchFamily="49" charset="0"/>
              </a:rPr>
            </a:br>
            <a:r>
              <a:rPr lang="en-US" sz="2400" dirty="0" err="1">
                <a:solidFill>
                  <a:srgbClr val="B2CCD6"/>
                </a:solidFill>
                <a:latin typeface="Consolas" panose="020B0609020204030204" pitchFamily="49" charset="0"/>
              </a:rPr>
              <a:t>pencolor</a:t>
            </a:r>
            <a:r>
              <a:rPr lang="en-US" sz="2400" dirty="0">
                <a:solidFill>
                  <a:srgbClr val="BFC7D5"/>
                </a:solidFill>
                <a:latin typeface="Consolas" panose="020B0609020204030204" pitchFamily="49" charset="0"/>
              </a:rPr>
              <a:t>(</a:t>
            </a:r>
            <a:r>
              <a:rPr lang="en-US" sz="2400" dirty="0">
                <a:solidFill>
                  <a:srgbClr val="D9F5DD"/>
                </a:solidFill>
                <a:latin typeface="Consolas" panose="020B0609020204030204" pitchFamily="49" charset="0"/>
              </a:rPr>
              <a:t>'</a:t>
            </a:r>
            <a:r>
              <a:rPr lang="en-US" sz="2400" i="1" dirty="0">
                <a:solidFill>
                  <a:srgbClr val="C3E88D"/>
                </a:solidFill>
                <a:latin typeface="Consolas" panose="020B0609020204030204" pitchFamily="49" charset="0"/>
              </a:rPr>
              <a:t>blue</a:t>
            </a:r>
            <a:r>
              <a:rPr lang="en-US" sz="2400" dirty="0">
                <a:solidFill>
                  <a:srgbClr val="D9F5DD"/>
                </a:solidFill>
                <a:latin typeface="Consolas" panose="020B0609020204030204" pitchFamily="49" charset="0"/>
              </a:rPr>
              <a:t>'</a:t>
            </a:r>
            <a:r>
              <a:rPr lang="en-US" sz="2400" dirty="0">
                <a:solidFill>
                  <a:srgbClr val="BFC7D5"/>
                </a:solidFill>
                <a:latin typeface="Consolas" panose="020B0609020204030204" pitchFamily="49" charset="0"/>
              </a:rPr>
              <a:t>)</a:t>
            </a:r>
          </a:p>
          <a:p>
            <a:r>
              <a:rPr lang="en-US" sz="2400" dirty="0" err="1">
                <a:solidFill>
                  <a:srgbClr val="B2CCD6"/>
                </a:solidFill>
                <a:latin typeface="Consolas" panose="020B0609020204030204" pitchFamily="49" charset="0"/>
              </a:rPr>
              <a:t>pensize</a:t>
            </a:r>
            <a:r>
              <a:rPr lang="en-US" sz="2400" dirty="0">
                <a:solidFill>
                  <a:srgbClr val="BFC7D5"/>
                </a:solidFill>
                <a:latin typeface="Consolas" panose="020B0609020204030204" pitchFamily="49" charset="0"/>
              </a:rPr>
              <a:t>(</a:t>
            </a:r>
            <a:r>
              <a:rPr lang="en-US" sz="2400" dirty="0">
                <a:solidFill>
                  <a:srgbClr val="F78C6C"/>
                </a:solidFill>
                <a:latin typeface="Consolas" panose="020B0609020204030204" pitchFamily="49" charset="0"/>
              </a:rPr>
              <a:t>3</a:t>
            </a:r>
            <a:r>
              <a:rPr lang="en-US" sz="2400" dirty="0">
                <a:solidFill>
                  <a:srgbClr val="BFC7D5"/>
                </a:solidFill>
                <a:latin typeface="Consolas" panose="020B0609020204030204" pitchFamily="49" charset="0"/>
              </a:rPr>
              <a:t>)</a:t>
            </a:r>
          </a:p>
          <a:p>
            <a:r>
              <a:rPr lang="en-US" sz="2400" dirty="0" err="1">
                <a:solidFill>
                  <a:srgbClr val="B2CCD6"/>
                </a:solidFill>
                <a:latin typeface="Consolas" panose="020B0609020204030204" pitchFamily="49" charset="0"/>
              </a:rPr>
              <a:t>fillcolor</a:t>
            </a:r>
            <a:r>
              <a:rPr lang="en-US" sz="2400" dirty="0">
                <a:solidFill>
                  <a:srgbClr val="BFC7D5"/>
                </a:solidFill>
                <a:latin typeface="Consolas" panose="020B0609020204030204" pitchFamily="49" charset="0"/>
              </a:rPr>
              <a:t>(</a:t>
            </a:r>
            <a:r>
              <a:rPr lang="en-US" sz="2400" dirty="0">
                <a:solidFill>
                  <a:srgbClr val="D9F5DD"/>
                </a:solidFill>
                <a:latin typeface="Consolas" panose="020B0609020204030204" pitchFamily="49" charset="0"/>
              </a:rPr>
              <a:t>'</a:t>
            </a:r>
            <a:r>
              <a:rPr lang="en-US" sz="2400" i="1" dirty="0">
                <a:solidFill>
                  <a:srgbClr val="C3E88D"/>
                </a:solidFill>
                <a:latin typeface="Consolas" panose="020B0609020204030204" pitchFamily="49" charset="0"/>
              </a:rPr>
              <a:t>red</a:t>
            </a:r>
            <a:r>
              <a:rPr lang="en-US" sz="2400" dirty="0">
                <a:solidFill>
                  <a:srgbClr val="D9F5DD"/>
                </a:solidFill>
                <a:latin typeface="Consolas" panose="020B0609020204030204" pitchFamily="49" charset="0"/>
              </a:rPr>
              <a:t>'</a:t>
            </a:r>
            <a:r>
              <a:rPr lang="en-US" sz="2400" dirty="0">
                <a:solidFill>
                  <a:srgbClr val="BFC7D5"/>
                </a:solidFill>
                <a:latin typeface="Consolas" panose="020B0609020204030204" pitchFamily="49" charset="0"/>
              </a:rPr>
              <a:t>)</a:t>
            </a:r>
          </a:p>
          <a:p>
            <a:r>
              <a:rPr lang="en-US" sz="2400" dirty="0">
                <a:solidFill>
                  <a:srgbClr val="B2CCD6"/>
                </a:solidFill>
                <a:latin typeface="Consolas" panose="020B0609020204030204" pitchFamily="49" charset="0"/>
              </a:rPr>
              <a:t>speed</a:t>
            </a:r>
            <a:r>
              <a:rPr lang="en-US" sz="2400" dirty="0">
                <a:solidFill>
                  <a:srgbClr val="BFC7D5"/>
                </a:solidFill>
                <a:latin typeface="Consolas" panose="020B0609020204030204" pitchFamily="49" charset="0"/>
              </a:rPr>
              <a:t>(</a:t>
            </a:r>
            <a:r>
              <a:rPr lang="en-US" sz="2400" dirty="0">
                <a:solidFill>
                  <a:srgbClr val="D9F5DD"/>
                </a:solidFill>
                <a:latin typeface="Consolas" panose="020B0609020204030204" pitchFamily="49" charset="0"/>
              </a:rPr>
              <a:t>'</a:t>
            </a:r>
            <a:r>
              <a:rPr lang="en-US" sz="2400" i="1" dirty="0">
                <a:solidFill>
                  <a:srgbClr val="C3E88D"/>
                </a:solidFill>
                <a:latin typeface="Consolas" panose="020B0609020204030204" pitchFamily="49" charset="0"/>
              </a:rPr>
              <a:t>fastest</a:t>
            </a:r>
            <a:r>
              <a:rPr lang="en-US" sz="2400" dirty="0">
                <a:solidFill>
                  <a:srgbClr val="D9F5DD"/>
                </a:solidFill>
                <a:latin typeface="Consolas" panose="020B0609020204030204" pitchFamily="49" charset="0"/>
              </a:rPr>
              <a:t>'</a:t>
            </a:r>
            <a:r>
              <a:rPr lang="en-US" sz="2400" dirty="0">
                <a:solidFill>
                  <a:srgbClr val="BFC7D5"/>
                </a:solidFill>
                <a:latin typeface="Consolas" panose="020B0609020204030204" pitchFamily="49" charset="0"/>
              </a:rPr>
              <a:t>)</a:t>
            </a:r>
          </a:p>
          <a:p>
            <a:r>
              <a:rPr lang="en-US" sz="2400" i="1" dirty="0">
                <a:solidFill>
                  <a:srgbClr val="C792EA"/>
                </a:solidFill>
                <a:latin typeface="Consolas" panose="020B0609020204030204" pitchFamily="49" charset="0"/>
              </a:rPr>
              <a:t>for</a:t>
            </a:r>
            <a:r>
              <a:rPr lang="en-US" sz="2400" dirty="0">
                <a:solidFill>
                  <a:srgbClr val="BFC7D5"/>
                </a:solidFill>
                <a:latin typeface="Consolas" panose="020B0609020204030204" pitchFamily="49" charset="0"/>
              </a:rPr>
              <a:t> </a:t>
            </a:r>
            <a:r>
              <a:rPr lang="en-US" sz="2400" dirty="0" err="1">
                <a:solidFill>
                  <a:srgbClr val="BFC7D5"/>
                </a:solidFill>
                <a:latin typeface="Consolas" panose="020B0609020204030204" pitchFamily="49" charset="0"/>
              </a:rPr>
              <a:t>i</a:t>
            </a:r>
            <a:r>
              <a:rPr lang="en-US" sz="2400" dirty="0">
                <a:solidFill>
                  <a:srgbClr val="BFC7D5"/>
                </a:solidFill>
                <a:latin typeface="Consolas" panose="020B0609020204030204" pitchFamily="49" charset="0"/>
              </a:rPr>
              <a:t> </a:t>
            </a:r>
            <a:r>
              <a:rPr lang="en-US" sz="2400" i="1" dirty="0">
                <a:solidFill>
                  <a:srgbClr val="C792EA"/>
                </a:solidFill>
                <a:latin typeface="Consolas" panose="020B0609020204030204" pitchFamily="49" charset="0"/>
              </a:rPr>
              <a:t>in</a:t>
            </a:r>
            <a:r>
              <a:rPr lang="en-US" sz="2400" dirty="0">
                <a:solidFill>
                  <a:srgbClr val="BFC7D5"/>
                </a:solidFill>
                <a:latin typeface="Consolas" panose="020B0609020204030204" pitchFamily="49" charset="0"/>
              </a:rPr>
              <a:t> </a:t>
            </a:r>
            <a:r>
              <a:rPr lang="en-US" sz="2400" dirty="0">
                <a:solidFill>
                  <a:srgbClr val="89DDFF"/>
                </a:solidFill>
                <a:latin typeface="Consolas" panose="020B0609020204030204" pitchFamily="49" charset="0"/>
              </a:rPr>
              <a:t>range</a:t>
            </a:r>
            <a:r>
              <a:rPr lang="en-US" sz="2400" dirty="0">
                <a:solidFill>
                  <a:srgbClr val="BFC7D5"/>
                </a:solidFill>
                <a:latin typeface="Consolas" panose="020B0609020204030204" pitchFamily="49" charset="0"/>
              </a:rPr>
              <a:t>(</a:t>
            </a:r>
            <a:r>
              <a:rPr lang="en-US" sz="2400" dirty="0">
                <a:solidFill>
                  <a:srgbClr val="F78C6C"/>
                </a:solidFill>
                <a:latin typeface="Consolas" panose="020B0609020204030204" pitchFamily="49" charset="0"/>
              </a:rPr>
              <a:t>10</a:t>
            </a:r>
            <a:r>
              <a:rPr lang="en-US" sz="2400" dirty="0">
                <a:solidFill>
                  <a:srgbClr val="D9F5DD"/>
                </a:solidFill>
                <a:latin typeface="Consolas" panose="020B0609020204030204" pitchFamily="49" charset="0"/>
              </a:rPr>
              <a:t>,</a:t>
            </a:r>
            <a:r>
              <a:rPr lang="en-US" sz="2400" dirty="0">
                <a:solidFill>
                  <a:srgbClr val="F78C6C"/>
                </a:solidFill>
                <a:latin typeface="Consolas" panose="020B0609020204030204" pitchFamily="49" charset="0"/>
              </a:rPr>
              <a:t>0</a:t>
            </a:r>
            <a:r>
              <a:rPr lang="en-US" sz="2400" dirty="0">
                <a:solidFill>
                  <a:srgbClr val="D9F5DD"/>
                </a:solidFill>
                <a:latin typeface="Consolas" panose="020B0609020204030204" pitchFamily="49" charset="0"/>
              </a:rPr>
              <a:t>,</a:t>
            </a:r>
            <a:r>
              <a:rPr lang="en-US" sz="2400" dirty="0">
                <a:solidFill>
                  <a:srgbClr val="89DDFF"/>
                </a:solidFill>
                <a:latin typeface="Consolas" panose="020B0609020204030204" pitchFamily="49" charset="0"/>
              </a:rPr>
              <a:t>-</a:t>
            </a:r>
            <a:r>
              <a:rPr lang="en-US" sz="2400" dirty="0">
                <a:solidFill>
                  <a:srgbClr val="F78C6C"/>
                </a:solidFill>
                <a:latin typeface="Consolas" panose="020B0609020204030204" pitchFamily="49" charset="0"/>
              </a:rPr>
              <a:t>1</a:t>
            </a:r>
            <a:r>
              <a:rPr lang="en-US" sz="2400" dirty="0">
                <a:solidFill>
                  <a:srgbClr val="BFC7D5"/>
                </a:solidFill>
                <a:latin typeface="Consolas" panose="020B0609020204030204" pitchFamily="49" charset="0"/>
              </a:rPr>
              <a:t>):</a:t>
            </a:r>
          </a:p>
          <a:p>
            <a:r>
              <a:rPr lang="en-US" sz="2400" dirty="0">
                <a:solidFill>
                  <a:srgbClr val="BFC7D5"/>
                </a:solidFill>
                <a:latin typeface="Consolas" panose="020B0609020204030204" pitchFamily="49" charset="0"/>
              </a:rPr>
              <a:t>    </a:t>
            </a:r>
            <a:r>
              <a:rPr lang="en-US" sz="2400" dirty="0" err="1">
                <a:solidFill>
                  <a:srgbClr val="B2CCD6"/>
                </a:solidFill>
                <a:latin typeface="Consolas" panose="020B0609020204030204" pitchFamily="49" charset="0"/>
              </a:rPr>
              <a:t>begin_fill</a:t>
            </a:r>
            <a:r>
              <a:rPr lang="en-US" sz="2400" dirty="0">
                <a:solidFill>
                  <a:srgbClr val="BFC7D5"/>
                </a:solidFill>
                <a:latin typeface="Consolas" panose="020B0609020204030204" pitchFamily="49" charset="0"/>
              </a:rPr>
              <a:t>()</a:t>
            </a:r>
          </a:p>
          <a:p>
            <a:r>
              <a:rPr lang="en-US" sz="2400" dirty="0">
                <a:solidFill>
                  <a:srgbClr val="BFC7D5"/>
                </a:solidFill>
                <a:latin typeface="Consolas" panose="020B0609020204030204" pitchFamily="49" charset="0"/>
              </a:rPr>
              <a:t>    </a:t>
            </a:r>
            <a:r>
              <a:rPr lang="en-US" sz="2400" dirty="0">
                <a:solidFill>
                  <a:srgbClr val="B2CCD6"/>
                </a:solidFill>
                <a:latin typeface="Consolas" panose="020B0609020204030204" pitchFamily="49" charset="0"/>
              </a:rPr>
              <a:t>circle</a:t>
            </a:r>
            <a:r>
              <a:rPr lang="en-US" sz="2400" dirty="0">
                <a:solidFill>
                  <a:srgbClr val="BFC7D5"/>
                </a:solidFill>
                <a:latin typeface="Consolas" panose="020B0609020204030204" pitchFamily="49" charset="0"/>
              </a:rPr>
              <a:t>(</a:t>
            </a:r>
            <a:r>
              <a:rPr lang="en-US" sz="2400" dirty="0" err="1">
                <a:solidFill>
                  <a:srgbClr val="7986E7"/>
                </a:solidFill>
                <a:latin typeface="Consolas" panose="020B0609020204030204" pitchFamily="49" charset="0"/>
              </a:rPr>
              <a:t>i</a:t>
            </a:r>
            <a:r>
              <a:rPr lang="en-US" sz="2400" dirty="0">
                <a:solidFill>
                  <a:srgbClr val="89DDFF"/>
                </a:solidFill>
                <a:latin typeface="Consolas" panose="020B0609020204030204" pitchFamily="49" charset="0"/>
              </a:rPr>
              <a:t>*</a:t>
            </a:r>
            <a:r>
              <a:rPr lang="en-US" sz="2400" dirty="0">
                <a:solidFill>
                  <a:srgbClr val="F78C6C"/>
                </a:solidFill>
                <a:latin typeface="Consolas" panose="020B0609020204030204" pitchFamily="49" charset="0"/>
              </a:rPr>
              <a:t>10</a:t>
            </a:r>
            <a:r>
              <a:rPr lang="en-US" sz="2400" dirty="0">
                <a:solidFill>
                  <a:srgbClr val="BFC7D5"/>
                </a:solidFill>
                <a:latin typeface="Consolas" panose="020B0609020204030204" pitchFamily="49" charset="0"/>
              </a:rPr>
              <a:t>)</a:t>
            </a:r>
          </a:p>
          <a:p>
            <a:r>
              <a:rPr lang="en-US" sz="2400" dirty="0">
                <a:solidFill>
                  <a:srgbClr val="BFC7D5"/>
                </a:solidFill>
                <a:latin typeface="Consolas" panose="020B0609020204030204" pitchFamily="49" charset="0"/>
              </a:rPr>
              <a:t>    </a:t>
            </a:r>
            <a:r>
              <a:rPr lang="en-US" sz="2400" dirty="0" err="1">
                <a:solidFill>
                  <a:srgbClr val="B2CCD6"/>
                </a:solidFill>
                <a:latin typeface="Consolas" panose="020B0609020204030204" pitchFamily="49" charset="0"/>
              </a:rPr>
              <a:t>lt</a:t>
            </a:r>
            <a:r>
              <a:rPr lang="en-US" sz="2400" dirty="0">
                <a:solidFill>
                  <a:srgbClr val="BFC7D5"/>
                </a:solidFill>
                <a:latin typeface="Consolas" panose="020B0609020204030204" pitchFamily="49" charset="0"/>
              </a:rPr>
              <a:t>(</a:t>
            </a:r>
            <a:r>
              <a:rPr lang="en-US" sz="2400" dirty="0">
                <a:solidFill>
                  <a:srgbClr val="F78C6C"/>
                </a:solidFill>
                <a:latin typeface="Consolas" panose="020B0609020204030204" pitchFamily="49" charset="0"/>
              </a:rPr>
              <a:t>25</a:t>
            </a:r>
            <a:r>
              <a:rPr lang="en-US" sz="2400" dirty="0">
                <a:solidFill>
                  <a:srgbClr val="BFC7D5"/>
                </a:solidFill>
                <a:latin typeface="Consolas" panose="020B0609020204030204" pitchFamily="49" charset="0"/>
              </a:rPr>
              <a:t>)</a:t>
            </a:r>
          </a:p>
          <a:p>
            <a:r>
              <a:rPr lang="en-US" sz="2400" dirty="0">
                <a:solidFill>
                  <a:srgbClr val="BFC7D5"/>
                </a:solidFill>
                <a:latin typeface="Consolas" panose="020B0609020204030204" pitchFamily="49" charset="0"/>
              </a:rPr>
              <a:t>    </a:t>
            </a:r>
            <a:r>
              <a:rPr lang="en-US" sz="2400" dirty="0" err="1">
                <a:solidFill>
                  <a:srgbClr val="B2CCD6"/>
                </a:solidFill>
                <a:latin typeface="Consolas" panose="020B0609020204030204" pitchFamily="49" charset="0"/>
              </a:rPr>
              <a:t>end_fill</a:t>
            </a:r>
            <a:r>
              <a:rPr lang="en-US" sz="2400" dirty="0">
                <a:solidFill>
                  <a:srgbClr val="BFC7D5"/>
                </a:solidFill>
                <a:latin typeface="Consolas" panose="020B0609020204030204" pitchFamily="49" charset="0"/>
              </a:rPr>
              <a:t>()</a:t>
            </a:r>
          </a:p>
          <a:p>
            <a:r>
              <a:rPr lang="en-US" sz="2400" dirty="0" err="1">
                <a:solidFill>
                  <a:srgbClr val="B2CCD6"/>
                </a:solidFill>
                <a:latin typeface="Consolas" panose="020B0609020204030204" pitchFamily="49" charset="0"/>
              </a:rPr>
              <a:t>goto</a:t>
            </a:r>
            <a:r>
              <a:rPr lang="en-US" sz="2400" dirty="0">
                <a:solidFill>
                  <a:srgbClr val="BFC7D5"/>
                </a:solidFill>
                <a:latin typeface="Consolas" panose="020B0609020204030204" pitchFamily="49" charset="0"/>
              </a:rPr>
              <a:t>(</a:t>
            </a:r>
            <a:r>
              <a:rPr lang="en-US" sz="2400" dirty="0">
                <a:solidFill>
                  <a:srgbClr val="F78C6C"/>
                </a:solidFill>
                <a:latin typeface="Consolas" panose="020B0609020204030204" pitchFamily="49" charset="0"/>
              </a:rPr>
              <a:t>20</a:t>
            </a:r>
            <a:r>
              <a:rPr lang="en-US" sz="2400" dirty="0">
                <a:solidFill>
                  <a:srgbClr val="D9F5DD"/>
                </a:solidFill>
                <a:latin typeface="Consolas" panose="020B0609020204030204" pitchFamily="49" charset="0"/>
              </a:rPr>
              <a:t>,</a:t>
            </a:r>
            <a:r>
              <a:rPr lang="en-US" sz="2400" dirty="0">
                <a:solidFill>
                  <a:srgbClr val="F78C6C"/>
                </a:solidFill>
                <a:latin typeface="Consolas" panose="020B0609020204030204" pitchFamily="49" charset="0"/>
              </a:rPr>
              <a:t>250</a:t>
            </a:r>
            <a:r>
              <a:rPr lang="en-US" sz="2400" dirty="0">
                <a:solidFill>
                  <a:srgbClr val="BFC7D5"/>
                </a:solidFill>
                <a:latin typeface="Consolas" panose="020B0609020204030204" pitchFamily="49" charset="0"/>
              </a:rPr>
              <a:t>)</a:t>
            </a:r>
          </a:p>
          <a:p>
            <a:r>
              <a:rPr lang="en-US" sz="2400" dirty="0" err="1">
                <a:solidFill>
                  <a:srgbClr val="B2CCD6"/>
                </a:solidFill>
                <a:latin typeface="Consolas" panose="020B0609020204030204" pitchFamily="49" charset="0"/>
              </a:rPr>
              <a:t>mainloop</a:t>
            </a:r>
            <a:r>
              <a:rPr lang="en-US" sz="2400" dirty="0">
                <a:solidFill>
                  <a:srgbClr val="BFC7D5"/>
                </a:solidFill>
                <a:latin typeface="Consolas" panose="020B0609020204030204" pitchFamily="49" charset="0"/>
              </a:rPr>
              <a:t>()</a:t>
            </a:r>
          </a:p>
        </p:txBody>
      </p:sp>
      <p:sp>
        <p:nvSpPr>
          <p:cNvPr id="10" name="Rectangle: Rounded Corners 9">
            <a:extLst>
              <a:ext uri="{FF2B5EF4-FFF2-40B4-BE49-F238E27FC236}">
                <a16:creationId xmlns:a16="http://schemas.microsoft.com/office/drawing/2014/main" id="{03D1ECF9-BDF8-4CC4-9862-5D6E0B30E9DD}"/>
              </a:ext>
            </a:extLst>
          </p:cNvPr>
          <p:cNvSpPr/>
          <p:nvPr/>
        </p:nvSpPr>
        <p:spPr>
          <a:xfrm>
            <a:off x="4930956" y="2897117"/>
            <a:ext cx="2646715" cy="305501"/>
          </a:xfrm>
          <a:prstGeom prst="roundRect">
            <a:avLst>
              <a:gd name="adj"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Set turtle speed to fastest</a:t>
            </a:r>
          </a:p>
        </p:txBody>
      </p:sp>
      <p:sp>
        <p:nvSpPr>
          <p:cNvPr id="17" name="Rectangle: Rounded Corners 16">
            <a:extLst>
              <a:ext uri="{FF2B5EF4-FFF2-40B4-BE49-F238E27FC236}">
                <a16:creationId xmlns:a16="http://schemas.microsoft.com/office/drawing/2014/main" id="{853266F9-6EB9-4985-8261-E409418834BF}"/>
              </a:ext>
            </a:extLst>
          </p:cNvPr>
          <p:cNvSpPr/>
          <p:nvPr/>
        </p:nvSpPr>
        <p:spPr>
          <a:xfrm>
            <a:off x="4930955" y="1868278"/>
            <a:ext cx="2646714" cy="277034"/>
          </a:xfrm>
          <a:prstGeom prst="roundRect">
            <a:avLst>
              <a:gd name="adj"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Change line color to blue</a:t>
            </a:r>
          </a:p>
        </p:txBody>
      </p:sp>
      <p:sp>
        <p:nvSpPr>
          <p:cNvPr id="20" name="Rectangle: Rounded Corners 19">
            <a:extLst>
              <a:ext uri="{FF2B5EF4-FFF2-40B4-BE49-F238E27FC236}">
                <a16:creationId xmlns:a16="http://schemas.microsoft.com/office/drawing/2014/main" id="{35410363-53D4-4DF5-94E6-8447D2C11471}"/>
              </a:ext>
            </a:extLst>
          </p:cNvPr>
          <p:cNvSpPr/>
          <p:nvPr/>
        </p:nvSpPr>
        <p:spPr>
          <a:xfrm>
            <a:off x="4930955" y="3326557"/>
            <a:ext cx="2901159" cy="277037"/>
          </a:xfrm>
          <a:prstGeom prst="roundRect">
            <a:avLst>
              <a:gd name="adj"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Run loop in reverse from 10 to 1</a:t>
            </a:r>
          </a:p>
        </p:txBody>
      </p:sp>
      <p:sp>
        <p:nvSpPr>
          <p:cNvPr id="24" name="Rectangle: Rounded Corners 23">
            <a:extLst>
              <a:ext uri="{FF2B5EF4-FFF2-40B4-BE49-F238E27FC236}">
                <a16:creationId xmlns:a16="http://schemas.microsoft.com/office/drawing/2014/main" id="{1C07602C-222A-4EA8-9C10-045401F69DAF}"/>
              </a:ext>
            </a:extLst>
          </p:cNvPr>
          <p:cNvSpPr/>
          <p:nvPr/>
        </p:nvSpPr>
        <p:spPr>
          <a:xfrm>
            <a:off x="4930955" y="3857628"/>
            <a:ext cx="3231035" cy="526235"/>
          </a:xfrm>
          <a:prstGeom prst="roundRect">
            <a:avLst>
              <a:gd name="adj" fmla="val 9857"/>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Make circles with value of </a:t>
            </a:r>
            <a:r>
              <a:rPr lang="en-US" sz="1400" dirty="0" err="1"/>
              <a:t>i</a:t>
            </a:r>
            <a:r>
              <a:rPr lang="en-US" sz="1400" dirty="0"/>
              <a:t> * 10, where </a:t>
            </a:r>
            <a:r>
              <a:rPr lang="en-US" sz="1400" dirty="0" err="1"/>
              <a:t>i</a:t>
            </a:r>
            <a:r>
              <a:rPr lang="en-US" sz="1400" dirty="0"/>
              <a:t> changes every turn from 10 to 1</a:t>
            </a:r>
          </a:p>
        </p:txBody>
      </p:sp>
      <p:sp>
        <p:nvSpPr>
          <p:cNvPr id="18" name="Rectangle: Rounded Corners 17">
            <a:extLst>
              <a:ext uri="{FF2B5EF4-FFF2-40B4-BE49-F238E27FC236}">
                <a16:creationId xmlns:a16="http://schemas.microsoft.com/office/drawing/2014/main" id="{45835311-EFA4-4806-ACCC-6D2D7096B232}"/>
              </a:ext>
            </a:extLst>
          </p:cNvPr>
          <p:cNvSpPr/>
          <p:nvPr/>
        </p:nvSpPr>
        <p:spPr>
          <a:xfrm>
            <a:off x="4947765" y="4481202"/>
            <a:ext cx="2901159" cy="277037"/>
          </a:xfrm>
          <a:prstGeom prst="roundRect">
            <a:avLst>
              <a:gd name="adj"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Rotate 25 deg</a:t>
            </a:r>
          </a:p>
        </p:txBody>
      </p:sp>
      <p:sp>
        <p:nvSpPr>
          <p:cNvPr id="25" name="Rectangle: Rounded Corners 24">
            <a:extLst>
              <a:ext uri="{FF2B5EF4-FFF2-40B4-BE49-F238E27FC236}">
                <a16:creationId xmlns:a16="http://schemas.microsoft.com/office/drawing/2014/main" id="{0296856A-DDE3-4A8B-BEB3-99DAFDA99780}"/>
              </a:ext>
            </a:extLst>
          </p:cNvPr>
          <p:cNvSpPr/>
          <p:nvPr/>
        </p:nvSpPr>
        <p:spPr>
          <a:xfrm>
            <a:off x="4930955" y="2234849"/>
            <a:ext cx="2646714" cy="277034"/>
          </a:xfrm>
          <a:prstGeom prst="roundRect">
            <a:avLst>
              <a:gd name="adj"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Change pen width to 3</a:t>
            </a:r>
          </a:p>
        </p:txBody>
      </p:sp>
      <p:sp>
        <p:nvSpPr>
          <p:cNvPr id="27" name="Rectangle: Rounded Corners 26">
            <a:extLst>
              <a:ext uri="{FF2B5EF4-FFF2-40B4-BE49-F238E27FC236}">
                <a16:creationId xmlns:a16="http://schemas.microsoft.com/office/drawing/2014/main" id="{4045C623-B249-4F4D-ABE8-50687A9B44D5}"/>
              </a:ext>
            </a:extLst>
          </p:cNvPr>
          <p:cNvSpPr/>
          <p:nvPr/>
        </p:nvSpPr>
        <p:spPr>
          <a:xfrm>
            <a:off x="4947765" y="5136212"/>
            <a:ext cx="2901159" cy="277037"/>
          </a:xfrm>
          <a:prstGeom prst="roundRect">
            <a:avLst>
              <a:gd name="adj" fmla="val 5000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r>
              <a:rPr lang="en-US" sz="1400" dirty="0"/>
              <a:t>Jump to new x , y position</a:t>
            </a:r>
          </a:p>
        </p:txBody>
      </p:sp>
    </p:spTree>
    <p:extLst>
      <p:ext uri="{BB962C8B-B14F-4D97-AF65-F5344CB8AC3E}">
        <p14:creationId xmlns:p14="http://schemas.microsoft.com/office/powerpoint/2010/main" val="479523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down)">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wipe(down)">
                                      <p:cBhvr>
                                        <p:cTn id="29" dur="500"/>
                                        <p:tgtEl>
                                          <p:spTgt spid="2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down)">
                                      <p:cBhvr>
                                        <p:cTn id="42" dur="500"/>
                                        <p:tgtEl>
                                          <p:spTgt spid="24"/>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down)">
                                      <p:cBhvr>
                                        <p:cTn id="45" dur="500"/>
                                        <p:tgtEl>
                                          <p:spTgt spid="18"/>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wipe(down)">
                                      <p:cBhvr>
                                        <p:cTn id="4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4" grpId="0" animBg="1"/>
      <p:bldP spid="10" grpId="0" animBg="1"/>
      <p:bldP spid="17" grpId="0" animBg="1"/>
      <p:bldP spid="20" grpId="0" animBg="1"/>
      <p:bldP spid="24" grpId="0" animBg="1"/>
      <p:bldP spid="18" grpId="0" animBg="1"/>
      <p:bldP spid="25"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p:txBody>
          <a:bodyPr/>
          <a:lstStyle/>
          <a:p>
            <a:r>
              <a:rPr lang="en-US" dirty="0"/>
              <a:t>Code and learn with examples</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2 | level 7  - Graphics with turtle II</a:t>
            </a:r>
          </a:p>
        </p:txBody>
      </p:sp>
      <p:sp>
        <p:nvSpPr>
          <p:cNvPr id="21" name="TextBox 20">
            <a:extLst>
              <a:ext uri="{FF2B5EF4-FFF2-40B4-BE49-F238E27FC236}">
                <a16:creationId xmlns:a16="http://schemas.microsoft.com/office/drawing/2014/main" id="{3E6FFA57-1C73-42F8-AF52-5ED504DC0B10}"/>
              </a:ext>
            </a:extLst>
          </p:cNvPr>
          <p:cNvSpPr txBox="1"/>
          <p:nvPr/>
        </p:nvSpPr>
        <p:spPr>
          <a:xfrm>
            <a:off x="8726242" y="991821"/>
            <a:ext cx="2016899" cy="369332"/>
          </a:xfrm>
          <a:prstGeom prst="rect">
            <a:avLst/>
          </a:prstGeom>
          <a:noFill/>
        </p:spPr>
        <p:txBody>
          <a:bodyPr wrap="none" rtlCol="0">
            <a:spAutoFit/>
          </a:bodyPr>
          <a:lstStyle/>
          <a:p>
            <a:r>
              <a:rPr lang="en-US" b="1" dirty="0">
                <a:latin typeface="Aharoni" panose="02010803020104030203" pitchFamily="2" charset="-79"/>
                <a:cs typeface="Aharoni" panose="02010803020104030203" pitchFamily="2" charset="-79"/>
              </a:rPr>
              <a:t>Concentric circles</a:t>
            </a:r>
          </a:p>
        </p:txBody>
      </p:sp>
      <p:sp>
        <p:nvSpPr>
          <p:cNvPr id="14" name="Rectangle: Rounded Corners 13">
            <a:extLst>
              <a:ext uri="{FF2B5EF4-FFF2-40B4-BE49-F238E27FC236}">
                <a16:creationId xmlns:a16="http://schemas.microsoft.com/office/drawing/2014/main" id="{8FB3CF1A-3368-4D72-ADF9-6AEB10FB990C}"/>
              </a:ext>
            </a:extLst>
          </p:cNvPr>
          <p:cNvSpPr/>
          <p:nvPr/>
        </p:nvSpPr>
        <p:spPr>
          <a:xfrm>
            <a:off x="143353" y="821027"/>
            <a:ext cx="4610744" cy="5215945"/>
          </a:xfrm>
          <a:prstGeom prst="roundRect">
            <a:avLst>
              <a:gd name="adj" fmla="val 3861"/>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i="1" dirty="0">
                <a:solidFill>
                  <a:srgbClr val="C792EA"/>
                </a:solidFill>
                <a:latin typeface="Consolas" panose="020B0609020204030204" pitchFamily="49" charset="0"/>
              </a:rPr>
              <a:t>from</a:t>
            </a:r>
            <a:r>
              <a:rPr lang="en-US" sz="2000" dirty="0">
                <a:solidFill>
                  <a:srgbClr val="BFC7D5"/>
                </a:solidFill>
                <a:latin typeface="Consolas" panose="020B0609020204030204" pitchFamily="49" charset="0"/>
              </a:rPr>
              <a:t> turtle </a:t>
            </a:r>
            <a:r>
              <a:rPr lang="en-US" sz="2000" i="1" dirty="0">
                <a:solidFill>
                  <a:srgbClr val="C792EA"/>
                </a:solidFill>
                <a:latin typeface="Consolas" panose="020B0609020204030204" pitchFamily="49" charset="0"/>
              </a:rPr>
              <a:t>import</a:t>
            </a:r>
            <a:r>
              <a:rPr lang="en-US" sz="2000" dirty="0">
                <a:solidFill>
                  <a:srgbClr val="BFC7D5"/>
                </a:solidFill>
                <a:latin typeface="Consolas" panose="020B0609020204030204" pitchFamily="49" charset="0"/>
              </a:rPr>
              <a:t> </a:t>
            </a:r>
            <a:r>
              <a:rPr lang="en-US" sz="2000" dirty="0">
                <a:solidFill>
                  <a:srgbClr val="89DDFF"/>
                </a:solidFill>
                <a:latin typeface="Consolas" panose="020B0609020204030204" pitchFamily="49" charset="0"/>
              </a:rPr>
              <a:t>*</a:t>
            </a:r>
            <a:br>
              <a:rPr lang="en-US" sz="2000" dirty="0">
                <a:solidFill>
                  <a:srgbClr val="BFC7D5"/>
                </a:solidFill>
                <a:latin typeface="Consolas" panose="020B0609020204030204" pitchFamily="49" charset="0"/>
              </a:rPr>
            </a:br>
            <a:r>
              <a:rPr lang="en-US" sz="2000" dirty="0">
                <a:solidFill>
                  <a:srgbClr val="BFC7D5"/>
                </a:solidFill>
                <a:latin typeface="Consolas" panose="020B0609020204030204" pitchFamily="49" charset="0"/>
              </a:rPr>
              <a:t>s </a:t>
            </a:r>
            <a:r>
              <a:rPr lang="en-US" sz="2000" dirty="0">
                <a:solidFill>
                  <a:srgbClr val="C792EA"/>
                </a:solidFill>
                <a:latin typeface="Consolas" panose="020B0609020204030204" pitchFamily="49" charset="0"/>
              </a:rPr>
              <a:t>=</a:t>
            </a:r>
            <a:r>
              <a:rPr lang="en-US" sz="2000" dirty="0">
                <a:solidFill>
                  <a:srgbClr val="BFC7D5"/>
                </a:solidFill>
                <a:latin typeface="Consolas" panose="020B0609020204030204" pitchFamily="49" charset="0"/>
              </a:rPr>
              <a:t> </a:t>
            </a:r>
            <a:r>
              <a:rPr lang="en-US" sz="2000" dirty="0">
                <a:solidFill>
                  <a:srgbClr val="B2CCD6"/>
                </a:solidFill>
                <a:latin typeface="Consolas" panose="020B0609020204030204" pitchFamily="49" charset="0"/>
              </a:rPr>
              <a:t>Screen</a:t>
            </a:r>
            <a:r>
              <a:rPr lang="en-US" sz="2000" dirty="0">
                <a:solidFill>
                  <a:srgbClr val="BFC7D5"/>
                </a:solidFill>
                <a:latin typeface="Consolas" panose="020B0609020204030204" pitchFamily="49" charset="0"/>
              </a:rPr>
              <a:t>()</a:t>
            </a:r>
          </a:p>
          <a:p>
            <a:r>
              <a:rPr lang="en-US" sz="2000" dirty="0" err="1">
                <a:solidFill>
                  <a:srgbClr val="BFC7D5"/>
                </a:solidFill>
                <a:latin typeface="Consolas" panose="020B0609020204030204" pitchFamily="49" charset="0"/>
              </a:rPr>
              <a:t>s.</a:t>
            </a:r>
            <a:r>
              <a:rPr lang="en-US" sz="2000" dirty="0" err="1">
                <a:solidFill>
                  <a:srgbClr val="B2CCD6"/>
                </a:solidFill>
                <a:latin typeface="Consolas" panose="020B0609020204030204" pitchFamily="49" charset="0"/>
              </a:rPr>
              <a:t>setup</a:t>
            </a:r>
            <a:r>
              <a:rPr lang="en-US" sz="2000" dirty="0">
                <a:solidFill>
                  <a:srgbClr val="BFC7D5"/>
                </a:solidFill>
                <a:latin typeface="Consolas" panose="020B0609020204030204" pitchFamily="49" charset="0"/>
              </a:rPr>
              <a:t>(</a:t>
            </a:r>
            <a:r>
              <a:rPr lang="en-US" sz="2000" dirty="0">
                <a:solidFill>
                  <a:srgbClr val="F78C6C"/>
                </a:solidFill>
                <a:latin typeface="Consolas" panose="020B0609020204030204" pitchFamily="49" charset="0"/>
              </a:rPr>
              <a:t>1000</a:t>
            </a:r>
            <a:r>
              <a:rPr lang="en-US" sz="2000" dirty="0">
                <a:solidFill>
                  <a:srgbClr val="D9F5DD"/>
                </a:solidFill>
                <a:latin typeface="Consolas" panose="020B0609020204030204" pitchFamily="49" charset="0"/>
              </a:rPr>
              <a:t>,</a:t>
            </a:r>
            <a:r>
              <a:rPr lang="en-US" sz="2000" dirty="0">
                <a:solidFill>
                  <a:srgbClr val="F78C6C"/>
                </a:solidFill>
                <a:latin typeface="Consolas" panose="020B0609020204030204" pitchFamily="49" charset="0"/>
              </a:rPr>
              <a:t>700</a:t>
            </a:r>
            <a:r>
              <a:rPr lang="en-US" sz="2000" dirty="0">
                <a:solidFill>
                  <a:srgbClr val="BFC7D5"/>
                </a:solidFill>
                <a:latin typeface="Consolas" panose="020B0609020204030204" pitchFamily="49" charset="0"/>
              </a:rPr>
              <a:t>) colors </a:t>
            </a:r>
            <a:r>
              <a:rPr lang="en-US" sz="2000" dirty="0">
                <a:solidFill>
                  <a:srgbClr val="C792EA"/>
                </a:solidFill>
                <a:latin typeface="Consolas" panose="020B0609020204030204" pitchFamily="49" charset="0"/>
              </a:rPr>
              <a:t>=</a:t>
            </a:r>
            <a:r>
              <a:rPr lang="en-US" sz="2000" dirty="0">
                <a:solidFill>
                  <a:srgbClr val="BFC7D5"/>
                </a:solidFill>
                <a:latin typeface="Consolas" panose="020B0609020204030204" pitchFamily="49" charset="0"/>
              </a:rPr>
              <a:t> </a:t>
            </a:r>
            <a:r>
              <a:rPr lang="en-US" sz="2000" dirty="0">
                <a:solidFill>
                  <a:srgbClr val="D9F5DD"/>
                </a:solidFill>
                <a:latin typeface="Consolas" panose="020B0609020204030204" pitchFamily="49" charset="0"/>
              </a:rPr>
              <a:t>['</a:t>
            </a:r>
            <a:r>
              <a:rPr lang="en-US" sz="2000" i="1" dirty="0" err="1">
                <a:solidFill>
                  <a:srgbClr val="C3E88D"/>
                </a:solidFill>
                <a:latin typeface="Consolas" panose="020B0609020204030204" pitchFamily="49" charset="0"/>
              </a:rPr>
              <a:t>purple</a:t>
            </a:r>
            <a:r>
              <a:rPr lang="en-US" sz="2000" dirty="0" err="1">
                <a:solidFill>
                  <a:srgbClr val="D9F5DD"/>
                </a:solidFill>
                <a:latin typeface="Consolas" panose="020B0609020204030204" pitchFamily="49" charset="0"/>
              </a:rPr>
              <a:t>'</a:t>
            </a:r>
            <a:r>
              <a:rPr lang="en-US" sz="2000" dirty="0" err="1">
                <a:solidFill>
                  <a:srgbClr val="BFC7D5"/>
                </a:solidFill>
                <a:latin typeface="Consolas" panose="020B0609020204030204" pitchFamily="49" charset="0"/>
              </a:rPr>
              <a:t>,</a:t>
            </a:r>
            <a:r>
              <a:rPr lang="en-US" sz="2000" dirty="0" err="1">
                <a:solidFill>
                  <a:srgbClr val="D9F5DD"/>
                </a:solidFill>
                <a:latin typeface="Consolas" panose="020B0609020204030204" pitchFamily="49" charset="0"/>
              </a:rPr>
              <a:t>'</a:t>
            </a:r>
            <a:r>
              <a:rPr lang="en-US" sz="2000" i="1" dirty="0" err="1">
                <a:solidFill>
                  <a:srgbClr val="C3E88D"/>
                </a:solidFill>
                <a:latin typeface="Consolas" panose="020B0609020204030204" pitchFamily="49" charset="0"/>
              </a:rPr>
              <a:t>blue</a:t>
            </a:r>
            <a:r>
              <a:rPr lang="en-US" sz="2000" dirty="0">
                <a:solidFill>
                  <a:srgbClr val="D9F5DD"/>
                </a:solidFill>
                <a:latin typeface="Consolas" panose="020B0609020204030204" pitchFamily="49" charset="0"/>
              </a:rPr>
              <a:t>']</a:t>
            </a:r>
            <a:endParaRPr lang="en-US" sz="2000" dirty="0">
              <a:solidFill>
                <a:srgbClr val="BFC7D5"/>
              </a:solidFill>
              <a:latin typeface="Consolas" panose="020B0609020204030204" pitchFamily="49" charset="0"/>
            </a:endParaRPr>
          </a:p>
          <a:p>
            <a:r>
              <a:rPr lang="en-US" sz="2000" dirty="0" err="1">
                <a:solidFill>
                  <a:srgbClr val="B2CCD6"/>
                </a:solidFill>
                <a:latin typeface="Consolas" panose="020B0609020204030204" pitchFamily="49" charset="0"/>
              </a:rPr>
              <a:t>pencolor</a:t>
            </a:r>
            <a:r>
              <a:rPr lang="en-US" sz="2000" dirty="0">
                <a:solidFill>
                  <a:srgbClr val="BFC7D5"/>
                </a:solidFill>
                <a:latin typeface="Consolas" panose="020B0609020204030204" pitchFamily="49" charset="0"/>
              </a:rPr>
              <a:t>(</a:t>
            </a:r>
            <a:r>
              <a:rPr lang="en-US" sz="2000" dirty="0">
                <a:solidFill>
                  <a:srgbClr val="D9F5DD"/>
                </a:solidFill>
                <a:latin typeface="Consolas" panose="020B0609020204030204" pitchFamily="49" charset="0"/>
              </a:rPr>
              <a:t>'</a:t>
            </a:r>
            <a:r>
              <a:rPr lang="en-US" sz="2000" i="1" dirty="0">
                <a:solidFill>
                  <a:srgbClr val="C3E88D"/>
                </a:solidFill>
                <a:latin typeface="Consolas" panose="020B0609020204030204" pitchFamily="49" charset="0"/>
              </a:rPr>
              <a:t>green</a:t>
            </a:r>
            <a:r>
              <a:rPr lang="en-US" sz="2000" dirty="0">
                <a:solidFill>
                  <a:srgbClr val="D9F5DD"/>
                </a:solidFill>
                <a:latin typeface="Consolas" panose="020B0609020204030204" pitchFamily="49" charset="0"/>
              </a:rPr>
              <a:t>'</a:t>
            </a:r>
            <a:r>
              <a:rPr lang="en-US" sz="2000" dirty="0">
                <a:solidFill>
                  <a:srgbClr val="BFC7D5"/>
                </a:solidFill>
                <a:latin typeface="Consolas" panose="020B0609020204030204" pitchFamily="49" charset="0"/>
              </a:rPr>
              <a:t>)</a:t>
            </a:r>
          </a:p>
          <a:p>
            <a:r>
              <a:rPr lang="en-US" sz="2000" dirty="0" err="1">
                <a:solidFill>
                  <a:srgbClr val="B2CCD6"/>
                </a:solidFill>
                <a:latin typeface="Consolas" panose="020B0609020204030204" pitchFamily="49" charset="0"/>
              </a:rPr>
              <a:t>pensize</a:t>
            </a:r>
            <a:r>
              <a:rPr lang="en-US" sz="2000" dirty="0">
                <a:solidFill>
                  <a:srgbClr val="BFC7D5"/>
                </a:solidFill>
                <a:latin typeface="Consolas" panose="020B0609020204030204" pitchFamily="49" charset="0"/>
              </a:rPr>
              <a:t>(</a:t>
            </a:r>
            <a:r>
              <a:rPr lang="en-US" sz="2000" dirty="0">
                <a:solidFill>
                  <a:srgbClr val="F78C6C"/>
                </a:solidFill>
                <a:latin typeface="Consolas" panose="020B0609020204030204" pitchFamily="49" charset="0"/>
              </a:rPr>
              <a:t>5</a:t>
            </a:r>
            <a:r>
              <a:rPr lang="en-US" sz="2000" dirty="0">
                <a:solidFill>
                  <a:srgbClr val="BFC7D5"/>
                </a:solidFill>
                <a:latin typeface="Consolas" panose="020B0609020204030204" pitchFamily="49" charset="0"/>
              </a:rPr>
              <a:t>)</a:t>
            </a:r>
            <a:br>
              <a:rPr lang="en-US" sz="2000" dirty="0">
                <a:solidFill>
                  <a:srgbClr val="BFC7D5"/>
                </a:solidFill>
                <a:latin typeface="Consolas" panose="020B0609020204030204" pitchFamily="49" charset="0"/>
              </a:rPr>
            </a:br>
            <a:r>
              <a:rPr lang="en-US" sz="2000" i="1" dirty="0">
                <a:solidFill>
                  <a:srgbClr val="C792EA"/>
                </a:solidFill>
                <a:latin typeface="Consolas" panose="020B0609020204030204" pitchFamily="49" charset="0"/>
              </a:rPr>
              <a:t>for</a:t>
            </a:r>
            <a:r>
              <a:rPr lang="en-US" sz="2000" dirty="0">
                <a:solidFill>
                  <a:srgbClr val="BFC7D5"/>
                </a:solidFill>
                <a:latin typeface="Consolas" panose="020B0609020204030204" pitchFamily="49" charset="0"/>
              </a:rPr>
              <a:t> </a:t>
            </a:r>
            <a:r>
              <a:rPr lang="en-US" sz="2000" dirty="0" err="1">
                <a:solidFill>
                  <a:srgbClr val="BFC7D5"/>
                </a:solidFill>
                <a:latin typeface="Consolas" panose="020B0609020204030204" pitchFamily="49" charset="0"/>
              </a:rPr>
              <a:t>i</a:t>
            </a:r>
            <a:r>
              <a:rPr lang="en-US" sz="2000" dirty="0">
                <a:solidFill>
                  <a:srgbClr val="BFC7D5"/>
                </a:solidFill>
                <a:latin typeface="Consolas" panose="020B0609020204030204" pitchFamily="49" charset="0"/>
              </a:rPr>
              <a:t> </a:t>
            </a:r>
            <a:r>
              <a:rPr lang="en-US" sz="2000" i="1" dirty="0">
                <a:solidFill>
                  <a:srgbClr val="C792EA"/>
                </a:solidFill>
                <a:latin typeface="Consolas" panose="020B0609020204030204" pitchFamily="49" charset="0"/>
              </a:rPr>
              <a:t>in</a:t>
            </a:r>
            <a:r>
              <a:rPr lang="en-US" sz="2000" dirty="0">
                <a:solidFill>
                  <a:srgbClr val="BFC7D5"/>
                </a:solidFill>
                <a:latin typeface="Consolas" panose="020B0609020204030204" pitchFamily="49" charset="0"/>
              </a:rPr>
              <a:t> </a:t>
            </a:r>
            <a:r>
              <a:rPr lang="en-US" sz="2000" dirty="0">
                <a:solidFill>
                  <a:srgbClr val="89DDFF"/>
                </a:solidFill>
                <a:latin typeface="Consolas" panose="020B0609020204030204" pitchFamily="49" charset="0"/>
              </a:rPr>
              <a:t>range</a:t>
            </a:r>
            <a:r>
              <a:rPr lang="en-US" sz="2000" dirty="0">
                <a:solidFill>
                  <a:srgbClr val="BFC7D5"/>
                </a:solidFill>
                <a:latin typeface="Consolas" panose="020B0609020204030204" pitchFamily="49" charset="0"/>
              </a:rPr>
              <a:t>(</a:t>
            </a:r>
            <a:r>
              <a:rPr lang="en-US" sz="2000" dirty="0">
                <a:solidFill>
                  <a:srgbClr val="F78C6C"/>
                </a:solidFill>
                <a:latin typeface="Consolas" panose="020B0609020204030204" pitchFamily="49" charset="0"/>
              </a:rPr>
              <a:t>6</a:t>
            </a:r>
            <a:r>
              <a:rPr lang="en-US" sz="2000" dirty="0">
                <a:solidFill>
                  <a:srgbClr val="D9F5DD"/>
                </a:solidFill>
                <a:latin typeface="Consolas" panose="020B0609020204030204" pitchFamily="49" charset="0"/>
              </a:rPr>
              <a:t>,</a:t>
            </a:r>
            <a:r>
              <a:rPr lang="en-US" sz="2000" dirty="0">
                <a:solidFill>
                  <a:srgbClr val="F78C6C"/>
                </a:solidFill>
                <a:latin typeface="Consolas" panose="020B0609020204030204" pitchFamily="49" charset="0"/>
              </a:rPr>
              <a:t>0</a:t>
            </a:r>
            <a:r>
              <a:rPr lang="en-US" sz="2000" dirty="0">
                <a:solidFill>
                  <a:srgbClr val="D9F5DD"/>
                </a:solidFill>
                <a:latin typeface="Consolas" panose="020B0609020204030204" pitchFamily="49" charset="0"/>
              </a:rPr>
              <a:t>,</a:t>
            </a:r>
            <a:r>
              <a:rPr lang="en-US" sz="2000" dirty="0">
                <a:solidFill>
                  <a:srgbClr val="89DDFF"/>
                </a:solidFill>
                <a:latin typeface="Consolas" panose="020B0609020204030204" pitchFamily="49" charset="0"/>
              </a:rPr>
              <a:t>-</a:t>
            </a:r>
            <a:r>
              <a:rPr lang="en-US" sz="2000" dirty="0">
                <a:solidFill>
                  <a:srgbClr val="F78C6C"/>
                </a:solidFill>
                <a:latin typeface="Consolas" panose="020B0609020204030204" pitchFamily="49" charset="0"/>
              </a:rPr>
              <a:t>1</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err="1">
                <a:solidFill>
                  <a:srgbClr val="B2CCD6"/>
                </a:solidFill>
                <a:latin typeface="Consolas" panose="020B0609020204030204" pitchFamily="49" charset="0"/>
              </a:rPr>
              <a:t>penup</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err="1">
                <a:solidFill>
                  <a:srgbClr val="B2CCD6"/>
                </a:solidFill>
                <a:latin typeface="Consolas" panose="020B0609020204030204" pitchFamily="49" charset="0"/>
              </a:rPr>
              <a:t>setpos</a:t>
            </a:r>
            <a:r>
              <a:rPr lang="en-US" sz="2000" dirty="0">
                <a:solidFill>
                  <a:srgbClr val="BFC7D5"/>
                </a:solidFill>
                <a:latin typeface="Consolas" panose="020B0609020204030204" pitchFamily="49" charset="0"/>
              </a:rPr>
              <a:t>(</a:t>
            </a:r>
            <a:r>
              <a:rPr lang="en-US" sz="2000" dirty="0">
                <a:solidFill>
                  <a:srgbClr val="F78C6C"/>
                </a:solidFill>
                <a:latin typeface="Consolas" panose="020B0609020204030204" pitchFamily="49" charset="0"/>
              </a:rPr>
              <a:t>0</a:t>
            </a:r>
            <a:r>
              <a:rPr lang="en-US" sz="2000" dirty="0">
                <a:solidFill>
                  <a:srgbClr val="D9F5DD"/>
                </a:solidFill>
                <a:latin typeface="Consolas" panose="020B0609020204030204" pitchFamily="49" charset="0"/>
              </a:rPr>
              <a:t>,</a:t>
            </a:r>
            <a:r>
              <a:rPr lang="en-US" sz="2000" dirty="0">
                <a:solidFill>
                  <a:srgbClr val="F78C6C"/>
                </a:solidFill>
                <a:latin typeface="Consolas" panose="020B0609020204030204" pitchFamily="49" charset="0"/>
              </a:rPr>
              <a:t>20</a:t>
            </a:r>
            <a:r>
              <a:rPr lang="en-US" sz="2000" dirty="0">
                <a:solidFill>
                  <a:srgbClr val="89DDFF"/>
                </a:solidFill>
                <a:latin typeface="Consolas" panose="020B0609020204030204" pitchFamily="49" charset="0"/>
              </a:rPr>
              <a:t>*</a:t>
            </a:r>
            <a:r>
              <a:rPr lang="en-US" sz="2000" dirty="0" err="1">
                <a:solidFill>
                  <a:srgbClr val="7986E7"/>
                </a:solidFill>
                <a:latin typeface="Consolas" panose="020B0609020204030204" pitchFamily="49" charset="0"/>
              </a:rPr>
              <a:t>i</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err="1">
                <a:solidFill>
                  <a:srgbClr val="B2CCD6"/>
                </a:solidFill>
                <a:latin typeface="Consolas" panose="020B0609020204030204" pitchFamily="49" charset="0"/>
              </a:rPr>
              <a:t>pendown</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err="1">
                <a:solidFill>
                  <a:srgbClr val="B2CCD6"/>
                </a:solidFill>
                <a:latin typeface="Consolas" panose="020B0609020204030204" pitchFamily="49" charset="0"/>
              </a:rPr>
              <a:t>fillcolor</a:t>
            </a:r>
            <a:r>
              <a:rPr lang="en-US" sz="2000" dirty="0">
                <a:solidFill>
                  <a:srgbClr val="BFC7D5"/>
                </a:solidFill>
                <a:latin typeface="Consolas" panose="020B0609020204030204" pitchFamily="49" charset="0"/>
              </a:rPr>
              <a:t>(</a:t>
            </a:r>
            <a:r>
              <a:rPr lang="en-US" sz="2000" dirty="0">
                <a:solidFill>
                  <a:srgbClr val="7986E7"/>
                </a:solidFill>
                <a:latin typeface="Consolas" panose="020B0609020204030204" pitchFamily="49" charset="0"/>
              </a:rPr>
              <a:t>colors</a:t>
            </a:r>
            <a:r>
              <a:rPr lang="en-US" sz="2000" dirty="0">
                <a:solidFill>
                  <a:srgbClr val="BFC7D5"/>
                </a:solidFill>
                <a:latin typeface="Consolas" panose="020B0609020204030204" pitchFamily="49" charset="0"/>
              </a:rPr>
              <a:t>[</a:t>
            </a:r>
            <a:r>
              <a:rPr lang="en-US" sz="2000" dirty="0">
                <a:solidFill>
                  <a:srgbClr val="7986E7"/>
                </a:solidFill>
                <a:latin typeface="Consolas" panose="020B0609020204030204" pitchFamily="49" charset="0"/>
              </a:rPr>
              <a:t>i</a:t>
            </a:r>
            <a:r>
              <a:rPr lang="en-US" sz="2000" dirty="0">
                <a:solidFill>
                  <a:srgbClr val="89DDFF"/>
                </a:solidFill>
                <a:latin typeface="Consolas" panose="020B0609020204030204" pitchFamily="49" charset="0"/>
              </a:rPr>
              <a:t>%</a:t>
            </a:r>
            <a:r>
              <a:rPr lang="en-US" sz="2000" dirty="0">
                <a:solidFill>
                  <a:srgbClr val="F78C6C"/>
                </a:solidFill>
                <a:latin typeface="Consolas" panose="020B0609020204030204" pitchFamily="49" charset="0"/>
              </a:rPr>
              <a:t>2</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err="1">
                <a:solidFill>
                  <a:srgbClr val="B2CCD6"/>
                </a:solidFill>
                <a:latin typeface="Consolas" panose="020B0609020204030204" pitchFamily="49" charset="0"/>
              </a:rPr>
              <a:t>begin_fill</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a:solidFill>
                  <a:srgbClr val="B2CCD6"/>
                </a:solidFill>
                <a:latin typeface="Consolas" panose="020B0609020204030204" pitchFamily="49" charset="0"/>
              </a:rPr>
              <a:t>circle</a:t>
            </a:r>
            <a:r>
              <a:rPr lang="en-US" sz="2000" dirty="0">
                <a:solidFill>
                  <a:srgbClr val="BFC7D5"/>
                </a:solidFill>
                <a:latin typeface="Consolas" panose="020B0609020204030204" pitchFamily="49" charset="0"/>
              </a:rPr>
              <a:t>(</a:t>
            </a:r>
            <a:r>
              <a:rPr lang="en-US" sz="2000" dirty="0">
                <a:solidFill>
                  <a:srgbClr val="F78C6C"/>
                </a:solidFill>
                <a:latin typeface="Consolas" panose="020B0609020204030204" pitchFamily="49" charset="0"/>
              </a:rPr>
              <a:t>20</a:t>
            </a:r>
            <a:r>
              <a:rPr lang="en-US" sz="2000" dirty="0">
                <a:solidFill>
                  <a:srgbClr val="89DDFF"/>
                </a:solidFill>
                <a:latin typeface="Consolas" panose="020B0609020204030204" pitchFamily="49" charset="0"/>
              </a:rPr>
              <a:t>*</a:t>
            </a:r>
            <a:r>
              <a:rPr lang="en-US" sz="2000" dirty="0" err="1">
                <a:solidFill>
                  <a:srgbClr val="7986E7"/>
                </a:solidFill>
                <a:latin typeface="Consolas" panose="020B0609020204030204" pitchFamily="49" charset="0"/>
              </a:rPr>
              <a:t>i</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err="1">
                <a:solidFill>
                  <a:srgbClr val="B2CCD6"/>
                </a:solidFill>
                <a:latin typeface="Consolas" panose="020B0609020204030204" pitchFamily="49" charset="0"/>
              </a:rPr>
              <a:t>end_fill</a:t>
            </a:r>
            <a:r>
              <a:rPr lang="en-US" sz="2000" dirty="0">
                <a:solidFill>
                  <a:srgbClr val="BFC7D5"/>
                </a:solidFill>
                <a:latin typeface="Consolas" panose="020B0609020204030204" pitchFamily="49" charset="0"/>
              </a:rPr>
              <a:t>()</a:t>
            </a:r>
            <a:br>
              <a:rPr lang="en-US" sz="2000" dirty="0">
                <a:solidFill>
                  <a:srgbClr val="BFC7D5"/>
                </a:solidFill>
                <a:latin typeface="Consolas" panose="020B0609020204030204" pitchFamily="49" charset="0"/>
              </a:rPr>
            </a:br>
            <a:r>
              <a:rPr lang="en-US" sz="2000" dirty="0" err="1">
                <a:solidFill>
                  <a:srgbClr val="B2CCD6"/>
                </a:solidFill>
                <a:latin typeface="Consolas" panose="020B0609020204030204" pitchFamily="49" charset="0"/>
              </a:rPr>
              <a:t>mainloop</a:t>
            </a:r>
            <a:r>
              <a:rPr lang="en-US" sz="2000" dirty="0">
                <a:solidFill>
                  <a:srgbClr val="BFC7D5"/>
                </a:solidFill>
                <a:latin typeface="Consolas" panose="020B0609020204030204" pitchFamily="49" charset="0"/>
              </a:rPr>
              <a:t>()</a:t>
            </a:r>
          </a:p>
        </p:txBody>
      </p:sp>
      <p:pic>
        <p:nvPicPr>
          <p:cNvPr id="4" name="Picture 3">
            <a:extLst>
              <a:ext uri="{FF2B5EF4-FFF2-40B4-BE49-F238E27FC236}">
                <a16:creationId xmlns:a16="http://schemas.microsoft.com/office/drawing/2014/main" id="{7649AE6C-023F-43F3-9B38-83994984408E}"/>
              </a:ext>
            </a:extLst>
          </p:cNvPr>
          <p:cNvPicPr>
            <a:picLocks noChangeAspect="1"/>
          </p:cNvPicPr>
          <p:nvPr/>
        </p:nvPicPr>
        <p:blipFill>
          <a:blip r:embed="rId2"/>
          <a:stretch>
            <a:fillRect/>
          </a:stretch>
        </p:blipFill>
        <p:spPr>
          <a:xfrm>
            <a:off x="7552678" y="1361153"/>
            <a:ext cx="4639322" cy="4305901"/>
          </a:xfrm>
          <a:prstGeom prst="rect">
            <a:avLst/>
          </a:prstGeom>
        </p:spPr>
      </p:pic>
      <p:sp>
        <p:nvSpPr>
          <p:cNvPr id="5" name="Rectangle: Rounded Corners 4">
            <a:extLst>
              <a:ext uri="{FF2B5EF4-FFF2-40B4-BE49-F238E27FC236}">
                <a16:creationId xmlns:a16="http://schemas.microsoft.com/office/drawing/2014/main" id="{A47A97B7-5A85-4601-8311-5CB6565DD4A3}"/>
              </a:ext>
            </a:extLst>
          </p:cNvPr>
          <p:cNvSpPr/>
          <p:nvPr/>
        </p:nvSpPr>
        <p:spPr>
          <a:xfrm>
            <a:off x="4526956" y="1635617"/>
            <a:ext cx="3947342"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screen size using x and y pixels</a:t>
            </a:r>
          </a:p>
        </p:txBody>
      </p:sp>
      <p:sp>
        <p:nvSpPr>
          <p:cNvPr id="16" name="Rectangle: Rounded Corners 15">
            <a:extLst>
              <a:ext uri="{FF2B5EF4-FFF2-40B4-BE49-F238E27FC236}">
                <a16:creationId xmlns:a16="http://schemas.microsoft.com/office/drawing/2014/main" id="{CB11BDD4-EF68-4525-8B5D-BC6DBBA72BB9}"/>
              </a:ext>
            </a:extLst>
          </p:cNvPr>
          <p:cNvSpPr/>
          <p:nvPr/>
        </p:nvSpPr>
        <p:spPr>
          <a:xfrm>
            <a:off x="4526956" y="1932821"/>
            <a:ext cx="1848086"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List of colors</a:t>
            </a:r>
          </a:p>
        </p:txBody>
      </p:sp>
      <p:sp>
        <p:nvSpPr>
          <p:cNvPr id="19" name="Rectangle: Rounded Corners 18">
            <a:extLst>
              <a:ext uri="{FF2B5EF4-FFF2-40B4-BE49-F238E27FC236}">
                <a16:creationId xmlns:a16="http://schemas.microsoft.com/office/drawing/2014/main" id="{87FC8AAD-798C-47D4-AB27-2C725A48F3CB}"/>
              </a:ext>
            </a:extLst>
          </p:cNvPr>
          <p:cNvSpPr/>
          <p:nvPr/>
        </p:nvSpPr>
        <p:spPr>
          <a:xfrm>
            <a:off x="4526956" y="2700107"/>
            <a:ext cx="1848086"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Change pen size</a:t>
            </a:r>
          </a:p>
        </p:txBody>
      </p:sp>
      <p:sp>
        <p:nvSpPr>
          <p:cNvPr id="22" name="Rectangle: Rounded Corners 21">
            <a:extLst>
              <a:ext uri="{FF2B5EF4-FFF2-40B4-BE49-F238E27FC236}">
                <a16:creationId xmlns:a16="http://schemas.microsoft.com/office/drawing/2014/main" id="{3B356179-64E9-4BD9-877C-06696C1F5E32}"/>
              </a:ext>
            </a:extLst>
          </p:cNvPr>
          <p:cNvSpPr/>
          <p:nvPr/>
        </p:nvSpPr>
        <p:spPr>
          <a:xfrm>
            <a:off x="4526956" y="3307145"/>
            <a:ext cx="2723850"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Move pen up from screen</a:t>
            </a:r>
          </a:p>
        </p:txBody>
      </p:sp>
      <p:sp>
        <p:nvSpPr>
          <p:cNvPr id="23" name="Rectangle: Rounded Corners 22">
            <a:extLst>
              <a:ext uri="{FF2B5EF4-FFF2-40B4-BE49-F238E27FC236}">
                <a16:creationId xmlns:a16="http://schemas.microsoft.com/office/drawing/2014/main" id="{61297034-E7C2-4EFF-8B67-79D4A94AB345}"/>
              </a:ext>
            </a:extLst>
          </p:cNvPr>
          <p:cNvSpPr/>
          <p:nvPr/>
        </p:nvSpPr>
        <p:spPr>
          <a:xfrm>
            <a:off x="4526956" y="3914183"/>
            <a:ext cx="2723850"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Put pen down</a:t>
            </a:r>
          </a:p>
        </p:txBody>
      </p:sp>
      <p:sp>
        <p:nvSpPr>
          <p:cNvPr id="26" name="Rectangle: Rounded Corners 25">
            <a:extLst>
              <a:ext uri="{FF2B5EF4-FFF2-40B4-BE49-F238E27FC236}">
                <a16:creationId xmlns:a16="http://schemas.microsoft.com/office/drawing/2014/main" id="{9C7D9A52-D761-431F-93E4-CB01658677A1}"/>
              </a:ext>
            </a:extLst>
          </p:cNvPr>
          <p:cNvSpPr/>
          <p:nvPr/>
        </p:nvSpPr>
        <p:spPr>
          <a:xfrm>
            <a:off x="4526956" y="3604349"/>
            <a:ext cx="2723850"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Move to a position on y axis</a:t>
            </a:r>
          </a:p>
        </p:txBody>
      </p:sp>
      <p:sp>
        <p:nvSpPr>
          <p:cNvPr id="28" name="Rectangle: Rounded Corners 27">
            <a:extLst>
              <a:ext uri="{FF2B5EF4-FFF2-40B4-BE49-F238E27FC236}">
                <a16:creationId xmlns:a16="http://schemas.microsoft.com/office/drawing/2014/main" id="{6DB46338-5076-4C4E-8922-858429F6067A}"/>
              </a:ext>
            </a:extLst>
          </p:cNvPr>
          <p:cNvSpPr/>
          <p:nvPr/>
        </p:nvSpPr>
        <p:spPr>
          <a:xfrm>
            <a:off x="4526956" y="4678306"/>
            <a:ext cx="3947341" cy="608409"/>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Create circle with diff. radius because </a:t>
            </a:r>
            <a:r>
              <a:rPr lang="en-US" dirty="0" err="1"/>
              <a:t>i</a:t>
            </a:r>
            <a:r>
              <a:rPr lang="en-US" dirty="0"/>
              <a:t> changes every turn of loop</a:t>
            </a:r>
          </a:p>
        </p:txBody>
      </p:sp>
    </p:spTree>
    <p:extLst>
      <p:ext uri="{BB962C8B-B14F-4D97-AF65-F5344CB8AC3E}">
        <p14:creationId xmlns:p14="http://schemas.microsoft.com/office/powerpoint/2010/main" val="2497529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6">
                                            <p:txEl>
                                              <p:pRg st="0" end="0"/>
                                            </p:txEl>
                                          </p:spTgt>
                                        </p:tgtEl>
                                        <p:attrNameLst>
                                          <p:attrName>style.visibility</p:attrName>
                                        </p:attrNameLst>
                                      </p:cBhvr>
                                      <p:to>
                                        <p:strVal val="visible"/>
                                      </p:to>
                                    </p:set>
                                    <p:animEffect transition="in" filter="fade">
                                      <p:cBhvr>
                                        <p:cTn id="29" dur="500"/>
                                        <p:tgtEl>
                                          <p:spTgt spid="1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4" grpId="0" animBg="1"/>
      <p:bldP spid="5" grpId="0" animBg="1"/>
      <p:bldP spid="19" grpId="0" animBg="1"/>
      <p:bldP spid="22" grpId="0" animBg="1"/>
      <p:bldP spid="23" grpId="0" animBg="1"/>
      <p:bldP spid="26"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E8F351-3A9C-4001-AFD8-CC360346E81D}"/>
              </a:ext>
            </a:extLst>
          </p:cNvPr>
          <p:cNvPicPr>
            <a:picLocks noChangeAspect="1"/>
          </p:cNvPicPr>
          <p:nvPr/>
        </p:nvPicPr>
        <p:blipFill>
          <a:blip r:embed="rId2"/>
          <a:stretch>
            <a:fillRect/>
          </a:stretch>
        </p:blipFill>
        <p:spPr>
          <a:xfrm>
            <a:off x="8538756" y="2186676"/>
            <a:ext cx="3212607" cy="2711392"/>
          </a:xfrm>
          <a:prstGeom prst="rect">
            <a:avLst/>
          </a:prstGeom>
        </p:spPr>
      </p:pic>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p:txBody>
          <a:bodyPr/>
          <a:lstStyle/>
          <a:p>
            <a:r>
              <a:rPr lang="en-US" dirty="0"/>
              <a:t>Code and learn with examples</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2 | level 7  - Graphics with turtle II</a:t>
            </a:r>
          </a:p>
        </p:txBody>
      </p:sp>
      <p:sp>
        <p:nvSpPr>
          <p:cNvPr id="21" name="TextBox 20">
            <a:extLst>
              <a:ext uri="{FF2B5EF4-FFF2-40B4-BE49-F238E27FC236}">
                <a16:creationId xmlns:a16="http://schemas.microsoft.com/office/drawing/2014/main" id="{3E6FFA57-1C73-42F8-AF52-5ED504DC0B10}"/>
              </a:ext>
            </a:extLst>
          </p:cNvPr>
          <p:cNvSpPr txBox="1"/>
          <p:nvPr/>
        </p:nvSpPr>
        <p:spPr>
          <a:xfrm>
            <a:off x="8726242" y="991821"/>
            <a:ext cx="3161443" cy="369332"/>
          </a:xfrm>
          <a:prstGeom prst="rect">
            <a:avLst/>
          </a:prstGeom>
          <a:noFill/>
        </p:spPr>
        <p:txBody>
          <a:bodyPr wrap="none" rtlCol="0">
            <a:spAutoFit/>
          </a:bodyPr>
          <a:lstStyle/>
          <a:p>
            <a:r>
              <a:rPr lang="en-US" b="1" dirty="0">
                <a:latin typeface="Aharoni" panose="02010803020104030203" pitchFamily="2" charset="-79"/>
                <a:cs typeface="Aharoni" panose="02010803020104030203" pitchFamily="2" charset="-79"/>
              </a:rPr>
              <a:t>Shape placement on screen</a:t>
            </a:r>
          </a:p>
        </p:txBody>
      </p:sp>
      <p:sp>
        <p:nvSpPr>
          <p:cNvPr id="15" name="Rectangle: Rounded Corners 14">
            <a:extLst>
              <a:ext uri="{FF2B5EF4-FFF2-40B4-BE49-F238E27FC236}">
                <a16:creationId xmlns:a16="http://schemas.microsoft.com/office/drawing/2014/main" id="{83A1B574-77D9-4C71-B4F4-8AE54C0F95C5}"/>
              </a:ext>
            </a:extLst>
          </p:cNvPr>
          <p:cNvSpPr/>
          <p:nvPr/>
        </p:nvSpPr>
        <p:spPr>
          <a:xfrm>
            <a:off x="143353" y="821027"/>
            <a:ext cx="3604399" cy="5309317"/>
          </a:xfrm>
          <a:prstGeom prst="roundRect">
            <a:avLst>
              <a:gd name="adj" fmla="val 3861"/>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solidFill>
                  <a:srgbClr val="C792EA"/>
                </a:solidFill>
                <a:latin typeface="Consolas" panose="020B0609020204030204" pitchFamily="49" charset="0"/>
              </a:rPr>
              <a:t>from</a:t>
            </a:r>
            <a:r>
              <a:rPr lang="en-US" sz="1600" dirty="0">
                <a:solidFill>
                  <a:srgbClr val="BFC7D5"/>
                </a:solidFill>
                <a:latin typeface="Consolas" panose="020B0609020204030204" pitchFamily="49" charset="0"/>
              </a:rPr>
              <a:t> turtle </a:t>
            </a:r>
            <a:r>
              <a:rPr lang="en-US" sz="1600" i="1" dirty="0">
                <a:solidFill>
                  <a:srgbClr val="C792EA"/>
                </a:solidFill>
                <a:latin typeface="Consolas" panose="020B0609020204030204" pitchFamily="49" charset="0"/>
              </a:rPr>
              <a:t>import</a:t>
            </a:r>
            <a:r>
              <a:rPr lang="en-US" sz="1600" dirty="0">
                <a:solidFill>
                  <a:srgbClr val="BFC7D5"/>
                </a:solidFill>
                <a:latin typeface="Consolas" panose="020B0609020204030204" pitchFamily="49" charset="0"/>
              </a:rPr>
              <a:t> </a:t>
            </a:r>
            <a:r>
              <a:rPr lang="en-US" sz="1600" dirty="0">
                <a:solidFill>
                  <a:srgbClr val="89DDFF"/>
                </a:solidFill>
                <a:latin typeface="Consolas" panose="020B0609020204030204" pitchFamily="49" charset="0"/>
              </a:rPr>
              <a:t>*</a:t>
            </a:r>
            <a:endParaRPr lang="en-US" sz="1600" dirty="0">
              <a:solidFill>
                <a:srgbClr val="BFC7D5"/>
              </a:solidFill>
              <a:latin typeface="Consolas" panose="020B0609020204030204" pitchFamily="49" charset="0"/>
            </a:endParaRPr>
          </a:p>
          <a:p>
            <a:br>
              <a:rPr lang="en-US" sz="1600" dirty="0">
                <a:solidFill>
                  <a:srgbClr val="BFC7D5"/>
                </a:solidFill>
                <a:latin typeface="Consolas" panose="020B0609020204030204" pitchFamily="49" charset="0"/>
              </a:rPr>
            </a:br>
            <a:r>
              <a:rPr lang="en-US" sz="1600" dirty="0">
                <a:solidFill>
                  <a:srgbClr val="BFC7D5"/>
                </a:solidFill>
                <a:latin typeface="Consolas" panose="020B0609020204030204" pitchFamily="49" charset="0"/>
              </a:rPr>
              <a:t>colors </a:t>
            </a:r>
            <a:r>
              <a:rPr lang="en-US" sz="1600" dirty="0">
                <a:solidFill>
                  <a:srgbClr val="C792EA"/>
                </a:solidFill>
                <a:latin typeface="Consolas" panose="020B0609020204030204" pitchFamily="49" charset="0"/>
              </a:rPr>
              <a:t>=</a:t>
            </a:r>
            <a:r>
              <a:rPr lang="en-US" sz="1600" dirty="0">
                <a:solidFill>
                  <a:srgbClr val="BFC7D5"/>
                </a:solidFill>
                <a:latin typeface="Consolas" panose="020B0609020204030204" pitchFamily="49" charset="0"/>
              </a:rPr>
              <a:t> </a:t>
            </a:r>
            <a:r>
              <a:rPr lang="en-US" sz="1600" dirty="0">
                <a:solidFill>
                  <a:srgbClr val="D9F5DD"/>
                </a:solidFill>
                <a:latin typeface="Consolas" panose="020B0609020204030204" pitchFamily="49" charset="0"/>
              </a:rPr>
              <a:t>['</a:t>
            </a:r>
            <a:r>
              <a:rPr lang="en-US" sz="1600" i="1" dirty="0" err="1">
                <a:solidFill>
                  <a:srgbClr val="C3E88D"/>
                </a:solidFill>
                <a:latin typeface="Consolas" panose="020B0609020204030204" pitchFamily="49" charset="0"/>
              </a:rPr>
              <a:t>purple</a:t>
            </a:r>
            <a:r>
              <a:rPr lang="en-US" sz="1600" dirty="0" err="1">
                <a:solidFill>
                  <a:srgbClr val="D9F5DD"/>
                </a:solidFill>
                <a:latin typeface="Consolas" panose="020B0609020204030204" pitchFamily="49" charset="0"/>
              </a:rPr>
              <a:t>'</a:t>
            </a:r>
            <a:r>
              <a:rPr lang="en-US" sz="1600" dirty="0" err="1">
                <a:solidFill>
                  <a:srgbClr val="BFC7D5"/>
                </a:solidFill>
                <a:latin typeface="Consolas" panose="020B0609020204030204" pitchFamily="49" charset="0"/>
              </a:rPr>
              <a:t>,</a:t>
            </a:r>
            <a:r>
              <a:rPr lang="en-US" sz="1600" dirty="0" err="1">
                <a:solidFill>
                  <a:srgbClr val="D9F5DD"/>
                </a:solidFill>
                <a:latin typeface="Consolas" panose="020B0609020204030204" pitchFamily="49" charset="0"/>
              </a:rPr>
              <a:t>'</a:t>
            </a:r>
            <a:r>
              <a:rPr lang="en-US" sz="1600" i="1" dirty="0" err="1">
                <a:solidFill>
                  <a:srgbClr val="C3E88D"/>
                </a:solidFill>
                <a:latin typeface="Consolas" panose="020B0609020204030204" pitchFamily="49" charset="0"/>
              </a:rPr>
              <a:t>green</a:t>
            </a:r>
            <a:r>
              <a:rPr lang="en-US" sz="1600" dirty="0">
                <a:solidFill>
                  <a:srgbClr val="D9F5DD"/>
                </a:solidFill>
                <a:latin typeface="Consolas" panose="020B0609020204030204" pitchFamily="49" charset="0"/>
              </a:rPr>
              <a:t>’</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a:solidFill>
                  <a:srgbClr val="D9F5DD"/>
                </a:solidFill>
                <a:latin typeface="Consolas" panose="020B0609020204030204" pitchFamily="49" charset="0"/>
              </a:rPr>
              <a:t>'</a:t>
            </a:r>
            <a:r>
              <a:rPr lang="en-US" sz="1600" i="1" dirty="0" err="1">
                <a:solidFill>
                  <a:srgbClr val="C3E88D"/>
                </a:solidFill>
                <a:latin typeface="Consolas" panose="020B0609020204030204" pitchFamily="49" charset="0"/>
              </a:rPr>
              <a:t>blue</a:t>
            </a:r>
            <a:r>
              <a:rPr lang="en-US" sz="1600" dirty="0" err="1">
                <a:solidFill>
                  <a:srgbClr val="D9F5DD"/>
                </a:solidFill>
                <a:latin typeface="Consolas" panose="020B0609020204030204" pitchFamily="49" charset="0"/>
              </a:rPr>
              <a:t>'</a:t>
            </a:r>
            <a:r>
              <a:rPr lang="en-US" sz="1600" dirty="0" err="1">
                <a:solidFill>
                  <a:srgbClr val="BFC7D5"/>
                </a:solidFill>
                <a:latin typeface="Consolas" panose="020B0609020204030204" pitchFamily="49" charset="0"/>
              </a:rPr>
              <a:t>,</a:t>
            </a:r>
            <a:r>
              <a:rPr lang="en-US" sz="1600" dirty="0" err="1">
                <a:solidFill>
                  <a:srgbClr val="D9F5DD"/>
                </a:solidFill>
                <a:latin typeface="Consolas" panose="020B0609020204030204" pitchFamily="49" charset="0"/>
              </a:rPr>
              <a:t>'</a:t>
            </a:r>
            <a:r>
              <a:rPr lang="en-US" sz="1600" i="1" dirty="0" err="1">
                <a:solidFill>
                  <a:srgbClr val="C3E88D"/>
                </a:solidFill>
                <a:latin typeface="Consolas" panose="020B0609020204030204" pitchFamily="49" charset="0"/>
              </a:rPr>
              <a:t>red</a:t>
            </a:r>
            <a:r>
              <a:rPr lang="en-US" sz="1600" dirty="0">
                <a:solidFill>
                  <a:srgbClr val="D9F5DD"/>
                </a:solidFill>
                <a:latin typeface="Consolas" panose="020B0609020204030204" pitchFamily="49" charset="0"/>
              </a:rPr>
              <a:t>’]</a:t>
            </a:r>
          </a:p>
          <a:p>
            <a:endParaRPr lang="en-US" sz="1600" dirty="0">
              <a:solidFill>
                <a:srgbClr val="BFC7D5"/>
              </a:solidFill>
              <a:latin typeface="Consolas" panose="020B0609020204030204" pitchFamily="49" charset="0"/>
            </a:endParaRPr>
          </a:p>
          <a:p>
            <a:r>
              <a:rPr lang="en-US" sz="1600" dirty="0" err="1">
                <a:solidFill>
                  <a:srgbClr val="B2CCD6"/>
                </a:solidFill>
                <a:latin typeface="Consolas" panose="020B0609020204030204" pitchFamily="49" charset="0"/>
              </a:rPr>
              <a:t>pencolor</a:t>
            </a:r>
            <a:r>
              <a:rPr lang="en-US" sz="1600" dirty="0">
                <a:solidFill>
                  <a:srgbClr val="BFC7D5"/>
                </a:solidFill>
                <a:latin typeface="Consolas" panose="020B0609020204030204" pitchFamily="49" charset="0"/>
              </a:rPr>
              <a:t>(</a:t>
            </a:r>
            <a:r>
              <a:rPr lang="en-US" sz="1600" dirty="0">
                <a:solidFill>
                  <a:srgbClr val="7986E7"/>
                </a:solidFill>
                <a:latin typeface="Consolas" panose="020B0609020204030204" pitchFamily="49" charset="0"/>
              </a:rPr>
              <a:t>colors</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0</a:t>
            </a:r>
            <a:r>
              <a:rPr lang="en-US" sz="1600" dirty="0">
                <a:solidFill>
                  <a:srgbClr val="BFC7D5"/>
                </a:solidFill>
                <a:latin typeface="Consolas" panose="020B0609020204030204" pitchFamily="49" charset="0"/>
              </a:rPr>
              <a:t>])</a:t>
            </a:r>
          </a:p>
          <a:p>
            <a:r>
              <a:rPr lang="en-US" sz="1600" dirty="0" err="1">
                <a:solidFill>
                  <a:srgbClr val="B2CCD6"/>
                </a:solidFill>
                <a:latin typeface="Consolas" panose="020B0609020204030204" pitchFamily="49" charset="0"/>
              </a:rPr>
              <a:t>penup</a:t>
            </a:r>
            <a:r>
              <a:rPr lang="en-US" sz="1600" dirty="0">
                <a:solidFill>
                  <a:srgbClr val="BFC7D5"/>
                </a:solidFill>
                <a:latin typeface="Consolas" panose="020B0609020204030204" pitchFamily="49" charset="0"/>
              </a:rPr>
              <a:t>()</a:t>
            </a:r>
          </a:p>
          <a:p>
            <a:r>
              <a:rPr lang="en-US" sz="1600" dirty="0" err="1">
                <a:solidFill>
                  <a:srgbClr val="B2CCD6"/>
                </a:solidFill>
                <a:latin typeface="Consolas" panose="020B0609020204030204" pitchFamily="49" charset="0"/>
              </a:rPr>
              <a:t>goto</a:t>
            </a:r>
            <a:r>
              <a:rPr lang="en-US" sz="1600" dirty="0">
                <a:solidFill>
                  <a:srgbClr val="BFC7D5"/>
                </a:solidFill>
                <a:latin typeface="Consolas" panose="020B0609020204030204" pitchFamily="49" charset="0"/>
              </a:rPr>
              <a:t>(</a:t>
            </a:r>
            <a:r>
              <a:rPr lang="en-US" sz="1600" dirty="0">
                <a:solidFill>
                  <a:srgbClr val="89DDFF"/>
                </a:solidFill>
                <a:latin typeface="Consolas" panose="020B0609020204030204" pitchFamily="49" charset="0"/>
              </a:rPr>
              <a:t>-</a:t>
            </a:r>
            <a:r>
              <a:rPr lang="en-US" sz="1600" dirty="0">
                <a:solidFill>
                  <a:srgbClr val="F78C6C"/>
                </a:solidFill>
                <a:latin typeface="Consolas" panose="020B0609020204030204" pitchFamily="49" charset="0"/>
              </a:rPr>
              <a:t>200</a:t>
            </a:r>
            <a:r>
              <a:rPr lang="en-US" sz="1600" dirty="0">
                <a:solidFill>
                  <a:srgbClr val="D9F5DD"/>
                </a:solidFill>
                <a:latin typeface="Consolas" panose="020B0609020204030204" pitchFamily="49" charset="0"/>
              </a:rPr>
              <a:t>,</a:t>
            </a:r>
            <a:r>
              <a:rPr lang="en-US" sz="1600" dirty="0">
                <a:solidFill>
                  <a:srgbClr val="F78C6C"/>
                </a:solidFill>
                <a:latin typeface="Consolas" panose="020B0609020204030204" pitchFamily="49" charset="0"/>
              </a:rPr>
              <a:t>150</a:t>
            </a:r>
            <a:r>
              <a:rPr lang="en-US" sz="1600" dirty="0">
                <a:solidFill>
                  <a:srgbClr val="BFC7D5"/>
                </a:solidFill>
                <a:latin typeface="Consolas" panose="020B0609020204030204" pitchFamily="49" charset="0"/>
              </a:rPr>
              <a:t>)</a:t>
            </a:r>
          </a:p>
          <a:p>
            <a:r>
              <a:rPr lang="en-US" sz="1600" dirty="0" err="1">
                <a:solidFill>
                  <a:srgbClr val="B2CCD6"/>
                </a:solidFill>
                <a:latin typeface="Consolas" panose="020B0609020204030204" pitchFamily="49" charset="0"/>
              </a:rPr>
              <a:t>pendown</a:t>
            </a:r>
            <a:r>
              <a:rPr lang="en-US" sz="1600" dirty="0">
                <a:solidFill>
                  <a:srgbClr val="BFC7D5"/>
                </a:solidFill>
                <a:latin typeface="Consolas" panose="020B0609020204030204" pitchFamily="49" charset="0"/>
              </a:rPr>
              <a:t>()</a:t>
            </a:r>
          </a:p>
          <a:p>
            <a:r>
              <a:rPr lang="en-US" sz="1600" i="1" dirty="0">
                <a:solidFill>
                  <a:srgbClr val="C792EA"/>
                </a:solidFill>
                <a:latin typeface="Consolas" panose="020B0609020204030204" pitchFamily="49" charset="0"/>
              </a:rPr>
              <a:t>for</a:t>
            </a:r>
            <a:r>
              <a:rPr lang="en-US" sz="1600" dirty="0">
                <a:solidFill>
                  <a:srgbClr val="BFC7D5"/>
                </a:solidFill>
                <a:latin typeface="Consolas" panose="020B0609020204030204" pitchFamily="49" charset="0"/>
              </a:rPr>
              <a:t> </a:t>
            </a:r>
            <a:r>
              <a:rPr lang="en-US" sz="1600" dirty="0" err="1">
                <a:solidFill>
                  <a:srgbClr val="BFC7D5"/>
                </a:solidFill>
                <a:latin typeface="Consolas" panose="020B0609020204030204" pitchFamily="49" charset="0"/>
              </a:rPr>
              <a:t>i</a:t>
            </a:r>
            <a:r>
              <a:rPr lang="en-US" sz="1600" dirty="0">
                <a:solidFill>
                  <a:srgbClr val="BFC7D5"/>
                </a:solidFill>
                <a:latin typeface="Consolas" panose="020B0609020204030204" pitchFamily="49" charset="0"/>
              </a:rPr>
              <a:t> </a:t>
            </a:r>
            <a:r>
              <a:rPr lang="en-US" sz="1600" i="1" dirty="0">
                <a:solidFill>
                  <a:srgbClr val="C792EA"/>
                </a:solidFill>
                <a:latin typeface="Consolas" panose="020B0609020204030204" pitchFamily="49" charset="0"/>
              </a:rPr>
              <a:t>in</a:t>
            </a:r>
            <a:r>
              <a:rPr lang="en-US" sz="1600" dirty="0">
                <a:solidFill>
                  <a:srgbClr val="BFC7D5"/>
                </a:solidFill>
                <a:latin typeface="Consolas" panose="020B0609020204030204" pitchFamily="49" charset="0"/>
              </a:rPr>
              <a:t> </a:t>
            </a:r>
            <a:r>
              <a:rPr lang="en-US" sz="1600" dirty="0">
                <a:solidFill>
                  <a:srgbClr val="89DDFF"/>
                </a:solidFill>
                <a:latin typeface="Consolas" panose="020B0609020204030204" pitchFamily="49" charset="0"/>
              </a:rPr>
              <a:t>range</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4</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err="1">
                <a:solidFill>
                  <a:srgbClr val="B2CCD6"/>
                </a:solidFill>
                <a:latin typeface="Consolas" panose="020B0609020204030204" pitchFamily="49" charset="0"/>
              </a:rPr>
              <a:t>fd</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50</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err="1">
                <a:solidFill>
                  <a:srgbClr val="B2CCD6"/>
                </a:solidFill>
                <a:latin typeface="Consolas" panose="020B0609020204030204" pitchFamily="49" charset="0"/>
              </a:rPr>
              <a:t>lt</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90</a:t>
            </a:r>
            <a:r>
              <a:rPr lang="en-US" sz="1600" dirty="0">
                <a:solidFill>
                  <a:srgbClr val="BFC7D5"/>
                </a:solidFill>
                <a:latin typeface="Consolas" panose="020B0609020204030204" pitchFamily="49" charset="0"/>
              </a:rPr>
              <a:t>)</a:t>
            </a:r>
          </a:p>
          <a:p>
            <a:br>
              <a:rPr lang="en-US" sz="1600" dirty="0">
                <a:solidFill>
                  <a:srgbClr val="BFC7D5"/>
                </a:solidFill>
                <a:latin typeface="Consolas" panose="020B0609020204030204" pitchFamily="49" charset="0"/>
              </a:rPr>
            </a:br>
            <a:r>
              <a:rPr lang="en-US" sz="1600" dirty="0" err="1">
                <a:solidFill>
                  <a:srgbClr val="B2CCD6"/>
                </a:solidFill>
                <a:latin typeface="Consolas" panose="020B0609020204030204" pitchFamily="49" charset="0"/>
              </a:rPr>
              <a:t>pencolor</a:t>
            </a:r>
            <a:r>
              <a:rPr lang="en-US" sz="1600" dirty="0">
                <a:solidFill>
                  <a:srgbClr val="BFC7D5"/>
                </a:solidFill>
                <a:latin typeface="Consolas" panose="020B0609020204030204" pitchFamily="49" charset="0"/>
              </a:rPr>
              <a:t>(</a:t>
            </a:r>
            <a:r>
              <a:rPr lang="en-US" sz="1600" dirty="0">
                <a:solidFill>
                  <a:srgbClr val="7986E7"/>
                </a:solidFill>
                <a:latin typeface="Consolas" panose="020B0609020204030204" pitchFamily="49" charset="0"/>
              </a:rPr>
              <a:t>colors</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1</a:t>
            </a:r>
            <a:r>
              <a:rPr lang="en-US" sz="1600" dirty="0">
                <a:solidFill>
                  <a:srgbClr val="BFC7D5"/>
                </a:solidFill>
                <a:latin typeface="Consolas" panose="020B0609020204030204" pitchFamily="49" charset="0"/>
              </a:rPr>
              <a:t>])</a:t>
            </a:r>
          </a:p>
          <a:p>
            <a:r>
              <a:rPr lang="en-US" sz="1600" dirty="0" err="1">
                <a:solidFill>
                  <a:srgbClr val="B2CCD6"/>
                </a:solidFill>
                <a:latin typeface="Consolas" panose="020B0609020204030204" pitchFamily="49" charset="0"/>
              </a:rPr>
              <a:t>penup</a:t>
            </a:r>
            <a:r>
              <a:rPr lang="en-US" sz="1600" dirty="0">
                <a:solidFill>
                  <a:srgbClr val="BFC7D5"/>
                </a:solidFill>
                <a:latin typeface="Consolas" panose="020B0609020204030204" pitchFamily="49" charset="0"/>
              </a:rPr>
              <a:t>()</a:t>
            </a:r>
          </a:p>
          <a:p>
            <a:r>
              <a:rPr lang="en-US" sz="1600" dirty="0" err="1">
                <a:solidFill>
                  <a:srgbClr val="B2CCD6"/>
                </a:solidFill>
                <a:latin typeface="Consolas" panose="020B0609020204030204" pitchFamily="49" charset="0"/>
              </a:rPr>
              <a:t>goto</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200</a:t>
            </a:r>
            <a:r>
              <a:rPr lang="en-US" sz="1600" dirty="0">
                <a:solidFill>
                  <a:srgbClr val="D9F5DD"/>
                </a:solidFill>
                <a:latin typeface="Consolas" panose="020B0609020204030204" pitchFamily="49" charset="0"/>
              </a:rPr>
              <a:t>,</a:t>
            </a:r>
            <a:r>
              <a:rPr lang="en-US" sz="1600" dirty="0">
                <a:solidFill>
                  <a:srgbClr val="F78C6C"/>
                </a:solidFill>
                <a:latin typeface="Consolas" panose="020B0609020204030204" pitchFamily="49" charset="0"/>
              </a:rPr>
              <a:t>150</a:t>
            </a:r>
            <a:r>
              <a:rPr lang="en-US" sz="1600" dirty="0">
                <a:solidFill>
                  <a:srgbClr val="BFC7D5"/>
                </a:solidFill>
                <a:latin typeface="Consolas" panose="020B0609020204030204" pitchFamily="49" charset="0"/>
              </a:rPr>
              <a:t>)</a:t>
            </a:r>
          </a:p>
          <a:p>
            <a:r>
              <a:rPr lang="en-US" sz="1600" dirty="0" err="1">
                <a:solidFill>
                  <a:srgbClr val="B2CCD6"/>
                </a:solidFill>
                <a:latin typeface="Consolas" panose="020B0609020204030204" pitchFamily="49" charset="0"/>
              </a:rPr>
              <a:t>pendown</a:t>
            </a:r>
            <a:r>
              <a:rPr lang="en-US" sz="1600" dirty="0">
                <a:solidFill>
                  <a:srgbClr val="BFC7D5"/>
                </a:solidFill>
                <a:latin typeface="Consolas" panose="020B0609020204030204" pitchFamily="49" charset="0"/>
              </a:rPr>
              <a:t>()</a:t>
            </a:r>
          </a:p>
          <a:p>
            <a:r>
              <a:rPr lang="en-US" sz="1600" i="1" dirty="0">
                <a:solidFill>
                  <a:srgbClr val="C792EA"/>
                </a:solidFill>
                <a:latin typeface="Consolas" panose="020B0609020204030204" pitchFamily="49" charset="0"/>
              </a:rPr>
              <a:t>for</a:t>
            </a:r>
            <a:r>
              <a:rPr lang="en-US" sz="1600" dirty="0">
                <a:solidFill>
                  <a:srgbClr val="BFC7D5"/>
                </a:solidFill>
                <a:latin typeface="Consolas" panose="020B0609020204030204" pitchFamily="49" charset="0"/>
              </a:rPr>
              <a:t> </a:t>
            </a:r>
            <a:r>
              <a:rPr lang="en-US" sz="1600" dirty="0" err="1">
                <a:solidFill>
                  <a:srgbClr val="BFC7D5"/>
                </a:solidFill>
                <a:latin typeface="Consolas" panose="020B0609020204030204" pitchFamily="49" charset="0"/>
              </a:rPr>
              <a:t>i</a:t>
            </a:r>
            <a:r>
              <a:rPr lang="en-US" sz="1600" dirty="0">
                <a:solidFill>
                  <a:srgbClr val="BFC7D5"/>
                </a:solidFill>
                <a:latin typeface="Consolas" panose="020B0609020204030204" pitchFamily="49" charset="0"/>
              </a:rPr>
              <a:t> </a:t>
            </a:r>
            <a:r>
              <a:rPr lang="en-US" sz="1600" i="1" dirty="0">
                <a:solidFill>
                  <a:srgbClr val="C792EA"/>
                </a:solidFill>
                <a:latin typeface="Consolas" panose="020B0609020204030204" pitchFamily="49" charset="0"/>
              </a:rPr>
              <a:t>in</a:t>
            </a:r>
            <a:r>
              <a:rPr lang="en-US" sz="1600" dirty="0">
                <a:solidFill>
                  <a:srgbClr val="BFC7D5"/>
                </a:solidFill>
                <a:latin typeface="Consolas" panose="020B0609020204030204" pitchFamily="49" charset="0"/>
              </a:rPr>
              <a:t> </a:t>
            </a:r>
            <a:r>
              <a:rPr lang="en-US" sz="1600" dirty="0">
                <a:solidFill>
                  <a:srgbClr val="89DDFF"/>
                </a:solidFill>
                <a:latin typeface="Consolas" panose="020B0609020204030204" pitchFamily="49" charset="0"/>
              </a:rPr>
              <a:t>range</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4</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err="1">
                <a:solidFill>
                  <a:srgbClr val="B2CCD6"/>
                </a:solidFill>
                <a:latin typeface="Consolas" panose="020B0609020204030204" pitchFamily="49" charset="0"/>
              </a:rPr>
              <a:t>fd</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50</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err="1">
                <a:solidFill>
                  <a:srgbClr val="B2CCD6"/>
                </a:solidFill>
                <a:latin typeface="Consolas" panose="020B0609020204030204" pitchFamily="49" charset="0"/>
              </a:rPr>
              <a:t>lt</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90</a:t>
            </a:r>
            <a:r>
              <a:rPr lang="en-US" sz="1600" dirty="0">
                <a:solidFill>
                  <a:srgbClr val="BFC7D5"/>
                </a:solidFill>
                <a:latin typeface="Consolas" panose="020B0609020204030204" pitchFamily="49" charset="0"/>
              </a:rPr>
              <a:t>)</a:t>
            </a:r>
          </a:p>
        </p:txBody>
      </p:sp>
      <p:sp>
        <p:nvSpPr>
          <p:cNvPr id="16" name="Rectangle: Rounded Corners 15">
            <a:extLst>
              <a:ext uri="{FF2B5EF4-FFF2-40B4-BE49-F238E27FC236}">
                <a16:creationId xmlns:a16="http://schemas.microsoft.com/office/drawing/2014/main" id="{356C5C9A-8E4E-4362-99C6-90AFB5CC838B}"/>
              </a:ext>
            </a:extLst>
          </p:cNvPr>
          <p:cNvSpPr/>
          <p:nvPr/>
        </p:nvSpPr>
        <p:spPr>
          <a:xfrm>
            <a:off x="3942618" y="1468192"/>
            <a:ext cx="3604399" cy="4662152"/>
          </a:xfrm>
          <a:prstGeom prst="roundRect">
            <a:avLst>
              <a:gd name="adj" fmla="val 3861"/>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err="1">
                <a:solidFill>
                  <a:srgbClr val="B2CCD6"/>
                </a:solidFill>
                <a:latin typeface="Consolas" panose="020B0609020204030204" pitchFamily="49" charset="0"/>
              </a:rPr>
              <a:t>pencolor</a:t>
            </a:r>
            <a:r>
              <a:rPr lang="en-US" sz="1600" dirty="0">
                <a:solidFill>
                  <a:srgbClr val="BFC7D5"/>
                </a:solidFill>
                <a:latin typeface="Consolas" panose="020B0609020204030204" pitchFamily="49" charset="0"/>
              </a:rPr>
              <a:t>(</a:t>
            </a:r>
            <a:r>
              <a:rPr lang="en-US" sz="1600" dirty="0">
                <a:solidFill>
                  <a:srgbClr val="7986E7"/>
                </a:solidFill>
                <a:latin typeface="Consolas" panose="020B0609020204030204" pitchFamily="49" charset="0"/>
              </a:rPr>
              <a:t>colors</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2</a:t>
            </a:r>
            <a:r>
              <a:rPr lang="en-US" sz="1600" dirty="0">
                <a:solidFill>
                  <a:srgbClr val="BFC7D5"/>
                </a:solidFill>
                <a:latin typeface="Consolas" panose="020B0609020204030204" pitchFamily="49" charset="0"/>
              </a:rPr>
              <a:t>])</a:t>
            </a:r>
          </a:p>
          <a:p>
            <a:r>
              <a:rPr lang="en-US" sz="1600" dirty="0" err="1">
                <a:solidFill>
                  <a:srgbClr val="B2CCD6"/>
                </a:solidFill>
                <a:latin typeface="Consolas" panose="020B0609020204030204" pitchFamily="49" charset="0"/>
              </a:rPr>
              <a:t>penup</a:t>
            </a:r>
            <a:r>
              <a:rPr lang="en-US" sz="1600" dirty="0">
                <a:solidFill>
                  <a:srgbClr val="BFC7D5"/>
                </a:solidFill>
                <a:latin typeface="Consolas" panose="020B0609020204030204" pitchFamily="49" charset="0"/>
              </a:rPr>
              <a:t>()</a:t>
            </a:r>
          </a:p>
          <a:p>
            <a:r>
              <a:rPr lang="en-US" sz="1600" dirty="0" err="1">
                <a:solidFill>
                  <a:srgbClr val="B2CCD6"/>
                </a:solidFill>
                <a:latin typeface="Consolas" panose="020B0609020204030204" pitchFamily="49" charset="0"/>
              </a:rPr>
              <a:t>goto</a:t>
            </a:r>
            <a:r>
              <a:rPr lang="en-US" sz="1600" dirty="0">
                <a:solidFill>
                  <a:srgbClr val="BFC7D5"/>
                </a:solidFill>
                <a:latin typeface="Consolas" panose="020B0609020204030204" pitchFamily="49" charset="0"/>
              </a:rPr>
              <a:t>(</a:t>
            </a:r>
            <a:r>
              <a:rPr lang="en-US" sz="1600" dirty="0">
                <a:solidFill>
                  <a:srgbClr val="89DDFF"/>
                </a:solidFill>
                <a:latin typeface="Consolas" panose="020B0609020204030204" pitchFamily="49" charset="0"/>
              </a:rPr>
              <a:t>-</a:t>
            </a:r>
            <a:r>
              <a:rPr lang="en-US" sz="1600" dirty="0">
                <a:solidFill>
                  <a:srgbClr val="F78C6C"/>
                </a:solidFill>
                <a:latin typeface="Consolas" panose="020B0609020204030204" pitchFamily="49" charset="0"/>
              </a:rPr>
              <a:t>200</a:t>
            </a:r>
            <a:r>
              <a:rPr lang="en-US" sz="1600" dirty="0">
                <a:solidFill>
                  <a:srgbClr val="D9F5DD"/>
                </a:solidFill>
                <a:latin typeface="Consolas" panose="020B0609020204030204" pitchFamily="49" charset="0"/>
              </a:rPr>
              <a:t>,</a:t>
            </a:r>
            <a:r>
              <a:rPr lang="en-US" sz="1600" dirty="0">
                <a:solidFill>
                  <a:srgbClr val="89DDFF"/>
                </a:solidFill>
                <a:latin typeface="Consolas" panose="020B0609020204030204" pitchFamily="49" charset="0"/>
              </a:rPr>
              <a:t>-</a:t>
            </a:r>
            <a:r>
              <a:rPr lang="en-US" sz="1600" dirty="0">
                <a:solidFill>
                  <a:srgbClr val="F78C6C"/>
                </a:solidFill>
                <a:latin typeface="Consolas" panose="020B0609020204030204" pitchFamily="49" charset="0"/>
              </a:rPr>
              <a:t>150</a:t>
            </a:r>
            <a:r>
              <a:rPr lang="en-US" sz="1600" dirty="0">
                <a:solidFill>
                  <a:srgbClr val="BFC7D5"/>
                </a:solidFill>
                <a:latin typeface="Consolas" panose="020B0609020204030204" pitchFamily="49" charset="0"/>
              </a:rPr>
              <a:t>)</a:t>
            </a:r>
          </a:p>
          <a:p>
            <a:r>
              <a:rPr lang="en-US" sz="1600" dirty="0" err="1">
                <a:solidFill>
                  <a:srgbClr val="B2CCD6"/>
                </a:solidFill>
                <a:latin typeface="Consolas" panose="020B0609020204030204" pitchFamily="49" charset="0"/>
              </a:rPr>
              <a:t>pendown</a:t>
            </a:r>
            <a:r>
              <a:rPr lang="en-US" sz="1600" dirty="0">
                <a:solidFill>
                  <a:srgbClr val="BFC7D5"/>
                </a:solidFill>
                <a:latin typeface="Consolas" panose="020B0609020204030204" pitchFamily="49" charset="0"/>
              </a:rPr>
              <a:t>()</a:t>
            </a:r>
          </a:p>
          <a:p>
            <a:r>
              <a:rPr lang="en-US" sz="1600" i="1" dirty="0">
                <a:solidFill>
                  <a:srgbClr val="C792EA"/>
                </a:solidFill>
                <a:latin typeface="Consolas" panose="020B0609020204030204" pitchFamily="49" charset="0"/>
              </a:rPr>
              <a:t>for</a:t>
            </a:r>
            <a:r>
              <a:rPr lang="en-US" sz="1600" dirty="0">
                <a:solidFill>
                  <a:srgbClr val="BFC7D5"/>
                </a:solidFill>
                <a:latin typeface="Consolas" panose="020B0609020204030204" pitchFamily="49" charset="0"/>
              </a:rPr>
              <a:t> </a:t>
            </a:r>
            <a:r>
              <a:rPr lang="en-US" sz="1600" dirty="0" err="1">
                <a:solidFill>
                  <a:srgbClr val="BFC7D5"/>
                </a:solidFill>
                <a:latin typeface="Consolas" panose="020B0609020204030204" pitchFamily="49" charset="0"/>
              </a:rPr>
              <a:t>i</a:t>
            </a:r>
            <a:r>
              <a:rPr lang="en-US" sz="1600" dirty="0">
                <a:solidFill>
                  <a:srgbClr val="BFC7D5"/>
                </a:solidFill>
                <a:latin typeface="Consolas" panose="020B0609020204030204" pitchFamily="49" charset="0"/>
              </a:rPr>
              <a:t> </a:t>
            </a:r>
            <a:r>
              <a:rPr lang="en-US" sz="1600" i="1" dirty="0">
                <a:solidFill>
                  <a:srgbClr val="C792EA"/>
                </a:solidFill>
                <a:latin typeface="Consolas" panose="020B0609020204030204" pitchFamily="49" charset="0"/>
              </a:rPr>
              <a:t>in</a:t>
            </a:r>
            <a:r>
              <a:rPr lang="en-US" sz="1600" dirty="0">
                <a:solidFill>
                  <a:srgbClr val="BFC7D5"/>
                </a:solidFill>
                <a:latin typeface="Consolas" panose="020B0609020204030204" pitchFamily="49" charset="0"/>
              </a:rPr>
              <a:t> </a:t>
            </a:r>
            <a:r>
              <a:rPr lang="en-US" sz="1600" dirty="0">
                <a:solidFill>
                  <a:srgbClr val="89DDFF"/>
                </a:solidFill>
                <a:latin typeface="Consolas" panose="020B0609020204030204" pitchFamily="49" charset="0"/>
              </a:rPr>
              <a:t>range</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4</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err="1">
                <a:solidFill>
                  <a:srgbClr val="B2CCD6"/>
                </a:solidFill>
                <a:latin typeface="Consolas" panose="020B0609020204030204" pitchFamily="49" charset="0"/>
              </a:rPr>
              <a:t>fd</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50</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err="1">
                <a:solidFill>
                  <a:srgbClr val="B2CCD6"/>
                </a:solidFill>
                <a:latin typeface="Consolas" panose="020B0609020204030204" pitchFamily="49" charset="0"/>
              </a:rPr>
              <a:t>lt</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90</a:t>
            </a:r>
            <a:r>
              <a:rPr lang="en-US" sz="1600" dirty="0">
                <a:solidFill>
                  <a:srgbClr val="BFC7D5"/>
                </a:solidFill>
                <a:latin typeface="Consolas" panose="020B0609020204030204" pitchFamily="49" charset="0"/>
              </a:rPr>
              <a:t>)</a:t>
            </a:r>
          </a:p>
          <a:p>
            <a:br>
              <a:rPr lang="en-US" sz="1600" dirty="0">
                <a:solidFill>
                  <a:srgbClr val="BFC7D5"/>
                </a:solidFill>
                <a:latin typeface="Consolas" panose="020B0609020204030204" pitchFamily="49" charset="0"/>
              </a:rPr>
            </a:br>
            <a:r>
              <a:rPr lang="en-US" sz="1600" dirty="0" err="1">
                <a:solidFill>
                  <a:srgbClr val="B2CCD6"/>
                </a:solidFill>
                <a:latin typeface="Consolas" panose="020B0609020204030204" pitchFamily="49" charset="0"/>
              </a:rPr>
              <a:t>pencolor</a:t>
            </a:r>
            <a:r>
              <a:rPr lang="en-US" sz="1600" dirty="0">
                <a:solidFill>
                  <a:srgbClr val="BFC7D5"/>
                </a:solidFill>
                <a:latin typeface="Consolas" panose="020B0609020204030204" pitchFamily="49" charset="0"/>
              </a:rPr>
              <a:t>(</a:t>
            </a:r>
            <a:r>
              <a:rPr lang="en-US" sz="1600" dirty="0">
                <a:solidFill>
                  <a:srgbClr val="7986E7"/>
                </a:solidFill>
                <a:latin typeface="Consolas" panose="020B0609020204030204" pitchFamily="49" charset="0"/>
              </a:rPr>
              <a:t>colors</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3</a:t>
            </a:r>
            <a:r>
              <a:rPr lang="en-US" sz="1600" dirty="0">
                <a:solidFill>
                  <a:srgbClr val="BFC7D5"/>
                </a:solidFill>
                <a:latin typeface="Consolas" panose="020B0609020204030204" pitchFamily="49" charset="0"/>
              </a:rPr>
              <a:t>])</a:t>
            </a:r>
          </a:p>
          <a:p>
            <a:r>
              <a:rPr lang="en-US" sz="1600" dirty="0" err="1">
                <a:solidFill>
                  <a:srgbClr val="B2CCD6"/>
                </a:solidFill>
                <a:latin typeface="Consolas" panose="020B0609020204030204" pitchFamily="49" charset="0"/>
              </a:rPr>
              <a:t>penup</a:t>
            </a:r>
            <a:r>
              <a:rPr lang="en-US" sz="1600" dirty="0">
                <a:solidFill>
                  <a:srgbClr val="BFC7D5"/>
                </a:solidFill>
                <a:latin typeface="Consolas" panose="020B0609020204030204" pitchFamily="49" charset="0"/>
              </a:rPr>
              <a:t>()</a:t>
            </a:r>
          </a:p>
          <a:p>
            <a:r>
              <a:rPr lang="en-US" sz="1600" dirty="0" err="1">
                <a:solidFill>
                  <a:srgbClr val="B2CCD6"/>
                </a:solidFill>
                <a:latin typeface="Consolas" panose="020B0609020204030204" pitchFamily="49" charset="0"/>
              </a:rPr>
              <a:t>goto</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200</a:t>
            </a:r>
            <a:r>
              <a:rPr lang="en-US" sz="1600" dirty="0">
                <a:solidFill>
                  <a:srgbClr val="D9F5DD"/>
                </a:solidFill>
                <a:latin typeface="Consolas" panose="020B0609020204030204" pitchFamily="49" charset="0"/>
              </a:rPr>
              <a:t>,</a:t>
            </a:r>
            <a:r>
              <a:rPr lang="en-US" sz="1600" dirty="0">
                <a:solidFill>
                  <a:srgbClr val="89DDFF"/>
                </a:solidFill>
                <a:latin typeface="Consolas" panose="020B0609020204030204" pitchFamily="49" charset="0"/>
              </a:rPr>
              <a:t>-</a:t>
            </a:r>
            <a:r>
              <a:rPr lang="en-US" sz="1600" dirty="0">
                <a:solidFill>
                  <a:srgbClr val="F78C6C"/>
                </a:solidFill>
                <a:latin typeface="Consolas" panose="020B0609020204030204" pitchFamily="49" charset="0"/>
              </a:rPr>
              <a:t>150</a:t>
            </a:r>
            <a:r>
              <a:rPr lang="en-US" sz="1600" dirty="0">
                <a:solidFill>
                  <a:srgbClr val="BFC7D5"/>
                </a:solidFill>
                <a:latin typeface="Consolas" panose="020B0609020204030204" pitchFamily="49" charset="0"/>
              </a:rPr>
              <a:t>)</a:t>
            </a:r>
          </a:p>
          <a:p>
            <a:r>
              <a:rPr lang="en-US" sz="1600" dirty="0" err="1">
                <a:solidFill>
                  <a:srgbClr val="B2CCD6"/>
                </a:solidFill>
                <a:latin typeface="Consolas" panose="020B0609020204030204" pitchFamily="49" charset="0"/>
              </a:rPr>
              <a:t>pendown</a:t>
            </a:r>
            <a:r>
              <a:rPr lang="en-US" sz="1600" dirty="0">
                <a:solidFill>
                  <a:srgbClr val="BFC7D5"/>
                </a:solidFill>
                <a:latin typeface="Consolas" panose="020B0609020204030204" pitchFamily="49" charset="0"/>
              </a:rPr>
              <a:t>()</a:t>
            </a:r>
          </a:p>
          <a:p>
            <a:r>
              <a:rPr lang="en-US" sz="1600" i="1" dirty="0">
                <a:solidFill>
                  <a:srgbClr val="C792EA"/>
                </a:solidFill>
                <a:latin typeface="Consolas" panose="020B0609020204030204" pitchFamily="49" charset="0"/>
              </a:rPr>
              <a:t>for</a:t>
            </a:r>
            <a:r>
              <a:rPr lang="en-US" sz="1600" dirty="0">
                <a:solidFill>
                  <a:srgbClr val="BFC7D5"/>
                </a:solidFill>
                <a:latin typeface="Consolas" panose="020B0609020204030204" pitchFamily="49" charset="0"/>
              </a:rPr>
              <a:t> </a:t>
            </a:r>
            <a:r>
              <a:rPr lang="en-US" sz="1600" dirty="0" err="1">
                <a:solidFill>
                  <a:srgbClr val="BFC7D5"/>
                </a:solidFill>
                <a:latin typeface="Consolas" panose="020B0609020204030204" pitchFamily="49" charset="0"/>
              </a:rPr>
              <a:t>i</a:t>
            </a:r>
            <a:r>
              <a:rPr lang="en-US" sz="1600" dirty="0">
                <a:solidFill>
                  <a:srgbClr val="BFC7D5"/>
                </a:solidFill>
                <a:latin typeface="Consolas" panose="020B0609020204030204" pitchFamily="49" charset="0"/>
              </a:rPr>
              <a:t> </a:t>
            </a:r>
            <a:r>
              <a:rPr lang="en-US" sz="1600" i="1" dirty="0">
                <a:solidFill>
                  <a:srgbClr val="C792EA"/>
                </a:solidFill>
                <a:latin typeface="Consolas" panose="020B0609020204030204" pitchFamily="49" charset="0"/>
              </a:rPr>
              <a:t>in</a:t>
            </a:r>
            <a:r>
              <a:rPr lang="en-US" sz="1600" dirty="0">
                <a:solidFill>
                  <a:srgbClr val="BFC7D5"/>
                </a:solidFill>
                <a:latin typeface="Consolas" panose="020B0609020204030204" pitchFamily="49" charset="0"/>
              </a:rPr>
              <a:t> </a:t>
            </a:r>
            <a:r>
              <a:rPr lang="en-US" sz="1600" dirty="0">
                <a:solidFill>
                  <a:srgbClr val="89DDFF"/>
                </a:solidFill>
                <a:latin typeface="Consolas" panose="020B0609020204030204" pitchFamily="49" charset="0"/>
              </a:rPr>
              <a:t>range</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4</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err="1">
                <a:solidFill>
                  <a:srgbClr val="B2CCD6"/>
                </a:solidFill>
                <a:latin typeface="Consolas" panose="020B0609020204030204" pitchFamily="49" charset="0"/>
              </a:rPr>
              <a:t>fd</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50</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err="1">
                <a:solidFill>
                  <a:srgbClr val="B2CCD6"/>
                </a:solidFill>
                <a:latin typeface="Consolas" panose="020B0609020204030204" pitchFamily="49" charset="0"/>
              </a:rPr>
              <a:t>lt</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90</a:t>
            </a:r>
            <a:r>
              <a:rPr lang="en-US" sz="1600" dirty="0">
                <a:solidFill>
                  <a:srgbClr val="BFC7D5"/>
                </a:solidFill>
                <a:latin typeface="Consolas" panose="020B0609020204030204" pitchFamily="49" charset="0"/>
              </a:rPr>
              <a:t>)</a:t>
            </a:r>
          </a:p>
          <a:p>
            <a:endParaRPr lang="en-US" sz="1600" dirty="0">
              <a:solidFill>
                <a:srgbClr val="BFC7D5"/>
              </a:solidFill>
              <a:latin typeface="Consolas" panose="020B0609020204030204" pitchFamily="49" charset="0"/>
            </a:endParaRPr>
          </a:p>
          <a:p>
            <a:r>
              <a:rPr lang="en-US" sz="1600" dirty="0" err="1">
                <a:solidFill>
                  <a:srgbClr val="B2CCD6"/>
                </a:solidFill>
                <a:latin typeface="Consolas" panose="020B0609020204030204" pitchFamily="49" charset="0"/>
              </a:rPr>
              <a:t>mainloop</a:t>
            </a:r>
            <a:r>
              <a:rPr lang="en-US" sz="1600" dirty="0">
                <a:solidFill>
                  <a:srgbClr val="BFC7D5"/>
                </a:solidFill>
                <a:latin typeface="Consolas" panose="020B0609020204030204" pitchFamily="49" charset="0"/>
              </a:rPr>
              <a:t>()</a:t>
            </a:r>
          </a:p>
        </p:txBody>
      </p:sp>
      <p:sp>
        <p:nvSpPr>
          <p:cNvPr id="5" name="Rectangle 4">
            <a:extLst>
              <a:ext uri="{FF2B5EF4-FFF2-40B4-BE49-F238E27FC236}">
                <a16:creationId xmlns:a16="http://schemas.microsoft.com/office/drawing/2014/main" id="{603C10AF-85E9-4BEB-AC2A-F6CADA5AD72C}"/>
              </a:ext>
            </a:extLst>
          </p:cNvPr>
          <p:cNvSpPr/>
          <p:nvPr/>
        </p:nvSpPr>
        <p:spPr>
          <a:xfrm>
            <a:off x="220626" y="2186676"/>
            <a:ext cx="3398337" cy="187016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1CB88915-A595-4E87-BC87-842A45E0EFDA}"/>
              </a:ext>
            </a:extLst>
          </p:cNvPr>
          <p:cNvSpPr/>
          <p:nvPr/>
        </p:nvSpPr>
        <p:spPr>
          <a:xfrm>
            <a:off x="220626" y="4111824"/>
            <a:ext cx="3398337" cy="1870169"/>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EF9917FD-3DA8-4246-8E61-2DA35CA73005}"/>
              </a:ext>
            </a:extLst>
          </p:cNvPr>
          <p:cNvSpPr/>
          <p:nvPr/>
        </p:nvSpPr>
        <p:spPr>
          <a:xfrm>
            <a:off x="4045650" y="3631842"/>
            <a:ext cx="3398337" cy="198573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8" name="Rectangle 27">
            <a:extLst>
              <a:ext uri="{FF2B5EF4-FFF2-40B4-BE49-F238E27FC236}">
                <a16:creationId xmlns:a16="http://schemas.microsoft.com/office/drawing/2014/main" id="{B539F4D0-D880-447D-9B6C-919DC6DA7AA7}"/>
              </a:ext>
            </a:extLst>
          </p:cNvPr>
          <p:cNvSpPr/>
          <p:nvPr/>
        </p:nvSpPr>
        <p:spPr>
          <a:xfrm>
            <a:off x="4045650" y="1720110"/>
            <a:ext cx="3398337" cy="177746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TextBox 5">
            <a:extLst>
              <a:ext uri="{FF2B5EF4-FFF2-40B4-BE49-F238E27FC236}">
                <a16:creationId xmlns:a16="http://schemas.microsoft.com/office/drawing/2014/main" id="{63D590E1-C07F-4F3B-9146-FB5BA9433A06}"/>
              </a:ext>
            </a:extLst>
          </p:cNvPr>
          <p:cNvSpPr txBox="1"/>
          <p:nvPr/>
        </p:nvSpPr>
        <p:spPr>
          <a:xfrm>
            <a:off x="3124811" y="3810914"/>
            <a:ext cx="579549" cy="261610"/>
          </a:xfrm>
          <a:prstGeom prst="rect">
            <a:avLst/>
          </a:prstGeom>
          <a:noFill/>
        </p:spPr>
        <p:txBody>
          <a:bodyPr wrap="square" rtlCol="0">
            <a:spAutoFit/>
          </a:bodyPr>
          <a:lstStyle/>
          <a:p>
            <a:r>
              <a:rPr lang="en-US" sz="1100" dirty="0">
                <a:solidFill>
                  <a:schemeClr val="accent4">
                    <a:lumMod val="20000"/>
                    <a:lumOff val="80000"/>
                  </a:schemeClr>
                </a:solidFill>
              </a:rPr>
              <a:t>BOX 1</a:t>
            </a:r>
          </a:p>
        </p:txBody>
      </p:sp>
      <p:sp>
        <p:nvSpPr>
          <p:cNvPr id="29" name="TextBox 28">
            <a:extLst>
              <a:ext uri="{FF2B5EF4-FFF2-40B4-BE49-F238E27FC236}">
                <a16:creationId xmlns:a16="http://schemas.microsoft.com/office/drawing/2014/main" id="{4B13D95B-5FD9-47D6-9157-181F00236AF8}"/>
              </a:ext>
            </a:extLst>
          </p:cNvPr>
          <p:cNvSpPr txBox="1"/>
          <p:nvPr/>
        </p:nvSpPr>
        <p:spPr>
          <a:xfrm>
            <a:off x="3090929" y="5699992"/>
            <a:ext cx="579549" cy="261610"/>
          </a:xfrm>
          <a:prstGeom prst="rect">
            <a:avLst/>
          </a:prstGeom>
          <a:noFill/>
        </p:spPr>
        <p:txBody>
          <a:bodyPr wrap="square" rtlCol="0">
            <a:spAutoFit/>
          </a:bodyPr>
          <a:lstStyle/>
          <a:p>
            <a:r>
              <a:rPr lang="en-US" sz="1100" dirty="0">
                <a:solidFill>
                  <a:schemeClr val="accent4">
                    <a:lumMod val="20000"/>
                    <a:lumOff val="80000"/>
                  </a:schemeClr>
                </a:solidFill>
              </a:rPr>
              <a:t>BOX 2</a:t>
            </a:r>
          </a:p>
        </p:txBody>
      </p:sp>
      <p:sp>
        <p:nvSpPr>
          <p:cNvPr id="30" name="TextBox 29">
            <a:extLst>
              <a:ext uri="{FF2B5EF4-FFF2-40B4-BE49-F238E27FC236}">
                <a16:creationId xmlns:a16="http://schemas.microsoft.com/office/drawing/2014/main" id="{72B18936-8BC6-4886-98C2-3DFE4B7C41C2}"/>
              </a:ext>
            </a:extLst>
          </p:cNvPr>
          <p:cNvSpPr txBox="1"/>
          <p:nvPr/>
        </p:nvSpPr>
        <p:spPr>
          <a:xfrm>
            <a:off x="6864438" y="5355964"/>
            <a:ext cx="579549" cy="261610"/>
          </a:xfrm>
          <a:prstGeom prst="rect">
            <a:avLst/>
          </a:prstGeom>
          <a:noFill/>
        </p:spPr>
        <p:txBody>
          <a:bodyPr wrap="square" rtlCol="0">
            <a:spAutoFit/>
          </a:bodyPr>
          <a:lstStyle/>
          <a:p>
            <a:r>
              <a:rPr lang="en-US" sz="1100" dirty="0">
                <a:solidFill>
                  <a:schemeClr val="accent4">
                    <a:lumMod val="20000"/>
                    <a:lumOff val="80000"/>
                  </a:schemeClr>
                </a:solidFill>
              </a:rPr>
              <a:t>BOX 4</a:t>
            </a:r>
          </a:p>
        </p:txBody>
      </p:sp>
      <p:sp>
        <p:nvSpPr>
          <p:cNvPr id="31" name="TextBox 30">
            <a:extLst>
              <a:ext uri="{FF2B5EF4-FFF2-40B4-BE49-F238E27FC236}">
                <a16:creationId xmlns:a16="http://schemas.microsoft.com/office/drawing/2014/main" id="{F8630287-629D-4237-B8AA-E33C8628352B}"/>
              </a:ext>
            </a:extLst>
          </p:cNvPr>
          <p:cNvSpPr txBox="1"/>
          <p:nvPr/>
        </p:nvSpPr>
        <p:spPr>
          <a:xfrm>
            <a:off x="6915952" y="3234793"/>
            <a:ext cx="579549" cy="261610"/>
          </a:xfrm>
          <a:prstGeom prst="rect">
            <a:avLst/>
          </a:prstGeom>
          <a:noFill/>
        </p:spPr>
        <p:txBody>
          <a:bodyPr wrap="square" rtlCol="0">
            <a:spAutoFit/>
          </a:bodyPr>
          <a:lstStyle/>
          <a:p>
            <a:r>
              <a:rPr lang="en-US" sz="1100" dirty="0">
                <a:solidFill>
                  <a:schemeClr val="accent4">
                    <a:lumMod val="20000"/>
                    <a:lumOff val="80000"/>
                  </a:schemeClr>
                </a:solidFill>
              </a:rPr>
              <a:t>BOX 3</a:t>
            </a:r>
          </a:p>
        </p:txBody>
      </p:sp>
      <p:cxnSp>
        <p:nvCxnSpPr>
          <p:cNvPr id="8" name="Connector: Elbow 7">
            <a:extLst>
              <a:ext uri="{FF2B5EF4-FFF2-40B4-BE49-F238E27FC236}">
                <a16:creationId xmlns:a16="http://schemas.microsoft.com/office/drawing/2014/main" id="{54914CAE-C93B-4892-86EA-7F506523FD78}"/>
              </a:ext>
            </a:extLst>
          </p:cNvPr>
          <p:cNvCxnSpPr>
            <a:cxnSpLocks/>
            <a:stCxn id="15" idx="3"/>
            <a:endCxn id="16" idx="0"/>
          </p:cNvCxnSpPr>
          <p:nvPr/>
        </p:nvCxnSpPr>
        <p:spPr>
          <a:xfrm flipV="1">
            <a:off x="3747752" y="1468192"/>
            <a:ext cx="1997066" cy="2007494"/>
          </a:xfrm>
          <a:prstGeom prst="bentConnector4">
            <a:avLst>
              <a:gd name="adj1" fmla="val 4879"/>
              <a:gd name="adj2" fmla="val 119888"/>
            </a:avLst>
          </a:prstGeom>
          <a:ln w="57150">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6746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 calcmode="lin" valueType="num">
                                      <p:cBhvr additive="base">
                                        <p:cTn id="17" dur="500" fill="hold"/>
                                        <p:tgtEl>
                                          <p:spTgt spid="15"/>
                                        </p:tgtEl>
                                        <p:attrNameLst>
                                          <p:attrName>ppt_x</p:attrName>
                                        </p:attrNameLst>
                                      </p:cBhvr>
                                      <p:tavLst>
                                        <p:tav tm="0">
                                          <p:val>
                                            <p:strVal val="0-#ppt_w/2"/>
                                          </p:val>
                                        </p:tav>
                                        <p:tav tm="100000">
                                          <p:val>
                                            <p:strVal val="#ppt_x"/>
                                          </p:val>
                                        </p:tav>
                                      </p:tavLst>
                                    </p:anim>
                                    <p:anim calcmode="lin" valueType="num">
                                      <p:cBhvr additive="base">
                                        <p:cTn id="1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0-#ppt_w/2"/>
                                          </p:val>
                                        </p:tav>
                                        <p:tav tm="100000">
                                          <p:val>
                                            <p:strVal val="#ppt_x"/>
                                          </p:val>
                                        </p:tav>
                                      </p:tavLst>
                                    </p:anim>
                                    <p:anim calcmode="lin" valueType="num">
                                      <p:cBhvr additive="base">
                                        <p:cTn id="24" dur="500" fill="hold"/>
                                        <p:tgtEl>
                                          <p:spTgt spid="16"/>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down)">
                                      <p:cBhvr>
                                        <p:cTn id="29" dur="500"/>
                                        <p:tgtEl>
                                          <p:spTgt spid="5"/>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down)">
                                      <p:cBhvr>
                                        <p:cTn id="40" dur="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down)">
                                      <p:cBhvr>
                                        <p:cTn id="45" dur="500"/>
                                        <p:tgtEl>
                                          <p:spTgt spid="8"/>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wipe(down)">
                                      <p:cBhvr>
                                        <p:cTn id="50" dur="500"/>
                                        <p:tgtEl>
                                          <p:spTgt spid="28"/>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animEffect transition="in" filter="wipe(down)">
                                      <p:cBhvr>
                                        <p:cTn id="53" dur="500"/>
                                        <p:tgtEl>
                                          <p:spTgt spid="31"/>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down)">
                                      <p:cBhvr>
                                        <p:cTn id="58" dur="500"/>
                                        <p:tgtEl>
                                          <p:spTgt spid="26"/>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down)">
                                      <p:cBhvr>
                                        <p:cTn id="6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5" grpId="0" animBg="1"/>
      <p:bldP spid="16" grpId="0" animBg="1"/>
      <p:bldP spid="5" grpId="0" animBg="1"/>
      <p:bldP spid="22" grpId="0" animBg="1"/>
      <p:bldP spid="26" grpId="0" animBg="1"/>
      <p:bldP spid="28" grpId="0" animBg="1"/>
      <p:bldP spid="6" grpId="0"/>
      <p:bldP spid="29" grpId="0"/>
      <p:bldP spid="30" grpId="0"/>
      <p:bldP spid="3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p:txBody>
          <a:bodyPr/>
          <a:lstStyle/>
          <a:p>
            <a:r>
              <a:rPr lang="en-US" dirty="0"/>
              <a:t>What is turtle</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1 | level 6  - Graphics with turtle I</a:t>
            </a:r>
          </a:p>
        </p:txBody>
      </p:sp>
      <p:sp>
        <p:nvSpPr>
          <p:cNvPr id="6" name="Rectangle: Rounded Corners 5">
            <a:extLst>
              <a:ext uri="{FF2B5EF4-FFF2-40B4-BE49-F238E27FC236}">
                <a16:creationId xmlns:a16="http://schemas.microsoft.com/office/drawing/2014/main" id="{06A63458-7E29-43DF-968A-8D961B08E9E1}"/>
              </a:ext>
            </a:extLst>
          </p:cNvPr>
          <p:cNvSpPr/>
          <p:nvPr/>
        </p:nvSpPr>
        <p:spPr>
          <a:xfrm>
            <a:off x="477907" y="1078187"/>
            <a:ext cx="3796937" cy="1524000"/>
          </a:xfrm>
          <a:prstGeom prst="roundRect">
            <a:avLst>
              <a:gd name="adj" fmla="val 29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178B45B-3CDC-41DC-8DDC-107C3F9E58F2}"/>
              </a:ext>
            </a:extLst>
          </p:cNvPr>
          <p:cNvSpPr txBox="1"/>
          <p:nvPr/>
        </p:nvSpPr>
        <p:spPr>
          <a:xfrm>
            <a:off x="654257" y="1240023"/>
            <a:ext cx="3444239" cy="1200329"/>
          </a:xfrm>
          <a:prstGeom prst="rect">
            <a:avLst/>
          </a:prstGeom>
          <a:noFill/>
        </p:spPr>
        <p:txBody>
          <a:bodyPr wrap="square">
            <a:spAutoFit/>
          </a:bodyPr>
          <a:lstStyle/>
          <a:p>
            <a:r>
              <a:rPr lang="en-US" b="0" i="0" dirty="0">
                <a:solidFill>
                  <a:schemeClr val="accent5">
                    <a:lumMod val="20000"/>
                    <a:lumOff val="80000"/>
                  </a:schemeClr>
                </a:solidFill>
                <a:effectLst/>
                <a:latin typeface="Aharoni" panose="02010803020104030203" pitchFamily="2" charset="-79"/>
                <a:cs typeface="Aharoni" panose="02010803020104030203" pitchFamily="2" charset="-79"/>
              </a:rPr>
              <a:t>“Turtle” is a python feature like a drawing board, which lets you command a turtle to draw all over it!</a:t>
            </a:r>
            <a:endParaRPr lang="en-US" dirty="0">
              <a:solidFill>
                <a:schemeClr val="accent5">
                  <a:lumMod val="20000"/>
                  <a:lumOff val="80000"/>
                </a:schemeClr>
              </a:solidFill>
              <a:latin typeface="Aharoni" panose="02010803020104030203" pitchFamily="2" charset="-79"/>
              <a:cs typeface="Aharoni" panose="02010803020104030203" pitchFamily="2" charset="-79"/>
            </a:endParaRPr>
          </a:p>
        </p:txBody>
      </p:sp>
      <p:pic>
        <p:nvPicPr>
          <p:cNvPr id="1026" name="Picture 2">
            <a:extLst>
              <a:ext uri="{FF2B5EF4-FFF2-40B4-BE49-F238E27FC236}">
                <a16:creationId xmlns:a16="http://schemas.microsoft.com/office/drawing/2014/main" id="{73047E78-3266-4F24-8755-D208E9555C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01624" y="1078187"/>
            <a:ext cx="3210770" cy="28072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9832B26-7E48-4F30-9EEC-A385F76278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787" y="1066964"/>
            <a:ext cx="3511822" cy="3070446"/>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381088D3-E291-4E29-B1F2-92C4ACB42947}"/>
              </a:ext>
            </a:extLst>
          </p:cNvPr>
          <p:cNvGrpSpPr/>
          <p:nvPr/>
        </p:nvGrpSpPr>
        <p:grpSpPr>
          <a:xfrm>
            <a:off x="7832712" y="2959116"/>
            <a:ext cx="3511822" cy="3070446"/>
            <a:chOff x="5740250" y="2107541"/>
            <a:chExt cx="3511822" cy="3070446"/>
          </a:xfrm>
        </p:grpSpPr>
        <p:pic>
          <p:nvPicPr>
            <p:cNvPr id="10" name="Picture 4">
              <a:extLst>
                <a:ext uri="{FF2B5EF4-FFF2-40B4-BE49-F238E27FC236}">
                  <a16:creationId xmlns:a16="http://schemas.microsoft.com/office/drawing/2014/main" id="{303A6F97-C9A1-49A8-A9F3-7AF84A639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0250" y="2107541"/>
              <a:ext cx="3511822" cy="30704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46696D8-64D0-4F2B-8CC0-2B5B1625F8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57103" y="2261617"/>
              <a:ext cx="2878116" cy="2878116"/>
            </a:xfrm>
            <a:prstGeom prst="rect">
              <a:avLst/>
            </a:prstGeom>
            <a:noFill/>
            <a:extLst>
              <a:ext uri="{909E8E84-426E-40DD-AFC4-6F175D3DCCD1}">
                <a14:hiddenFill xmlns:a14="http://schemas.microsoft.com/office/drawing/2010/main">
                  <a:solidFill>
                    <a:srgbClr val="FFFFFF"/>
                  </a:solidFill>
                </a14:hiddenFill>
              </a:ext>
            </a:extLst>
          </p:spPr>
        </p:pic>
      </p:grpSp>
      <p:pic>
        <p:nvPicPr>
          <p:cNvPr id="1032" name="Picture 8">
            <a:extLst>
              <a:ext uri="{FF2B5EF4-FFF2-40B4-BE49-F238E27FC236}">
                <a16:creationId xmlns:a16="http://schemas.microsoft.com/office/drawing/2014/main" id="{469BA7EE-716C-4C6A-A4DB-686898CC96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8496" y="2959116"/>
            <a:ext cx="3511823" cy="307044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A57BD524-EB36-462E-B4F3-B9A81387B9DA}"/>
              </a:ext>
            </a:extLst>
          </p:cNvPr>
          <p:cNvSpPr/>
          <p:nvPr/>
        </p:nvSpPr>
        <p:spPr>
          <a:xfrm>
            <a:off x="477906" y="2819957"/>
            <a:ext cx="3398197" cy="1065462"/>
          </a:xfrm>
          <a:prstGeom prst="roundRect">
            <a:avLst>
              <a:gd name="adj" fmla="val 1633"/>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Bahnschrift Light" panose="020B0502040204020203" pitchFamily="34" charset="0"/>
                <a:cs typeface="Aharoni" panose="02010803020104030203" pitchFamily="2" charset="-79"/>
              </a:rPr>
              <a:t>Virtual turtles can be programmed to move around the screen. The turtle draws lines as it moves. </a:t>
            </a:r>
          </a:p>
        </p:txBody>
      </p:sp>
      <p:sp>
        <p:nvSpPr>
          <p:cNvPr id="14" name="Rectangle: Rounded Corners 13">
            <a:extLst>
              <a:ext uri="{FF2B5EF4-FFF2-40B4-BE49-F238E27FC236}">
                <a16:creationId xmlns:a16="http://schemas.microsoft.com/office/drawing/2014/main" id="{5EA3A792-F0AF-4509-96F3-67AB0F4543C1}"/>
              </a:ext>
            </a:extLst>
          </p:cNvPr>
          <p:cNvSpPr/>
          <p:nvPr/>
        </p:nvSpPr>
        <p:spPr>
          <a:xfrm>
            <a:off x="477904" y="3957753"/>
            <a:ext cx="3398197" cy="968201"/>
          </a:xfrm>
          <a:prstGeom prst="roundRect">
            <a:avLst>
              <a:gd name="adj" fmla="val 163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Bahnschrift Light" panose="020B0502040204020203" pitchFamily="34" charset="0"/>
                <a:cs typeface="Aharoni" panose="02010803020104030203" pitchFamily="2" charset="-79"/>
              </a:rPr>
              <a:t>The "turtle" could look like the turtle animal, an arrow, or be invisible. </a:t>
            </a:r>
          </a:p>
        </p:txBody>
      </p:sp>
      <p:sp>
        <p:nvSpPr>
          <p:cNvPr id="15" name="Rectangle: Rounded Corners 14">
            <a:extLst>
              <a:ext uri="{FF2B5EF4-FFF2-40B4-BE49-F238E27FC236}">
                <a16:creationId xmlns:a16="http://schemas.microsoft.com/office/drawing/2014/main" id="{E87968A3-0901-4AE1-B6BF-836D99564078}"/>
              </a:ext>
            </a:extLst>
          </p:cNvPr>
          <p:cNvSpPr/>
          <p:nvPr/>
        </p:nvSpPr>
        <p:spPr>
          <a:xfrm>
            <a:off x="477903" y="4998288"/>
            <a:ext cx="3398197" cy="968201"/>
          </a:xfrm>
          <a:prstGeom prst="roundRect">
            <a:avLst>
              <a:gd name="adj" fmla="val 1633"/>
            </a:avLst>
          </a:prstGeom>
          <a:solidFill>
            <a:srgbClr val="FF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latin typeface="Lato"/>
                <a:cs typeface="Aharoni" panose="02010803020104030203" pitchFamily="2" charset="-79"/>
              </a:rPr>
              <a:t>Turtle software was developed by </a:t>
            </a:r>
            <a:r>
              <a:rPr lang="en-US" sz="1600" b="1" dirty="0">
                <a:latin typeface="Lato"/>
                <a:cs typeface="Aharoni" panose="02010803020104030203" pitchFamily="2" charset="-79"/>
              </a:rPr>
              <a:t>Wally </a:t>
            </a:r>
            <a:r>
              <a:rPr lang="en-US" sz="1600" b="1" dirty="0" err="1">
                <a:latin typeface="Lato"/>
                <a:cs typeface="Aharoni" panose="02010803020104030203" pitchFamily="2" charset="-79"/>
              </a:rPr>
              <a:t>Feurzig</a:t>
            </a:r>
            <a:r>
              <a:rPr lang="en-US" sz="1600" b="1" dirty="0">
                <a:latin typeface="Lato"/>
                <a:cs typeface="Aharoni" panose="02010803020104030203" pitchFamily="2" charset="-79"/>
              </a:rPr>
              <a:t>, Cynthia Solomon </a:t>
            </a:r>
            <a:r>
              <a:rPr lang="en-US" sz="1600" dirty="0">
                <a:latin typeface="Lato"/>
                <a:cs typeface="Aharoni" panose="02010803020104030203" pitchFamily="2" charset="-79"/>
              </a:rPr>
              <a:t>and </a:t>
            </a:r>
            <a:r>
              <a:rPr lang="en-US" sz="1600" b="1" dirty="0">
                <a:latin typeface="Lato"/>
                <a:cs typeface="Aharoni" panose="02010803020104030203" pitchFamily="2" charset="-79"/>
              </a:rPr>
              <a:t>Seymour </a:t>
            </a:r>
            <a:r>
              <a:rPr lang="en-US" sz="1600" b="1" dirty="0" err="1">
                <a:latin typeface="Lato"/>
                <a:cs typeface="Aharoni" panose="02010803020104030203" pitchFamily="2" charset="-79"/>
              </a:rPr>
              <a:t>Papert</a:t>
            </a:r>
            <a:r>
              <a:rPr lang="en-US" sz="1600" b="1" dirty="0">
                <a:latin typeface="Lato"/>
                <a:cs typeface="Aharoni" panose="02010803020104030203" pitchFamily="2" charset="-79"/>
              </a:rPr>
              <a:t> </a:t>
            </a:r>
            <a:r>
              <a:rPr lang="en-US" sz="1600" dirty="0">
                <a:latin typeface="Lato"/>
                <a:cs typeface="Aharoni" panose="02010803020104030203" pitchFamily="2" charset="-79"/>
              </a:rPr>
              <a:t>in </a:t>
            </a:r>
            <a:r>
              <a:rPr lang="en-US" sz="1600" b="1" dirty="0">
                <a:latin typeface="Lato"/>
                <a:cs typeface="Aharoni" panose="02010803020104030203" pitchFamily="2" charset="-79"/>
              </a:rPr>
              <a:t>1966</a:t>
            </a:r>
          </a:p>
        </p:txBody>
      </p:sp>
    </p:spTree>
    <p:extLst>
      <p:ext uri="{BB962C8B-B14F-4D97-AF65-F5344CB8AC3E}">
        <p14:creationId xmlns:p14="http://schemas.microsoft.com/office/powerpoint/2010/main" val="17562006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028"/>
                                        </p:tgtEl>
                                        <p:attrNameLst>
                                          <p:attrName>style.visibility</p:attrName>
                                        </p:attrNameLst>
                                      </p:cBhvr>
                                      <p:to>
                                        <p:strVal val="visible"/>
                                      </p:to>
                                    </p:set>
                                    <p:anim calcmode="lin" valueType="num">
                                      <p:cBhvr>
                                        <p:cTn id="24" dur="500" fill="hold"/>
                                        <p:tgtEl>
                                          <p:spTgt spid="1028"/>
                                        </p:tgtEl>
                                        <p:attrNameLst>
                                          <p:attrName>ppt_w</p:attrName>
                                        </p:attrNameLst>
                                      </p:cBhvr>
                                      <p:tavLst>
                                        <p:tav tm="0">
                                          <p:val>
                                            <p:fltVal val="0"/>
                                          </p:val>
                                        </p:tav>
                                        <p:tav tm="100000">
                                          <p:val>
                                            <p:strVal val="#ppt_w"/>
                                          </p:val>
                                        </p:tav>
                                      </p:tavLst>
                                    </p:anim>
                                    <p:anim calcmode="lin" valueType="num">
                                      <p:cBhvr>
                                        <p:cTn id="25" dur="500" fill="hold"/>
                                        <p:tgtEl>
                                          <p:spTgt spid="1028"/>
                                        </p:tgtEl>
                                        <p:attrNameLst>
                                          <p:attrName>ppt_h</p:attrName>
                                        </p:attrNameLst>
                                      </p:cBhvr>
                                      <p:tavLst>
                                        <p:tav tm="0">
                                          <p:val>
                                            <p:fltVal val="0"/>
                                          </p:val>
                                        </p:tav>
                                        <p:tav tm="100000">
                                          <p:val>
                                            <p:strVal val="#ppt_h"/>
                                          </p:val>
                                        </p:tav>
                                      </p:tavLst>
                                    </p:anim>
                                    <p:animEffect transition="in" filter="fade">
                                      <p:cBhvr>
                                        <p:cTn id="26" dur="500"/>
                                        <p:tgtEl>
                                          <p:spTgt spid="1028"/>
                                        </p:tgtEl>
                                      </p:cBhvr>
                                    </p:animEffect>
                                  </p:childTnLst>
                                </p:cTn>
                              </p:par>
                              <p:par>
                                <p:cTn id="27" presetID="53" presetClass="entr" presetSubtype="16"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par>
                                <p:cTn id="32" presetID="53" presetClass="entr" presetSubtype="16" fill="hold" nodeType="withEffect">
                                  <p:stCondLst>
                                    <p:cond delay="0"/>
                                  </p:stCondLst>
                                  <p:childTnLst>
                                    <p:set>
                                      <p:cBhvr>
                                        <p:cTn id="33" dur="1" fill="hold">
                                          <p:stCondLst>
                                            <p:cond delay="0"/>
                                          </p:stCondLst>
                                        </p:cTn>
                                        <p:tgtEl>
                                          <p:spTgt spid="1032"/>
                                        </p:tgtEl>
                                        <p:attrNameLst>
                                          <p:attrName>style.visibility</p:attrName>
                                        </p:attrNameLst>
                                      </p:cBhvr>
                                      <p:to>
                                        <p:strVal val="visible"/>
                                      </p:to>
                                    </p:set>
                                    <p:anim calcmode="lin" valueType="num">
                                      <p:cBhvr>
                                        <p:cTn id="34" dur="500" fill="hold"/>
                                        <p:tgtEl>
                                          <p:spTgt spid="1032"/>
                                        </p:tgtEl>
                                        <p:attrNameLst>
                                          <p:attrName>ppt_w</p:attrName>
                                        </p:attrNameLst>
                                      </p:cBhvr>
                                      <p:tavLst>
                                        <p:tav tm="0">
                                          <p:val>
                                            <p:fltVal val="0"/>
                                          </p:val>
                                        </p:tav>
                                        <p:tav tm="100000">
                                          <p:val>
                                            <p:strVal val="#ppt_w"/>
                                          </p:val>
                                        </p:tav>
                                      </p:tavLst>
                                    </p:anim>
                                    <p:anim calcmode="lin" valueType="num">
                                      <p:cBhvr>
                                        <p:cTn id="35" dur="500" fill="hold"/>
                                        <p:tgtEl>
                                          <p:spTgt spid="1032"/>
                                        </p:tgtEl>
                                        <p:attrNameLst>
                                          <p:attrName>ppt_h</p:attrName>
                                        </p:attrNameLst>
                                      </p:cBhvr>
                                      <p:tavLst>
                                        <p:tav tm="0">
                                          <p:val>
                                            <p:fltVal val="0"/>
                                          </p:val>
                                        </p:tav>
                                        <p:tav tm="100000">
                                          <p:val>
                                            <p:strVal val="#ppt_h"/>
                                          </p:val>
                                        </p:tav>
                                      </p:tavLst>
                                    </p:anim>
                                    <p:animEffect transition="in" filter="fade">
                                      <p:cBhvr>
                                        <p:cTn id="36" dur="500"/>
                                        <p:tgtEl>
                                          <p:spTgt spid="1032"/>
                                        </p:tgtEl>
                                      </p:cBhvr>
                                    </p:animEffect>
                                  </p:childTnLst>
                                </p:cTn>
                              </p:par>
                              <p:par>
                                <p:cTn id="37" presetID="53" presetClass="entr" presetSubtype="16" fill="hold" nodeType="withEffect">
                                  <p:stCondLst>
                                    <p:cond delay="0"/>
                                  </p:stCondLst>
                                  <p:childTnLst>
                                    <p:set>
                                      <p:cBhvr>
                                        <p:cTn id="38" dur="1" fill="hold">
                                          <p:stCondLst>
                                            <p:cond delay="0"/>
                                          </p:stCondLst>
                                        </p:cTn>
                                        <p:tgtEl>
                                          <p:spTgt spid="1026"/>
                                        </p:tgtEl>
                                        <p:attrNameLst>
                                          <p:attrName>style.visibility</p:attrName>
                                        </p:attrNameLst>
                                      </p:cBhvr>
                                      <p:to>
                                        <p:strVal val="visible"/>
                                      </p:to>
                                    </p:set>
                                    <p:anim calcmode="lin" valueType="num">
                                      <p:cBhvr>
                                        <p:cTn id="39" dur="500" fill="hold"/>
                                        <p:tgtEl>
                                          <p:spTgt spid="1026"/>
                                        </p:tgtEl>
                                        <p:attrNameLst>
                                          <p:attrName>ppt_w</p:attrName>
                                        </p:attrNameLst>
                                      </p:cBhvr>
                                      <p:tavLst>
                                        <p:tav tm="0">
                                          <p:val>
                                            <p:fltVal val="0"/>
                                          </p:val>
                                        </p:tav>
                                        <p:tav tm="100000">
                                          <p:val>
                                            <p:strVal val="#ppt_w"/>
                                          </p:val>
                                        </p:tav>
                                      </p:tavLst>
                                    </p:anim>
                                    <p:anim calcmode="lin" valueType="num">
                                      <p:cBhvr>
                                        <p:cTn id="40" dur="500" fill="hold"/>
                                        <p:tgtEl>
                                          <p:spTgt spid="1026"/>
                                        </p:tgtEl>
                                        <p:attrNameLst>
                                          <p:attrName>ppt_h</p:attrName>
                                        </p:attrNameLst>
                                      </p:cBhvr>
                                      <p:tavLst>
                                        <p:tav tm="0">
                                          <p:val>
                                            <p:fltVal val="0"/>
                                          </p:val>
                                        </p:tav>
                                        <p:tav tm="100000">
                                          <p:val>
                                            <p:strVal val="#ppt_h"/>
                                          </p:val>
                                        </p:tav>
                                      </p:tavLst>
                                    </p:anim>
                                    <p:animEffect transition="in" filter="fade">
                                      <p:cBhvr>
                                        <p:cTn id="41" dur="500"/>
                                        <p:tgtEl>
                                          <p:spTgt spid="102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5">
                                            <p:txEl>
                                              <p:pRg st="0" end="0"/>
                                            </p:txEl>
                                          </p:spTgt>
                                        </p:tgtEl>
                                        <p:attrNameLst>
                                          <p:attrName>style.visibility</p:attrName>
                                        </p:attrNameLst>
                                      </p:cBhvr>
                                      <p:to>
                                        <p:strVal val="visible"/>
                                      </p:to>
                                    </p:set>
                                    <p:animEffect transition="in" filter="fade">
                                      <p:cBhvr>
                                        <p:cTn id="5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p:txBody>
          <a:bodyPr/>
          <a:lstStyle/>
          <a:p>
            <a:r>
              <a:rPr lang="en-US" dirty="0"/>
              <a:t>Code and learn with examples</a:t>
            </a:r>
          </a:p>
        </p:txBody>
      </p:sp>
      <p:pic>
        <p:nvPicPr>
          <p:cNvPr id="6" name="Picture 5">
            <a:extLst>
              <a:ext uri="{FF2B5EF4-FFF2-40B4-BE49-F238E27FC236}">
                <a16:creationId xmlns:a16="http://schemas.microsoft.com/office/drawing/2014/main" id="{CD48F784-21C0-4111-9E93-D19012BA17AA}"/>
              </a:ext>
            </a:extLst>
          </p:cNvPr>
          <p:cNvPicPr>
            <a:picLocks noChangeAspect="1"/>
          </p:cNvPicPr>
          <p:nvPr/>
        </p:nvPicPr>
        <p:blipFill>
          <a:blip r:embed="rId2"/>
          <a:stretch>
            <a:fillRect/>
          </a:stretch>
        </p:blipFill>
        <p:spPr>
          <a:xfrm>
            <a:off x="8223983" y="1534101"/>
            <a:ext cx="3410426" cy="3829584"/>
          </a:xfrm>
          <a:prstGeom prst="rect">
            <a:avLst/>
          </a:prstGeom>
        </p:spPr>
      </p:pic>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2 | level 7  - Graphics with turtle II</a:t>
            </a:r>
          </a:p>
        </p:txBody>
      </p:sp>
      <p:sp>
        <p:nvSpPr>
          <p:cNvPr id="21" name="TextBox 20">
            <a:extLst>
              <a:ext uri="{FF2B5EF4-FFF2-40B4-BE49-F238E27FC236}">
                <a16:creationId xmlns:a16="http://schemas.microsoft.com/office/drawing/2014/main" id="{3E6FFA57-1C73-42F8-AF52-5ED504DC0B10}"/>
              </a:ext>
            </a:extLst>
          </p:cNvPr>
          <p:cNvSpPr txBox="1"/>
          <p:nvPr/>
        </p:nvSpPr>
        <p:spPr>
          <a:xfrm>
            <a:off x="8726242" y="991821"/>
            <a:ext cx="2404826" cy="369332"/>
          </a:xfrm>
          <a:prstGeom prst="rect">
            <a:avLst/>
          </a:prstGeom>
          <a:noFill/>
        </p:spPr>
        <p:txBody>
          <a:bodyPr wrap="none" rtlCol="0">
            <a:spAutoFit/>
          </a:bodyPr>
          <a:lstStyle/>
          <a:p>
            <a:r>
              <a:rPr lang="en-US" b="1" dirty="0">
                <a:latin typeface="Aharoni" panose="02010803020104030203" pitchFamily="2" charset="-79"/>
                <a:cs typeface="Aharoni" panose="02010803020104030203" pitchFamily="2" charset="-79"/>
              </a:rPr>
              <a:t>A flower with petals</a:t>
            </a:r>
          </a:p>
        </p:txBody>
      </p:sp>
      <p:sp>
        <p:nvSpPr>
          <p:cNvPr id="14" name="Rectangle: Rounded Corners 13">
            <a:extLst>
              <a:ext uri="{FF2B5EF4-FFF2-40B4-BE49-F238E27FC236}">
                <a16:creationId xmlns:a16="http://schemas.microsoft.com/office/drawing/2014/main" id="{8FB3CF1A-3368-4D72-ADF9-6AEB10FB990C}"/>
              </a:ext>
            </a:extLst>
          </p:cNvPr>
          <p:cNvSpPr/>
          <p:nvPr/>
        </p:nvSpPr>
        <p:spPr>
          <a:xfrm>
            <a:off x="143353" y="821027"/>
            <a:ext cx="4610744" cy="5215945"/>
          </a:xfrm>
          <a:prstGeom prst="roundRect">
            <a:avLst>
              <a:gd name="adj" fmla="val 3861"/>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i="1" dirty="0">
                <a:solidFill>
                  <a:srgbClr val="C792EA"/>
                </a:solidFill>
                <a:latin typeface="Consolas" panose="020B0609020204030204" pitchFamily="49" charset="0"/>
              </a:rPr>
              <a:t>from</a:t>
            </a:r>
            <a:r>
              <a:rPr lang="en-US" sz="2000" dirty="0">
                <a:solidFill>
                  <a:srgbClr val="BFC7D5"/>
                </a:solidFill>
                <a:latin typeface="Consolas" panose="020B0609020204030204" pitchFamily="49" charset="0"/>
              </a:rPr>
              <a:t> turtle </a:t>
            </a:r>
            <a:r>
              <a:rPr lang="en-US" sz="2000" i="1" dirty="0">
                <a:solidFill>
                  <a:srgbClr val="C792EA"/>
                </a:solidFill>
                <a:latin typeface="Consolas" panose="020B0609020204030204" pitchFamily="49" charset="0"/>
              </a:rPr>
              <a:t>import</a:t>
            </a:r>
            <a:r>
              <a:rPr lang="en-US" sz="2000" dirty="0">
                <a:solidFill>
                  <a:srgbClr val="BFC7D5"/>
                </a:solidFill>
                <a:latin typeface="Consolas" panose="020B0609020204030204" pitchFamily="49" charset="0"/>
              </a:rPr>
              <a:t> </a:t>
            </a:r>
            <a:r>
              <a:rPr lang="en-US" sz="2000" dirty="0">
                <a:solidFill>
                  <a:srgbClr val="89DDFF"/>
                </a:solidFill>
                <a:latin typeface="Consolas" panose="020B0609020204030204" pitchFamily="49" charset="0"/>
              </a:rPr>
              <a:t>*</a:t>
            </a:r>
            <a:br>
              <a:rPr lang="en-US" sz="2000" dirty="0">
                <a:solidFill>
                  <a:srgbClr val="BFC7D5"/>
                </a:solidFill>
                <a:latin typeface="Consolas" panose="020B0609020204030204" pitchFamily="49" charset="0"/>
              </a:rPr>
            </a:br>
            <a:r>
              <a:rPr lang="en-US" sz="2000" dirty="0">
                <a:solidFill>
                  <a:srgbClr val="BFC7D5"/>
                </a:solidFill>
                <a:latin typeface="Consolas" panose="020B0609020204030204" pitchFamily="49" charset="0"/>
              </a:rPr>
              <a:t>s </a:t>
            </a:r>
            <a:r>
              <a:rPr lang="en-US" sz="2000" dirty="0">
                <a:solidFill>
                  <a:srgbClr val="C792EA"/>
                </a:solidFill>
                <a:latin typeface="Consolas" panose="020B0609020204030204" pitchFamily="49" charset="0"/>
              </a:rPr>
              <a:t>=</a:t>
            </a:r>
            <a:r>
              <a:rPr lang="en-US" sz="2000" dirty="0">
                <a:solidFill>
                  <a:srgbClr val="BFC7D5"/>
                </a:solidFill>
                <a:latin typeface="Consolas" panose="020B0609020204030204" pitchFamily="49" charset="0"/>
              </a:rPr>
              <a:t> </a:t>
            </a:r>
            <a:r>
              <a:rPr lang="en-US" sz="2000" dirty="0">
                <a:solidFill>
                  <a:srgbClr val="B2CCD6"/>
                </a:solidFill>
                <a:latin typeface="Consolas" panose="020B0609020204030204" pitchFamily="49" charset="0"/>
              </a:rPr>
              <a:t>Screen</a:t>
            </a:r>
            <a:r>
              <a:rPr lang="en-US" sz="2000" dirty="0">
                <a:solidFill>
                  <a:srgbClr val="BFC7D5"/>
                </a:solidFill>
                <a:latin typeface="Consolas" panose="020B0609020204030204" pitchFamily="49" charset="0"/>
              </a:rPr>
              <a:t>()</a:t>
            </a:r>
          </a:p>
          <a:p>
            <a:r>
              <a:rPr lang="en-US" sz="2000" dirty="0" err="1">
                <a:solidFill>
                  <a:srgbClr val="BFC7D5"/>
                </a:solidFill>
                <a:latin typeface="Consolas" panose="020B0609020204030204" pitchFamily="49" charset="0"/>
              </a:rPr>
              <a:t>s.</a:t>
            </a:r>
            <a:r>
              <a:rPr lang="en-US" sz="2000" dirty="0" err="1">
                <a:solidFill>
                  <a:srgbClr val="B2CCD6"/>
                </a:solidFill>
                <a:latin typeface="Consolas" panose="020B0609020204030204" pitchFamily="49" charset="0"/>
              </a:rPr>
              <a:t>setup</a:t>
            </a:r>
            <a:r>
              <a:rPr lang="en-US" sz="2000" dirty="0">
                <a:solidFill>
                  <a:srgbClr val="BFC7D5"/>
                </a:solidFill>
                <a:latin typeface="Consolas" panose="020B0609020204030204" pitchFamily="49" charset="0"/>
              </a:rPr>
              <a:t>(</a:t>
            </a:r>
            <a:r>
              <a:rPr lang="en-US" sz="2000" dirty="0">
                <a:solidFill>
                  <a:srgbClr val="F78C6C"/>
                </a:solidFill>
                <a:latin typeface="Consolas" panose="020B0609020204030204" pitchFamily="49" charset="0"/>
              </a:rPr>
              <a:t>500</a:t>
            </a:r>
            <a:r>
              <a:rPr lang="en-US" sz="2000" dirty="0">
                <a:solidFill>
                  <a:srgbClr val="D9F5DD"/>
                </a:solidFill>
                <a:latin typeface="Consolas" panose="020B0609020204030204" pitchFamily="49" charset="0"/>
              </a:rPr>
              <a:t>,</a:t>
            </a:r>
            <a:r>
              <a:rPr lang="en-US" sz="2000" dirty="0">
                <a:solidFill>
                  <a:srgbClr val="F78C6C"/>
                </a:solidFill>
                <a:latin typeface="Consolas" panose="020B0609020204030204" pitchFamily="49" charset="0"/>
              </a:rPr>
              <a:t>500</a:t>
            </a:r>
            <a:r>
              <a:rPr lang="en-US" sz="2000" dirty="0">
                <a:solidFill>
                  <a:srgbClr val="BFC7D5"/>
                </a:solidFill>
                <a:latin typeface="Consolas" panose="020B0609020204030204" pitchFamily="49" charset="0"/>
              </a:rPr>
              <a:t>)</a:t>
            </a:r>
          </a:p>
          <a:p>
            <a:r>
              <a:rPr lang="en-US" sz="2000" dirty="0" err="1">
                <a:solidFill>
                  <a:srgbClr val="B2CCD6"/>
                </a:solidFill>
                <a:latin typeface="Consolas" panose="020B0609020204030204" pitchFamily="49" charset="0"/>
              </a:rPr>
              <a:t>fillcolor</a:t>
            </a:r>
            <a:r>
              <a:rPr lang="en-US" sz="2000" dirty="0">
                <a:solidFill>
                  <a:srgbClr val="BFC7D5"/>
                </a:solidFill>
                <a:latin typeface="Consolas" panose="020B0609020204030204" pitchFamily="49" charset="0"/>
              </a:rPr>
              <a:t>(</a:t>
            </a:r>
            <a:r>
              <a:rPr lang="en-US" sz="2000" dirty="0">
                <a:solidFill>
                  <a:srgbClr val="D9F5DD"/>
                </a:solidFill>
                <a:latin typeface="Consolas" panose="020B0609020204030204" pitchFamily="49" charset="0"/>
              </a:rPr>
              <a:t>'</a:t>
            </a:r>
            <a:r>
              <a:rPr lang="en-US" sz="2000" i="1" dirty="0">
                <a:solidFill>
                  <a:srgbClr val="C3E88D"/>
                </a:solidFill>
                <a:latin typeface="Consolas" panose="020B0609020204030204" pitchFamily="49" charset="0"/>
              </a:rPr>
              <a:t>red</a:t>
            </a:r>
            <a:r>
              <a:rPr lang="en-US" sz="2000" dirty="0">
                <a:solidFill>
                  <a:srgbClr val="D9F5DD"/>
                </a:solidFill>
                <a:latin typeface="Consolas" panose="020B0609020204030204" pitchFamily="49" charset="0"/>
              </a:rPr>
              <a:t>'</a:t>
            </a:r>
            <a:r>
              <a:rPr lang="en-US" sz="2000" dirty="0">
                <a:solidFill>
                  <a:srgbClr val="BFC7D5"/>
                </a:solidFill>
                <a:latin typeface="Consolas" panose="020B0609020204030204" pitchFamily="49" charset="0"/>
              </a:rPr>
              <a:t>)</a:t>
            </a:r>
          </a:p>
          <a:p>
            <a:r>
              <a:rPr lang="en-US" sz="2000" dirty="0" err="1">
                <a:solidFill>
                  <a:srgbClr val="B2CCD6"/>
                </a:solidFill>
                <a:latin typeface="Consolas" panose="020B0609020204030204" pitchFamily="49" charset="0"/>
              </a:rPr>
              <a:t>pencolor</a:t>
            </a:r>
            <a:r>
              <a:rPr lang="en-US" sz="2000" dirty="0">
                <a:solidFill>
                  <a:srgbClr val="BFC7D5"/>
                </a:solidFill>
                <a:latin typeface="Consolas" panose="020B0609020204030204" pitchFamily="49" charset="0"/>
              </a:rPr>
              <a:t>(</a:t>
            </a:r>
            <a:r>
              <a:rPr lang="en-US" sz="2000" dirty="0">
                <a:solidFill>
                  <a:srgbClr val="D9F5DD"/>
                </a:solidFill>
                <a:latin typeface="Consolas" panose="020B0609020204030204" pitchFamily="49" charset="0"/>
              </a:rPr>
              <a:t>'</a:t>
            </a:r>
            <a:r>
              <a:rPr lang="en-US" sz="2000" i="1" dirty="0">
                <a:solidFill>
                  <a:srgbClr val="C3E88D"/>
                </a:solidFill>
                <a:latin typeface="Consolas" panose="020B0609020204030204" pitchFamily="49" charset="0"/>
              </a:rPr>
              <a:t>red</a:t>
            </a:r>
            <a:r>
              <a:rPr lang="en-US" sz="2000" dirty="0">
                <a:solidFill>
                  <a:srgbClr val="D9F5DD"/>
                </a:solidFill>
                <a:latin typeface="Consolas" panose="020B0609020204030204" pitchFamily="49" charset="0"/>
              </a:rPr>
              <a:t>'</a:t>
            </a:r>
            <a:r>
              <a:rPr lang="en-US" sz="2000" dirty="0">
                <a:solidFill>
                  <a:srgbClr val="BFC7D5"/>
                </a:solidFill>
                <a:latin typeface="Consolas" panose="020B0609020204030204" pitchFamily="49" charset="0"/>
              </a:rPr>
              <a:t>)</a:t>
            </a:r>
          </a:p>
          <a:p>
            <a:r>
              <a:rPr lang="en-US" sz="2000" i="1" dirty="0">
                <a:solidFill>
                  <a:srgbClr val="C792EA"/>
                </a:solidFill>
                <a:latin typeface="Consolas" panose="020B0609020204030204" pitchFamily="49" charset="0"/>
              </a:rPr>
              <a:t>for</a:t>
            </a:r>
            <a:r>
              <a:rPr lang="en-US" sz="2000" dirty="0">
                <a:solidFill>
                  <a:srgbClr val="BFC7D5"/>
                </a:solidFill>
                <a:latin typeface="Consolas" panose="020B0609020204030204" pitchFamily="49" charset="0"/>
              </a:rPr>
              <a:t> </a:t>
            </a:r>
            <a:r>
              <a:rPr lang="en-US" sz="2000" dirty="0" err="1">
                <a:solidFill>
                  <a:srgbClr val="BFC7D5"/>
                </a:solidFill>
                <a:latin typeface="Consolas" panose="020B0609020204030204" pitchFamily="49" charset="0"/>
              </a:rPr>
              <a:t>i</a:t>
            </a:r>
            <a:r>
              <a:rPr lang="en-US" sz="2000" dirty="0">
                <a:solidFill>
                  <a:srgbClr val="BFC7D5"/>
                </a:solidFill>
                <a:latin typeface="Consolas" panose="020B0609020204030204" pitchFamily="49" charset="0"/>
              </a:rPr>
              <a:t> </a:t>
            </a:r>
            <a:r>
              <a:rPr lang="en-US" sz="2000" i="1" dirty="0">
                <a:solidFill>
                  <a:srgbClr val="C792EA"/>
                </a:solidFill>
                <a:latin typeface="Consolas" panose="020B0609020204030204" pitchFamily="49" charset="0"/>
              </a:rPr>
              <a:t>in</a:t>
            </a:r>
            <a:r>
              <a:rPr lang="en-US" sz="2000" dirty="0">
                <a:solidFill>
                  <a:srgbClr val="BFC7D5"/>
                </a:solidFill>
                <a:latin typeface="Consolas" panose="020B0609020204030204" pitchFamily="49" charset="0"/>
              </a:rPr>
              <a:t> </a:t>
            </a:r>
            <a:r>
              <a:rPr lang="en-US" sz="2000" dirty="0">
                <a:solidFill>
                  <a:srgbClr val="89DDFF"/>
                </a:solidFill>
                <a:latin typeface="Consolas" panose="020B0609020204030204" pitchFamily="49" charset="0"/>
              </a:rPr>
              <a:t>range</a:t>
            </a:r>
            <a:r>
              <a:rPr lang="en-US" sz="2000" dirty="0">
                <a:solidFill>
                  <a:srgbClr val="BFC7D5"/>
                </a:solidFill>
                <a:latin typeface="Consolas" panose="020B0609020204030204" pitchFamily="49" charset="0"/>
              </a:rPr>
              <a:t>(</a:t>
            </a:r>
            <a:r>
              <a:rPr lang="en-US" sz="2000" dirty="0">
                <a:solidFill>
                  <a:srgbClr val="F78C6C"/>
                </a:solidFill>
                <a:latin typeface="Consolas" panose="020B0609020204030204" pitchFamily="49" charset="0"/>
              </a:rPr>
              <a:t>5</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err="1">
                <a:solidFill>
                  <a:srgbClr val="B2CCD6"/>
                </a:solidFill>
                <a:latin typeface="Consolas" panose="020B0609020204030204" pitchFamily="49" charset="0"/>
              </a:rPr>
              <a:t>lt</a:t>
            </a:r>
            <a:r>
              <a:rPr lang="en-US" sz="2000" dirty="0">
                <a:solidFill>
                  <a:srgbClr val="BFC7D5"/>
                </a:solidFill>
                <a:latin typeface="Consolas" panose="020B0609020204030204" pitchFamily="49" charset="0"/>
              </a:rPr>
              <a:t>(</a:t>
            </a:r>
            <a:r>
              <a:rPr lang="en-US" sz="2000" dirty="0">
                <a:solidFill>
                  <a:srgbClr val="F78C6C"/>
                </a:solidFill>
                <a:latin typeface="Consolas" panose="020B0609020204030204" pitchFamily="49" charset="0"/>
              </a:rPr>
              <a:t>72</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err="1">
                <a:solidFill>
                  <a:srgbClr val="B2CCD6"/>
                </a:solidFill>
                <a:latin typeface="Consolas" panose="020B0609020204030204" pitchFamily="49" charset="0"/>
              </a:rPr>
              <a:t>penup</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err="1">
                <a:solidFill>
                  <a:srgbClr val="B2CCD6"/>
                </a:solidFill>
                <a:latin typeface="Consolas" panose="020B0609020204030204" pitchFamily="49" charset="0"/>
              </a:rPr>
              <a:t>fd</a:t>
            </a:r>
            <a:r>
              <a:rPr lang="en-US" sz="2000" dirty="0">
                <a:solidFill>
                  <a:srgbClr val="BFC7D5"/>
                </a:solidFill>
                <a:latin typeface="Consolas" panose="020B0609020204030204" pitchFamily="49" charset="0"/>
              </a:rPr>
              <a:t>(</a:t>
            </a:r>
            <a:r>
              <a:rPr lang="en-US" sz="2000" dirty="0">
                <a:solidFill>
                  <a:srgbClr val="F78C6C"/>
                </a:solidFill>
                <a:latin typeface="Consolas" panose="020B0609020204030204" pitchFamily="49" charset="0"/>
              </a:rPr>
              <a:t>80</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err="1">
                <a:solidFill>
                  <a:srgbClr val="B2CCD6"/>
                </a:solidFill>
                <a:latin typeface="Consolas" panose="020B0609020204030204" pitchFamily="49" charset="0"/>
              </a:rPr>
              <a:t>pendown</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err="1">
                <a:solidFill>
                  <a:srgbClr val="B2CCD6"/>
                </a:solidFill>
                <a:latin typeface="Consolas" panose="020B0609020204030204" pitchFamily="49" charset="0"/>
              </a:rPr>
              <a:t>begin_fill</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a:solidFill>
                  <a:srgbClr val="B2CCD6"/>
                </a:solidFill>
                <a:latin typeface="Consolas" panose="020B0609020204030204" pitchFamily="49" charset="0"/>
              </a:rPr>
              <a:t>circle</a:t>
            </a:r>
            <a:r>
              <a:rPr lang="en-US" sz="2000" dirty="0">
                <a:solidFill>
                  <a:srgbClr val="BFC7D5"/>
                </a:solidFill>
                <a:latin typeface="Consolas" panose="020B0609020204030204" pitchFamily="49" charset="0"/>
              </a:rPr>
              <a:t>(</a:t>
            </a:r>
            <a:r>
              <a:rPr lang="en-US" sz="2000" dirty="0">
                <a:solidFill>
                  <a:srgbClr val="F78C6C"/>
                </a:solidFill>
                <a:latin typeface="Consolas" panose="020B0609020204030204" pitchFamily="49" charset="0"/>
              </a:rPr>
              <a:t>40</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err="1">
                <a:solidFill>
                  <a:srgbClr val="B2CCD6"/>
                </a:solidFill>
                <a:latin typeface="Consolas" panose="020B0609020204030204" pitchFamily="49" charset="0"/>
              </a:rPr>
              <a:t>end_fill</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err="1">
                <a:solidFill>
                  <a:srgbClr val="B2CCD6"/>
                </a:solidFill>
                <a:latin typeface="Consolas" panose="020B0609020204030204" pitchFamily="49" charset="0"/>
              </a:rPr>
              <a:t>penup</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a:solidFill>
                  <a:srgbClr val="B2CCD6"/>
                </a:solidFill>
                <a:latin typeface="Consolas" panose="020B0609020204030204" pitchFamily="49" charset="0"/>
              </a:rPr>
              <a:t>bk</a:t>
            </a:r>
            <a:r>
              <a:rPr lang="en-US" sz="2000" dirty="0">
                <a:solidFill>
                  <a:srgbClr val="BFC7D5"/>
                </a:solidFill>
                <a:latin typeface="Consolas" panose="020B0609020204030204" pitchFamily="49" charset="0"/>
              </a:rPr>
              <a:t>(</a:t>
            </a:r>
            <a:r>
              <a:rPr lang="en-US" sz="2000" dirty="0">
                <a:solidFill>
                  <a:srgbClr val="F78C6C"/>
                </a:solidFill>
                <a:latin typeface="Consolas" panose="020B0609020204030204" pitchFamily="49" charset="0"/>
              </a:rPr>
              <a:t>80</a:t>
            </a:r>
            <a:r>
              <a:rPr lang="en-US" sz="2000" dirty="0">
                <a:solidFill>
                  <a:srgbClr val="BFC7D5"/>
                </a:solidFill>
                <a:latin typeface="Consolas" panose="020B0609020204030204" pitchFamily="49" charset="0"/>
              </a:rPr>
              <a:t>)</a:t>
            </a:r>
          </a:p>
          <a:p>
            <a:r>
              <a:rPr lang="en-US" sz="2000" dirty="0">
                <a:solidFill>
                  <a:srgbClr val="BFC7D5"/>
                </a:solidFill>
                <a:latin typeface="Consolas" panose="020B0609020204030204" pitchFamily="49" charset="0"/>
              </a:rPr>
              <a:t>    </a:t>
            </a:r>
            <a:r>
              <a:rPr lang="en-US" sz="2000" dirty="0" err="1">
                <a:solidFill>
                  <a:srgbClr val="B2CCD6"/>
                </a:solidFill>
                <a:latin typeface="Consolas" panose="020B0609020204030204" pitchFamily="49" charset="0"/>
              </a:rPr>
              <a:t>pendown</a:t>
            </a:r>
            <a:r>
              <a:rPr lang="en-US" sz="2000" dirty="0">
                <a:solidFill>
                  <a:srgbClr val="BFC7D5"/>
                </a:solidFill>
                <a:latin typeface="Consolas" panose="020B0609020204030204" pitchFamily="49" charset="0"/>
              </a:rPr>
              <a:t>()  </a:t>
            </a:r>
          </a:p>
          <a:p>
            <a:r>
              <a:rPr lang="en-US" sz="2000" dirty="0" err="1">
                <a:solidFill>
                  <a:srgbClr val="B2CCD6"/>
                </a:solidFill>
                <a:latin typeface="Consolas" panose="020B0609020204030204" pitchFamily="49" charset="0"/>
              </a:rPr>
              <a:t>mainloop</a:t>
            </a:r>
            <a:r>
              <a:rPr lang="en-US" sz="2000" dirty="0">
                <a:solidFill>
                  <a:srgbClr val="BFC7D5"/>
                </a:solidFill>
                <a:latin typeface="Consolas" panose="020B0609020204030204" pitchFamily="49" charset="0"/>
              </a:rPr>
              <a:t>() </a:t>
            </a:r>
          </a:p>
        </p:txBody>
      </p:sp>
      <p:sp>
        <p:nvSpPr>
          <p:cNvPr id="5" name="Rectangle: Rounded Corners 4">
            <a:extLst>
              <a:ext uri="{FF2B5EF4-FFF2-40B4-BE49-F238E27FC236}">
                <a16:creationId xmlns:a16="http://schemas.microsoft.com/office/drawing/2014/main" id="{A47A97B7-5A85-4601-8311-5CB6565DD4A3}"/>
              </a:ext>
            </a:extLst>
          </p:cNvPr>
          <p:cNvSpPr/>
          <p:nvPr/>
        </p:nvSpPr>
        <p:spPr>
          <a:xfrm>
            <a:off x="4526956" y="1635617"/>
            <a:ext cx="3947342"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Change screen size using x and y pixels</a:t>
            </a:r>
          </a:p>
        </p:txBody>
      </p:sp>
      <p:sp>
        <p:nvSpPr>
          <p:cNvPr id="19" name="Rectangle: Rounded Corners 18">
            <a:extLst>
              <a:ext uri="{FF2B5EF4-FFF2-40B4-BE49-F238E27FC236}">
                <a16:creationId xmlns:a16="http://schemas.microsoft.com/office/drawing/2014/main" id="{87FC8AAD-798C-47D4-AB27-2C725A48F3CB}"/>
              </a:ext>
            </a:extLst>
          </p:cNvPr>
          <p:cNvSpPr/>
          <p:nvPr/>
        </p:nvSpPr>
        <p:spPr>
          <a:xfrm>
            <a:off x="4526956" y="2700107"/>
            <a:ext cx="1848086"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Rotate 72 deg</a:t>
            </a:r>
          </a:p>
        </p:txBody>
      </p:sp>
      <p:sp>
        <p:nvSpPr>
          <p:cNvPr id="22" name="Rectangle: Rounded Corners 21">
            <a:extLst>
              <a:ext uri="{FF2B5EF4-FFF2-40B4-BE49-F238E27FC236}">
                <a16:creationId xmlns:a16="http://schemas.microsoft.com/office/drawing/2014/main" id="{3B356179-64E9-4BD9-877C-06696C1F5E32}"/>
              </a:ext>
            </a:extLst>
          </p:cNvPr>
          <p:cNvSpPr/>
          <p:nvPr/>
        </p:nvSpPr>
        <p:spPr>
          <a:xfrm>
            <a:off x="4523751" y="3009941"/>
            <a:ext cx="2723850"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Move pen up from screen</a:t>
            </a:r>
          </a:p>
        </p:txBody>
      </p:sp>
      <p:sp>
        <p:nvSpPr>
          <p:cNvPr id="23" name="Rectangle: Rounded Corners 22">
            <a:extLst>
              <a:ext uri="{FF2B5EF4-FFF2-40B4-BE49-F238E27FC236}">
                <a16:creationId xmlns:a16="http://schemas.microsoft.com/office/drawing/2014/main" id="{61297034-E7C2-4EFF-8B67-79D4A94AB345}"/>
              </a:ext>
            </a:extLst>
          </p:cNvPr>
          <p:cNvSpPr/>
          <p:nvPr/>
        </p:nvSpPr>
        <p:spPr>
          <a:xfrm>
            <a:off x="4522576" y="3604349"/>
            <a:ext cx="2723850"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Put pen down</a:t>
            </a:r>
          </a:p>
        </p:txBody>
      </p:sp>
      <p:sp>
        <p:nvSpPr>
          <p:cNvPr id="15" name="Rectangle: Rounded Corners 14">
            <a:extLst>
              <a:ext uri="{FF2B5EF4-FFF2-40B4-BE49-F238E27FC236}">
                <a16:creationId xmlns:a16="http://schemas.microsoft.com/office/drawing/2014/main" id="{8C2CFA59-E231-4A08-B2B4-8D29EFC2C36A}"/>
              </a:ext>
            </a:extLst>
          </p:cNvPr>
          <p:cNvSpPr/>
          <p:nvPr/>
        </p:nvSpPr>
        <p:spPr>
          <a:xfrm>
            <a:off x="4518196" y="3303982"/>
            <a:ext cx="2723850"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Move turtle forward to 80</a:t>
            </a:r>
          </a:p>
        </p:txBody>
      </p:sp>
      <p:sp>
        <p:nvSpPr>
          <p:cNvPr id="17" name="Rectangle: Rounded Corners 16">
            <a:extLst>
              <a:ext uri="{FF2B5EF4-FFF2-40B4-BE49-F238E27FC236}">
                <a16:creationId xmlns:a16="http://schemas.microsoft.com/office/drawing/2014/main" id="{F3035A37-A1E2-435B-AEAD-D7411C77E40E}"/>
              </a:ext>
            </a:extLst>
          </p:cNvPr>
          <p:cNvSpPr/>
          <p:nvPr/>
        </p:nvSpPr>
        <p:spPr>
          <a:xfrm>
            <a:off x="4518196" y="3901553"/>
            <a:ext cx="2723850"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Set coloring</a:t>
            </a:r>
          </a:p>
        </p:txBody>
      </p:sp>
      <p:sp>
        <p:nvSpPr>
          <p:cNvPr id="18" name="Rectangle: Rounded Corners 17">
            <a:extLst>
              <a:ext uri="{FF2B5EF4-FFF2-40B4-BE49-F238E27FC236}">
                <a16:creationId xmlns:a16="http://schemas.microsoft.com/office/drawing/2014/main" id="{628C9F02-40A1-4570-8CD4-5B15DC93BC2F}"/>
              </a:ext>
            </a:extLst>
          </p:cNvPr>
          <p:cNvSpPr/>
          <p:nvPr/>
        </p:nvSpPr>
        <p:spPr>
          <a:xfrm>
            <a:off x="4518196" y="4198757"/>
            <a:ext cx="2723850"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Create a circle of radius 40</a:t>
            </a:r>
          </a:p>
        </p:txBody>
      </p:sp>
      <p:sp>
        <p:nvSpPr>
          <p:cNvPr id="20" name="Rectangle: Rounded Corners 19">
            <a:extLst>
              <a:ext uri="{FF2B5EF4-FFF2-40B4-BE49-F238E27FC236}">
                <a16:creationId xmlns:a16="http://schemas.microsoft.com/office/drawing/2014/main" id="{EF3C0882-F0FB-451B-B22A-D29E77E645E7}"/>
              </a:ext>
            </a:extLst>
          </p:cNvPr>
          <p:cNvSpPr/>
          <p:nvPr/>
        </p:nvSpPr>
        <p:spPr>
          <a:xfrm>
            <a:off x="4518196" y="4505533"/>
            <a:ext cx="2723850"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Fill color in created circle</a:t>
            </a:r>
          </a:p>
        </p:txBody>
      </p:sp>
      <p:sp>
        <p:nvSpPr>
          <p:cNvPr id="24" name="Rectangle: Rounded Corners 23">
            <a:extLst>
              <a:ext uri="{FF2B5EF4-FFF2-40B4-BE49-F238E27FC236}">
                <a16:creationId xmlns:a16="http://schemas.microsoft.com/office/drawing/2014/main" id="{D602B6EA-45D8-4911-8C6D-AF72562EF47B}"/>
              </a:ext>
            </a:extLst>
          </p:cNvPr>
          <p:cNvSpPr/>
          <p:nvPr/>
        </p:nvSpPr>
        <p:spPr>
          <a:xfrm>
            <a:off x="4518195" y="5133776"/>
            <a:ext cx="2919709"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Move turtle back 80 to mid</a:t>
            </a:r>
          </a:p>
        </p:txBody>
      </p:sp>
      <p:sp>
        <p:nvSpPr>
          <p:cNvPr id="25" name="Rectangle: Rounded Corners 24">
            <a:extLst>
              <a:ext uri="{FF2B5EF4-FFF2-40B4-BE49-F238E27FC236}">
                <a16:creationId xmlns:a16="http://schemas.microsoft.com/office/drawing/2014/main" id="{ADF48BAB-7D7F-474E-9150-ECAB39DDDF44}"/>
              </a:ext>
            </a:extLst>
          </p:cNvPr>
          <p:cNvSpPr/>
          <p:nvPr/>
        </p:nvSpPr>
        <p:spPr>
          <a:xfrm>
            <a:off x="4518195" y="4827000"/>
            <a:ext cx="2723850"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Keep the pen up again</a:t>
            </a:r>
          </a:p>
        </p:txBody>
      </p:sp>
      <p:sp>
        <p:nvSpPr>
          <p:cNvPr id="30" name="Rectangle: Rounded Corners 29">
            <a:extLst>
              <a:ext uri="{FF2B5EF4-FFF2-40B4-BE49-F238E27FC236}">
                <a16:creationId xmlns:a16="http://schemas.microsoft.com/office/drawing/2014/main" id="{EBE0E8CA-C7DC-47C9-9814-8060FA684082}"/>
              </a:ext>
            </a:extLst>
          </p:cNvPr>
          <p:cNvSpPr/>
          <p:nvPr/>
        </p:nvSpPr>
        <p:spPr>
          <a:xfrm>
            <a:off x="4518195" y="5430980"/>
            <a:ext cx="2723850" cy="270456"/>
          </a:xfrm>
          <a:prstGeom prst="roundRect">
            <a:avLst>
              <a:gd name="adj"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Put the </a:t>
            </a:r>
            <a:r>
              <a:rPr lang="en-US" dirty="0" err="1"/>
              <a:t>pendown</a:t>
            </a:r>
            <a:endParaRPr lang="en-US" dirty="0"/>
          </a:p>
        </p:txBody>
      </p:sp>
    </p:spTree>
    <p:extLst>
      <p:ext uri="{BB962C8B-B14F-4D97-AF65-F5344CB8AC3E}">
        <p14:creationId xmlns:p14="http://schemas.microsoft.com/office/powerpoint/2010/main" val="1616718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1+#ppt_w/2"/>
                                          </p:val>
                                        </p:tav>
                                        <p:tav tm="100000">
                                          <p:val>
                                            <p:strVal val="#ppt_x"/>
                                          </p:val>
                                        </p:tav>
                                      </p:tavLst>
                                    </p:anim>
                                    <p:anim calcmode="lin" valueType="num">
                                      <p:cBhvr additive="base">
                                        <p:cTn id="1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bg/>
                                          </p:spTgt>
                                        </p:tgtEl>
                                        <p:attrNameLst>
                                          <p:attrName>style.visibility</p:attrName>
                                        </p:attrNameLst>
                                      </p:cBhvr>
                                      <p:to>
                                        <p:strVal val="visible"/>
                                      </p:to>
                                    </p:set>
                                    <p:animEffect transition="in" filter="fade">
                                      <p:cBhvr>
                                        <p:cTn id="24" dur="500"/>
                                        <p:tgtEl>
                                          <p:spTgt spid="5">
                                            <p:bg/>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9">
                                            <p:bg/>
                                          </p:spTgt>
                                        </p:tgtEl>
                                        <p:attrNameLst>
                                          <p:attrName>style.visibility</p:attrName>
                                        </p:attrNameLst>
                                      </p:cBhvr>
                                      <p:to>
                                        <p:strVal val="visible"/>
                                      </p:to>
                                    </p:set>
                                    <p:animEffect transition="in" filter="fade">
                                      <p:cBhvr>
                                        <p:cTn id="32" dur="500"/>
                                        <p:tgtEl>
                                          <p:spTgt spid="19">
                                            <p:bg/>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fade">
                                      <p:cBhvr>
                                        <p:cTn id="37" dur="500"/>
                                        <p:tgtEl>
                                          <p:spTgt spid="19">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
                                            <p:bg/>
                                          </p:spTgt>
                                        </p:tgtEl>
                                        <p:attrNameLst>
                                          <p:attrName>style.visibility</p:attrName>
                                        </p:attrNameLst>
                                      </p:cBhvr>
                                      <p:to>
                                        <p:strVal val="visible"/>
                                      </p:to>
                                    </p:set>
                                    <p:animEffect transition="in" filter="fade">
                                      <p:cBhvr>
                                        <p:cTn id="40" dur="500"/>
                                        <p:tgtEl>
                                          <p:spTgt spid="22">
                                            <p:bg/>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2">
                                            <p:txEl>
                                              <p:pRg st="0" end="0"/>
                                            </p:txEl>
                                          </p:spTgt>
                                        </p:tgtEl>
                                        <p:attrNameLst>
                                          <p:attrName>style.visibility</p:attrName>
                                        </p:attrNameLst>
                                      </p:cBhvr>
                                      <p:to>
                                        <p:strVal val="visible"/>
                                      </p:to>
                                    </p:set>
                                    <p:animEffect transition="in" filter="fade">
                                      <p:cBhvr>
                                        <p:cTn id="45" dur="500"/>
                                        <p:tgtEl>
                                          <p:spTgt spid="22">
                                            <p:txEl>
                                              <p:pRg st="0" end="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3">
                                            <p:bg/>
                                          </p:spTgt>
                                        </p:tgtEl>
                                        <p:attrNameLst>
                                          <p:attrName>style.visibility</p:attrName>
                                        </p:attrNameLst>
                                      </p:cBhvr>
                                      <p:to>
                                        <p:strVal val="visible"/>
                                      </p:to>
                                    </p:set>
                                    <p:animEffect transition="in" filter="fade">
                                      <p:cBhvr>
                                        <p:cTn id="48" dur="500"/>
                                        <p:tgtEl>
                                          <p:spTgt spid="23">
                                            <p:bg/>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3">
                                            <p:txEl>
                                              <p:pRg st="0" end="0"/>
                                            </p:txEl>
                                          </p:spTgt>
                                        </p:tgtEl>
                                        <p:attrNameLst>
                                          <p:attrName>style.visibility</p:attrName>
                                        </p:attrNameLst>
                                      </p:cBhvr>
                                      <p:to>
                                        <p:strVal val="visible"/>
                                      </p:to>
                                    </p:set>
                                    <p:animEffect transition="in" filter="fade">
                                      <p:cBhvr>
                                        <p:cTn id="53" dur="500"/>
                                        <p:tgtEl>
                                          <p:spTgt spid="23">
                                            <p:txEl>
                                              <p:pRg st="0" end="0"/>
                                            </p:txEl>
                                          </p:spTgt>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5">
                                            <p:bg/>
                                          </p:spTgt>
                                        </p:tgtEl>
                                        <p:attrNameLst>
                                          <p:attrName>style.visibility</p:attrName>
                                        </p:attrNameLst>
                                      </p:cBhvr>
                                      <p:to>
                                        <p:strVal val="visible"/>
                                      </p:to>
                                    </p:set>
                                    <p:animEffect transition="in" filter="fade">
                                      <p:cBhvr>
                                        <p:cTn id="56" dur="500"/>
                                        <p:tgtEl>
                                          <p:spTgt spid="15">
                                            <p:bg/>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15">
                                            <p:txEl>
                                              <p:pRg st="0" end="0"/>
                                            </p:txEl>
                                          </p:spTgt>
                                        </p:tgtEl>
                                        <p:attrNameLst>
                                          <p:attrName>style.visibility</p:attrName>
                                        </p:attrNameLst>
                                      </p:cBhvr>
                                      <p:to>
                                        <p:strVal val="visible"/>
                                      </p:to>
                                    </p:set>
                                    <p:animEffect transition="in" filter="fade">
                                      <p:cBhvr>
                                        <p:cTn id="61" dur="500"/>
                                        <p:tgtEl>
                                          <p:spTgt spid="15">
                                            <p:txEl>
                                              <p:pRg st="0" end="0"/>
                                            </p:txEl>
                                          </p:spTgt>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7">
                                            <p:bg/>
                                          </p:spTgt>
                                        </p:tgtEl>
                                        <p:attrNameLst>
                                          <p:attrName>style.visibility</p:attrName>
                                        </p:attrNameLst>
                                      </p:cBhvr>
                                      <p:to>
                                        <p:strVal val="visible"/>
                                      </p:to>
                                    </p:set>
                                    <p:animEffect transition="in" filter="fade">
                                      <p:cBhvr>
                                        <p:cTn id="64" dur="500"/>
                                        <p:tgtEl>
                                          <p:spTgt spid="17">
                                            <p:bg/>
                                          </p:spTgt>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17">
                                            <p:txEl>
                                              <p:pRg st="0" end="0"/>
                                            </p:txEl>
                                          </p:spTgt>
                                        </p:tgtEl>
                                        <p:attrNameLst>
                                          <p:attrName>style.visibility</p:attrName>
                                        </p:attrNameLst>
                                      </p:cBhvr>
                                      <p:to>
                                        <p:strVal val="visible"/>
                                      </p:to>
                                    </p:set>
                                    <p:animEffect transition="in" filter="fade">
                                      <p:cBhvr>
                                        <p:cTn id="69" dur="500"/>
                                        <p:tgtEl>
                                          <p:spTgt spid="17">
                                            <p:txEl>
                                              <p:pRg st="0" end="0"/>
                                            </p:tx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8">
                                            <p:bg/>
                                          </p:spTgt>
                                        </p:tgtEl>
                                        <p:attrNameLst>
                                          <p:attrName>style.visibility</p:attrName>
                                        </p:attrNameLst>
                                      </p:cBhvr>
                                      <p:to>
                                        <p:strVal val="visible"/>
                                      </p:to>
                                    </p:set>
                                    <p:animEffect transition="in" filter="fade">
                                      <p:cBhvr>
                                        <p:cTn id="72" dur="500"/>
                                        <p:tgtEl>
                                          <p:spTgt spid="18">
                                            <p:bg/>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8">
                                            <p:txEl>
                                              <p:pRg st="0" end="0"/>
                                            </p:txEl>
                                          </p:spTgt>
                                        </p:tgtEl>
                                        <p:attrNameLst>
                                          <p:attrName>style.visibility</p:attrName>
                                        </p:attrNameLst>
                                      </p:cBhvr>
                                      <p:to>
                                        <p:strVal val="visible"/>
                                      </p:to>
                                    </p:set>
                                    <p:animEffect transition="in" filter="fade">
                                      <p:cBhvr>
                                        <p:cTn id="77" dur="500"/>
                                        <p:tgtEl>
                                          <p:spTgt spid="18">
                                            <p:txEl>
                                              <p:pRg st="0" end="0"/>
                                            </p:txEl>
                                          </p:spTgt>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0">
                                            <p:bg/>
                                          </p:spTgt>
                                        </p:tgtEl>
                                        <p:attrNameLst>
                                          <p:attrName>style.visibility</p:attrName>
                                        </p:attrNameLst>
                                      </p:cBhvr>
                                      <p:to>
                                        <p:strVal val="visible"/>
                                      </p:to>
                                    </p:set>
                                    <p:animEffect transition="in" filter="fade">
                                      <p:cBhvr>
                                        <p:cTn id="80" dur="500"/>
                                        <p:tgtEl>
                                          <p:spTgt spid="20">
                                            <p:bg/>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20">
                                            <p:txEl>
                                              <p:pRg st="0" end="0"/>
                                            </p:txEl>
                                          </p:spTgt>
                                        </p:tgtEl>
                                        <p:attrNameLst>
                                          <p:attrName>style.visibility</p:attrName>
                                        </p:attrNameLst>
                                      </p:cBhvr>
                                      <p:to>
                                        <p:strVal val="visible"/>
                                      </p:to>
                                    </p:set>
                                    <p:animEffect transition="in" filter="fade">
                                      <p:cBhvr>
                                        <p:cTn id="85" dur="500"/>
                                        <p:tgtEl>
                                          <p:spTgt spid="20">
                                            <p:txEl>
                                              <p:pRg st="0" end="0"/>
                                            </p:txEl>
                                          </p:spTgt>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4">
                                            <p:bg/>
                                          </p:spTgt>
                                        </p:tgtEl>
                                        <p:attrNameLst>
                                          <p:attrName>style.visibility</p:attrName>
                                        </p:attrNameLst>
                                      </p:cBhvr>
                                      <p:to>
                                        <p:strVal val="visible"/>
                                      </p:to>
                                    </p:set>
                                    <p:animEffect transition="in" filter="fade">
                                      <p:cBhvr>
                                        <p:cTn id="88" dur="500"/>
                                        <p:tgtEl>
                                          <p:spTgt spid="24">
                                            <p:bg/>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24">
                                            <p:txEl>
                                              <p:pRg st="0" end="0"/>
                                            </p:txEl>
                                          </p:spTgt>
                                        </p:tgtEl>
                                        <p:attrNameLst>
                                          <p:attrName>style.visibility</p:attrName>
                                        </p:attrNameLst>
                                      </p:cBhvr>
                                      <p:to>
                                        <p:strVal val="visible"/>
                                      </p:to>
                                    </p:set>
                                    <p:animEffect transition="in" filter="fade">
                                      <p:cBhvr>
                                        <p:cTn id="93" dur="500"/>
                                        <p:tgtEl>
                                          <p:spTgt spid="24">
                                            <p:txEl>
                                              <p:pRg st="0" end="0"/>
                                            </p:txEl>
                                          </p:spTgt>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5">
                                            <p:bg/>
                                          </p:spTgt>
                                        </p:tgtEl>
                                        <p:attrNameLst>
                                          <p:attrName>style.visibility</p:attrName>
                                        </p:attrNameLst>
                                      </p:cBhvr>
                                      <p:to>
                                        <p:strVal val="visible"/>
                                      </p:to>
                                    </p:set>
                                    <p:animEffect transition="in" filter="fade">
                                      <p:cBhvr>
                                        <p:cTn id="96" dur="500"/>
                                        <p:tgtEl>
                                          <p:spTgt spid="25">
                                            <p:bg/>
                                          </p:spTgt>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25">
                                            <p:txEl>
                                              <p:pRg st="0" end="0"/>
                                            </p:txEl>
                                          </p:spTgt>
                                        </p:tgtEl>
                                        <p:attrNameLst>
                                          <p:attrName>style.visibility</p:attrName>
                                        </p:attrNameLst>
                                      </p:cBhvr>
                                      <p:to>
                                        <p:strVal val="visible"/>
                                      </p:to>
                                    </p:set>
                                    <p:animEffect transition="in" filter="fade">
                                      <p:cBhvr>
                                        <p:cTn id="101" dur="500"/>
                                        <p:tgtEl>
                                          <p:spTgt spid="25">
                                            <p:txEl>
                                              <p:pRg st="0" end="0"/>
                                            </p:txEl>
                                          </p:spTgt>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0">
                                            <p:bg/>
                                          </p:spTgt>
                                        </p:tgtEl>
                                        <p:attrNameLst>
                                          <p:attrName>style.visibility</p:attrName>
                                        </p:attrNameLst>
                                      </p:cBhvr>
                                      <p:to>
                                        <p:strVal val="visible"/>
                                      </p:to>
                                    </p:set>
                                    <p:animEffect transition="in" filter="fade">
                                      <p:cBhvr>
                                        <p:cTn id="104" dur="500"/>
                                        <p:tgtEl>
                                          <p:spTgt spid="30">
                                            <p:bg/>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30">
                                            <p:txEl>
                                              <p:pRg st="0" end="0"/>
                                            </p:txEl>
                                          </p:spTgt>
                                        </p:tgtEl>
                                        <p:attrNameLst>
                                          <p:attrName>style.visibility</p:attrName>
                                        </p:attrNameLst>
                                      </p:cBhvr>
                                      <p:to>
                                        <p:strVal val="visible"/>
                                      </p:to>
                                    </p:set>
                                    <p:animEffect transition="in" filter="fade">
                                      <p:cBhvr>
                                        <p:cTn id="109" dur="500"/>
                                        <p:tgtEl>
                                          <p:spTgt spid="3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4" grpId="0" animBg="1"/>
      <p:bldP spid="5" grpId="0" build="p" animBg="1"/>
      <p:bldP spid="19" grpId="0" build="p" animBg="1"/>
      <p:bldP spid="22" grpId="0" build="p" animBg="1"/>
      <p:bldP spid="23" grpId="0" build="p" animBg="1"/>
      <p:bldP spid="15" grpId="0" build="p" animBg="1"/>
      <p:bldP spid="17" grpId="0" build="p" animBg="1"/>
      <p:bldP spid="18" grpId="0" build="p" animBg="1"/>
      <p:bldP spid="20" grpId="0" build="p" animBg="1"/>
      <p:bldP spid="24" grpId="0" build="p" animBg="1"/>
      <p:bldP spid="25" grpId="0" build="p" animBg="1"/>
      <p:bldP spid="30"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p:txBody>
          <a:bodyPr/>
          <a:lstStyle/>
          <a:p>
            <a:r>
              <a:rPr lang="en-US" dirty="0"/>
              <a:t>Code and learn with examples</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dirty="0">
                <a:solidFill>
                  <a:schemeClr val="bg1"/>
                </a:solidFill>
              </a:rPr>
              <a:t>Stage 2 | level 7  - Graphics with turtle II</a:t>
            </a:r>
          </a:p>
        </p:txBody>
      </p:sp>
      <p:sp>
        <p:nvSpPr>
          <p:cNvPr id="21" name="TextBox 20">
            <a:extLst>
              <a:ext uri="{FF2B5EF4-FFF2-40B4-BE49-F238E27FC236}">
                <a16:creationId xmlns:a16="http://schemas.microsoft.com/office/drawing/2014/main" id="{3E6FFA57-1C73-42F8-AF52-5ED504DC0B10}"/>
              </a:ext>
            </a:extLst>
          </p:cNvPr>
          <p:cNvSpPr txBox="1"/>
          <p:nvPr/>
        </p:nvSpPr>
        <p:spPr>
          <a:xfrm>
            <a:off x="8726242" y="991821"/>
            <a:ext cx="1491114" cy="369332"/>
          </a:xfrm>
          <a:prstGeom prst="rect">
            <a:avLst/>
          </a:prstGeom>
          <a:noFill/>
        </p:spPr>
        <p:txBody>
          <a:bodyPr wrap="none" rtlCol="0">
            <a:spAutoFit/>
          </a:bodyPr>
          <a:lstStyle/>
          <a:p>
            <a:r>
              <a:rPr lang="en-US" b="1" dirty="0">
                <a:latin typeface="Aharoni" panose="02010803020104030203" pitchFamily="2" charset="-79"/>
                <a:cs typeface="Aharoni" panose="02010803020104030203" pitchFamily="2" charset="-79"/>
              </a:rPr>
              <a:t>Star pattern</a:t>
            </a:r>
          </a:p>
        </p:txBody>
      </p:sp>
      <p:sp>
        <p:nvSpPr>
          <p:cNvPr id="14" name="Rectangle: Rounded Corners 13">
            <a:extLst>
              <a:ext uri="{FF2B5EF4-FFF2-40B4-BE49-F238E27FC236}">
                <a16:creationId xmlns:a16="http://schemas.microsoft.com/office/drawing/2014/main" id="{8FB3CF1A-3368-4D72-ADF9-6AEB10FB990C}"/>
              </a:ext>
            </a:extLst>
          </p:cNvPr>
          <p:cNvSpPr/>
          <p:nvPr/>
        </p:nvSpPr>
        <p:spPr>
          <a:xfrm>
            <a:off x="87098" y="760428"/>
            <a:ext cx="4969560" cy="5473521"/>
          </a:xfrm>
          <a:prstGeom prst="roundRect">
            <a:avLst>
              <a:gd name="adj" fmla="val 1037"/>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solidFill>
                  <a:srgbClr val="C792EA"/>
                </a:solidFill>
                <a:latin typeface="Consolas" panose="020B0609020204030204" pitchFamily="49" charset="0"/>
              </a:rPr>
              <a:t>from</a:t>
            </a:r>
            <a:r>
              <a:rPr lang="en-US" sz="2400" dirty="0">
                <a:solidFill>
                  <a:srgbClr val="BFC7D5"/>
                </a:solidFill>
                <a:latin typeface="Consolas" panose="020B0609020204030204" pitchFamily="49" charset="0"/>
              </a:rPr>
              <a:t> turtle </a:t>
            </a:r>
            <a:r>
              <a:rPr lang="en-US" sz="2400" i="1" dirty="0">
                <a:solidFill>
                  <a:srgbClr val="C792EA"/>
                </a:solidFill>
                <a:latin typeface="Consolas" panose="020B0609020204030204" pitchFamily="49" charset="0"/>
              </a:rPr>
              <a:t>import</a:t>
            </a:r>
            <a:r>
              <a:rPr lang="en-US" sz="2400" dirty="0">
                <a:solidFill>
                  <a:srgbClr val="BFC7D5"/>
                </a:solidFill>
                <a:latin typeface="Consolas" panose="020B0609020204030204" pitchFamily="49" charset="0"/>
              </a:rPr>
              <a:t> </a:t>
            </a:r>
            <a:r>
              <a:rPr lang="en-US" sz="2400" dirty="0">
                <a:solidFill>
                  <a:srgbClr val="89DDFF"/>
                </a:solidFill>
                <a:latin typeface="Consolas" panose="020B0609020204030204" pitchFamily="49" charset="0"/>
              </a:rPr>
              <a:t>*</a:t>
            </a:r>
            <a:endParaRPr lang="en-US" sz="2400" dirty="0">
              <a:solidFill>
                <a:srgbClr val="BFC7D5"/>
              </a:solidFill>
              <a:latin typeface="Consolas" panose="020B0609020204030204" pitchFamily="49" charset="0"/>
            </a:endParaRPr>
          </a:p>
          <a:p>
            <a:r>
              <a:rPr lang="en-US" sz="2400" dirty="0">
                <a:solidFill>
                  <a:srgbClr val="BFC7D5"/>
                </a:solidFill>
                <a:latin typeface="Consolas" panose="020B0609020204030204" pitchFamily="49" charset="0"/>
              </a:rPr>
              <a:t>s </a:t>
            </a:r>
            <a:r>
              <a:rPr lang="en-US" sz="2400" dirty="0">
                <a:solidFill>
                  <a:srgbClr val="C792EA"/>
                </a:solidFill>
                <a:latin typeface="Consolas" panose="020B0609020204030204" pitchFamily="49" charset="0"/>
              </a:rPr>
              <a:t>=</a:t>
            </a:r>
            <a:r>
              <a:rPr lang="en-US" sz="2400" dirty="0">
                <a:solidFill>
                  <a:srgbClr val="BFC7D5"/>
                </a:solidFill>
                <a:latin typeface="Consolas" panose="020B0609020204030204" pitchFamily="49" charset="0"/>
              </a:rPr>
              <a:t> </a:t>
            </a:r>
            <a:r>
              <a:rPr lang="en-US" sz="2400" dirty="0">
                <a:solidFill>
                  <a:srgbClr val="B2CCD6"/>
                </a:solidFill>
                <a:latin typeface="Consolas" panose="020B0609020204030204" pitchFamily="49" charset="0"/>
              </a:rPr>
              <a:t>Screen</a:t>
            </a:r>
            <a:r>
              <a:rPr lang="en-US" sz="2400" dirty="0">
                <a:solidFill>
                  <a:srgbClr val="BFC7D5"/>
                </a:solidFill>
                <a:latin typeface="Consolas" panose="020B0609020204030204" pitchFamily="49" charset="0"/>
              </a:rPr>
              <a:t>()</a:t>
            </a:r>
          </a:p>
          <a:p>
            <a:r>
              <a:rPr lang="en-US" sz="2400" dirty="0" err="1">
                <a:solidFill>
                  <a:srgbClr val="BFC7D5"/>
                </a:solidFill>
                <a:latin typeface="Consolas" panose="020B0609020204030204" pitchFamily="49" charset="0"/>
              </a:rPr>
              <a:t>s.</a:t>
            </a:r>
            <a:r>
              <a:rPr lang="en-US" sz="2400" dirty="0" err="1">
                <a:solidFill>
                  <a:srgbClr val="B2CCD6"/>
                </a:solidFill>
                <a:latin typeface="Consolas" panose="020B0609020204030204" pitchFamily="49" charset="0"/>
              </a:rPr>
              <a:t>setup</a:t>
            </a:r>
            <a:r>
              <a:rPr lang="en-US" sz="2400" dirty="0">
                <a:solidFill>
                  <a:srgbClr val="BFC7D5"/>
                </a:solidFill>
                <a:latin typeface="Consolas" panose="020B0609020204030204" pitchFamily="49" charset="0"/>
              </a:rPr>
              <a:t>(</a:t>
            </a:r>
            <a:r>
              <a:rPr lang="en-US" sz="2400" dirty="0">
                <a:solidFill>
                  <a:srgbClr val="F78C6C"/>
                </a:solidFill>
                <a:latin typeface="Consolas" panose="020B0609020204030204" pitchFamily="49" charset="0"/>
              </a:rPr>
              <a:t>400</a:t>
            </a:r>
            <a:r>
              <a:rPr lang="en-US" sz="2400" dirty="0">
                <a:solidFill>
                  <a:srgbClr val="D9F5DD"/>
                </a:solidFill>
                <a:latin typeface="Consolas" panose="020B0609020204030204" pitchFamily="49" charset="0"/>
              </a:rPr>
              <a:t>,</a:t>
            </a:r>
            <a:r>
              <a:rPr lang="en-US" sz="2400" dirty="0">
                <a:solidFill>
                  <a:srgbClr val="F78C6C"/>
                </a:solidFill>
                <a:latin typeface="Consolas" panose="020B0609020204030204" pitchFamily="49" charset="0"/>
              </a:rPr>
              <a:t>400</a:t>
            </a:r>
            <a:r>
              <a:rPr lang="en-US" sz="2400" dirty="0">
                <a:solidFill>
                  <a:srgbClr val="BFC7D5"/>
                </a:solidFill>
                <a:latin typeface="Consolas" panose="020B0609020204030204" pitchFamily="49" charset="0"/>
              </a:rPr>
              <a:t>)</a:t>
            </a:r>
          </a:p>
          <a:p>
            <a:r>
              <a:rPr lang="en-US" sz="2400" dirty="0" err="1">
                <a:solidFill>
                  <a:srgbClr val="BFC7D5"/>
                </a:solidFill>
                <a:latin typeface="Consolas" panose="020B0609020204030204" pitchFamily="49" charset="0"/>
              </a:rPr>
              <a:t>s.</a:t>
            </a:r>
            <a:r>
              <a:rPr lang="en-US" sz="2400" dirty="0" err="1">
                <a:solidFill>
                  <a:srgbClr val="B2CCD6"/>
                </a:solidFill>
                <a:latin typeface="Consolas" panose="020B0609020204030204" pitchFamily="49" charset="0"/>
              </a:rPr>
              <a:t>bgcolor</a:t>
            </a:r>
            <a:r>
              <a:rPr lang="en-US" sz="2400" dirty="0">
                <a:solidFill>
                  <a:srgbClr val="BFC7D5"/>
                </a:solidFill>
                <a:latin typeface="Consolas" panose="020B0609020204030204" pitchFamily="49" charset="0"/>
              </a:rPr>
              <a:t>(</a:t>
            </a:r>
            <a:r>
              <a:rPr lang="en-US" sz="2400" dirty="0">
                <a:solidFill>
                  <a:srgbClr val="D9F5DD"/>
                </a:solidFill>
                <a:latin typeface="Consolas" panose="020B0609020204030204" pitchFamily="49" charset="0"/>
              </a:rPr>
              <a:t>'</a:t>
            </a:r>
            <a:r>
              <a:rPr lang="en-US" sz="2400" i="1" dirty="0">
                <a:solidFill>
                  <a:srgbClr val="C3E88D"/>
                </a:solidFill>
                <a:latin typeface="Consolas" panose="020B0609020204030204" pitchFamily="49" charset="0"/>
              </a:rPr>
              <a:t>black</a:t>
            </a:r>
            <a:r>
              <a:rPr lang="en-US" sz="2400" dirty="0">
                <a:solidFill>
                  <a:srgbClr val="D9F5DD"/>
                </a:solidFill>
                <a:latin typeface="Consolas" panose="020B0609020204030204" pitchFamily="49" charset="0"/>
              </a:rPr>
              <a:t>'</a:t>
            </a:r>
            <a:r>
              <a:rPr lang="en-US" sz="2400" dirty="0">
                <a:solidFill>
                  <a:srgbClr val="BFC7D5"/>
                </a:solidFill>
                <a:latin typeface="Consolas" panose="020B0609020204030204" pitchFamily="49" charset="0"/>
              </a:rPr>
              <a:t>)</a:t>
            </a:r>
          </a:p>
          <a:p>
            <a:br>
              <a:rPr lang="en-US" sz="2400" dirty="0">
                <a:solidFill>
                  <a:srgbClr val="BFC7D5"/>
                </a:solidFill>
                <a:latin typeface="Consolas" panose="020B0609020204030204" pitchFamily="49" charset="0"/>
              </a:rPr>
            </a:br>
            <a:r>
              <a:rPr lang="en-US" sz="2400" dirty="0" err="1">
                <a:solidFill>
                  <a:srgbClr val="B2CCD6"/>
                </a:solidFill>
                <a:latin typeface="Consolas" panose="020B0609020204030204" pitchFamily="49" charset="0"/>
              </a:rPr>
              <a:t>pencolor</a:t>
            </a:r>
            <a:r>
              <a:rPr lang="en-US" sz="2400" dirty="0">
                <a:solidFill>
                  <a:srgbClr val="BFC7D5"/>
                </a:solidFill>
                <a:latin typeface="Consolas" panose="020B0609020204030204" pitchFamily="49" charset="0"/>
              </a:rPr>
              <a:t>(</a:t>
            </a:r>
            <a:r>
              <a:rPr lang="en-US" sz="2400" dirty="0">
                <a:solidFill>
                  <a:srgbClr val="D9F5DD"/>
                </a:solidFill>
                <a:latin typeface="Consolas" panose="020B0609020204030204" pitchFamily="49" charset="0"/>
              </a:rPr>
              <a:t>'</a:t>
            </a:r>
            <a:r>
              <a:rPr lang="en-US" sz="2400" i="1" dirty="0">
                <a:solidFill>
                  <a:srgbClr val="C3E88D"/>
                </a:solidFill>
                <a:latin typeface="Consolas" panose="020B0609020204030204" pitchFamily="49" charset="0"/>
              </a:rPr>
              <a:t>yellow</a:t>
            </a:r>
            <a:r>
              <a:rPr lang="en-US" sz="2400" dirty="0">
                <a:solidFill>
                  <a:srgbClr val="D9F5DD"/>
                </a:solidFill>
                <a:latin typeface="Consolas" panose="020B0609020204030204" pitchFamily="49" charset="0"/>
              </a:rPr>
              <a:t>'</a:t>
            </a:r>
            <a:r>
              <a:rPr lang="en-US" sz="2400" dirty="0">
                <a:solidFill>
                  <a:srgbClr val="BFC7D5"/>
                </a:solidFill>
                <a:latin typeface="Consolas" panose="020B0609020204030204" pitchFamily="49" charset="0"/>
              </a:rPr>
              <a:t>)</a:t>
            </a:r>
          </a:p>
          <a:p>
            <a:r>
              <a:rPr lang="en-US" sz="2400" i="1" dirty="0">
                <a:solidFill>
                  <a:srgbClr val="C792EA"/>
                </a:solidFill>
                <a:latin typeface="Consolas" panose="020B0609020204030204" pitchFamily="49" charset="0"/>
              </a:rPr>
              <a:t>for</a:t>
            </a:r>
            <a:r>
              <a:rPr lang="en-US" sz="2400" dirty="0">
                <a:solidFill>
                  <a:srgbClr val="BFC7D5"/>
                </a:solidFill>
                <a:latin typeface="Consolas" panose="020B0609020204030204" pitchFamily="49" charset="0"/>
              </a:rPr>
              <a:t> </a:t>
            </a:r>
            <a:r>
              <a:rPr lang="en-US" sz="2400" dirty="0" err="1">
                <a:solidFill>
                  <a:srgbClr val="BFC7D5"/>
                </a:solidFill>
                <a:latin typeface="Consolas" panose="020B0609020204030204" pitchFamily="49" charset="0"/>
              </a:rPr>
              <a:t>i</a:t>
            </a:r>
            <a:r>
              <a:rPr lang="en-US" sz="2400" dirty="0">
                <a:solidFill>
                  <a:srgbClr val="BFC7D5"/>
                </a:solidFill>
                <a:latin typeface="Consolas" panose="020B0609020204030204" pitchFamily="49" charset="0"/>
              </a:rPr>
              <a:t> </a:t>
            </a:r>
            <a:r>
              <a:rPr lang="en-US" sz="2400" i="1" dirty="0">
                <a:solidFill>
                  <a:srgbClr val="C792EA"/>
                </a:solidFill>
                <a:latin typeface="Consolas" panose="020B0609020204030204" pitchFamily="49" charset="0"/>
              </a:rPr>
              <a:t>in</a:t>
            </a:r>
            <a:r>
              <a:rPr lang="en-US" sz="2400" dirty="0">
                <a:solidFill>
                  <a:srgbClr val="BFC7D5"/>
                </a:solidFill>
                <a:latin typeface="Consolas" panose="020B0609020204030204" pitchFamily="49" charset="0"/>
              </a:rPr>
              <a:t> </a:t>
            </a:r>
            <a:r>
              <a:rPr lang="en-US" sz="2400" dirty="0">
                <a:solidFill>
                  <a:srgbClr val="89DDFF"/>
                </a:solidFill>
                <a:latin typeface="Consolas" panose="020B0609020204030204" pitchFamily="49" charset="0"/>
              </a:rPr>
              <a:t>range</a:t>
            </a:r>
            <a:r>
              <a:rPr lang="en-US" sz="2400" dirty="0">
                <a:solidFill>
                  <a:srgbClr val="BFC7D5"/>
                </a:solidFill>
                <a:latin typeface="Consolas" panose="020B0609020204030204" pitchFamily="49" charset="0"/>
              </a:rPr>
              <a:t>(</a:t>
            </a:r>
            <a:r>
              <a:rPr lang="en-US" sz="2400" dirty="0">
                <a:solidFill>
                  <a:srgbClr val="F78C6C"/>
                </a:solidFill>
                <a:latin typeface="Consolas" panose="020B0609020204030204" pitchFamily="49" charset="0"/>
              </a:rPr>
              <a:t>5</a:t>
            </a:r>
            <a:r>
              <a:rPr lang="en-US" sz="2400" dirty="0">
                <a:solidFill>
                  <a:srgbClr val="BFC7D5"/>
                </a:solidFill>
                <a:latin typeface="Consolas" panose="020B0609020204030204" pitchFamily="49" charset="0"/>
              </a:rPr>
              <a:t>):</a:t>
            </a:r>
          </a:p>
          <a:p>
            <a:r>
              <a:rPr lang="en-US" sz="2400" dirty="0">
                <a:solidFill>
                  <a:srgbClr val="BFC7D5"/>
                </a:solidFill>
                <a:latin typeface="Consolas" panose="020B0609020204030204" pitchFamily="49" charset="0"/>
              </a:rPr>
              <a:t>    </a:t>
            </a:r>
            <a:r>
              <a:rPr lang="en-US" sz="2400" dirty="0" err="1">
                <a:solidFill>
                  <a:srgbClr val="B2CCD6"/>
                </a:solidFill>
                <a:latin typeface="Consolas" panose="020B0609020204030204" pitchFamily="49" charset="0"/>
              </a:rPr>
              <a:t>lt</a:t>
            </a:r>
            <a:r>
              <a:rPr lang="en-US" sz="2400" dirty="0">
                <a:solidFill>
                  <a:srgbClr val="BFC7D5"/>
                </a:solidFill>
                <a:latin typeface="Consolas" panose="020B0609020204030204" pitchFamily="49" charset="0"/>
              </a:rPr>
              <a:t>(</a:t>
            </a:r>
            <a:r>
              <a:rPr lang="en-US" sz="2400" dirty="0">
                <a:solidFill>
                  <a:srgbClr val="F78C6C"/>
                </a:solidFill>
                <a:latin typeface="Consolas" panose="020B0609020204030204" pitchFamily="49" charset="0"/>
              </a:rPr>
              <a:t>72</a:t>
            </a:r>
            <a:r>
              <a:rPr lang="en-US" sz="2400" dirty="0">
                <a:solidFill>
                  <a:srgbClr val="BFC7D5"/>
                </a:solidFill>
                <a:latin typeface="Consolas" panose="020B0609020204030204" pitchFamily="49" charset="0"/>
              </a:rPr>
              <a:t>)</a:t>
            </a:r>
          </a:p>
          <a:p>
            <a:r>
              <a:rPr lang="en-US" sz="2400" dirty="0">
                <a:solidFill>
                  <a:srgbClr val="BFC7D5"/>
                </a:solidFill>
                <a:latin typeface="Consolas" panose="020B0609020204030204" pitchFamily="49" charset="0"/>
              </a:rPr>
              <a:t>    </a:t>
            </a:r>
            <a:r>
              <a:rPr lang="en-US" sz="2400" i="1" dirty="0">
                <a:solidFill>
                  <a:srgbClr val="C792EA"/>
                </a:solidFill>
                <a:latin typeface="Consolas" panose="020B0609020204030204" pitchFamily="49" charset="0"/>
              </a:rPr>
              <a:t>for</a:t>
            </a:r>
            <a:r>
              <a:rPr lang="en-US" sz="2400" dirty="0">
                <a:solidFill>
                  <a:srgbClr val="BFC7D5"/>
                </a:solidFill>
                <a:latin typeface="Consolas" panose="020B0609020204030204" pitchFamily="49" charset="0"/>
              </a:rPr>
              <a:t> </a:t>
            </a:r>
            <a:r>
              <a:rPr lang="en-US" sz="2400" dirty="0" err="1">
                <a:solidFill>
                  <a:srgbClr val="BFC7D5"/>
                </a:solidFill>
                <a:latin typeface="Consolas" panose="020B0609020204030204" pitchFamily="49" charset="0"/>
              </a:rPr>
              <a:t>i</a:t>
            </a:r>
            <a:r>
              <a:rPr lang="en-US" sz="2400" dirty="0">
                <a:solidFill>
                  <a:srgbClr val="BFC7D5"/>
                </a:solidFill>
                <a:latin typeface="Consolas" panose="020B0609020204030204" pitchFamily="49" charset="0"/>
              </a:rPr>
              <a:t> </a:t>
            </a:r>
            <a:r>
              <a:rPr lang="en-US" sz="2400" i="1" dirty="0">
                <a:solidFill>
                  <a:srgbClr val="C792EA"/>
                </a:solidFill>
                <a:latin typeface="Consolas" panose="020B0609020204030204" pitchFamily="49" charset="0"/>
              </a:rPr>
              <a:t>in</a:t>
            </a:r>
            <a:r>
              <a:rPr lang="en-US" sz="2400" dirty="0">
                <a:solidFill>
                  <a:srgbClr val="BFC7D5"/>
                </a:solidFill>
                <a:latin typeface="Consolas" panose="020B0609020204030204" pitchFamily="49" charset="0"/>
              </a:rPr>
              <a:t> </a:t>
            </a:r>
            <a:r>
              <a:rPr lang="en-US" sz="2400" dirty="0">
                <a:solidFill>
                  <a:srgbClr val="89DDFF"/>
                </a:solidFill>
                <a:latin typeface="Consolas" panose="020B0609020204030204" pitchFamily="49" charset="0"/>
              </a:rPr>
              <a:t>range</a:t>
            </a:r>
            <a:r>
              <a:rPr lang="en-US" sz="2400" dirty="0">
                <a:solidFill>
                  <a:srgbClr val="BFC7D5"/>
                </a:solidFill>
                <a:latin typeface="Consolas" panose="020B0609020204030204" pitchFamily="49" charset="0"/>
              </a:rPr>
              <a:t>(</a:t>
            </a:r>
            <a:r>
              <a:rPr lang="en-US" sz="2400" dirty="0">
                <a:solidFill>
                  <a:srgbClr val="F78C6C"/>
                </a:solidFill>
                <a:latin typeface="Consolas" panose="020B0609020204030204" pitchFamily="49" charset="0"/>
              </a:rPr>
              <a:t>5</a:t>
            </a:r>
            <a:r>
              <a:rPr lang="en-US" sz="2400" dirty="0">
                <a:solidFill>
                  <a:srgbClr val="BFC7D5"/>
                </a:solidFill>
                <a:latin typeface="Consolas" panose="020B0609020204030204" pitchFamily="49" charset="0"/>
              </a:rPr>
              <a:t>):</a:t>
            </a:r>
          </a:p>
          <a:p>
            <a:r>
              <a:rPr lang="en-US" sz="2400" dirty="0">
                <a:solidFill>
                  <a:srgbClr val="BFC7D5"/>
                </a:solidFill>
                <a:latin typeface="Consolas" panose="020B0609020204030204" pitchFamily="49" charset="0"/>
              </a:rPr>
              <a:t>        </a:t>
            </a:r>
            <a:r>
              <a:rPr lang="en-US" sz="2400" dirty="0" err="1">
                <a:solidFill>
                  <a:srgbClr val="B2CCD6"/>
                </a:solidFill>
                <a:latin typeface="Consolas" panose="020B0609020204030204" pitchFamily="49" charset="0"/>
              </a:rPr>
              <a:t>fd</a:t>
            </a:r>
            <a:r>
              <a:rPr lang="en-US" sz="2400" dirty="0">
                <a:solidFill>
                  <a:srgbClr val="BFC7D5"/>
                </a:solidFill>
                <a:latin typeface="Consolas" panose="020B0609020204030204" pitchFamily="49" charset="0"/>
              </a:rPr>
              <a:t>(</a:t>
            </a:r>
            <a:r>
              <a:rPr lang="en-US" sz="2400" dirty="0">
                <a:solidFill>
                  <a:srgbClr val="F78C6C"/>
                </a:solidFill>
                <a:latin typeface="Consolas" panose="020B0609020204030204" pitchFamily="49" charset="0"/>
              </a:rPr>
              <a:t>100</a:t>
            </a:r>
            <a:r>
              <a:rPr lang="en-US" sz="2400" dirty="0">
                <a:solidFill>
                  <a:srgbClr val="BFC7D5"/>
                </a:solidFill>
                <a:latin typeface="Consolas" panose="020B0609020204030204" pitchFamily="49" charset="0"/>
              </a:rPr>
              <a:t>)</a:t>
            </a:r>
          </a:p>
          <a:p>
            <a:r>
              <a:rPr lang="en-US" sz="2400" dirty="0">
                <a:solidFill>
                  <a:srgbClr val="BFC7D5"/>
                </a:solidFill>
                <a:latin typeface="Consolas" panose="020B0609020204030204" pitchFamily="49" charset="0"/>
              </a:rPr>
              <a:t>        </a:t>
            </a:r>
            <a:r>
              <a:rPr lang="en-US" sz="2400" dirty="0">
                <a:solidFill>
                  <a:srgbClr val="B2CCD6"/>
                </a:solidFill>
                <a:latin typeface="Consolas" panose="020B0609020204030204" pitchFamily="49" charset="0"/>
              </a:rPr>
              <a:t>rt</a:t>
            </a:r>
            <a:r>
              <a:rPr lang="en-US" sz="2400" dirty="0">
                <a:solidFill>
                  <a:srgbClr val="BFC7D5"/>
                </a:solidFill>
                <a:latin typeface="Consolas" panose="020B0609020204030204" pitchFamily="49" charset="0"/>
              </a:rPr>
              <a:t>(</a:t>
            </a:r>
            <a:r>
              <a:rPr lang="en-US" sz="2400" dirty="0">
                <a:solidFill>
                  <a:srgbClr val="F78C6C"/>
                </a:solidFill>
                <a:latin typeface="Consolas" panose="020B0609020204030204" pitchFamily="49" charset="0"/>
              </a:rPr>
              <a:t>144</a:t>
            </a:r>
            <a:r>
              <a:rPr lang="en-US" sz="2400" dirty="0">
                <a:solidFill>
                  <a:srgbClr val="BFC7D5"/>
                </a:solidFill>
                <a:latin typeface="Consolas" panose="020B0609020204030204" pitchFamily="49" charset="0"/>
              </a:rPr>
              <a:t>)</a:t>
            </a:r>
          </a:p>
          <a:p>
            <a:r>
              <a:rPr lang="en-US" sz="2400" dirty="0" err="1">
                <a:solidFill>
                  <a:srgbClr val="B2CCD6"/>
                </a:solidFill>
                <a:latin typeface="Consolas" panose="020B0609020204030204" pitchFamily="49" charset="0"/>
              </a:rPr>
              <a:t>mainloop</a:t>
            </a:r>
            <a:r>
              <a:rPr lang="en-US" sz="2400" dirty="0">
                <a:solidFill>
                  <a:srgbClr val="BFC7D5"/>
                </a:solidFill>
                <a:latin typeface="Consolas" panose="020B0609020204030204" pitchFamily="49" charset="0"/>
              </a:rPr>
              <a:t>()</a:t>
            </a:r>
          </a:p>
        </p:txBody>
      </p:sp>
      <p:sp>
        <p:nvSpPr>
          <p:cNvPr id="27" name="TextBox 26">
            <a:extLst>
              <a:ext uri="{FF2B5EF4-FFF2-40B4-BE49-F238E27FC236}">
                <a16:creationId xmlns:a16="http://schemas.microsoft.com/office/drawing/2014/main" id="{9AF701C5-46CE-456B-99A7-F44F76C3E97D}"/>
              </a:ext>
            </a:extLst>
          </p:cNvPr>
          <p:cNvSpPr txBox="1"/>
          <p:nvPr/>
        </p:nvSpPr>
        <p:spPr>
          <a:xfrm>
            <a:off x="5112018" y="2351600"/>
            <a:ext cx="2305318" cy="369332"/>
          </a:xfrm>
          <a:prstGeom prst="rect">
            <a:avLst/>
          </a:prstGeom>
          <a:noFill/>
        </p:spPr>
        <p:txBody>
          <a:bodyPr wrap="square" rtlCol="0">
            <a:spAutoFit/>
          </a:bodyPr>
          <a:lstStyle/>
          <a:p>
            <a:r>
              <a:rPr lang="en-US" dirty="0">
                <a:latin typeface="Agency FB" panose="020B0503020202020204" pitchFamily="34" charset="0"/>
              </a:rPr>
              <a:t>Set background to black</a:t>
            </a:r>
          </a:p>
        </p:txBody>
      </p:sp>
      <p:pic>
        <p:nvPicPr>
          <p:cNvPr id="4" name="Picture 3">
            <a:extLst>
              <a:ext uri="{FF2B5EF4-FFF2-40B4-BE49-F238E27FC236}">
                <a16:creationId xmlns:a16="http://schemas.microsoft.com/office/drawing/2014/main" id="{606C2A1A-E0B6-43AF-A0FB-6715A29904E3}"/>
              </a:ext>
            </a:extLst>
          </p:cNvPr>
          <p:cNvPicPr>
            <a:picLocks noChangeAspect="1"/>
          </p:cNvPicPr>
          <p:nvPr/>
        </p:nvPicPr>
        <p:blipFill>
          <a:blip r:embed="rId2"/>
          <a:stretch>
            <a:fillRect/>
          </a:stretch>
        </p:blipFill>
        <p:spPr>
          <a:xfrm>
            <a:off x="7472696" y="1597759"/>
            <a:ext cx="3992002" cy="3839529"/>
          </a:xfrm>
          <a:prstGeom prst="rect">
            <a:avLst/>
          </a:prstGeom>
        </p:spPr>
      </p:pic>
    </p:spTree>
    <p:extLst>
      <p:ext uri="{BB962C8B-B14F-4D97-AF65-F5344CB8AC3E}">
        <p14:creationId xmlns:p14="http://schemas.microsoft.com/office/powerpoint/2010/main" val="344710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1+#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par>
                                <p:cTn id="20" presetID="22" presetClass="entr" presetSubtype="4" fill="hold" grpId="0"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down)">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4" grpId="0" animBg="1"/>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p:txBody>
          <a:bodyPr/>
          <a:lstStyle/>
          <a:p>
            <a:r>
              <a:rPr lang="en-US" dirty="0"/>
              <a:t>Code and learn with examples</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dirty="0">
                <a:solidFill>
                  <a:schemeClr val="bg1"/>
                </a:solidFill>
              </a:rPr>
              <a:t>Stage 2 | level 7  - Graphics with turtle II</a:t>
            </a:r>
          </a:p>
        </p:txBody>
      </p:sp>
      <p:sp>
        <p:nvSpPr>
          <p:cNvPr id="21" name="TextBox 20">
            <a:extLst>
              <a:ext uri="{FF2B5EF4-FFF2-40B4-BE49-F238E27FC236}">
                <a16:creationId xmlns:a16="http://schemas.microsoft.com/office/drawing/2014/main" id="{3E6FFA57-1C73-42F8-AF52-5ED504DC0B10}"/>
              </a:ext>
            </a:extLst>
          </p:cNvPr>
          <p:cNvSpPr txBox="1"/>
          <p:nvPr/>
        </p:nvSpPr>
        <p:spPr>
          <a:xfrm>
            <a:off x="8726242" y="991821"/>
            <a:ext cx="2743059" cy="369332"/>
          </a:xfrm>
          <a:prstGeom prst="rect">
            <a:avLst/>
          </a:prstGeom>
          <a:noFill/>
        </p:spPr>
        <p:txBody>
          <a:bodyPr wrap="none" rtlCol="0">
            <a:spAutoFit/>
          </a:bodyPr>
          <a:lstStyle/>
          <a:p>
            <a:r>
              <a:rPr lang="en-US" b="1" dirty="0">
                <a:latin typeface="Aharoni" panose="02010803020104030203" pitchFamily="2" charset="-79"/>
                <a:cs typeface="Aharoni" panose="02010803020104030203" pitchFamily="2" charset="-79"/>
              </a:rPr>
              <a:t>Random flower pattern</a:t>
            </a:r>
          </a:p>
        </p:txBody>
      </p:sp>
      <p:sp>
        <p:nvSpPr>
          <p:cNvPr id="14" name="Rectangle: Rounded Corners 13">
            <a:extLst>
              <a:ext uri="{FF2B5EF4-FFF2-40B4-BE49-F238E27FC236}">
                <a16:creationId xmlns:a16="http://schemas.microsoft.com/office/drawing/2014/main" id="{8FB3CF1A-3368-4D72-ADF9-6AEB10FB990C}"/>
              </a:ext>
            </a:extLst>
          </p:cNvPr>
          <p:cNvSpPr/>
          <p:nvPr/>
        </p:nvSpPr>
        <p:spPr>
          <a:xfrm>
            <a:off x="87098" y="760428"/>
            <a:ext cx="4969560" cy="5473521"/>
          </a:xfrm>
          <a:prstGeom prst="roundRect">
            <a:avLst>
              <a:gd name="adj" fmla="val 1037"/>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dirty="0">
                <a:solidFill>
                  <a:srgbClr val="C792EA"/>
                </a:solidFill>
                <a:latin typeface="Consolas" panose="020B0609020204030204" pitchFamily="49" charset="0"/>
              </a:rPr>
              <a:t>from</a:t>
            </a:r>
            <a:r>
              <a:rPr lang="en-US" sz="1600" dirty="0">
                <a:solidFill>
                  <a:srgbClr val="BFC7D5"/>
                </a:solidFill>
                <a:latin typeface="Consolas" panose="020B0609020204030204" pitchFamily="49" charset="0"/>
              </a:rPr>
              <a:t> turtle </a:t>
            </a:r>
            <a:r>
              <a:rPr lang="en-US" sz="1600" i="1" dirty="0">
                <a:solidFill>
                  <a:srgbClr val="C792EA"/>
                </a:solidFill>
                <a:latin typeface="Consolas" panose="020B0609020204030204" pitchFamily="49" charset="0"/>
              </a:rPr>
              <a:t>import</a:t>
            </a:r>
            <a:r>
              <a:rPr lang="en-US" sz="1600" dirty="0">
                <a:solidFill>
                  <a:srgbClr val="BFC7D5"/>
                </a:solidFill>
                <a:latin typeface="Consolas" panose="020B0609020204030204" pitchFamily="49" charset="0"/>
              </a:rPr>
              <a:t> </a:t>
            </a:r>
            <a:r>
              <a:rPr lang="en-US" sz="1600" dirty="0">
                <a:solidFill>
                  <a:srgbClr val="89DDFF"/>
                </a:solidFill>
                <a:latin typeface="Consolas" panose="020B0609020204030204" pitchFamily="49" charset="0"/>
              </a:rPr>
              <a:t>*</a:t>
            </a:r>
            <a:endParaRPr lang="en-US" sz="1600" dirty="0">
              <a:solidFill>
                <a:srgbClr val="BFC7D5"/>
              </a:solidFill>
              <a:latin typeface="Consolas" panose="020B0609020204030204" pitchFamily="49" charset="0"/>
            </a:endParaRPr>
          </a:p>
          <a:p>
            <a:r>
              <a:rPr lang="en-US" sz="1600" i="1" dirty="0">
                <a:solidFill>
                  <a:srgbClr val="C792EA"/>
                </a:solidFill>
                <a:latin typeface="Consolas" panose="020B0609020204030204" pitchFamily="49" charset="0"/>
              </a:rPr>
              <a:t>import</a:t>
            </a:r>
            <a:r>
              <a:rPr lang="en-US" sz="1600" dirty="0">
                <a:solidFill>
                  <a:srgbClr val="BFC7D5"/>
                </a:solidFill>
                <a:latin typeface="Consolas" panose="020B0609020204030204" pitchFamily="49" charset="0"/>
              </a:rPr>
              <a:t> random</a:t>
            </a:r>
          </a:p>
          <a:p>
            <a:r>
              <a:rPr lang="en-US" sz="1600" dirty="0">
                <a:solidFill>
                  <a:srgbClr val="BFC7D5"/>
                </a:solidFill>
                <a:latin typeface="Consolas" panose="020B0609020204030204" pitchFamily="49" charset="0"/>
              </a:rPr>
              <a:t>s </a:t>
            </a:r>
            <a:r>
              <a:rPr lang="en-US" sz="1600" dirty="0">
                <a:solidFill>
                  <a:srgbClr val="C792EA"/>
                </a:solidFill>
                <a:latin typeface="Consolas" panose="020B0609020204030204" pitchFamily="49" charset="0"/>
              </a:rPr>
              <a:t>=</a:t>
            </a:r>
            <a:r>
              <a:rPr lang="en-US" sz="1600" dirty="0">
                <a:solidFill>
                  <a:srgbClr val="B2CCD6"/>
                </a:solidFill>
                <a:latin typeface="Consolas" panose="020B0609020204030204" pitchFamily="49" charset="0"/>
              </a:rPr>
              <a:t>Screen</a:t>
            </a:r>
            <a:r>
              <a:rPr lang="en-US" sz="1600" dirty="0">
                <a:solidFill>
                  <a:srgbClr val="BFC7D5"/>
                </a:solidFill>
                <a:latin typeface="Consolas" panose="020B0609020204030204" pitchFamily="49" charset="0"/>
              </a:rPr>
              <a:t>()</a:t>
            </a:r>
          </a:p>
          <a:p>
            <a:r>
              <a:rPr lang="en-US" sz="1600" dirty="0" err="1">
                <a:solidFill>
                  <a:srgbClr val="BFC7D5"/>
                </a:solidFill>
                <a:latin typeface="Consolas" panose="020B0609020204030204" pitchFamily="49" charset="0"/>
              </a:rPr>
              <a:t>s.</a:t>
            </a:r>
            <a:r>
              <a:rPr lang="en-US" sz="1600" dirty="0" err="1">
                <a:solidFill>
                  <a:srgbClr val="B2CCD6"/>
                </a:solidFill>
                <a:latin typeface="Consolas" panose="020B0609020204030204" pitchFamily="49" charset="0"/>
              </a:rPr>
              <a:t>setup</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500</a:t>
            </a:r>
            <a:r>
              <a:rPr lang="en-US" sz="1600" dirty="0">
                <a:solidFill>
                  <a:srgbClr val="D9F5DD"/>
                </a:solidFill>
                <a:latin typeface="Consolas" panose="020B0609020204030204" pitchFamily="49" charset="0"/>
              </a:rPr>
              <a:t>,</a:t>
            </a:r>
            <a:r>
              <a:rPr lang="en-US" sz="1600" dirty="0">
                <a:solidFill>
                  <a:srgbClr val="F78C6C"/>
                </a:solidFill>
                <a:latin typeface="Consolas" panose="020B0609020204030204" pitchFamily="49" charset="0"/>
              </a:rPr>
              <a:t>500</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colors </a:t>
            </a:r>
            <a:r>
              <a:rPr lang="en-US" sz="1600" dirty="0">
                <a:solidFill>
                  <a:srgbClr val="C792EA"/>
                </a:solidFill>
                <a:latin typeface="Consolas" panose="020B0609020204030204" pitchFamily="49" charset="0"/>
              </a:rPr>
              <a:t>=</a:t>
            </a:r>
            <a:r>
              <a:rPr lang="en-US" sz="1600" dirty="0">
                <a:solidFill>
                  <a:srgbClr val="BFC7D5"/>
                </a:solidFill>
                <a:latin typeface="Consolas" panose="020B0609020204030204" pitchFamily="49" charset="0"/>
              </a:rPr>
              <a:t> </a:t>
            </a:r>
            <a:r>
              <a:rPr lang="en-US" sz="1600" dirty="0">
                <a:solidFill>
                  <a:srgbClr val="D9F5DD"/>
                </a:solidFill>
                <a:latin typeface="Consolas" panose="020B0609020204030204" pitchFamily="49" charset="0"/>
              </a:rPr>
              <a:t>['</a:t>
            </a:r>
            <a:r>
              <a:rPr lang="en-US" sz="1600" i="1" dirty="0" err="1">
                <a:solidFill>
                  <a:srgbClr val="C3E88D"/>
                </a:solidFill>
                <a:latin typeface="Consolas" panose="020B0609020204030204" pitchFamily="49" charset="0"/>
              </a:rPr>
              <a:t>pink</a:t>
            </a:r>
            <a:r>
              <a:rPr lang="en-US" sz="1600" dirty="0" err="1">
                <a:solidFill>
                  <a:srgbClr val="D9F5DD"/>
                </a:solidFill>
                <a:latin typeface="Consolas" panose="020B0609020204030204" pitchFamily="49" charset="0"/>
              </a:rPr>
              <a:t>'</a:t>
            </a:r>
            <a:r>
              <a:rPr lang="en-US" sz="1600" dirty="0" err="1">
                <a:solidFill>
                  <a:srgbClr val="BFC7D5"/>
                </a:solidFill>
                <a:latin typeface="Consolas" panose="020B0609020204030204" pitchFamily="49" charset="0"/>
              </a:rPr>
              <a:t>,</a:t>
            </a:r>
            <a:r>
              <a:rPr lang="en-US" sz="1600" dirty="0" err="1">
                <a:solidFill>
                  <a:srgbClr val="D9F5DD"/>
                </a:solidFill>
                <a:latin typeface="Consolas" panose="020B0609020204030204" pitchFamily="49" charset="0"/>
              </a:rPr>
              <a:t>'</a:t>
            </a:r>
            <a:r>
              <a:rPr lang="en-US" sz="1600" i="1" dirty="0" err="1">
                <a:solidFill>
                  <a:srgbClr val="C3E88D"/>
                </a:solidFill>
                <a:latin typeface="Consolas" panose="020B0609020204030204" pitchFamily="49" charset="0"/>
              </a:rPr>
              <a:t>orange</a:t>
            </a:r>
            <a:r>
              <a:rPr lang="en-US" sz="1600" dirty="0">
                <a:solidFill>
                  <a:srgbClr val="D9F5DD"/>
                </a:solidFill>
                <a:latin typeface="Consolas" panose="020B0609020204030204" pitchFamily="49" charset="0"/>
              </a:rPr>
              <a:t>']</a:t>
            </a:r>
            <a:endParaRPr lang="en-US" sz="1600" dirty="0">
              <a:solidFill>
                <a:srgbClr val="BFC7D5"/>
              </a:solidFill>
              <a:latin typeface="Consolas" panose="020B0609020204030204" pitchFamily="49" charset="0"/>
            </a:endParaRPr>
          </a:p>
          <a:p>
            <a:r>
              <a:rPr lang="en-US" sz="1600" i="1" dirty="0">
                <a:solidFill>
                  <a:srgbClr val="C792EA"/>
                </a:solidFill>
                <a:latin typeface="Consolas" panose="020B0609020204030204" pitchFamily="49" charset="0"/>
              </a:rPr>
              <a:t>for</a:t>
            </a:r>
            <a:r>
              <a:rPr lang="en-US" sz="1600" dirty="0">
                <a:solidFill>
                  <a:srgbClr val="BFC7D5"/>
                </a:solidFill>
                <a:latin typeface="Consolas" panose="020B0609020204030204" pitchFamily="49" charset="0"/>
              </a:rPr>
              <a:t> </a:t>
            </a:r>
            <a:r>
              <a:rPr lang="en-US" sz="1600" dirty="0" err="1">
                <a:solidFill>
                  <a:srgbClr val="BFC7D5"/>
                </a:solidFill>
                <a:latin typeface="Consolas" panose="020B0609020204030204" pitchFamily="49" charset="0"/>
              </a:rPr>
              <a:t>i</a:t>
            </a:r>
            <a:r>
              <a:rPr lang="en-US" sz="1600" dirty="0">
                <a:solidFill>
                  <a:srgbClr val="BFC7D5"/>
                </a:solidFill>
                <a:latin typeface="Consolas" panose="020B0609020204030204" pitchFamily="49" charset="0"/>
              </a:rPr>
              <a:t> </a:t>
            </a:r>
            <a:r>
              <a:rPr lang="en-US" sz="1600" i="1" dirty="0">
                <a:solidFill>
                  <a:srgbClr val="C792EA"/>
                </a:solidFill>
                <a:latin typeface="Consolas" panose="020B0609020204030204" pitchFamily="49" charset="0"/>
              </a:rPr>
              <a:t>in</a:t>
            </a:r>
            <a:r>
              <a:rPr lang="en-US" sz="1600" dirty="0">
                <a:solidFill>
                  <a:srgbClr val="BFC7D5"/>
                </a:solidFill>
                <a:latin typeface="Consolas" panose="020B0609020204030204" pitchFamily="49" charset="0"/>
              </a:rPr>
              <a:t> </a:t>
            </a:r>
            <a:r>
              <a:rPr lang="en-US" sz="1600" dirty="0">
                <a:solidFill>
                  <a:srgbClr val="89DDFF"/>
                </a:solidFill>
                <a:latin typeface="Consolas" panose="020B0609020204030204" pitchFamily="49" charset="0"/>
              </a:rPr>
              <a:t>range</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50</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x </a:t>
            </a:r>
            <a:r>
              <a:rPr lang="en-US" sz="1600" dirty="0">
                <a:solidFill>
                  <a:srgbClr val="C792EA"/>
                </a:solidFill>
                <a:latin typeface="Consolas" panose="020B0609020204030204" pitchFamily="49" charset="0"/>
              </a:rPr>
              <a:t>=</a:t>
            </a:r>
            <a:r>
              <a:rPr lang="en-US" sz="1600" dirty="0">
                <a:solidFill>
                  <a:srgbClr val="BFC7D5"/>
                </a:solidFill>
                <a:latin typeface="Consolas" panose="020B0609020204030204" pitchFamily="49" charset="0"/>
              </a:rPr>
              <a:t> </a:t>
            </a:r>
            <a:r>
              <a:rPr lang="en-US" sz="1600" dirty="0" err="1">
                <a:solidFill>
                  <a:srgbClr val="BFC7D5"/>
                </a:solidFill>
                <a:latin typeface="Consolas" panose="020B0609020204030204" pitchFamily="49" charset="0"/>
              </a:rPr>
              <a:t>random.</a:t>
            </a:r>
            <a:r>
              <a:rPr lang="en-US" sz="1600" dirty="0" err="1">
                <a:solidFill>
                  <a:srgbClr val="B2CCD6"/>
                </a:solidFill>
                <a:latin typeface="Consolas" panose="020B0609020204030204" pitchFamily="49" charset="0"/>
              </a:rPr>
              <a:t>randint</a:t>
            </a:r>
            <a:r>
              <a:rPr lang="en-US" sz="1600" dirty="0">
                <a:solidFill>
                  <a:srgbClr val="BFC7D5"/>
                </a:solidFill>
                <a:latin typeface="Consolas" panose="020B0609020204030204" pitchFamily="49" charset="0"/>
              </a:rPr>
              <a:t>(</a:t>
            </a:r>
            <a:r>
              <a:rPr lang="en-US" sz="1600" dirty="0">
                <a:solidFill>
                  <a:srgbClr val="89DDFF"/>
                </a:solidFill>
                <a:latin typeface="Consolas" panose="020B0609020204030204" pitchFamily="49" charset="0"/>
              </a:rPr>
              <a:t>-</a:t>
            </a:r>
            <a:r>
              <a:rPr lang="en-US" sz="1600" dirty="0">
                <a:solidFill>
                  <a:srgbClr val="F78C6C"/>
                </a:solidFill>
                <a:latin typeface="Consolas" panose="020B0609020204030204" pitchFamily="49" charset="0"/>
              </a:rPr>
              <a:t>200</a:t>
            </a:r>
            <a:r>
              <a:rPr lang="en-US" sz="1600" dirty="0">
                <a:solidFill>
                  <a:srgbClr val="D9F5DD"/>
                </a:solidFill>
                <a:latin typeface="Consolas" panose="020B0609020204030204" pitchFamily="49" charset="0"/>
              </a:rPr>
              <a:t>,</a:t>
            </a:r>
            <a:r>
              <a:rPr lang="en-US" sz="1600" dirty="0">
                <a:solidFill>
                  <a:srgbClr val="F78C6C"/>
                </a:solidFill>
                <a:latin typeface="Consolas" panose="020B0609020204030204" pitchFamily="49" charset="0"/>
              </a:rPr>
              <a:t>200</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y </a:t>
            </a:r>
            <a:r>
              <a:rPr lang="en-US" sz="1600" dirty="0">
                <a:solidFill>
                  <a:srgbClr val="C792EA"/>
                </a:solidFill>
                <a:latin typeface="Consolas" panose="020B0609020204030204" pitchFamily="49" charset="0"/>
              </a:rPr>
              <a:t>=</a:t>
            </a:r>
            <a:r>
              <a:rPr lang="en-US" sz="1600" dirty="0">
                <a:solidFill>
                  <a:srgbClr val="BFC7D5"/>
                </a:solidFill>
                <a:latin typeface="Consolas" panose="020B0609020204030204" pitchFamily="49" charset="0"/>
              </a:rPr>
              <a:t> </a:t>
            </a:r>
            <a:r>
              <a:rPr lang="en-US" sz="1600" dirty="0" err="1">
                <a:solidFill>
                  <a:srgbClr val="BFC7D5"/>
                </a:solidFill>
                <a:latin typeface="Consolas" panose="020B0609020204030204" pitchFamily="49" charset="0"/>
              </a:rPr>
              <a:t>random.</a:t>
            </a:r>
            <a:r>
              <a:rPr lang="en-US" sz="1600" dirty="0" err="1">
                <a:solidFill>
                  <a:srgbClr val="B2CCD6"/>
                </a:solidFill>
                <a:latin typeface="Consolas" panose="020B0609020204030204" pitchFamily="49" charset="0"/>
              </a:rPr>
              <a:t>randint</a:t>
            </a:r>
            <a:r>
              <a:rPr lang="en-US" sz="1600" dirty="0">
                <a:solidFill>
                  <a:srgbClr val="BFC7D5"/>
                </a:solidFill>
                <a:latin typeface="Consolas" panose="020B0609020204030204" pitchFamily="49" charset="0"/>
              </a:rPr>
              <a:t>(</a:t>
            </a:r>
            <a:r>
              <a:rPr lang="en-US" sz="1600" dirty="0">
                <a:solidFill>
                  <a:srgbClr val="89DDFF"/>
                </a:solidFill>
                <a:latin typeface="Consolas" panose="020B0609020204030204" pitchFamily="49" charset="0"/>
              </a:rPr>
              <a:t>-</a:t>
            </a:r>
            <a:r>
              <a:rPr lang="en-US" sz="1600" dirty="0">
                <a:solidFill>
                  <a:srgbClr val="F78C6C"/>
                </a:solidFill>
                <a:latin typeface="Consolas" panose="020B0609020204030204" pitchFamily="49" charset="0"/>
              </a:rPr>
              <a:t>200</a:t>
            </a:r>
            <a:r>
              <a:rPr lang="en-US" sz="1600" dirty="0">
                <a:solidFill>
                  <a:srgbClr val="D9F5DD"/>
                </a:solidFill>
                <a:latin typeface="Consolas" panose="020B0609020204030204" pitchFamily="49" charset="0"/>
              </a:rPr>
              <a:t>,</a:t>
            </a:r>
            <a:r>
              <a:rPr lang="en-US" sz="1600" dirty="0">
                <a:solidFill>
                  <a:srgbClr val="F78C6C"/>
                </a:solidFill>
                <a:latin typeface="Consolas" panose="020B0609020204030204" pitchFamily="49" charset="0"/>
              </a:rPr>
              <a:t>200</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err="1">
                <a:solidFill>
                  <a:srgbClr val="B2CCD6"/>
                </a:solidFill>
                <a:latin typeface="Consolas" panose="020B0609020204030204" pitchFamily="49" charset="0"/>
              </a:rPr>
              <a:t>penup</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err="1">
                <a:solidFill>
                  <a:srgbClr val="B2CCD6"/>
                </a:solidFill>
                <a:latin typeface="Consolas" panose="020B0609020204030204" pitchFamily="49" charset="0"/>
              </a:rPr>
              <a:t>goto</a:t>
            </a:r>
            <a:r>
              <a:rPr lang="en-US" sz="1600" dirty="0">
                <a:solidFill>
                  <a:srgbClr val="BFC7D5"/>
                </a:solidFill>
                <a:latin typeface="Consolas" panose="020B0609020204030204" pitchFamily="49" charset="0"/>
              </a:rPr>
              <a:t>(</a:t>
            </a:r>
            <a:r>
              <a:rPr lang="en-US" sz="1600" dirty="0" err="1">
                <a:solidFill>
                  <a:srgbClr val="7986E7"/>
                </a:solidFill>
                <a:latin typeface="Consolas" panose="020B0609020204030204" pitchFamily="49" charset="0"/>
              </a:rPr>
              <a:t>x</a:t>
            </a:r>
            <a:r>
              <a:rPr lang="en-US" sz="1600" dirty="0" err="1">
                <a:solidFill>
                  <a:srgbClr val="D9F5DD"/>
                </a:solidFill>
                <a:latin typeface="Consolas" panose="020B0609020204030204" pitchFamily="49" charset="0"/>
              </a:rPr>
              <a:t>,</a:t>
            </a:r>
            <a:r>
              <a:rPr lang="en-US" sz="1600" dirty="0" err="1">
                <a:solidFill>
                  <a:srgbClr val="7986E7"/>
                </a:solidFill>
                <a:latin typeface="Consolas" panose="020B0609020204030204" pitchFamily="49" charset="0"/>
              </a:rPr>
              <a:t>y</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err="1">
                <a:solidFill>
                  <a:srgbClr val="B2CCD6"/>
                </a:solidFill>
                <a:latin typeface="Consolas" panose="020B0609020204030204" pitchFamily="49" charset="0"/>
              </a:rPr>
              <a:t>pendown</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a:solidFill>
                  <a:srgbClr val="697098"/>
                </a:solidFill>
                <a:latin typeface="Consolas" panose="020B0609020204030204" pitchFamily="49" charset="0"/>
              </a:rPr>
              <a:t>#</a:t>
            </a:r>
            <a:r>
              <a:rPr lang="en-US" sz="1600" i="1" dirty="0">
                <a:solidFill>
                  <a:srgbClr val="697098"/>
                </a:solidFill>
                <a:latin typeface="Consolas" panose="020B0609020204030204" pitchFamily="49" charset="0"/>
              </a:rPr>
              <a:t> write(f'{x},{y}')</a:t>
            </a:r>
            <a:endParaRPr lang="en-US" sz="1600" dirty="0">
              <a:solidFill>
                <a:srgbClr val="BFC7D5"/>
              </a:solidFill>
              <a:latin typeface="Consolas" panose="020B0609020204030204" pitchFamily="49" charset="0"/>
            </a:endParaRPr>
          </a:p>
          <a:p>
            <a:r>
              <a:rPr lang="en-US" sz="1600" dirty="0">
                <a:solidFill>
                  <a:srgbClr val="BFC7D5"/>
                </a:solidFill>
                <a:latin typeface="Consolas" panose="020B0609020204030204" pitchFamily="49" charset="0"/>
              </a:rPr>
              <a:t>    </a:t>
            </a:r>
            <a:r>
              <a:rPr lang="en-US" sz="1600" dirty="0" err="1">
                <a:solidFill>
                  <a:srgbClr val="B2CCD6"/>
                </a:solidFill>
                <a:latin typeface="Consolas" panose="020B0609020204030204" pitchFamily="49" charset="0"/>
              </a:rPr>
              <a:t>pensize</a:t>
            </a:r>
            <a:r>
              <a:rPr lang="en-US" sz="1600" dirty="0">
                <a:solidFill>
                  <a:srgbClr val="BFC7D5"/>
                </a:solidFill>
                <a:latin typeface="Consolas" panose="020B0609020204030204" pitchFamily="49" charset="0"/>
              </a:rPr>
              <a:t>(</a:t>
            </a:r>
            <a:r>
              <a:rPr lang="en-US" sz="1600" dirty="0" err="1">
                <a:solidFill>
                  <a:srgbClr val="7986E7"/>
                </a:solidFill>
                <a:latin typeface="Consolas" panose="020B0609020204030204" pitchFamily="49" charset="0"/>
              </a:rPr>
              <a:t>random.</a:t>
            </a:r>
            <a:r>
              <a:rPr lang="en-US" sz="1600" dirty="0" err="1">
                <a:solidFill>
                  <a:srgbClr val="B2CCD6"/>
                </a:solidFill>
                <a:latin typeface="Consolas" panose="020B0609020204030204" pitchFamily="49" charset="0"/>
              </a:rPr>
              <a:t>randint</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1</a:t>
            </a:r>
            <a:r>
              <a:rPr lang="en-US" sz="1600" dirty="0">
                <a:solidFill>
                  <a:srgbClr val="D9F5DD"/>
                </a:solidFill>
                <a:latin typeface="Consolas" panose="020B0609020204030204" pitchFamily="49" charset="0"/>
              </a:rPr>
              <a:t>,</a:t>
            </a:r>
            <a:r>
              <a:rPr lang="en-US" sz="1600" dirty="0">
                <a:solidFill>
                  <a:srgbClr val="F78C6C"/>
                </a:solidFill>
                <a:latin typeface="Consolas" panose="020B0609020204030204" pitchFamily="49" charset="0"/>
              </a:rPr>
              <a:t>2</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err="1">
                <a:solidFill>
                  <a:srgbClr val="B2CCD6"/>
                </a:solidFill>
                <a:latin typeface="Consolas" panose="020B0609020204030204" pitchFamily="49" charset="0"/>
              </a:rPr>
              <a:t>pencolor</a:t>
            </a:r>
            <a:r>
              <a:rPr lang="en-US" sz="1600" dirty="0">
                <a:solidFill>
                  <a:srgbClr val="BFC7D5"/>
                </a:solidFill>
                <a:latin typeface="Consolas" panose="020B0609020204030204" pitchFamily="49" charset="0"/>
              </a:rPr>
              <a:t>(</a:t>
            </a:r>
            <a:r>
              <a:rPr lang="en-US" sz="1600" dirty="0">
                <a:solidFill>
                  <a:srgbClr val="7986E7"/>
                </a:solidFill>
                <a:latin typeface="Consolas" panose="020B0609020204030204" pitchFamily="49" charset="0"/>
              </a:rPr>
              <a:t>colors</a:t>
            </a:r>
            <a:r>
              <a:rPr lang="en-US" sz="1600" dirty="0">
                <a:solidFill>
                  <a:srgbClr val="BFC7D5"/>
                </a:solidFill>
                <a:latin typeface="Consolas" panose="020B0609020204030204" pitchFamily="49" charset="0"/>
              </a:rPr>
              <a:t>[</a:t>
            </a:r>
            <a:r>
              <a:rPr lang="en-US" sz="1600" dirty="0" err="1">
                <a:solidFill>
                  <a:srgbClr val="7986E7"/>
                </a:solidFill>
                <a:latin typeface="Consolas" panose="020B0609020204030204" pitchFamily="49" charset="0"/>
              </a:rPr>
              <a:t>random.</a:t>
            </a:r>
            <a:r>
              <a:rPr lang="en-US" sz="1600" dirty="0" err="1">
                <a:solidFill>
                  <a:srgbClr val="B2CCD6"/>
                </a:solidFill>
                <a:latin typeface="Consolas" panose="020B0609020204030204" pitchFamily="49" charset="0"/>
              </a:rPr>
              <a:t>randint</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0</a:t>
            </a:r>
            <a:r>
              <a:rPr lang="en-US" sz="1600" dirty="0">
                <a:solidFill>
                  <a:srgbClr val="D9F5DD"/>
                </a:solidFill>
                <a:latin typeface="Consolas" panose="020B0609020204030204" pitchFamily="49" charset="0"/>
              </a:rPr>
              <a:t>,</a:t>
            </a:r>
            <a:r>
              <a:rPr lang="en-US" sz="1600" dirty="0">
                <a:solidFill>
                  <a:srgbClr val="F78C6C"/>
                </a:solidFill>
                <a:latin typeface="Consolas" panose="020B0609020204030204" pitchFamily="49" charset="0"/>
              </a:rPr>
              <a:t>1</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radius </a:t>
            </a:r>
            <a:r>
              <a:rPr lang="en-US" sz="1600" dirty="0">
                <a:solidFill>
                  <a:srgbClr val="C792EA"/>
                </a:solidFill>
                <a:latin typeface="Consolas" panose="020B0609020204030204" pitchFamily="49" charset="0"/>
              </a:rPr>
              <a:t>=</a:t>
            </a:r>
            <a:r>
              <a:rPr lang="en-US" sz="1600" dirty="0">
                <a:solidFill>
                  <a:srgbClr val="BFC7D5"/>
                </a:solidFill>
                <a:latin typeface="Consolas" panose="020B0609020204030204" pitchFamily="49" charset="0"/>
              </a:rPr>
              <a:t> </a:t>
            </a:r>
            <a:r>
              <a:rPr lang="en-US" sz="1600" dirty="0" err="1">
                <a:solidFill>
                  <a:srgbClr val="BFC7D5"/>
                </a:solidFill>
                <a:latin typeface="Consolas" panose="020B0609020204030204" pitchFamily="49" charset="0"/>
              </a:rPr>
              <a:t>random.</a:t>
            </a:r>
            <a:r>
              <a:rPr lang="en-US" sz="1600" dirty="0" err="1">
                <a:solidFill>
                  <a:srgbClr val="B2CCD6"/>
                </a:solidFill>
                <a:latin typeface="Consolas" panose="020B0609020204030204" pitchFamily="49" charset="0"/>
              </a:rPr>
              <a:t>randint</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5</a:t>
            </a:r>
            <a:r>
              <a:rPr lang="en-US" sz="1600" dirty="0">
                <a:solidFill>
                  <a:srgbClr val="D9F5DD"/>
                </a:solidFill>
                <a:latin typeface="Consolas" panose="020B0609020204030204" pitchFamily="49" charset="0"/>
              </a:rPr>
              <a:t>,</a:t>
            </a:r>
            <a:r>
              <a:rPr lang="en-US" sz="1600" dirty="0">
                <a:solidFill>
                  <a:srgbClr val="F78C6C"/>
                </a:solidFill>
                <a:latin typeface="Consolas" panose="020B0609020204030204" pitchFamily="49" charset="0"/>
              </a:rPr>
              <a:t>30</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err="1">
                <a:solidFill>
                  <a:srgbClr val="B2CCD6"/>
                </a:solidFill>
                <a:latin typeface="Consolas" panose="020B0609020204030204" pitchFamily="49" charset="0"/>
              </a:rPr>
              <a:t>fillcolor</a:t>
            </a:r>
            <a:r>
              <a:rPr lang="en-US" sz="1600" dirty="0">
                <a:solidFill>
                  <a:srgbClr val="BFC7D5"/>
                </a:solidFill>
                <a:latin typeface="Consolas" panose="020B0609020204030204" pitchFamily="49" charset="0"/>
              </a:rPr>
              <a:t>(</a:t>
            </a:r>
            <a:r>
              <a:rPr lang="en-US" sz="1600" dirty="0">
                <a:solidFill>
                  <a:srgbClr val="D9F5DD"/>
                </a:solidFill>
                <a:latin typeface="Consolas" panose="020B0609020204030204" pitchFamily="49" charset="0"/>
              </a:rPr>
              <a:t>'</a:t>
            </a:r>
            <a:r>
              <a:rPr lang="en-US" sz="1600" i="1" dirty="0">
                <a:solidFill>
                  <a:srgbClr val="C3E88D"/>
                </a:solidFill>
                <a:latin typeface="Consolas" panose="020B0609020204030204" pitchFamily="49" charset="0"/>
              </a:rPr>
              <a:t>red</a:t>
            </a:r>
            <a:r>
              <a:rPr lang="en-US" sz="1600" dirty="0">
                <a:solidFill>
                  <a:srgbClr val="D9F5DD"/>
                </a:solidFill>
                <a:latin typeface="Consolas" panose="020B0609020204030204" pitchFamily="49" charset="0"/>
              </a:rPr>
              <a:t>'</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err="1">
                <a:solidFill>
                  <a:srgbClr val="B2CCD6"/>
                </a:solidFill>
                <a:latin typeface="Consolas" panose="020B0609020204030204" pitchFamily="49" charset="0"/>
              </a:rPr>
              <a:t>begin_fill</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i="1" dirty="0">
                <a:solidFill>
                  <a:srgbClr val="C792EA"/>
                </a:solidFill>
                <a:latin typeface="Consolas" panose="020B0609020204030204" pitchFamily="49" charset="0"/>
              </a:rPr>
              <a:t>for</a:t>
            </a:r>
            <a:r>
              <a:rPr lang="en-US" sz="1600" dirty="0">
                <a:solidFill>
                  <a:srgbClr val="BFC7D5"/>
                </a:solidFill>
                <a:latin typeface="Consolas" panose="020B0609020204030204" pitchFamily="49" charset="0"/>
              </a:rPr>
              <a:t> </a:t>
            </a:r>
            <a:r>
              <a:rPr lang="en-US" sz="1600" dirty="0" err="1">
                <a:solidFill>
                  <a:srgbClr val="BFC7D5"/>
                </a:solidFill>
                <a:latin typeface="Consolas" panose="020B0609020204030204" pitchFamily="49" charset="0"/>
              </a:rPr>
              <a:t>i</a:t>
            </a:r>
            <a:r>
              <a:rPr lang="en-US" sz="1600" dirty="0">
                <a:solidFill>
                  <a:srgbClr val="BFC7D5"/>
                </a:solidFill>
                <a:latin typeface="Consolas" panose="020B0609020204030204" pitchFamily="49" charset="0"/>
              </a:rPr>
              <a:t> </a:t>
            </a:r>
            <a:r>
              <a:rPr lang="en-US" sz="1600" i="1" dirty="0">
                <a:solidFill>
                  <a:srgbClr val="C792EA"/>
                </a:solidFill>
                <a:latin typeface="Consolas" panose="020B0609020204030204" pitchFamily="49" charset="0"/>
              </a:rPr>
              <a:t>in</a:t>
            </a:r>
            <a:r>
              <a:rPr lang="en-US" sz="1600" dirty="0">
                <a:solidFill>
                  <a:srgbClr val="BFC7D5"/>
                </a:solidFill>
                <a:latin typeface="Consolas" panose="020B0609020204030204" pitchFamily="49" charset="0"/>
              </a:rPr>
              <a:t> </a:t>
            </a:r>
            <a:r>
              <a:rPr lang="en-US" sz="1600" dirty="0">
                <a:solidFill>
                  <a:srgbClr val="89DDFF"/>
                </a:solidFill>
                <a:latin typeface="Consolas" panose="020B0609020204030204" pitchFamily="49" charset="0"/>
              </a:rPr>
              <a:t>range</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6</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a:solidFill>
                  <a:srgbClr val="B2CCD6"/>
                </a:solidFill>
                <a:latin typeface="Consolas" panose="020B0609020204030204" pitchFamily="49" charset="0"/>
              </a:rPr>
              <a:t>circle</a:t>
            </a:r>
            <a:r>
              <a:rPr lang="en-US" sz="1600" dirty="0">
                <a:solidFill>
                  <a:srgbClr val="BFC7D5"/>
                </a:solidFill>
                <a:latin typeface="Consolas" panose="020B0609020204030204" pitchFamily="49" charset="0"/>
              </a:rPr>
              <a:t>(</a:t>
            </a:r>
            <a:r>
              <a:rPr lang="en-US" sz="1600" dirty="0">
                <a:solidFill>
                  <a:srgbClr val="7986E7"/>
                </a:solidFill>
                <a:latin typeface="Consolas" panose="020B0609020204030204" pitchFamily="49" charset="0"/>
              </a:rPr>
              <a:t>radius</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a:solidFill>
                  <a:srgbClr val="B2CCD6"/>
                </a:solidFill>
                <a:latin typeface="Consolas" panose="020B0609020204030204" pitchFamily="49" charset="0"/>
              </a:rPr>
              <a:t>left</a:t>
            </a:r>
            <a:r>
              <a:rPr lang="en-US" sz="1600" dirty="0">
                <a:solidFill>
                  <a:srgbClr val="BFC7D5"/>
                </a:solidFill>
                <a:latin typeface="Consolas" panose="020B0609020204030204" pitchFamily="49" charset="0"/>
              </a:rPr>
              <a:t>(</a:t>
            </a:r>
            <a:r>
              <a:rPr lang="en-US" sz="1600" dirty="0">
                <a:solidFill>
                  <a:srgbClr val="F78C6C"/>
                </a:solidFill>
                <a:latin typeface="Consolas" panose="020B0609020204030204" pitchFamily="49" charset="0"/>
              </a:rPr>
              <a:t>60</a:t>
            </a:r>
            <a:r>
              <a:rPr lang="en-US" sz="1600" dirty="0">
                <a:solidFill>
                  <a:srgbClr val="BFC7D5"/>
                </a:solidFill>
                <a:latin typeface="Consolas" panose="020B0609020204030204" pitchFamily="49" charset="0"/>
              </a:rPr>
              <a:t>)</a:t>
            </a:r>
          </a:p>
          <a:p>
            <a:r>
              <a:rPr lang="en-US" sz="1600" dirty="0">
                <a:solidFill>
                  <a:srgbClr val="BFC7D5"/>
                </a:solidFill>
                <a:latin typeface="Consolas" panose="020B0609020204030204" pitchFamily="49" charset="0"/>
              </a:rPr>
              <a:t>    </a:t>
            </a:r>
            <a:r>
              <a:rPr lang="en-US" sz="1600" dirty="0" err="1">
                <a:solidFill>
                  <a:srgbClr val="B2CCD6"/>
                </a:solidFill>
                <a:latin typeface="Consolas" panose="020B0609020204030204" pitchFamily="49" charset="0"/>
              </a:rPr>
              <a:t>end_fill</a:t>
            </a:r>
            <a:r>
              <a:rPr lang="en-US" sz="1600" dirty="0">
                <a:solidFill>
                  <a:srgbClr val="BFC7D5"/>
                </a:solidFill>
                <a:latin typeface="Consolas" panose="020B0609020204030204" pitchFamily="49" charset="0"/>
              </a:rPr>
              <a:t>()</a:t>
            </a:r>
          </a:p>
          <a:p>
            <a:r>
              <a:rPr lang="en-US" sz="1600" dirty="0" err="1">
                <a:solidFill>
                  <a:srgbClr val="B2CCD6"/>
                </a:solidFill>
                <a:latin typeface="Consolas" panose="020B0609020204030204" pitchFamily="49" charset="0"/>
              </a:rPr>
              <a:t>mainloop</a:t>
            </a:r>
            <a:r>
              <a:rPr lang="en-US" sz="1600" dirty="0">
                <a:solidFill>
                  <a:srgbClr val="BFC7D5"/>
                </a:solidFill>
                <a:latin typeface="Consolas" panose="020B0609020204030204" pitchFamily="49" charset="0"/>
              </a:rPr>
              <a:t>()</a:t>
            </a:r>
          </a:p>
        </p:txBody>
      </p:sp>
      <p:pic>
        <p:nvPicPr>
          <p:cNvPr id="7" name="Picture 6">
            <a:extLst>
              <a:ext uri="{FF2B5EF4-FFF2-40B4-BE49-F238E27FC236}">
                <a16:creationId xmlns:a16="http://schemas.microsoft.com/office/drawing/2014/main" id="{FB178148-0BBA-44C0-828D-441039AEF252}"/>
              </a:ext>
            </a:extLst>
          </p:cNvPr>
          <p:cNvPicPr>
            <a:picLocks noChangeAspect="1"/>
          </p:cNvPicPr>
          <p:nvPr/>
        </p:nvPicPr>
        <p:blipFill>
          <a:blip r:embed="rId2"/>
          <a:stretch>
            <a:fillRect/>
          </a:stretch>
        </p:blipFill>
        <p:spPr>
          <a:xfrm>
            <a:off x="7553814" y="1649849"/>
            <a:ext cx="4494833" cy="3899928"/>
          </a:xfrm>
          <a:prstGeom prst="rect">
            <a:avLst/>
          </a:prstGeom>
        </p:spPr>
      </p:pic>
      <p:sp>
        <p:nvSpPr>
          <p:cNvPr id="8" name="TextBox 7">
            <a:extLst>
              <a:ext uri="{FF2B5EF4-FFF2-40B4-BE49-F238E27FC236}">
                <a16:creationId xmlns:a16="http://schemas.microsoft.com/office/drawing/2014/main" id="{5DFF1678-A57D-4E58-ABB7-00F10C1DC194}"/>
              </a:ext>
            </a:extLst>
          </p:cNvPr>
          <p:cNvSpPr txBox="1"/>
          <p:nvPr/>
        </p:nvSpPr>
        <p:spPr>
          <a:xfrm>
            <a:off x="5112913" y="2137893"/>
            <a:ext cx="2305318" cy="369332"/>
          </a:xfrm>
          <a:prstGeom prst="rect">
            <a:avLst/>
          </a:prstGeom>
          <a:noFill/>
        </p:spPr>
        <p:txBody>
          <a:bodyPr wrap="square" rtlCol="0">
            <a:spAutoFit/>
          </a:bodyPr>
          <a:lstStyle/>
          <a:p>
            <a:r>
              <a:rPr lang="en-US" dirty="0">
                <a:latin typeface="Agency FB" panose="020B0503020202020204" pitchFamily="34" charset="0"/>
              </a:rPr>
              <a:t>Get random value for x </a:t>
            </a:r>
          </a:p>
        </p:txBody>
      </p:sp>
      <p:sp>
        <p:nvSpPr>
          <p:cNvPr id="26" name="TextBox 25">
            <a:extLst>
              <a:ext uri="{FF2B5EF4-FFF2-40B4-BE49-F238E27FC236}">
                <a16:creationId xmlns:a16="http://schemas.microsoft.com/office/drawing/2014/main" id="{3508EDC3-462D-4ABF-B088-E1D57EA763C9}"/>
              </a:ext>
            </a:extLst>
          </p:cNvPr>
          <p:cNvSpPr txBox="1"/>
          <p:nvPr/>
        </p:nvSpPr>
        <p:spPr>
          <a:xfrm>
            <a:off x="5112913" y="926613"/>
            <a:ext cx="2305318" cy="369332"/>
          </a:xfrm>
          <a:prstGeom prst="rect">
            <a:avLst/>
          </a:prstGeom>
          <a:noFill/>
        </p:spPr>
        <p:txBody>
          <a:bodyPr wrap="square" rtlCol="0">
            <a:spAutoFit/>
          </a:bodyPr>
          <a:lstStyle/>
          <a:p>
            <a:r>
              <a:rPr lang="en-US" dirty="0">
                <a:latin typeface="Agency FB" panose="020B0503020202020204" pitchFamily="34" charset="0"/>
              </a:rPr>
              <a:t>Import random library</a:t>
            </a:r>
          </a:p>
        </p:txBody>
      </p:sp>
      <p:sp>
        <p:nvSpPr>
          <p:cNvPr id="27" name="TextBox 26">
            <a:extLst>
              <a:ext uri="{FF2B5EF4-FFF2-40B4-BE49-F238E27FC236}">
                <a16:creationId xmlns:a16="http://schemas.microsoft.com/office/drawing/2014/main" id="{9AF701C5-46CE-456B-99A7-F44F76C3E97D}"/>
              </a:ext>
            </a:extLst>
          </p:cNvPr>
          <p:cNvSpPr txBox="1"/>
          <p:nvPr/>
        </p:nvSpPr>
        <p:spPr>
          <a:xfrm>
            <a:off x="5112018" y="2351600"/>
            <a:ext cx="2305318" cy="369332"/>
          </a:xfrm>
          <a:prstGeom prst="rect">
            <a:avLst/>
          </a:prstGeom>
          <a:noFill/>
        </p:spPr>
        <p:txBody>
          <a:bodyPr wrap="square" rtlCol="0">
            <a:spAutoFit/>
          </a:bodyPr>
          <a:lstStyle/>
          <a:p>
            <a:r>
              <a:rPr lang="en-US" dirty="0">
                <a:latin typeface="Agency FB" panose="020B0503020202020204" pitchFamily="34" charset="0"/>
              </a:rPr>
              <a:t>Get random value for y </a:t>
            </a:r>
          </a:p>
        </p:txBody>
      </p:sp>
      <p:sp>
        <p:nvSpPr>
          <p:cNvPr id="28" name="TextBox 27">
            <a:extLst>
              <a:ext uri="{FF2B5EF4-FFF2-40B4-BE49-F238E27FC236}">
                <a16:creationId xmlns:a16="http://schemas.microsoft.com/office/drawing/2014/main" id="{7AEAAA15-6F41-4492-8EC3-DA602C0FC145}"/>
              </a:ext>
            </a:extLst>
          </p:cNvPr>
          <p:cNvSpPr txBox="1"/>
          <p:nvPr/>
        </p:nvSpPr>
        <p:spPr>
          <a:xfrm>
            <a:off x="5137776" y="4891680"/>
            <a:ext cx="2305318" cy="369332"/>
          </a:xfrm>
          <a:prstGeom prst="rect">
            <a:avLst/>
          </a:prstGeom>
          <a:noFill/>
        </p:spPr>
        <p:txBody>
          <a:bodyPr wrap="square" rtlCol="0">
            <a:spAutoFit/>
          </a:bodyPr>
          <a:lstStyle/>
          <a:p>
            <a:r>
              <a:rPr lang="en-US" dirty="0">
                <a:latin typeface="Agency FB" panose="020B0503020202020204" pitchFamily="34" charset="0"/>
              </a:rPr>
              <a:t>Create a six sided flower</a:t>
            </a:r>
          </a:p>
        </p:txBody>
      </p:sp>
      <p:sp>
        <p:nvSpPr>
          <p:cNvPr id="29" name="TextBox 28">
            <a:extLst>
              <a:ext uri="{FF2B5EF4-FFF2-40B4-BE49-F238E27FC236}">
                <a16:creationId xmlns:a16="http://schemas.microsoft.com/office/drawing/2014/main" id="{4BF0C37B-1C78-404F-8743-6E217BEF28A9}"/>
              </a:ext>
            </a:extLst>
          </p:cNvPr>
          <p:cNvSpPr txBox="1"/>
          <p:nvPr/>
        </p:nvSpPr>
        <p:spPr>
          <a:xfrm>
            <a:off x="5112018" y="3668301"/>
            <a:ext cx="2305318" cy="369332"/>
          </a:xfrm>
          <a:prstGeom prst="rect">
            <a:avLst/>
          </a:prstGeom>
          <a:noFill/>
        </p:spPr>
        <p:txBody>
          <a:bodyPr wrap="square" rtlCol="0">
            <a:spAutoFit/>
          </a:bodyPr>
          <a:lstStyle/>
          <a:p>
            <a:r>
              <a:rPr lang="en-US" dirty="0">
                <a:latin typeface="Agency FB" panose="020B0503020202020204" pitchFamily="34" charset="0"/>
              </a:rPr>
              <a:t>Select a random </a:t>
            </a:r>
            <a:r>
              <a:rPr lang="en-US" dirty="0" err="1">
                <a:latin typeface="Agency FB" panose="020B0503020202020204" pitchFamily="34" charset="0"/>
              </a:rPr>
              <a:t>pensize</a:t>
            </a:r>
            <a:endParaRPr lang="en-US" dirty="0">
              <a:latin typeface="Agency FB" panose="020B0503020202020204" pitchFamily="34" charset="0"/>
            </a:endParaRPr>
          </a:p>
        </p:txBody>
      </p:sp>
      <p:sp>
        <p:nvSpPr>
          <p:cNvPr id="31" name="TextBox 30">
            <a:extLst>
              <a:ext uri="{FF2B5EF4-FFF2-40B4-BE49-F238E27FC236}">
                <a16:creationId xmlns:a16="http://schemas.microsoft.com/office/drawing/2014/main" id="{6104493E-38EC-4D48-A58C-7D6269982BAC}"/>
              </a:ext>
            </a:extLst>
          </p:cNvPr>
          <p:cNvSpPr txBox="1"/>
          <p:nvPr/>
        </p:nvSpPr>
        <p:spPr>
          <a:xfrm>
            <a:off x="5112018" y="4018421"/>
            <a:ext cx="2305318" cy="369332"/>
          </a:xfrm>
          <a:prstGeom prst="rect">
            <a:avLst/>
          </a:prstGeom>
          <a:noFill/>
        </p:spPr>
        <p:txBody>
          <a:bodyPr wrap="square" rtlCol="0">
            <a:spAutoFit/>
          </a:bodyPr>
          <a:lstStyle/>
          <a:p>
            <a:r>
              <a:rPr lang="en-US" dirty="0">
                <a:latin typeface="Agency FB" panose="020B0503020202020204" pitchFamily="34" charset="0"/>
              </a:rPr>
              <a:t>Select a random color</a:t>
            </a:r>
          </a:p>
        </p:txBody>
      </p:sp>
    </p:spTree>
    <p:extLst>
      <p:ext uri="{BB962C8B-B14F-4D97-AF65-F5344CB8AC3E}">
        <p14:creationId xmlns:p14="http://schemas.microsoft.com/office/powerpoint/2010/main" val="1972265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down)">
                                      <p:cBhvr>
                                        <p:cTn id="24" dur="500"/>
                                        <p:tgtEl>
                                          <p:spTgt spid="26"/>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down)">
                                      <p:cBhvr>
                                        <p:cTn id="30" dur="500"/>
                                        <p:tgtEl>
                                          <p:spTgt spid="27"/>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wipe(down)">
                                      <p:cBhvr>
                                        <p:cTn id="33" dur="500"/>
                                        <p:tgtEl>
                                          <p:spTgt spid="2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wipe(down)">
                                      <p:cBhvr>
                                        <p:cTn id="36" dur="500"/>
                                        <p:tgtEl>
                                          <p:spTgt spid="31"/>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wipe(down)">
                                      <p:cBhvr>
                                        <p:cTn id="3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4" grpId="0" animBg="1"/>
      <p:bldP spid="8" grpId="0"/>
      <p:bldP spid="26" grpId="0"/>
      <p:bldP spid="27" grpId="0"/>
      <p:bldP spid="28" grpId="0"/>
      <p:bldP spid="29" grpId="0"/>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p:txBody>
          <a:bodyPr/>
          <a:lstStyle/>
          <a:p>
            <a:r>
              <a:rPr lang="en-US" dirty="0"/>
              <a:t>Code and learn with examples</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dirty="0">
                <a:solidFill>
                  <a:schemeClr val="bg1"/>
                </a:solidFill>
              </a:rPr>
              <a:t>Stage 2 | level 7  - Graphics with turtle II</a:t>
            </a:r>
          </a:p>
        </p:txBody>
      </p:sp>
      <p:sp>
        <p:nvSpPr>
          <p:cNvPr id="21" name="TextBox 20">
            <a:extLst>
              <a:ext uri="{FF2B5EF4-FFF2-40B4-BE49-F238E27FC236}">
                <a16:creationId xmlns:a16="http://schemas.microsoft.com/office/drawing/2014/main" id="{3E6FFA57-1C73-42F8-AF52-5ED504DC0B10}"/>
              </a:ext>
            </a:extLst>
          </p:cNvPr>
          <p:cNvSpPr txBox="1"/>
          <p:nvPr/>
        </p:nvSpPr>
        <p:spPr>
          <a:xfrm>
            <a:off x="8726242" y="991821"/>
            <a:ext cx="2270173" cy="369332"/>
          </a:xfrm>
          <a:prstGeom prst="rect">
            <a:avLst/>
          </a:prstGeom>
          <a:noFill/>
        </p:spPr>
        <p:txBody>
          <a:bodyPr wrap="none" rtlCol="0">
            <a:spAutoFit/>
          </a:bodyPr>
          <a:lstStyle/>
          <a:p>
            <a:r>
              <a:rPr lang="en-US" b="1" dirty="0">
                <a:latin typeface="Aharoni" panose="02010803020104030203" pitchFamily="2" charset="-79"/>
                <a:cs typeface="Aharoni" panose="02010803020104030203" pitchFamily="2" charset="-79"/>
              </a:rPr>
              <a:t>Hexagonal pattern</a:t>
            </a:r>
          </a:p>
        </p:txBody>
      </p:sp>
      <p:sp>
        <p:nvSpPr>
          <p:cNvPr id="14" name="Rectangle: Rounded Corners 13">
            <a:extLst>
              <a:ext uri="{FF2B5EF4-FFF2-40B4-BE49-F238E27FC236}">
                <a16:creationId xmlns:a16="http://schemas.microsoft.com/office/drawing/2014/main" id="{8FB3CF1A-3368-4D72-ADF9-6AEB10FB990C}"/>
              </a:ext>
            </a:extLst>
          </p:cNvPr>
          <p:cNvSpPr/>
          <p:nvPr/>
        </p:nvSpPr>
        <p:spPr>
          <a:xfrm>
            <a:off x="87098" y="760428"/>
            <a:ext cx="4969560" cy="5473521"/>
          </a:xfrm>
          <a:prstGeom prst="roundRect">
            <a:avLst>
              <a:gd name="adj" fmla="val 1037"/>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i="1" dirty="0">
                <a:solidFill>
                  <a:srgbClr val="C792EA"/>
                </a:solidFill>
                <a:latin typeface="Consolas" panose="020B0609020204030204" pitchFamily="49" charset="0"/>
              </a:rPr>
              <a:t>from</a:t>
            </a:r>
            <a:r>
              <a:rPr lang="en-US" sz="2400" dirty="0">
                <a:solidFill>
                  <a:srgbClr val="BFC7D5"/>
                </a:solidFill>
                <a:latin typeface="Consolas" panose="020B0609020204030204" pitchFamily="49" charset="0"/>
              </a:rPr>
              <a:t> turtle </a:t>
            </a:r>
            <a:r>
              <a:rPr lang="en-US" sz="2400" i="1" dirty="0">
                <a:solidFill>
                  <a:srgbClr val="C792EA"/>
                </a:solidFill>
                <a:latin typeface="Consolas" panose="020B0609020204030204" pitchFamily="49" charset="0"/>
              </a:rPr>
              <a:t>import</a:t>
            </a:r>
            <a:r>
              <a:rPr lang="en-US" sz="2400" dirty="0">
                <a:solidFill>
                  <a:srgbClr val="BFC7D5"/>
                </a:solidFill>
                <a:latin typeface="Consolas" panose="020B0609020204030204" pitchFamily="49" charset="0"/>
              </a:rPr>
              <a:t> </a:t>
            </a:r>
            <a:r>
              <a:rPr lang="en-US" sz="2400" dirty="0">
                <a:solidFill>
                  <a:srgbClr val="89DDFF"/>
                </a:solidFill>
                <a:latin typeface="Consolas" panose="020B0609020204030204" pitchFamily="49" charset="0"/>
              </a:rPr>
              <a:t>*</a:t>
            </a:r>
            <a:endParaRPr lang="en-US" sz="2400" dirty="0">
              <a:solidFill>
                <a:srgbClr val="BFC7D5"/>
              </a:solidFill>
              <a:latin typeface="Consolas" panose="020B0609020204030204" pitchFamily="49" charset="0"/>
            </a:endParaRPr>
          </a:p>
          <a:p>
            <a:r>
              <a:rPr lang="en-US" sz="2400" dirty="0" err="1">
                <a:solidFill>
                  <a:srgbClr val="B2CCD6"/>
                </a:solidFill>
                <a:latin typeface="Consolas" panose="020B0609020204030204" pitchFamily="49" charset="0"/>
              </a:rPr>
              <a:t>bgcolor</a:t>
            </a:r>
            <a:r>
              <a:rPr lang="en-US" sz="2400" dirty="0">
                <a:solidFill>
                  <a:srgbClr val="BFC7D5"/>
                </a:solidFill>
                <a:latin typeface="Consolas" panose="020B0609020204030204" pitchFamily="49" charset="0"/>
              </a:rPr>
              <a:t>(</a:t>
            </a:r>
            <a:r>
              <a:rPr lang="en-US" sz="2400" dirty="0">
                <a:solidFill>
                  <a:srgbClr val="D9F5DD"/>
                </a:solidFill>
                <a:latin typeface="Consolas" panose="020B0609020204030204" pitchFamily="49" charset="0"/>
              </a:rPr>
              <a:t>'</a:t>
            </a:r>
            <a:r>
              <a:rPr lang="en-US" sz="2400" i="1" dirty="0">
                <a:solidFill>
                  <a:srgbClr val="C3E88D"/>
                </a:solidFill>
                <a:latin typeface="Consolas" panose="020B0609020204030204" pitchFamily="49" charset="0"/>
              </a:rPr>
              <a:t>black</a:t>
            </a:r>
            <a:r>
              <a:rPr lang="en-US" sz="2400" dirty="0">
                <a:solidFill>
                  <a:srgbClr val="D9F5DD"/>
                </a:solidFill>
                <a:latin typeface="Consolas" panose="020B0609020204030204" pitchFamily="49" charset="0"/>
              </a:rPr>
              <a:t>'</a:t>
            </a:r>
            <a:r>
              <a:rPr lang="en-US" sz="2400" dirty="0">
                <a:solidFill>
                  <a:srgbClr val="BFC7D5"/>
                </a:solidFill>
                <a:latin typeface="Consolas" panose="020B0609020204030204" pitchFamily="49" charset="0"/>
              </a:rPr>
              <a:t>)</a:t>
            </a:r>
          </a:p>
          <a:p>
            <a:r>
              <a:rPr lang="en-US" sz="2400" dirty="0">
                <a:solidFill>
                  <a:srgbClr val="B2CCD6"/>
                </a:solidFill>
                <a:latin typeface="Consolas" panose="020B0609020204030204" pitchFamily="49" charset="0"/>
              </a:rPr>
              <a:t>speed</a:t>
            </a:r>
            <a:r>
              <a:rPr lang="en-US" sz="2400" dirty="0">
                <a:solidFill>
                  <a:srgbClr val="BFC7D5"/>
                </a:solidFill>
                <a:latin typeface="Consolas" panose="020B0609020204030204" pitchFamily="49" charset="0"/>
              </a:rPr>
              <a:t>(</a:t>
            </a:r>
            <a:r>
              <a:rPr lang="en-US" sz="2400" dirty="0">
                <a:solidFill>
                  <a:srgbClr val="D9F5DD"/>
                </a:solidFill>
                <a:latin typeface="Consolas" panose="020B0609020204030204" pitchFamily="49" charset="0"/>
              </a:rPr>
              <a:t>'</a:t>
            </a:r>
            <a:r>
              <a:rPr lang="en-US" sz="2400" i="1" dirty="0">
                <a:solidFill>
                  <a:srgbClr val="C3E88D"/>
                </a:solidFill>
                <a:latin typeface="Consolas" panose="020B0609020204030204" pitchFamily="49" charset="0"/>
              </a:rPr>
              <a:t>fastest</a:t>
            </a:r>
            <a:r>
              <a:rPr lang="en-US" sz="2400" dirty="0">
                <a:solidFill>
                  <a:srgbClr val="D9F5DD"/>
                </a:solidFill>
                <a:latin typeface="Consolas" panose="020B0609020204030204" pitchFamily="49" charset="0"/>
              </a:rPr>
              <a:t>'</a:t>
            </a:r>
            <a:r>
              <a:rPr lang="en-US" sz="2400" dirty="0">
                <a:solidFill>
                  <a:srgbClr val="BFC7D5"/>
                </a:solidFill>
                <a:latin typeface="Consolas" panose="020B0609020204030204" pitchFamily="49" charset="0"/>
              </a:rPr>
              <a:t>)</a:t>
            </a:r>
          </a:p>
          <a:p>
            <a:r>
              <a:rPr lang="en-US" sz="2400" dirty="0">
                <a:solidFill>
                  <a:srgbClr val="BFC7D5"/>
                </a:solidFill>
                <a:latin typeface="Consolas" panose="020B0609020204030204" pitchFamily="49" charset="0"/>
              </a:rPr>
              <a:t>colors </a:t>
            </a:r>
            <a:r>
              <a:rPr lang="en-US" sz="2400" dirty="0">
                <a:solidFill>
                  <a:srgbClr val="C792EA"/>
                </a:solidFill>
                <a:latin typeface="Consolas" panose="020B0609020204030204" pitchFamily="49" charset="0"/>
              </a:rPr>
              <a:t>=</a:t>
            </a:r>
            <a:r>
              <a:rPr lang="en-US" sz="2400" dirty="0">
                <a:solidFill>
                  <a:srgbClr val="BFC7D5"/>
                </a:solidFill>
                <a:latin typeface="Consolas" panose="020B0609020204030204" pitchFamily="49" charset="0"/>
              </a:rPr>
              <a:t> </a:t>
            </a:r>
            <a:r>
              <a:rPr lang="en-US" sz="2400" dirty="0">
                <a:solidFill>
                  <a:srgbClr val="D9F5DD"/>
                </a:solidFill>
                <a:latin typeface="Consolas" panose="020B0609020204030204" pitchFamily="49" charset="0"/>
              </a:rPr>
              <a:t>['</a:t>
            </a:r>
            <a:r>
              <a:rPr lang="en-US" sz="2400" i="1" dirty="0">
                <a:solidFill>
                  <a:srgbClr val="C3E88D"/>
                </a:solidFill>
                <a:latin typeface="Consolas" panose="020B0609020204030204" pitchFamily="49" charset="0"/>
              </a:rPr>
              <a:t>red</a:t>
            </a:r>
            <a:r>
              <a:rPr lang="en-US" sz="2400" dirty="0">
                <a:solidFill>
                  <a:srgbClr val="D9F5DD"/>
                </a:solidFill>
                <a:latin typeface="Consolas" panose="020B0609020204030204" pitchFamily="49" charset="0"/>
              </a:rPr>
              <a:t>'</a:t>
            </a:r>
            <a:r>
              <a:rPr lang="en-US" sz="2400" dirty="0">
                <a:solidFill>
                  <a:srgbClr val="BFC7D5"/>
                </a:solidFill>
                <a:latin typeface="Consolas" panose="020B0609020204030204" pitchFamily="49" charset="0"/>
              </a:rPr>
              <a:t>, </a:t>
            </a:r>
            <a:r>
              <a:rPr lang="en-US" sz="2400" dirty="0">
                <a:solidFill>
                  <a:srgbClr val="D9F5DD"/>
                </a:solidFill>
                <a:latin typeface="Consolas" panose="020B0609020204030204" pitchFamily="49" charset="0"/>
              </a:rPr>
              <a:t>'</a:t>
            </a:r>
            <a:r>
              <a:rPr lang="en-US" sz="2400" i="1" dirty="0">
                <a:solidFill>
                  <a:srgbClr val="C3E88D"/>
                </a:solidFill>
                <a:latin typeface="Consolas" panose="020B0609020204030204" pitchFamily="49" charset="0"/>
              </a:rPr>
              <a:t>purple</a:t>
            </a:r>
            <a:r>
              <a:rPr lang="en-US" sz="2400" dirty="0">
                <a:solidFill>
                  <a:srgbClr val="D9F5DD"/>
                </a:solidFill>
                <a:latin typeface="Consolas" panose="020B0609020204030204" pitchFamily="49" charset="0"/>
              </a:rPr>
              <a:t>’</a:t>
            </a:r>
            <a:r>
              <a:rPr lang="en-US" sz="2400" dirty="0">
                <a:solidFill>
                  <a:srgbClr val="BFC7D5"/>
                </a:solidFill>
                <a:latin typeface="Consolas" panose="020B0609020204030204" pitchFamily="49" charset="0"/>
              </a:rPr>
              <a:t>,  </a:t>
            </a:r>
            <a:r>
              <a:rPr lang="en-US" sz="2400" dirty="0">
                <a:solidFill>
                  <a:srgbClr val="D9F5DD"/>
                </a:solidFill>
                <a:latin typeface="Consolas" panose="020B0609020204030204" pitchFamily="49" charset="0"/>
              </a:rPr>
              <a:t>'</a:t>
            </a:r>
            <a:r>
              <a:rPr lang="en-US" sz="2400" i="1" dirty="0">
                <a:solidFill>
                  <a:srgbClr val="C3E88D"/>
                </a:solidFill>
                <a:latin typeface="Consolas" panose="020B0609020204030204" pitchFamily="49" charset="0"/>
              </a:rPr>
              <a:t>blue</a:t>
            </a:r>
            <a:r>
              <a:rPr lang="en-US" sz="2400" dirty="0">
                <a:solidFill>
                  <a:srgbClr val="D9F5DD"/>
                </a:solidFill>
                <a:latin typeface="Consolas" panose="020B0609020204030204" pitchFamily="49" charset="0"/>
              </a:rPr>
              <a:t>'</a:t>
            </a:r>
            <a:r>
              <a:rPr lang="en-US" sz="2400" dirty="0">
                <a:solidFill>
                  <a:srgbClr val="BFC7D5"/>
                </a:solidFill>
                <a:latin typeface="Consolas" panose="020B0609020204030204" pitchFamily="49" charset="0"/>
              </a:rPr>
              <a:t>, </a:t>
            </a:r>
            <a:r>
              <a:rPr lang="en-US" sz="2400" dirty="0">
                <a:solidFill>
                  <a:srgbClr val="D9F5DD"/>
                </a:solidFill>
                <a:latin typeface="Consolas" panose="020B0609020204030204" pitchFamily="49" charset="0"/>
              </a:rPr>
              <a:t>'</a:t>
            </a:r>
            <a:r>
              <a:rPr lang="en-US" sz="2400" i="1" dirty="0">
                <a:solidFill>
                  <a:srgbClr val="C3E88D"/>
                </a:solidFill>
                <a:latin typeface="Consolas" panose="020B0609020204030204" pitchFamily="49" charset="0"/>
              </a:rPr>
              <a:t>green</a:t>
            </a:r>
            <a:r>
              <a:rPr lang="en-US" sz="2400" dirty="0">
                <a:solidFill>
                  <a:srgbClr val="D9F5DD"/>
                </a:solidFill>
                <a:latin typeface="Consolas" panose="020B0609020204030204" pitchFamily="49" charset="0"/>
              </a:rPr>
              <a:t>'</a:t>
            </a:r>
            <a:r>
              <a:rPr lang="en-US" sz="2400" dirty="0">
                <a:solidFill>
                  <a:srgbClr val="BFC7D5"/>
                </a:solidFill>
                <a:latin typeface="Consolas" panose="020B0609020204030204" pitchFamily="49" charset="0"/>
              </a:rPr>
              <a:t>, </a:t>
            </a:r>
            <a:r>
              <a:rPr lang="en-US" sz="2400" dirty="0">
                <a:solidFill>
                  <a:srgbClr val="D9F5DD"/>
                </a:solidFill>
                <a:latin typeface="Consolas" panose="020B0609020204030204" pitchFamily="49" charset="0"/>
              </a:rPr>
              <a:t>'</a:t>
            </a:r>
            <a:r>
              <a:rPr lang="en-US" sz="2400" i="1" dirty="0">
                <a:solidFill>
                  <a:srgbClr val="C3E88D"/>
                </a:solidFill>
                <a:latin typeface="Consolas" panose="020B0609020204030204" pitchFamily="49" charset="0"/>
              </a:rPr>
              <a:t>yellow</a:t>
            </a:r>
            <a:r>
              <a:rPr lang="en-US" sz="2400" dirty="0">
                <a:solidFill>
                  <a:srgbClr val="D9F5DD"/>
                </a:solidFill>
                <a:latin typeface="Consolas" panose="020B0609020204030204" pitchFamily="49" charset="0"/>
              </a:rPr>
              <a:t>’</a:t>
            </a:r>
            <a:r>
              <a:rPr lang="en-US" sz="2400" dirty="0">
                <a:solidFill>
                  <a:srgbClr val="BFC7D5"/>
                </a:solidFill>
                <a:latin typeface="Consolas" panose="020B0609020204030204" pitchFamily="49" charset="0"/>
              </a:rPr>
              <a:t>,   </a:t>
            </a:r>
            <a:r>
              <a:rPr lang="en-US" sz="2400" dirty="0">
                <a:solidFill>
                  <a:srgbClr val="D9F5DD"/>
                </a:solidFill>
                <a:latin typeface="Consolas" panose="020B0609020204030204" pitchFamily="49" charset="0"/>
              </a:rPr>
              <a:t>'</a:t>
            </a:r>
            <a:r>
              <a:rPr lang="en-US" sz="2400" i="1" dirty="0">
                <a:solidFill>
                  <a:srgbClr val="C3E88D"/>
                </a:solidFill>
                <a:latin typeface="Consolas" panose="020B0609020204030204" pitchFamily="49" charset="0"/>
              </a:rPr>
              <a:t>orange</a:t>
            </a:r>
            <a:r>
              <a:rPr lang="en-US" sz="2400" dirty="0">
                <a:solidFill>
                  <a:srgbClr val="D9F5DD"/>
                </a:solidFill>
                <a:latin typeface="Consolas" panose="020B0609020204030204" pitchFamily="49" charset="0"/>
              </a:rPr>
              <a:t>']</a:t>
            </a:r>
            <a:endParaRPr lang="en-US" sz="2400" dirty="0">
              <a:solidFill>
                <a:srgbClr val="BFC7D5"/>
              </a:solidFill>
              <a:latin typeface="Consolas" panose="020B0609020204030204" pitchFamily="49" charset="0"/>
            </a:endParaRPr>
          </a:p>
          <a:p>
            <a:r>
              <a:rPr lang="en-US" sz="2400" i="1" dirty="0">
                <a:solidFill>
                  <a:srgbClr val="C792EA"/>
                </a:solidFill>
                <a:latin typeface="Consolas" panose="020B0609020204030204" pitchFamily="49" charset="0"/>
              </a:rPr>
              <a:t>for</a:t>
            </a:r>
            <a:r>
              <a:rPr lang="en-US" sz="2400" dirty="0">
                <a:solidFill>
                  <a:srgbClr val="BFC7D5"/>
                </a:solidFill>
                <a:latin typeface="Consolas" panose="020B0609020204030204" pitchFamily="49" charset="0"/>
              </a:rPr>
              <a:t> x </a:t>
            </a:r>
            <a:r>
              <a:rPr lang="en-US" sz="2400" i="1" dirty="0">
                <a:solidFill>
                  <a:srgbClr val="C792EA"/>
                </a:solidFill>
                <a:latin typeface="Consolas" panose="020B0609020204030204" pitchFamily="49" charset="0"/>
              </a:rPr>
              <a:t>in</a:t>
            </a:r>
            <a:r>
              <a:rPr lang="en-US" sz="2400" dirty="0">
                <a:solidFill>
                  <a:srgbClr val="BFC7D5"/>
                </a:solidFill>
                <a:latin typeface="Consolas" panose="020B0609020204030204" pitchFamily="49" charset="0"/>
              </a:rPr>
              <a:t> </a:t>
            </a:r>
            <a:r>
              <a:rPr lang="en-US" sz="2400" dirty="0">
                <a:solidFill>
                  <a:srgbClr val="89DDFF"/>
                </a:solidFill>
                <a:latin typeface="Consolas" panose="020B0609020204030204" pitchFamily="49" charset="0"/>
              </a:rPr>
              <a:t>range</a:t>
            </a:r>
            <a:r>
              <a:rPr lang="en-US" sz="2400" dirty="0">
                <a:solidFill>
                  <a:srgbClr val="BFC7D5"/>
                </a:solidFill>
                <a:latin typeface="Consolas" panose="020B0609020204030204" pitchFamily="49" charset="0"/>
              </a:rPr>
              <a:t>(</a:t>
            </a:r>
            <a:r>
              <a:rPr lang="en-US" sz="2400" dirty="0">
                <a:solidFill>
                  <a:srgbClr val="F78C6C"/>
                </a:solidFill>
                <a:latin typeface="Consolas" panose="020B0609020204030204" pitchFamily="49" charset="0"/>
              </a:rPr>
              <a:t>360</a:t>
            </a:r>
            <a:r>
              <a:rPr lang="en-US" sz="2400" dirty="0">
                <a:solidFill>
                  <a:srgbClr val="BFC7D5"/>
                </a:solidFill>
                <a:latin typeface="Consolas" panose="020B0609020204030204" pitchFamily="49" charset="0"/>
              </a:rPr>
              <a:t>):</a:t>
            </a:r>
          </a:p>
          <a:p>
            <a:r>
              <a:rPr lang="en-US" sz="2400" dirty="0">
                <a:solidFill>
                  <a:srgbClr val="BFC7D5"/>
                </a:solidFill>
                <a:latin typeface="Consolas" panose="020B0609020204030204" pitchFamily="49" charset="0"/>
              </a:rPr>
              <a:t>    </a:t>
            </a:r>
            <a:r>
              <a:rPr lang="en-US" sz="2400" dirty="0" err="1">
                <a:solidFill>
                  <a:srgbClr val="B2CCD6"/>
                </a:solidFill>
                <a:latin typeface="Consolas" panose="020B0609020204030204" pitchFamily="49" charset="0"/>
              </a:rPr>
              <a:t>pencolor</a:t>
            </a:r>
            <a:r>
              <a:rPr lang="en-US" sz="2400" dirty="0">
                <a:solidFill>
                  <a:srgbClr val="BFC7D5"/>
                </a:solidFill>
                <a:latin typeface="Consolas" panose="020B0609020204030204" pitchFamily="49" charset="0"/>
              </a:rPr>
              <a:t>(</a:t>
            </a:r>
            <a:r>
              <a:rPr lang="en-US" sz="2400" dirty="0">
                <a:solidFill>
                  <a:srgbClr val="7986E7"/>
                </a:solidFill>
                <a:latin typeface="Consolas" panose="020B0609020204030204" pitchFamily="49" charset="0"/>
              </a:rPr>
              <a:t>colors</a:t>
            </a:r>
            <a:r>
              <a:rPr lang="en-US" sz="2400" dirty="0">
                <a:solidFill>
                  <a:srgbClr val="BFC7D5"/>
                </a:solidFill>
                <a:latin typeface="Consolas" panose="020B0609020204030204" pitchFamily="49" charset="0"/>
              </a:rPr>
              <a:t>[</a:t>
            </a:r>
            <a:r>
              <a:rPr lang="en-US" sz="2400" dirty="0">
                <a:solidFill>
                  <a:srgbClr val="7986E7"/>
                </a:solidFill>
                <a:latin typeface="Consolas" panose="020B0609020204030204" pitchFamily="49" charset="0"/>
              </a:rPr>
              <a:t>x </a:t>
            </a:r>
            <a:r>
              <a:rPr lang="en-US" sz="2400" dirty="0">
                <a:solidFill>
                  <a:srgbClr val="89DDFF"/>
                </a:solidFill>
                <a:latin typeface="Consolas" panose="020B0609020204030204" pitchFamily="49" charset="0"/>
              </a:rPr>
              <a:t>%</a:t>
            </a:r>
            <a:r>
              <a:rPr lang="en-US" sz="2400" dirty="0">
                <a:solidFill>
                  <a:srgbClr val="7986E7"/>
                </a:solidFill>
                <a:latin typeface="Consolas" panose="020B0609020204030204" pitchFamily="49" charset="0"/>
              </a:rPr>
              <a:t> </a:t>
            </a:r>
            <a:r>
              <a:rPr lang="en-US" sz="2400" dirty="0">
                <a:solidFill>
                  <a:srgbClr val="F78C6C"/>
                </a:solidFill>
                <a:latin typeface="Consolas" panose="020B0609020204030204" pitchFamily="49" charset="0"/>
              </a:rPr>
              <a:t>6</a:t>
            </a:r>
            <a:r>
              <a:rPr lang="en-US" sz="2400" dirty="0">
                <a:solidFill>
                  <a:srgbClr val="BFC7D5"/>
                </a:solidFill>
                <a:latin typeface="Consolas" panose="020B0609020204030204" pitchFamily="49" charset="0"/>
              </a:rPr>
              <a:t>])</a:t>
            </a:r>
          </a:p>
          <a:p>
            <a:r>
              <a:rPr lang="en-US" sz="2400" dirty="0">
                <a:solidFill>
                  <a:srgbClr val="BFC7D5"/>
                </a:solidFill>
                <a:latin typeface="Consolas" panose="020B0609020204030204" pitchFamily="49" charset="0"/>
              </a:rPr>
              <a:t>    </a:t>
            </a:r>
            <a:r>
              <a:rPr lang="en-US" sz="2400" dirty="0">
                <a:solidFill>
                  <a:srgbClr val="B2CCD6"/>
                </a:solidFill>
                <a:latin typeface="Consolas" panose="020B0609020204030204" pitchFamily="49" charset="0"/>
              </a:rPr>
              <a:t>width</a:t>
            </a:r>
            <a:r>
              <a:rPr lang="en-US" sz="2400" dirty="0">
                <a:solidFill>
                  <a:srgbClr val="BFC7D5"/>
                </a:solidFill>
                <a:latin typeface="Consolas" panose="020B0609020204030204" pitchFamily="49" charset="0"/>
              </a:rPr>
              <a:t>(</a:t>
            </a:r>
            <a:r>
              <a:rPr lang="en-US" sz="2400" dirty="0">
                <a:solidFill>
                  <a:srgbClr val="7986E7"/>
                </a:solidFill>
                <a:latin typeface="Consolas" panose="020B0609020204030204" pitchFamily="49" charset="0"/>
              </a:rPr>
              <a:t>x </a:t>
            </a:r>
            <a:r>
              <a:rPr lang="en-US" sz="2400" dirty="0">
                <a:solidFill>
                  <a:srgbClr val="89DDFF"/>
                </a:solidFill>
                <a:latin typeface="Consolas" panose="020B0609020204030204" pitchFamily="49" charset="0"/>
              </a:rPr>
              <a:t>/</a:t>
            </a:r>
            <a:r>
              <a:rPr lang="en-US" sz="2400" dirty="0">
                <a:solidFill>
                  <a:srgbClr val="7986E7"/>
                </a:solidFill>
                <a:latin typeface="Consolas" panose="020B0609020204030204" pitchFamily="49" charset="0"/>
              </a:rPr>
              <a:t> </a:t>
            </a:r>
            <a:r>
              <a:rPr lang="en-US" sz="2400" dirty="0">
                <a:solidFill>
                  <a:srgbClr val="F78C6C"/>
                </a:solidFill>
                <a:latin typeface="Consolas" panose="020B0609020204030204" pitchFamily="49" charset="0"/>
              </a:rPr>
              <a:t>100</a:t>
            </a:r>
            <a:r>
              <a:rPr lang="en-US" sz="2400" dirty="0">
                <a:solidFill>
                  <a:srgbClr val="7986E7"/>
                </a:solidFill>
                <a:latin typeface="Consolas" panose="020B0609020204030204" pitchFamily="49" charset="0"/>
              </a:rPr>
              <a:t> </a:t>
            </a:r>
            <a:r>
              <a:rPr lang="en-US" sz="2400" dirty="0">
                <a:solidFill>
                  <a:srgbClr val="89DDFF"/>
                </a:solidFill>
                <a:latin typeface="Consolas" panose="020B0609020204030204" pitchFamily="49" charset="0"/>
              </a:rPr>
              <a:t>+</a:t>
            </a:r>
            <a:r>
              <a:rPr lang="en-US" sz="2400" dirty="0">
                <a:solidFill>
                  <a:srgbClr val="7986E7"/>
                </a:solidFill>
                <a:latin typeface="Consolas" panose="020B0609020204030204" pitchFamily="49" charset="0"/>
              </a:rPr>
              <a:t> </a:t>
            </a:r>
            <a:r>
              <a:rPr lang="en-US" sz="2400" dirty="0">
                <a:solidFill>
                  <a:srgbClr val="F78C6C"/>
                </a:solidFill>
                <a:latin typeface="Consolas" panose="020B0609020204030204" pitchFamily="49" charset="0"/>
              </a:rPr>
              <a:t>1</a:t>
            </a:r>
            <a:r>
              <a:rPr lang="en-US" sz="2400" dirty="0">
                <a:solidFill>
                  <a:srgbClr val="BFC7D5"/>
                </a:solidFill>
                <a:latin typeface="Consolas" panose="020B0609020204030204" pitchFamily="49" charset="0"/>
              </a:rPr>
              <a:t>)</a:t>
            </a:r>
          </a:p>
          <a:p>
            <a:r>
              <a:rPr lang="en-US" sz="2400" dirty="0">
                <a:solidFill>
                  <a:srgbClr val="BFC7D5"/>
                </a:solidFill>
                <a:latin typeface="Consolas" panose="020B0609020204030204" pitchFamily="49" charset="0"/>
              </a:rPr>
              <a:t>    </a:t>
            </a:r>
            <a:r>
              <a:rPr lang="en-US" sz="2400" dirty="0">
                <a:solidFill>
                  <a:srgbClr val="B2CCD6"/>
                </a:solidFill>
                <a:latin typeface="Consolas" panose="020B0609020204030204" pitchFamily="49" charset="0"/>
              </a:rPr>
              <a:t>forward</a:t>
            </a:r>
            <a:r>
              <a:rPr lang="en-US" sz="2400" dirty="0">
                <a:solidFill>
                  <a:srgbClr val="BFC7D5"/>
                </a:solidFill>
                <a:latin typeface="Consolas" panose="020B0609020204030204" pitchFamily="49" charset="0"/>
              </a:rPr>
              <a:t>(</a:t>
            </a:r>
            <a:r>
              <a:rPr lang="en-US" sz="2400" dirty="0">
                <a:solidFill>
                  <a:srgbClr val="7986E7"/>
                </a:solidFill>
                <a:latin typeface="Consolas" panose="020B0609020204030204" pitchFamily="49" charset="0"/>
              </a:rPr>
              <a:t>x</a:t>
            </a:r>
            <a:r>
              <a:rPr lang="en-US" sz="2400" dirty="0">
                <a:solidFill>
                  <a:srgbClr val="BFC7D5"/>
                </a:solidFill>
                <a:latin typeface="Consolas" panose="020B0609020204030204" pitchFamily="49" charset="0"/>
              </a:rPr>
              <a:t>)</a:t>
            </a:r>
          </a:p>
          <a:p>
            <a:r>
              <a:rPr lang="en-US" sz="2400" dirty="0">
                <a:solidFill>
                  <a:srgbClr val="BFC7D5"/>
                </a:solidFill>
                <a:latin typeface="Consolas" panose="020B0609020204030204" pitchFamily="49" charset="0"/>
              </a:rPr>
              <a:t>    </a:t>
            </a:r>
            <a:r>
              <a:rPr lang="en-US" sz="2400" dirty="0">
                <a:solidFill>
                  <a:srgbClr val="B2CCD6"/>
                </a:solidFill>
                <a:latin typeface="Consolas" panose="020B0609020204030204" pitchFamily="49" charset="0"/>
              </a:rPr>
              <a:t>left</a:t>
            </a:r>
            <a:r>
              <a:rPr lang="en-US" sz="2400" dirty="0">
                <a:solidFill>
                  <a:srgbClr val="BFC7D5"/>
                </a:solidFill>
                <a:latin typeface="Consolas" panose="020B0609020204030204" pitchFamily="49" charset="0"/>
              </a:rPr>
              <a:t>(</a:t>
            </a:r>
            <a:r>
              <a:rPr lang="en-US" sz="2400" dirty="0">
                <a:solidFill>
                  <a:srgbClr val="F78C6C"/>
                </a:solidFill>
                <a:latin typeface="Consolas" panose="020B0609020204030204" pitchFamily="49" charset="0"/>
              </a:rPr>
              <a:t>59</a:t>
            </a:r>
            <a:r>
              <a:rPr lang="en-US" sz="2400" dirty="0">
                <a:solidFill>
                  <a:srgbClr val="BFC7D5"/>
                </a:solidFill>
                <a:latin typeface="Consolas" panose="020B0609020204030204" pitchFamily="49" charset="0"/>
              </a:rPr>
              <a:t>)</a:t>
            </a:r>
          </a:p>
          <a:p>
            <a:r>
              <a:rPr lang="en-US" sz="2400" dirty="0" err="1">
                <a:solidFill>
                  <a:srgbClr val="B2CCD6"/>
                </a:solidFill>
                <a:latin typeface="Consolas" panose="020B0609020204030204" pitchFamily="49" charset="0"/>
              </a:rPr>
              <a:t>mainloop</a:t>
            </a:r>
            <a:r>
              <a:rPr lang="en-US" sz="2400" dirty="0">
                <a:solidFill>
                  <a:srgbClr val="BFC7D5"/>
                </a:solidFill>
                <a:latin typeface="Consolas" panose="020B0609020204030204" pitchFamily="49" charset="0"/>
              </a:rPr>
              <a:t>()</a:t>
            </a:r>
          </a:p>
        </p:txBody>
      </p:sp>
      <p:sp>
        <p:nvSpPr>
          <p:cNvPr id="27" name="TextBox 26">
            <a:extLst>
              <a:ext uri="{FF2B5EF4-FFF2-40B4-BE49-F238E27FC236}">
                <a16:creationId xmlns:a16="http://schemas.microsoft.com/office/drawing/2014/main" id="{9AF701C5-46CE-456B-99A7-F44F76C3E97D}"/>
              </a:ext>
            </a:extLst>
          </p:cNvPr>
          <p:cNvSpPr txBox="1"/>
          <p:nvPr/>
        </p:nvSpPr>
        <p:spPr>
          <a:xfrm>
            <a:off x="5167378" y="3845549"/>
            <a:ext cx="2305318" cy="369332"/>
          </a:xfrm>
          <a:prstGeom prst="rect">
            <a:avLst/>
          </a:prstGeom>
          <a:noFill/>
        </p:spPr>
        <p:txBody>
          <a:bodyPr wrap="square" rtlCol="0">
            <a:spAutoFit/>
          </a:bodyPr>
          <a:lstStyle/>
          <a:p>
            <a:r>
              <a:rPr lang="en-US" dirty="0">
                <a:latin typeface="Agency FB" panose="020B0503020202020204" pitchFamily="34" charset="0"/>
              </a:rPr>
              <a:t>Select a number for color</a:t>
            </a:r>
          </a:p>
        </p:txBody>
      </p:sp>
      <p:pic>
        <p:nvPicPr>
          <p:cNvPr id="5" name="Picture 4">
            <a:extLst>
              <a:ext uri="{FF2B5EF4-FFF2-40B4-BE49-F238E27FC236}">
                <a16:creationId xmlns:a16="http://schemas.microsoft.com/office/drawing/2014/main" id="{EEC5E0B9-521F-4E49-AB01-8C6BE3DD9C80}"/>
              </a:ext>
            </a:extLst>
          </p:cNvPr>
          <p:cNvPicPr>
            <a:picLocks noChangeAspect="1"/>
          </p:cNvPicPr>
          <p:nvPr/>
        </p:nvPicPr>
        <p:blipFill>
          <a:blip r:embed="rId2"/>
          <a:stretch>
            <a:fillRect/>
          </a:stretch>
        </p:blipFill>
        <p:spPr>
          <a:xfrm>
            <a:off x="7283466" y="1677685"/>
            <a:ext cx="4773367" cy="4050820"/>
          </a:xfrm>
          <a:prstGeom prst="rect">
            <a:avLst/>
          </a:prstGeom>
        </p:spPr>
      </p:pic>
      <p:sp>
        <p:nvSpPr>
          <p:cNvPr id="9" name="TextBox 8">
            <a:extLst>
              <a:ext uri="{FF2B5EF4-FFF2-40B4-BE49-F238E27FC236}">
                <a16:creationId xmlns:a16="http://schemas.microsoft.com/office/drawing/2014/main" id="{CD3943CF-ED5A-4AF9-A27E-62E3DDB280B1}"/>
              </a:ext>
            </a:extLst>
          </p:cNvPr>
          <p:cNvSpPr txBox="1"/>
          <p:nvPr/>
        </p:nvSpPr>
        <p:spPr>
          <a:xfrm>
            <a:off x="5167378" y="4162081"/>
            <a:ext cx="2305318" cy="369332"/>
          </a:xfrm>
          <a:prstGeom prst="rect">
            <a:avLst/>
          </a:prstGeom>
          <a:noFill/>
        </p:spPr>
        <p:txBody>
          <a:bodyPr wrap="square" rtlCol="0">
            <a:spAutoFit/>
          </a:bodyPr>
          <a:lstStyle/>
          <a:p>
            <a:r>
              <a:rPr lang="en-US" dirty="0">
                <a:latin typeface="Agency FB" panose="020B0503020202020204" pitchFamily="34" charset="0"/>
              </a:rPr>
              <a:t>Set pen width</a:t>
            </a:r>
          </a:p>
        </p:txBody>
      </p:sp>
      <p:sp>
        <p:nvSpPr>
          <p:cNvPr id="10" name="TextBox 9">
            <a:extLst>
              <a:ext uri="{FF2B5EF4-FFF2-40B4-BE49-F238E27FC236}">
                <a16:creationId xmlns:a16="http://schemas.microsoft.com/office/drawing/2014/main" id="{81087BAD-C5D9-4CEE-AE4E-A7C880D055AF}"/>
              </a:ext>
            </a:extLst>
          </p:cNvPr>
          <p:cNvSpPr txBox="1"/>
          <p:nvPr/>
        </p:nvSpPr>
        <p:spPr>
          <a:xfrm>
            <a:off x="5167378" y="4916344"/>
            <a:ext cx="2305318" cy="369332"/>
          </a:xfrm>
          <a:prstGeom prst="rect">
            <a:avLst/>
          </a:prstGeom>
          <a:noFill/>
        </p:spPr>
        <p:txBody>
          <a:bodyPr wrap="square" rtlCol="0">
            <a:spAutoFit/>
          </a:bodyPr>
          <a:lstStyle/>
          <a:p>
            <a:r>
              <a:rPr lang="en-US" dirty="0">
                <a:latin typeface="Agency FB" panose="020B0503020202020204" pitchFamily="34" charset="0"/>
              </a:rPr>
              <a:t>Make a rotation to 59 deg</a:t>
            </a:r>
          </a:p>
        </p:txBody>
      </p:sp>
    </p:spTree>
    <p:extLst>
      <p:ext uri="{BB962C8B-B14F-4D97-AF65-F5344CB8AC3E}">
        <p14:creationId xmlns:p14="http://schemas.microsoft.com/office/powerpoint/2010/main" val="186629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additive="base">
                                        <p:cTn id="12" dur="500" fill="hold"/>
                                        <p:tgtEl>
                                          <p:spTgt spid="14"/>
                                        </p:tgtEl>
                                        <p:attrNameLst>
                                          <p:attrName>ppt_x</p:attrName>
                                        </p:attrNameLst>
                                      </p:cBhvr>
                                      <p:tavLst>
                                        <p:tav tm="0">
                                          <p:val>
                                            <p:strVal val="0-#ppt_w/2"/>
                                          </p:val>
                                        </p:tav>
                                        <p:tav tm="100000">
                                          <p:val>
                                            <p:strVal val="#ppt_x"/>
                                          </p:val>
                                        </p:tav>
                                      </p:tavLst>
                                    </p:anim>
                                    <p:anim calcmode="lin" valueType="num">
                                      <p:cBhvr additive="base">
                                        <p:cTn id="13" dur="500" fill="hold"/>
                                        <p:tgtEl>
                                          <p:spTgt spid="14"/>
                                        </p:tgtEl>
                                        <p:attrNameLst>
                                          <p:attrName>ppt_y</p:attrName>
                                        </p:attrNameLst>
                                      </p:cBhvr>
                                      <p:tavLst>
                                        <p:tav tm="0">
                                          <p:val>
                                            <p:strVal val="#ppt_y"/>
                                          </p:val>
                                        </p:tav>
                                        <p:tav tm="100000">
                                          <p:val>
                                            <p:strVal val="#ppt_y"/>
                                          </p:val>
                                        </p:tav>
                                      </p:tavLst>
                                    </p:anim>
                                  </p:childTnLst>
                                </p:cTn>
                              </p:par>
                              <p:par>
                                <p:cTn id="14" presetID="22" presetClass="entr" presetSubtype="4"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wipe(down)">
                                      <p:cBhvr>
                                        <p:cTn id="16" dur="500"/>
                                        <p:tgtEl>
                                          <p:spTgt spid="27"/>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down)">
                                      <p:cBhvr>
                                        <p:cTn id="19" dur="500"/>
                                        <p:tgtEl>
                                          <p:spTgt spid="9"/>
                                        </p:tgtEl>
                                      </p:cBhvr>
                                    </p:animEffect>
                                  </p:childTnLst>
                                </p:cTn>
                              </p:par>
                              <p:par>
                                <p:cTn id="20" presetID="22" presetClass="entr" presetSubtype="4"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down)">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4" grpId="0" animBg="1"/>
      <p:bldP spid="27"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88952ADD-D62E-40C4-B0A7-E1F12692FBC1}"/>
              </a:ext>
            </a:extLst>
          </p:cNvPr>
          <p:cNvSpPr>
            <a:spLocks noGrp="1"/>
          </p:cNvSpPr>
          <p:nvPr>
            <p:ph type="ftr" sz="quarter" idx="11"/>
          </p:nvPr>
        </p:nvSpPr>
        <p:spPr/>
        <p:txBody>
          <a:bodyPr/>
          <a:lstStyle/>
          <a:p>
            <a:pPr algn="l"/>
            <a:r>
              <a:rPr lang="en-US" sz="1600" dirty="0">
                <a:solidFill>
                  <a:schemeClr val="bg1"/>
                </a:solidFill>
              </a:rPr>
              <a:t>Stage 1 | level 6  - Graphics with turtle I</a:t>
            </a:r>
          </a:p>
        </p:txBody>
      </p:sp>
      <p:sp>
        <p:nvSpPr>
          <p:cNvPr id="4" name="Rectangle 3">
            <a:extLst>
              <a:ext uri="{FF2B5EF4-FFF2-40B4-BE49-F238E27FC236}">
                <a16:creationId xmlns:a16="http://schemas.microsoft.com/office/drawing/2014/main" id="{CC82238E-059B-4AE3-83B5-3675E1426461}"/>
              </a:ext>
            </a:extLst>
          </p:cNvPr>
          <p:cNvSpPr/>
          <p:nvPr/>
        </p:nvSpPr>
        <p:spPr>
          <a:xfrm>
            <a:off x="-11195" y="0"/>
            <a:ext cx="12203195" cy="640926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9900" b="1" dirty="0">
                <a:latin typeface="Aharoni" panose="02010803020104030203" pitchFamily="2" charset="-79"/>
                <a:cs typeface="Aharoni" panose="02010803020104030203" pitchFamily="2" charset="-79"/>
              </a:rPr>
              <a:t>THE END</a:t>
            </a:r>
          </a:p>
        </p:txBody>
      </p:sp>
    </p:spTree>
    <p:extLst>
      <p:ext uri="{BB962C8B-B14F-4D97-AF65-F5344CB8AC3E}">
        <p14:creationId xmlns:p14="http://schemas.microsoft.com/office/powerpoint/2010/main" val="2681382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a:xfrm>
            <a:off x="738909" y="81281"/>
            <a:ext cx="10714181" cy="400050"/>
          </a:xfrm>
        </p:spPr>
        <p:txBody>
          <a:bodyPr/>
          <a:lstStyle/>
          <a:p>
            <a:r>
              <a:rPr lang="en-US" dirty="0"/>
              <a:t>Turtle introduction</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1 | level 6  - Graphics with turtle I</a:t>
            </a:r>
          </a:p>
        </p:txBody>
      </p:sp>
      <p:sp>
        <p:nvSpPr>
          <p:cNvPr id="8" name="Rectangle: Rounded Corners 7">
            <a:extLst>
              <a:ext uri="{FF2B5EF4-FFF2-40B4-BE49-F238E27FC236}">
                <a16:creationId xmlns:a16="http://schemas.microsoft.com/office/drawing/2014/main" id="{79F7BFE3-96A4-493D-9697-31BEDD898782}"/>
              </a:ext>
            </a:extLst>
          </p:cNvPr>
          <p:cNvSpPr/>
          <p:nvPr/>
        </p:nvSpPr>
        <p:spPr>
          <a:xfrm>
            <a:off x="383177" y="994590"/>
            <a:ext cx="6618514" cy="1593669"/>
          </a:xfrm>
          <a:prstGeom prst="roundRect">
            <a:avLst>
              <a:gd name="adj" fmla="val 4645"/>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TextBox 15">
            <a:extLst>
              <a:ext uri="{FF2B5EF4-FFF2-40B4-BE49-F238E27FC236}">
                <a16:creationId xmlns:a16="http://schemas.microsoft.com/office/drawing/2014/main" id="{C84EE61C-CF37-4F0A-BE6B-FBE12AB5B3AB}"/>
              </a:ext>
            </a:extLst>
          </p:cNvPr>
          <p:cNvSpPr txBox="1"/>
          <p:nvPr/>
        </p:nvSpPr>
        <p:spPr>
          <a:xfrm>
            <a:off x="631370" y="1191259"/>
            <a:ext cx="6170023" cy="1200329"/>
          </a:xfrm>
          <a:prstGeom prst="rect">
            <a:avLst/>
          </a:prstGeom>
          <a:noFill/>
        </p:spPr>
        <p:txBody>
          <a:bodyPr wrap="square">
            <a:spAutoFit/>
          </a:bodyPr>
          <a:lstStyle/>
          <a:p>
            <a:r>
              <a:rPr lang="en-US" b="1" i="0" dirty="0">
                <a:solidFill>
                  <a:srgbClr val="212529"/>
                </a:solidFill>
                <a:effectLst/>
                <a:latin typeface="Lato"/>
              </a:rPr>
              <a:t>The best way to learn the Python turtle is running set of codes, from the simplest to the more advanced gradually, rather than making an effort to understand the simulator fully at first. </a:t>
            </a:r>
            <a:endParaRPr lang="en-US" b="1" dirty="0"/>
          </a:p>
        </p:txBody>
      </p:sp>
      <p:sp>
        <p:nvSpPr>
          <p:cNvPr id="9" name="Rectangle: Rounded Corners 8">
            <a:extLst>
              <a:ext uri="{FF2B5EF4-FFF2-40B4-BE49-F238E27FC236}">
                <a16:creationId xmlns:a16="http://schemas.microsoft.com/office/drawing/2014/main" id="{51C1C9E2-494F-4D3D-8A39-5C3192EE1238}"/>
              </a:ext>
            </a:extLst>
          </p:cNvPr>
          <p:cNvSpPr/>
          <p:nvPr/>
        </p:nvSpPr>
        <p:spPr>
          <a:xfrm>
            <a:off x="4845040" y="3328090"/>
            <a:ext cx="1985554" cy="400050"/>
          </a:xfrm>
          <a:prstGeom prst="roundRect">
            <a:avLst>
              <a:gd name="adj" fmla="val 796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latin typeface="Aharoni" panose="02010803020104030203" pitchFamily="2" charset="-79"/>
                <a:cs typeface="Aharoni" panose="02010803020104030203" pitchFamily="2" charset="-79"/>
              </a:rPr>
              <a:t>Color</a:t>
            </a:r>
          </a:p>
        </p:txBody>
      </p:sp>
      <p:sp>
        <p:nvSpPr>
          <p:cNvPr id="19" name="Rectangle: Rounded Corners 18">
            <a:extLst>
              <a:ext uri="{FF2B5EF4-FFF2-40B4-BE49-F238E27FC236}">
                <a16:creationId xmlns:a16="http://schemas.microsoft.com/office/drawing/2014/main" id="{7050C215-8604-4317-87B2-8DA6E895F686}"/>
              </a:ext>
            </a:extLst>
          </p:cNvPr>
          <p:cNvSpPr/>
          <p:nvPr/>
        </p:nvSpPr>
        <p:spPr>
          <a:xfrm>
            <a:off x="577840" y="3328090"/>
            <a:ext cx="1985554" cy="400050"/>
          </a:xfrm>
          <a:prstGeom prst="roundRect">
            <a:avLst>
              <a:gd name="adj" fmla="val 796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latin typeface="Aharoni" panose="02010803020104030203" pitchFamily="2" charset="-79"/>
                <a:cs typeface="Aharoni" panose="02010803020104030203" pitchFamily="2" charset="-79"/>
              </a:rPr>
              <a:t>Moving</a:t>
            </a:r>
          </a:p>
        </p:txBody>
      </p:sp>
      <p:sp>
        <p:nvSpPr>
          <p:cNvPr id="20" name="Rectangle: Rounded Corners 19">
            <a:extLst>
              <a:ext uri="{FF2B5EF4-FFF2-40B4-BE49-F238E27FC236}">
                <a16:creationId xmlns:a16="http://schemas.microsoft.com/office/drawing/2014/main" id="{A42CA51C-A8FD-476C-B851-D5BA15C21176}"/>
              </a:ext>
            </a:extLst>
          </p:cNvPr>
          <p:cNvSpPr/>
          <p:nvPr/>
        </p:nvSpPr>
        <p:spPr>
          <a:xfrm>
            <a:off x="2711440" y="3328090"/>
            <a:ext cx="1985554" cy="400050"/>
          </a:xfrm>
          <a:prstGeom prst="roundRect">
            <a:avLst>
              <a:gd name="adj" fmla="val 796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latin typeface="Aharoni" panose="02010803020104030203" pitchFamily="2" charset="-79"/>
                <a:cs typeface="Aharoni" panose="02010803020104030203" pitchFamily="2" charset="-79"/>
              </a:rPr>
              <a:t>Drawing</a:t>
            </a:r>
          </a:p>
        </p:txBody>
      </p:sp>
      <p:sp>
        <p:nvSpPr>
          <p:cNvPr id="21" name="Rectangle: Rounded Corners 20">
            <a:extLst>
              <a:ext uri="{FF2B5EF4-FFF2-40B4-BE49-F238E27FC236}">
                <a16:creationId xmlns:a16="http://schemas.microsoft.com/office/drawing/2014/main" id="{7CE994F8-0364-4F38-AFFF-AEEEFAEE5EDB}"/>
              </a:ext>
            </a:extLst>
          </p:cNvPr>
          <p:cNvSpPr/>
          <p:nvPr/>
        </p:nvSpPr>
        <p:spPr>
          <a:xfrm>
            <a:off x="577840" y="4016160"/>
            <a:ext cx="1985554" cy="400050"/>
          </a:xfrm>
          <a:prstGeom prst="roundRect">
            <a:avLst>
              <a:gd name="adj" fmla="val 796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latin typeface="Aharoni" panose="02010803020104030203" pitchFamily="2" charset="-79"/>
                <a:cs typeface="Aharoni" panose="02010803020104030203" pitchFamily="2" charset="-79"/>
              </a:rPr>
              <a:t>Shapes</a:t>
            </a:r>
          </a:p>
        </p:txBody>
      </p:sp>
      <p:sp>
        <p:nvSpPr>
          <p:cNvPr id="22" name="Rectangle: Rounded Corners 21">
            <a:extLst>
              <a:ext uri="{FF2B5EF4-FFF2-40B4-BE49-F238E27FC236}">
                <a16:creationId xmlns:a16="http://schemas.microsoft.com/office/drawing/2014/main" id="{CD742D0C-E10E-46A4-8421-8CA7327581C3}"/>
              </a:ext>
            </a:extLst>
          </p:cNvPr>
          <p:cNvSpPr/>
          <p:nvPr/>
        </p:nvSpPr>
        <p:spPr>
          <a:xfrm>
            <a:off x="2711440" y="4010751"/>
            <a:ext cx="1985554" cy="400050"/>
          </a:xfrm>
          <a:prstGeom prst="roundRect">
            <a:avLst>
              <a:gd name="adj" fmla="val 796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latin typeface="Aharoni" panose="02010803020104030203" pitchFamily="2" charset="-79"/>
                <a:cs typeface="Aharoni" panose="02010803020104030203" pitchFamily="2" charset="-79"/>
              </a:rPr>
              <a:t>Screen</a:t>
            </a:r>
          </a:p>
        </p:txBody>
      </p:sp>
      <p:sp>
        <p:nvSpPr>
          <p:cNvPr id="23" name="Rectangle: Rounded Corners 22">
            <a:extLst>
              <a:ext uri="{FF2B5EF4-FFF2-40B4-BE49-F238E27FC236}">
                <a16:creationId xmlns:a16="http://schemas.microsoft.com/office/drawing/2014/main" id="{860E1637-93C5-4116-B2D9-989480768867}"/>
              </a:ext>
            </a:extLst>
          </p:cNvPr>
          <p:cNvSpPr/>
          <p:nvPr/>
        </p:nvSpPr>
        <p:spPr>
          <a:xfrm>
            <a:off x="4815839" y="4006069"/>
            <a:ext cx="1985554" cy="400050"/>
          </a:xfrm>
          <a:prstGeom prst="roundRect">
            <a:avLst>
              <a:gd name="adj" fmla="val 796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latin typeface="Aharoni" panose="02010803020104030203" pitchFamily="2" charset="-79"/>
                <a:cs typeface="Aharoni" panose="02010803020104030203" pitchFamily="2" charset="-79"/>
              </a:rPr>
              <a:t>Loops</a:t>
            </a:r>
          </a:p>
        </p:txBody>
      </p:sp>
      <p:sp>
        <p:nvSpPr>
          <p:cNvPr id="24" name="Rectangle: Rounded Corners 23">
            <a:extLst>
              <a:ext uri="{FF2B5EF4-FFF2-40B4-BE49-F238E27FC236}">
                <a16:creationId xmlns:a16="http://schemas.microsoft.com/office/drawing/2014/main" id="{B93E010B-D775-484C-8A69-2258B2DE74CB}"/>
              </a:ext>
            </a:extLst>
          </p:cNvPr>
          <p:cNvSpPr/>
          <p:nvPr/>
        </p:nvSpPr>
        <p:spPr>
          <a:xfrm>
            <a:off x="577840" y="4672519"/>
            <a:ext cx="1985554" cy="400050"/>
          </a:xfrm>
          <a:prstGeom prst="roundRect">
            <a:avLst>
              <a:gd name="adj" fmla="val 796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latin typeface="Aharoni" panose="02010803020104030203" pitchFamily="2" charset="-79"/>
                <a:cs typeface="Aharoni" panose="02010803020104030203" pitchFamily="2" charset="-79"/>
              </a:rPr>
              <a:t>Speed</a:t>
            </a:r>
          </a:p>
        </p:txBody>
      </p:sp>
      <p:sp>
        <p:nvSpPr>
          <p:cNvPr id="25" name="Rectangle: Rounded Corners 24">
            <a:extLst>
              <a:ext uri="{FF2B5EF4-FFF2-40B4-BE49-F238E27FC236}">
                <a16:creationId xmlns:a16="http://schemas.microsoft.com/office/drawing/2014/main" id="{D6C43DF8-C2E1-4191-B517-3770418570C6}"/>
              </a:ext>
            </a:extLst>
          </p:cNvPr>
          <p:cNvSpPr/>
          <p:nvPr/>
        </p:nvSpPr>
        <p:spPr>
          <a:xfrm>
            <a:off x="2711440" y="4672519"/>
            <a:ext cx="1985554" cy="400050"/>
          </a:xfrm>
          <a:prstGeom prst="roundRect">
            <a:avLst>
              <a:gd name="adj" fmla="val 796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latin typeface="Aharoni" panose="02010803020104030203" pitchFamily="2" charset="-79"/>
                <a:cs typeface="Aharoni" panose="02010803020104030203" pitchFamily="2" charset="-79"/>
              </a:rPr>
              <a:t>Customizing</a:t>
            </a:r>
          </a:p>
        </p:txBody>
      </p:sp>
      <p:sp>
        <p:nvSpPr>
          <p:cNvPr id="26" name="Rectangle: Rounded Corners 25">
            <a:extLst>
              <a:ext uri="{FF2B5EF4-FFF2-40B4-BE49-F238E27FC236}">
                <a16:creationId xmlns:a16="http://schemas.microsoft.com/office/drawing/2014/main" id="{E9784E61-8628-4D17-80FE-1E75EE56E782}"/>
              </a:ext>
            </a:extLst>
          </p:cNvPr>
          <p:cNvSpPr/>
          <p:nvPr/>
        </p:nvSpPr>
        <p:spPr>
          <a:xfrm>
            <a:off x="4815839" y="4684048"/>
            <a:ext cx="1985554" cy="400050"/>
          </a:xfrm>
          <a:prstGeom prst="roundRect">
            <a:avLst>
              <a:gd name="adj" fmla="val 7960"/>
            </a:avLst>
          </a:prstGeom>
        </p:spPr>
        <p:style>
          <a:lnRef idx="1">
            <a:schemeClr val="accent5"/>
          </a:lnRef>
          <a:fillRef idx="3">
            <a:schemeClr val="accent5"/>
          </a:fillRef>
          <a:effectRef idx="2">
            <a:schemeClr val="accent5"/>
          </a:effectRef>
          <a:fontRef idx="minor">
            <a:schemeClr val="lt1"/>
          </a:fontRef>
        </p:style>
        <p:txBody>
          <a:bodyPr rtlCol="0" anchor="ctr"/>
          <a:lstStyle/>
          <a:p>
            <a:pPr algn="ctr"/>
            <a:r>
              <a:rPr lang="en-US" sz="2000" dirty="0">
                <a:latin typeface="Aharoni" panose="02010803020104030203" pitchFamily="2" charset="-79"/>
                <a:cs typeface="Aharoni" panose="02010803020104030203" pitchFamily="2" charset="-79"/>
              </a:rPr>
              <a:t>Pattern</a:t>
            </a:r>
          </a:p>
        </p:txBody>
      </p:sp>
      <p:pic>
        <p:nvPicPr>
          <p:cNvPr id="17" name="Picture 16">
            <a:extLst>
              <a:ext uri="{FF2B5EF4-FFF2-40B4-BE49-F238E27FC236}">
                <a16:creationId xmlns:a16="http://schemas.microsoft.com/office/drawing/2014/main" id="{2343E19C-EC2E-4FDA-AF23-0C5D618268E1}"/>
              </a:ext>
            </a:extLst>
          </p:cNvPr>
          <p:cNvPicPr>
            <a:picLocks noChangeAspect="1"/>
          </p:cNvPicPr>
          <p:nvPr/>
        </p:nvPicPr>
        <p:blipFill rotWithShape="1">
          <a:blip r:embed="rId2"/>
          <a:srcRect l="48806" t="27734" r="26405" b="42999"/>
          <a:stretch/>
        </p:blipFill>
        <p:spPr>
          <a:xfrm>
            <a:off x="10331943" y="3168245"/>
            <a:ext cx="1436914" cy="1410853"/>
          </a:xfrm>
          <a:prstGeom prst="rect">
            <a:avLst/>
          </a:prstGeom>
        </p:spPr>
      </p:pic>
      <p:sp>
        <p:nvSpPr>
          <p:cNvPr id="11" name="TextBox 10">
            <a:extLst>
              <a:ext uri="{FF2B5EF4-FFF2-40B4-BE49-F238E27FC236}">
                <a16:creationId xmlns:a16="http://schemas.microsoft.com/office/drawing/2014/main" id="{ED72AA00-51DF-4635-B8E7-FE2701F6BCD9}"/>
              </a:ext>
            </a:extLst>
          </p:cNvPr>
          <p:cNvSpPr txBox="1"/>
          <p:nvPr/>
        </p:nvSpPr>
        <p:spPr>
          <a:xfrm>
            <a:off x="2108250" y="2798913"/>
            <a:ext cx="3168368" cy="369332"/>
          </a:xfrm>
          <a:prstGeom prst="rect">
            <a:avLst/>
          </a:prstGeom>
          <a:noFill/>
        </p:spPr>
        <p:txBody>
          <a:bodyPr wrap="none" rtlCol="0">
            <a:spAutoFit/>
          </a:bodyPr>
          <a:lstStyle/>
          <a:p>
            <a:r>
              <a:rPr lang="en-US" dirty="0"/>
              <a:t>Stuff that you are going to learn</a:t>
            </a:r>
          </a:p>
        </p:txBody>
      </p:sp>
      <p:pic>
        <p:nvPicPr>
          <p:cNvPr id="12" name="Picture 11">
            <a:extLst>
              <a:ext uri="{FF2B5EF4-FFF2-40B4-BE49-F238E27FC236}">
                <a16:creationId xmlns:a16="http://schemas.microsoft.com/office/drawing/2014/main" id="{B7D86CD1-888A-4DAC-9029-62D559E5D9CD}"/>
              </a:ext>
            </a:extLst>
          </p:cNvPr>
          <p:cNvPicPr>
            <a:picLocks noChangeAspect="1"/>
          </p:cNvPicPr>
          <p:nvPr/>
        </p:nvPicPr>
        <p:blipFill>
          <a:blip r:embed="rId3"/>
          <a:stretch>
            <a:fillRect/>
          </a:stretch>
        </p:blipFill>
        <p:spPr>
          <a:xfrm>
            <a:off x="7249884" y="1380349"/>
            <a:ext cx="2833866" cy="2662117"/>
          </a:xfrm>
          <a:prstGeom prst="rect">
            <a:avLst/>
          </a:prstGeom>
        </p:spPr>
      </p:pic>
      <p:sp>
        <p:nvSpPr>
          <p:cNvPr id="29" name="TextBox 28">
            <a:extLst>
              <a:ext uri="{FF2B5EF4-FFF2-40B4-BE49-F238E27FC236}">
                <a16:creationId xmlns:a16="http://schemas.microsoft.com/office/drawing/2014/main" id="{7FCE56DF-A003-48CD-9080-C54AB99353BF}"/>
              </a:ext>
            </a:extLst>
          </p:cNvPr>
          <p:cNvSpPr txBox="1"/>
          <p:nvPr/>
        </p:nvSpPr>
        <p:spPr>
          <a:xfrm>
            <a:off x="7661990" y="935150"/>
            <a:ext cx="2009653" cy="369332"/>
          </a:xfrm>
          <a:prstGeom prst="rect">
            <a:avLst/>
          </a:prstGeom>
          <a:noFill/>
        </p:spPr>
        <p:txBody>
          <a:bodyPr wrap="none" rtlCol="0">
            <a:spAutoFit/>
          </a:bodyPr>
          <a:lstStyle/>
          <a:p>
            <a:r>
              <a:rPr lang="en-US" dirty="0"/>
              <a:t>QuickStart example</a:t>
            </a:r>
          </a:p>
        </p:txBody>
      </p:sp>
      <p:cxnSp>
        <p:nvCxnSpPr>
          <p:cNvPr id="27" name="Connector: Elbow 26">
            <a:extLst>
              <a:ext uri="{FF2B5EF4-FFF2-40B4-BE49-F238E27FC236}">
                <a16:creationId xmlns:a16="http://schemas.microsoft.com/office/drawing/2014/main" id="{6C35EDC4-6388-4860-8479-E0805B858A78}"/>
              </a:ext>
            </a:extLst>
          </p:cNvPr>
          <p:cNvCxnSpPr>
            <a:cxnSpLocks/>
            <a:stCxn id="12" idx="3"/>
            <a:endCxn id="17" idx="0"/>
          </p:cNvCxnSpPr>
          <p:nvPr/>
        </p:nvCxnSpPr>
        <p:spPr>
          <a:xfrm>
            <a:off x="10083750" y="2711408"/>
            <a:ext cx="966650" cy="456837"/>
          </a:xfrm>
          <a:prstGeom prst="bentConnector2">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5CAB16E-BC33-4854-8B5E-705FC6F70ED0}"/>
              </a:ext>
            </a:extLst>
          </p:cNvPr>
          <p:cNvSpPr txBox="1"/>
          <p:nvPr/>
        </p:nvSpPr>
        <p:spPr>
          <a:xfrm>
            <a:off x="10637466" y="4514741"/>
            <a:ext cx="825867" cy="369332"/>
          </a:xfrm>
          <a:prstGeom prst="rect">
            <a:avLst/>
          </a:prstGeom>
          <a:noFill/>
        </p:spPr>
        <p:txBody>
          <a:bodyPr wrap="none" rtlCol="0">
            <a:spAutoFit/>
          </a:bodyPr>
          <a:lstStyle/>
          <a:p>
            <a:r>
              <a:rPr lang="en-US" dirty="0"/>
              <a:t>output</a:t>
            </a:r>
          </a:p>
        </p:txBody>
      </p:sp>
    </p:spTree>
    <p:extLst>
      <p:ext uri="{BB962C8B-B14F-4D97-AF65-F5344CB8AC3E}">
        <p14:creationId xmlns:p14="http://schemas.microsoft.com/office/powerpoint/2010/main" val="469386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1000"/>
                                        <p:tgtEl>
                                          <p:spTgt spid="19"/>
                                        </p:tgtEl>
                                      </p:cBhvr>
                                    </p:animEffect>
                                    <p:anim calcmode="lin" valueType="num">
                                      <p:cBhvr>
                                        <p:cTn id="21" dur="1000" fill="hold"/>
                                        <p:tgtEl>
                                          <p:spTgt spid="19"/>
                                        </p:tgtEl>
                                        <p:attrNameLst>
                                          <p:attrName>ppt_x</p:attrName>
                                        </p:attrNameLst>
                                      </p:cBhvr>
                                      <p:tavLst>
                                        <p:tav tm="0">
                                          <p:val>
                                            <p:strVal val="#ppt_x"/>
                                          </p:val>
                                        </p:tav>
                                        <p:tav tm="100000">
                                          <p:val>
                                            <p:strVal val="#ppt_x"/>
                                          </p:val>
                                        </p:tav>
                                      </p:tavLst>
                                    </p:anim>
                                    <p:anim calcmode="lin" valueType="num">
                                      <p:cBhvr>
                                        <p:cTn id="22" dur="1000" fill="hold"/>
                                        <p:tgtEl>
                                          <p:spTgt spid="19"/>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1000"/>
                                        <p:tgtEl>
                                          <p:spTgt spid="20"/>
                                        </p:tgtEl>
                                      </p:cBhvr>
                                    </p:animEffect>
                                    <p:anim calcmode="lin" valueType="num">
                                      <p:cBhvr>
                                        <p:cTn id="26" dur="1000" fill="hold"/>
                                        <p:tgtEl>
                                          <p:spTgt spid="20"/>
                                        </p:tgtEl>
                                        <p:attrNameLst>
                                          <p:attrName>ppt_x</p:attrName>
                                        </p:attrNameLst>
                                      </p:cBhvr>
                                      <p:tavLst>
                                        <p:tav tm="0">
                                          <p:val>
                                            <p:strVal val="#ppt_x"/>
                                          </p:val>
                                        </p:tav>
                                        <p:tav tm="100000">
                                          <p:val>
                                            <p:strVal val="#ppt_x"/>
                                          </p:val>
                                        </p:tav>
                                      </p:tavLst>
                                    </p:anim>
                                    <p:anim calcmode="lin" valueType="num">
                                      <p:cBhvr>
                                        <p:cTn id="27" dur="1000" fill="hold"/>
                                        <p:tgtEl>
                                          <p:spTgt spid="20"/>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1000"/>
                                        <p:tgtEl>
                                          <p:spTgt spid="21"/>
                                        </p:tgtEl>
                                      </p:cBhvr>
                                    </p:animEffect>
                                    <p:anim calcmode="lin" valueType="num">
                                      <p:cBhvr>
                                        <p:cTn id="36" dur="1000" fill="hold"/>
                                        <p:tgtEl>
                                          <p:spTgt spid="21"/>
                                        </p:tgtEl>
                                        <p:attrNameLst>
                                          <p:attrName>ppt_x</p:attrName>
                                        </p:attrNameLst>
                                      </p:cBhvr>
                                      <p:tavLst>
                                        <p:tav tm="0">
                                          <p:val>
                                            <p:strVal val="#ppt_x"/>
                                          </p:val>
                                        </p:tav>
                                        <p:tav tm="100000">
                                          <p:val>
                                            <p:strVal val="#ppt_x"/>
                                          </p:val>
                                        </p:tav>
                                      </p:tavLst>
                                    </p:anim>
                                    <p:anim calcmode="lin" valueType="num">
                                      <p:cBhvr>
                                        <p:cTn id="37" dur="1000" fill="hold"/>
                                        <p:tgtEl>
                                          <p:spTgt spid="21"/>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1000"/>
                                        <p:tgtEl>
                                          <p:spTgt spid="22"/>
                                        </p:tgtEl>
                                      </p:cBhvr>
                                    </p:animEffect>
                                    <p:anim calcmode="lin" valueType="num">
                                      <p:cBhvr>
                                        <p:cTn id="41" dur="1000" fill="hold"/>
                                        <p:tgtEl>
                                          <p:spTgt spid="22"/>
                                        </p:tgtEl>
                                        <p:attrNameLst>
                                          <p:attrName>ppt_x</p:attrName>
                                        </p:attrNameLst>
                                      </p:cBhvr>
                                      <p:tavLst>
                                        <p:tav tm="0">
                                          <p:val>
                                            <p:strVal val="#ppt_x"/>
                                          </p:val>
                                        </p:tav>
                                        <p:tav tm="100000">
                                          <p:val>
                                            <p:strVal val="#ppt_x"/>
                                          </p:val>
                                        </p:tav>
                                      </p:tavLst>
                                    </p:anim>
                                    <p:anim calcmode="lin" valueType="num">
                                      <p:cBhvr>
                                        <p:cTn id="42" dur="1000" fill="hold"/>
                                        <p:tgtEl>
                                          <p:spTgt spid="22"/>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1000"/>
                                        <p:tgtEl>
                                          <p:spTgt spid="24"/>
                                        </p:tgtEl>
                                      </p:cBhvr>
                                    </p:animEffect>
                                    <p:anim calcmode="lin" valueType="num">
                                      <p:cBhvr>
                                        <p:cTn id="51" dur="1000" fill="hold"/>
                                        <p:tgtEl>
                                          <p:spTgt spid="24"/>
                                        </p:tgtEl>
                                        <p:attrNameLst>
                                          <p:attrName>ppt_x</p:attrName>
                                        </p:attrNameLst>
                                      </p:cBhvr>
                                      <p:tavLst>
                                        <p:tav tm="0">
                                          <p:val>
                                            <p:strVal val="#ppt_x"/>
                                          </p:val>
                                        </p:tav>
                                        <p:tav tm="100000">
                                          <p:val>
                                            <p:strVal val="#ppt_x"/>
                                          </p:val>
                                        </p:tav>
                                      </p:tavLst>
                                    </p:anim>
                                    <p:anim calcmode="lin" valueType="num">
                                      <p:cBhvr>
                                        <p:cTn id="52" dur="1000" fill="hold"/>
                                        <p:tgtEl>
                                          <p:spTgt spid="2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1000"/>
                                        <p:tgtEl>
                                          <p:spTgt spid="25"/>
                                        </p:tgtEl>
                                      </p:cBhvr>
                                    </p:animEffect>
                                    <p:anim calcmode="lin" valueType="num">
                                      <p:cBhvr>
                                        <p:cTn id="56" dur="1000" fill="hold"/>
                                        <p:tgtEl>
                                          <p:spTgt spid="25"/>
                                        </p:tgtEl>
                                        <p:attrNameLst>
                                          <p:attrName>ppt_x</p:attrName>
                                        </p:attrNameLst>
                                      </p:cBhvr>
                                      <p:tavLst>
                                        <p:tav tm="0">
                                          <p:val>
                                            <p:strVal val="#ppt_x"/>
                                          </p:val>
                                        </p:tav>
                                        <p:tav tm="100000">
                                          <p:val>
                                            <p:strVal val="#ppt_x"/>
                                          </p:val>
                                        </p:tav>
                                      </p:tavLst>
                                    </p:anim>
                                    <p:anim calcmode="lin" valueType="num">
                                      <p:cBhvr>
                                        <p:cTn id="57" dur="1000" fill="hold"/>
                                        <p:tgtEl>
                                          <p:spTgt spid="25"/>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1000"/>
                                        <p:tgtEl>
                                          <p:spTgt spid="26"/>
                                        </p:tgtEl>
                                      </p:cBhvr>
                                    </p:animEffect>
                                    <p:anim calcmode="lin" valueType="num">
                                      <p:cBhvr>
                                        <p:cTn id="61" dur="1000" fill="hold"/>
                                        <p:tgtEl>
                                          <p:spTgt spid="26"/>
                                        </p:tgtEl>
                                        <p:attrNameLst>
                                          <p:attrName>ppt_x</p:attrName>
                                        </p:attrNameLst>
                                      </p:cBhvr>
                                      <p:tavLst>
                                        <p:tav tm="0">
                                          <p:val>
                                            <p:strVal val="#ppt_x"/>
                                          </p:val>
                                        </p:tav>
                                        <p:tav tm="100000">
                                          <p:val>
                                            <p:strVal val="#ppt_x"/>
                                          </p:val>
                                        </p:tav>
                                      </p:tavLst>
                                    </p:anim>
                                    <p:anim calcmode="lin" valueType="num">
                                      <p:cBhvr>
                                        <p:cTn id="62"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par>
                                <p:cTn id="68" presetID="10" presetClass="entr" presetSubtype="0" fill="hold" nodeType="withEffect">
                                  <p:stCondLst>
                                    <p:cond delay="0"/>
                                  </p:stCondLst>
                                  <p:childTnLst>
                                    <p:set>
                                      <p:cBhvr>
                                        <p:cTn id="69" dur="1" fill="hold">
                                          <p:stCondLst>
                                            <p:cond delay="0"/>
                                          </p:stCondLst>
                                        </p:cTn>
                                        <p:tgtEl>
                                          <p:spTgt spid="12"/>
                                        </p:tgtEl>
                                        <p:attrNameLst>
                                          <p:attrName>style.visibility</p:attrName>
                                        </p:attrNameLst>
                                      </p:cBhvr>
                                      <p:to>
                                        <p:strVal val="visible"/>
                                      </p:to>
                                    </p:set>
                                    <p:animEffect transition="in" filter="fade">
                                      <p:cBhvr>
                                        <p:cTn id="70" dur="500"/>
                                        <p:tgtEl>
                                          <p:spTgt spid="1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500"/>
                                        <p:tgtEl>
                                          <p:spTgt spid="27"/>
                                        </p:tgtEl>
                                      </p:cBhvr>
                                    </p:animEffect>
                                  </p:childTnLst>
                                </p:cTn>
                              </p:par>
                              <p:par>
                                <p:cTn id="76" presetID="10" presetClass="entr" presetSubtype="0" fill="hold" nodeType="withEffect">
                                  <p:stCondLst>
                                    <p:cond delay="0"/>
                                  </p:stCondLst>
                                  <p:childTnLst>
                                    <p:set>
                                      <p:cBhvr>
                                        <p:cTn id="77" dur="1" fill="hold">
                                          <p:stCondLst>
                                            <p:cond delay="0"/>
                                          </p:stCondLst>
                                        </p:cTn>
                                        <p:tgtEl>
                                          <p:spTgt spid="17"/>
                                        </p:tgtEl>
                                        <p:attrNameLst>
                                          <p:attrName>style.visibility</p:attrName>
                                        </p:attrNameLst>
                                      </p:cBhvr>
                                      <p:to>
                                        <p:strVal val="visible"/>
                                      </p:to>
                                    </p:set>
                                    <p:animEffect transition="in" filter="fade">
                                      <p:cBhvr>
                                        <p:cTn id="78" dur="500"/>
                                        <p:tgtEl>
                                          <p:spTgt spid="1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6" grpId="0"/>
      <p:bldP spid="9" grpId="0" animBg="1"/>
      <p:bldP spid="19" grpId="0" animBg="1"/>
      <p:bldP spid="20" grpId="0" animBg="1"/>
      <p:bldP spid="21" grpId="0" animBg="1"/>
      <p:bldP spid="22" grpId="0" animBg="1"/>
      <p:bldP spid="23" grpId="0" animBg="1"/>
      <p:bldP spid="24" grpId="0" animBg="1"/>
      <p:bldP spid="25" grpId="0" animBg="1"/>
      <p:bldP spid="26" grpId="0" animBg="1"/>
      <p:bldP spid="11" grpId="0"/>
      <p:bldP spid="29"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B5523F2F-60C0-44BC-BD8F-FE855AAC04D9}"/>
              </a:ext>
            </a:extLst>
          </p:cNvPr>
          <p:cNvPicPr>
            <a:picLocks noChangeAspect="1"/>
          </p:cNvPicPr>
          <p:nvPr/>
        </p:nvPicPr>
        <p:blipFill>
          <a:blip r:embed="rId2"/>
          <a:stretch>
            <a:fillRect/>
          </a:stretch>
        </p:blipFill>
        <p:spPr>
          <a:xfrm>
            <a:off x="8055736" y="4131991"/>
            <a:ext cx="3504893" cy="2027624"/>
          </a:xfrm>
          <a:prstGeom prst="rect">
            <a:avLst/>
          </a:prstGeom>
        </p:spPr>
      </p:pic>
      <p:sp>
        <p:nvSpPr>
          <p:cNvPr id="44" name="Rectangle: Rounded Corners 43">
            <a:extLst>
              <a:ext uri="{FF2B5EF4-FFF2-40B4-BE49-F238E27FC236}">
                <a16:creationId xmlns:a16="http://schemas.microsoft.com/office/drawing/2014/main" id="{42BE1FFA-12D5-4339-93F4-4E731CEBD5A2}"/>
              </a:ext>
            </a:extLst>
          </p:cNvPr>
          <p:cNvSpPr/>
          <p:nvPr/>
        </p:nvSpPr>
        <p:spPr>
          <a:xfrm>
            <a:off x="383177" y="4365774"/>
            <a:ext cx="6618514" cy="1593669"/>
          </a:xfrm>
          <a:prstGeom prst="roundRect">
            <a:avLst>
              <a:gd name="adj" fmla="val 4645"/>
            </a:avLst>
          </a:prstGeom>
          <a:solidFill>
            <a:srgbClr val="FF616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E4881010-1C27-44B9-BEB1-6FE9B9F7CAEA}"/>
              </a:ext>
            </a:extLst>
          </p:cNvPr>
          <p:cNvSpPr/>
          <p:nvPr/>
        </p:nvSpPr>
        <p:spPr>
          <a:xfrm>
            <a:off x="383177" y="994590"/>
            <a:ext cx="6618514" cy="1593669"/>
          </a:xfrm>
          <a:prstGeom prst="roundRect">
            <a:avLst>
              <a:gd name="adj" fmla="val 4645"/>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a:xfrm>
            <a:off x="738909" y="81281"/>
            <a:ext cx="10714181" cy="400050"/>
          </a:xfrm>
        </p:spPr>
        <p:txBody>
          <a:bodyPr/>
          <a:lstStyle/>
          <a:p>
            <a:r>
              <a:rPr lang="en-US" dirty="0"/>
              <a:t>Getting Started with Turtle</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1 | level 6  - Graphics with turtle I</a:t>
            </a:r>
          </a:p>
        </p:txBody>
      </p:sp>
      <p:sp>
        <p:nvSpPr>
          <p:cNvPr id="28" name="TextBox 27">
            <a:extLst>
              <a:ext uri="{FF2B5EF4-FFF2-40B4-BE49-F238E27FC236}">
                <a16:creationId xmlns:a16="http://schemas.microsoft.com/office/drawing/2014/main" id="{A04B844E-C3E1-4CC0-AF08-87FFCA4D936E}"/>
              </a:ext>
            </a:extLst>
          </p:cNvPr>
          <p:cNvSpPr txBox="1"/>
          <p:nvPr/>
        </p:nvSpPr>
        <p:spPr>
          <a:xfrm>
            <a:off x="535576" y="1118940"/>
            <a:ext cx="6291943" cy="13234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222222"/>
                </a:solidFill>
                <a:effectLst/>
                <a:latin typeface="Lato"/>
              </a:rPr>
              <a:t>The Python turtle library contains all the methods and functions that you’ll need to create your graphic. To access a Python library, you need to </a:t>
            </a:r>
            <a:r>
              <a:rPr kumimoji="0" lang="en-US" altLang="en-US" sz="2000" b="1" i="0" u="none" strike="noStrike" cap="none" normalizeH="0" baseline="0" dirty="0">
                <a:ln>
                  <a:noFill/>
                </a:ln>
                <a:solidFill>
                  <a:srgbClr val="3676AB"/>
                </a:solidFill>
                <a:effectLst/>
                <a:latin typeface="Lato"/>
              </a:rPr>
              <a:t>import</a:t>
            </a:r>
            <a:r>
              <a:rPr kumimoji="0" lang="en-US" altLang="en-US" sz="2000" b="1" i="0" u="none" strike="noStrike" cap="none" normalizeH="0" baseline="0" dirty="0">
                <a:ln>
                  <a:noFill/>
                </a:ln>
                <a:solidFill>
                  <a:srgbClr val="222222"/>
                </a:solidFill>
                <a:effectLst/>
                <a:latin typeface="Lato"/>
              </a:rPr>
              <a:t> it </a:t>
            </a:r>
            <a:r>
              <a:rPr kumimoji="0" lang="en-US" altLang="en-US" sz="2000" b="1" i="0" u="none" strike="noStrike" cap="none" normalizeH="0" baseline="0" dirty="0">
                <a:ln>
                  <a:noFill/>
                </a:ln>
                <a:solidFill>
                  <a:schemeClr val="tx1"/>
                </a:solidFill>
                <a:effectLst/>
                <a:latin typeface="Lato"/>
              </a:rPr>
              <a:t> </a:t>
            </a:r>
          </a:p>
        </p:txBody>
      </p:sp>
      <p:pic>
        <p:nvPicPr>
          <p:cNvPr id="7" name="Picture 6">
            <a:extLst>
              <a:ext uri="{FF2B5EF4-FFF2-40B4-BE49-F238E27FC236}">
                <a16:creationId xmlns:a16="http://schemas.microsoft.com/office/drawing/2014/main" id="{B00A4C8A-3389-47FD-A4EC-B685B1CA8B7B}"/>
              </a:ext>
            </a:extLst>
          </p:cNvPr>
          <p:cNvPicPr>
            <a:picLocks noChangeAspect="1"/>
          </p:cNvPicPr>
          <p:nvPr/>
        </p:nvPicPr>
        <p:blipFill>
          <a:blip r:embed="rId3"/>
          <a:stretch>
            <a:fillRect/>
          </a:stretch>
        </p:blipFill>
        <p:spPr>
          <a:xfrm>
            <a:off x="1053737" y="3095521"/>
            <a:ext cx="2752453" cy="760841"/>
          </a:xfrm>
          <a:prstGeom prst="rect">
            <a:avLst/>
          </a:prstGeom>
        </p:spPr>
      </p:pic>
      <p:pic>
        <p:nvPicPr>
          <p:cNvPr id="10" name="Picture 9">
            <a:extLst>
              <a:ext uri="{FF2B5EF4-FFF2-40B4-BE49-F238E27FC236}">
                <a16:creationId xmlns:a16="http://schemas.microsoft.com/office/drawing/2014/main" id="{9979D5CB-4CFB-4104-9175-6A586B1B46DC}"/>
              </a:ext>
            </a:extLst>
          </p:cNvPr>
          <p:cNvPicPr>
            <a:picLocks noChangeAspect="1"/>
          </p:cNvPicPr>
          <p:nvPr/>
        </p:nvPicPr>
        <p:blipFill>
          <a:blip r:embed="rId4"/>
          <a:stretch>
            <a:fillRect/>
          </a:stretch>
        </p:blipFill>
        <p:spPr>
          <a:xfrm>
            <a:off x="4438296" y="3095521"/>
            <a:ext cx="2752453" cy="760841"/>
          </a:xfrm>
          <a:prstGeom prst="rect">
            <a:avLst/>
          </a:prstGeom>
        </p:spPr>
      </p:pic>
      <p:pic>
        <p:nvPicPr>
          <p:cNvPr id="13" name="Picture 12">
            <a:extLst>
              <a:ext uri="{FF2B5EF4-FFF2-40B4-BE49-F238E27FC236}">
                <a16:creationId xmlns:a16="http://schemas.microsoft.com/office/drawing/2014/main" id="{0D240640-4816-46FA-A1CF-A30AAF7534B7}"/>
              </a:ext>
            </a:extLst>
          </p:cNvPr>
          <p:cNvPicPr>
            <a:picLocks noChangeAspect="1"/>
          </p:cNvPicPr>
          <p:nvPr/>
        </p:nvPicPr>
        <p:blipFill>
          <a:blip r:embed="rId5"/>
          <a:stretch>
            <a:fillRect/>
          </a:stretch>
        </p:blipFill>
        <p:spPr>
          <a:xfrm>
            <a:off x="7822855" y="3095522"/>
            <a:ext cx="2752452" cy="760840"/>
          </a:xfrm>
          <a:prstGeom prst="rect">
            <a:avLst/>
          </a:prstGeom>
        </p:spPr>
      </p:pic>
      <p:sp>
        <p:nvSpPr>
          <p:cNvPr id="14" name="TextBox 13">
            <a:extLst>
              <a:ext uri="{FF2B5EF4-FFF2-40B4-BE49-F238E27FC236}">
                <a16:creationId xmlns:a16="http://schemas.microsoft.com/office/drawing/2014/main" id="{0E0AF7D2-3A39-4CB3-B9E9-EBDC30473FC1}"/>
              </a:ext>
            </a:extLst>
          </p:cNvPr>
          <p:cNvSpPr txBox="1"/>
          <p:nvPr/>
        </p:nvSpPr>
        <p:spPr>
          <a:xfrm>
            <a:off x="3928921" y="3291275"/>
            <a:ext cx="386644" cy="369332"/>
          </a:xfrm>
          <a:prstGeom prst="rect">
            <a:avLst/>
          </a:prstGeom>
          <a:noFill/>
        </p:spPr>
        <p:txBody>
          <a:bodyPr wrap="none" rtlCol="0">
            <a:spAutoFit/>
          </a:bodyPr>
          <a:lstStyle/>
          <a:p>
            <a:r>
              <a:rPr lang="en-US" dirty="0"/>
              <a:t>or</a:t>
            </a:r>
          </a:p>
        </p:txBody>
      </p:sp>
      <p:sp>
        <p:nvSpPr>
          <p:cNvPr id="31" name="TextBox 30">
            <a:extLst>
              <a:ext uri="{FF2B5EF4-FFF2-40B4-BE49-F238E27FC236}">
                <a16:creationId xmlns:a16="http://schemas.microsoft.com/office/drawing/2014/main" id="{716938D9-80C1-45C2-8F11-D3C16B8C197A}"/>
              </a:ext>
            </a:extLst>
          </p:cNvPr>
          <p:cNvSpPr txBox="1"/>
          <p:nvPr/>
        </p:nvSpPr>
        <p:spPr>
          <a:xfrm>
            <a:off x="7313480" y="3291275"/>
            <a:ext cx="386644" cy="369332"/>
          </a:xfrm>
          <a:prstGeom prst="rect">
            <a:avLst/>
          </a:prstGeom>
          <a:noFill/>
        </p:spPr>
        <p:txBody>
          <a:bodyPr wrap="none" rtlCol="0">
            <a:spAutoFit/>
          </a:bodyPr>
          <a:lstStyle/>
          <a:p>
            <a:r>
              <a:rPr lang="en-US" dirty="0"/>
              <a:t>or</a:t>
            </a:r>
          </a:p>
        </p:txBody>
      </p:sp>
      <p:cxnSp>
        <p:nvCxnSpPr>
          <p:cNvPr id="18" name="Connector: Elbow 17">
            <a:extLst>
              <a:ext uri="{FF2B5EF4-FFF2-40B4-BE49-F238E27FC236}">
                <a16:creationId xmlns:a16="http://schemas.microsoft.com/office/drawing/2014/main" id="{25810F92-DE71-4C7E-BB1A-C1C6F5585EA0}"/>
              </a:ext>
            </a:extLst>
          </p:cNvPr>
          <p:cNvCxnSpPr>
            <a:stCxn id="30" idx="2"/>
            <a:endCxn id="10" idx="0"/>
          </p:cNvCxnSpPr>
          <p:nvPr/>
        </p:nvCxnSpPr>
        <p:spPr>
          <a:xfrm rot="16200000" flipH="1">
            <a:off x="4499847" y="1780845"/>
            <a:ext cx="507262" cy="2122089"/>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3" name="Connector: Elbow 32">
            <a:extLst>
              <a:ext uri="{FF2B5EF4-FFF2-40B4-BE49-F238E27FC236}">
                <a16:creationId xmlns:a16="http://schemas.microsoft.com/office/drawing/2014/main" id="{BECC49F3-904C-4915-BB02-90958D33C3C7}"/>
              </a:ext>
            </a:extLst>
          </p:cNvPr>
          <p:cNvCxnSpPr>
            <a:stCxn id="30" idx="2"/>
            <a:endCxn id="7" idx="0"/>
          </p:cNvCxnSpPr>
          <p:nvPr/>
        </p:nvCxnSpPr>
        <p:spPr>
          <a:xfrm rot="5400000">
            <a:off x="2807568" y="2210655"/>
            <a:ext cx="507262" cy="1262470"/>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5" name="Connector: Elbow 34">
            <a:extLst>
              <a:ext uri="{FF2B5EF4-FFF2-40B4-BE49-F238E27FC236}">
                <a16:creationId xmlns:a16="http://schemas.microsoft.com/office/drawing/2014/main" id="{A99CBE22-D8D8-425A-9250-21D483BBD805}"/>
              </a:ext>
            </a:extLst>
          </p:cNvPr>
          <p:cNvCxnSpPr>
            <a:stCxn id="30" idx="2"/>
            <a:endCxn id="13" idx="0"/>
          </p:cNvCxnSpPr>
          <p:nvPr/>
        </p:nvCxnSpPr>
        <p:spPr>
          <a:xfrm rot="16200000" flipH="1">
            <a:off x="6192126" y="88566"/>
            <a:ext cx="507263" cy="5506647"/>
          </a:xfrm>
          <a:prstGeom prst="bentConnector3">
            <a:avLst/>
          </a:prstGeom>
          <a:ln>
            <a:tailEnd type="triangle"/>
          </a:ln>
        </p:spPr>
        <p:style>
          <a:lnRef idx="1">
            <a:schemeClr val="accent2"/>
          </a:lnRef>
          <a:fillRef idx="0">
            <a:schemeClr val="accent2"/>
          </a:fillRef>
          <a:effectRef idx="0">
            <a:schemeClr val="accent2"/>
          </a:effectRef>
          <a:fontRef idx="minor">
            <a:schemeClr val="tx1"/>
          </a:fontRef>
        </p:style>
      </p:cxnSp>
      <p:sp>
        <p:nvSpPr>
          <p:cNvPr id="37" name="TextBox 36">
            <a:extLst>
              <a:ext uri="{FF2B5EF4-FFF2-40B4-BE49-F238E27FC236}">
                <a16:creationId xmlns:a16="http://schemas.microsoft.com/office/drawing/2014/main" id="{DEFB8AD2-1145-4F20-8380-46306FBC39BF}"/>
              </a:ext>
            </a:extLst>
          </p:cNvPr>
          <p:cNvSpPr txBox="1"/>
          <p:nvPr/>
        </p:nvSpPr>
        <p:spPr>
          <a:xfrm>
            <a:off x="4784656" y="3877757"/>
            <a:ext cx="2059731" cy="369332"/>
          </a:xfrm>
          <a:prstGeom prst="rect">
            <a:avLst/>
          </a:prstGeom>
          <a:noFill/>
        </p:spPr>
        <p:txBody>
          <a:bodyPr wrap="none" rtlCol="0">
            <a:spAutoFit/>
          </a:bodyPr>
          <a:lstStyle/>
          <a:p>
            <a:r>
              <a:rPr lang="en-US" dirty="0"/>
              <a:t>We will use this one</a:t>
            </a:r>
          </a:p>
        </p:txBody>
      </p:sp>
      <p:sp>
        <p:nvSpPr>
          <p:cNvPr id="40" name="TextBox 39">
            <a:extLst>
              <a:ext uri="{FF2B5EF4-FFF2-40B4-BE49-F238E27FC236}">
                <a16:creationId xmlns:a16="http://schemas.microsoft.com/office/drawing/2014/main" id="{37B00455-68E9-4A6E-B494-32BF267524AD}"/>
              </a:ext>
            </a:extLst>
          </p:cNvPr>
          <p:cNvSpPr txBox="1"/>
          <p:nvPr/>
        </p:nvSpPr>
        <p:spPr>
          <a:xfrm>
            <a:off x="631371" y="4500888"/>
            <a:ext cx="6122126" cy="13234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accent2">
                    <a:lumMod val="20000"/>
                    <a:lumOff val="80000"/>
                  </a:schemeClr>
                </a:solidFill>
                <a:effectLst/>
                <a:latin typeface="Lato"/>
              </a:rPr>
              <a:t>turtle</a:t>
            </a:r>
            <a:r>
              <a:rPr kumimoji="0" lang="en-US" altLang="en-US" sz="2000" b="0" i="0" u="none" strike="noStrike" cap="none" normalizeH="0" baseline="0" dirty="0">
                <a:ln>
                  <a:noFill/>
                </a:ln>
                <a:solidFill>
                  <a:schemeClr val="accent2">
                    <a:lumMod val="20000"/>
                    <a:lumOff val="80000"/>
                  </a:schemeClr>
                </a:solidFill>
                <a:effectLst/>
                <a:latin typeface="Lato"/>
              </a:rPr>
              <a:t> is a graphical library, which means you’ll need to create a separate window (called the </a:t>
            </a:r>
            <a:r>
              <a:rPr kumimoji="0" lang="en-US" altLang="en-US" sz="2000" b="1" i="0" u="none" strike="noStrike" cap="none" normalizeH="0" baseline="0" dirty="0">
                <a:ln>
                  <a:noFill/>
                </a:ln>
                <a:solidFill>
                  <a:schemeClr val="accent2">
                    <a:lumMod val="20000"/>
                    <a:lumOff val="80000"/>
                  </a:schemeClr>
                </a:solidFill>
                <a:effectLst/>
                <a:latin typeface="Lato"/>
              </a:rPr>
              <a:t>screen</a:t>
            </a:r>
            <a:r>
              <a:rPr kumimoji="0" lang="en-US" altLang="en-US" sz="2000" b="0" i="0" u="none" strike="noStrike" cap="none" normalizeH="0" baseline="0" dirty="0">
                <a:ln>
                  <a:noFill/>
                </a:ln>
                <a:solidFill>
                  <a:schemeClr val="accent2">
                    <a:lumMod val="20000"/>
                    <a:lumOff val="80000"/>
                  </a:schemeClr>
                </a:solidFill>
                <a:effectLst/>
                <a:latin typeface="Lato"/>
              </a:rPr>
              <a:t>) to carry out each drawing command. You can create this screen by initializing a </a:t>
            </a:r>
            <a:r>
              <a:rPr kumimoji="0" lang="en-US" altLang="en-US" sz="2000" b="1" i="0" u="none" strike="noStrike" cap="none" normalizeH="0" baseline="0" dirty="0">
                <a:ln>
                  <a:noFill/>
                </a:ln>
                <a:solidFill>
                  <a:schemeClr val="accent2">
                    <a:lumMod val="20000"/>
                    <a:lumOff val="80000"/>
                  </a:schemeClr>
                </a:solidFill>
                <a:effectLst/>
                <a:latin typeface="Lato"/>
              </a:rPr>
              <a:t>variable</a:t>
            </a:r>
            <a:r>
              <a:rPr kumimoji="0" lang="en-US" altLang="en-US" sz="2000" b="0" i="0" u="none" strike="noStrike" cap="none" normalizeH="0" baseline="0" dirty="0">
                <a:ln>
                  <a:noFill/>
                </a:ln>
                <a:solidFill>
                  <a:schemeClr val="accent2">
                    <a:lumMod val="20000"/>
                    <a:lumOff val="80000"/>
                  </a:schemeClr>
                </a:solidFill>
                <a:effectLst/>
                <a:latin typeface="Lato"/>
              </a:rPr>
              <a:t> for it. </a:t>
            </a:r>
          </a:p>
        </p:txBody>
      </p:sp>
      <p:sp>
        <p:nvSpPr>
          <p:cNvPr id="45" name="Oval 44">
            <a:extLst>
              <a:ext uri="{FF2B5EF4-FFF2-40B4-BE49-F238E27FC236}">
                <a16:creationId xmlns:a16="http://schemas.microsoft.com/office/drawing/2014/main" id="{78A465F0-A9FA-47DA-8D11-67FE10CAE1E6}"/>
              </a:ext>
            </a:extLst>
          </p:cNvPr>
          <p:cNvSpPr/>
          <p:nvPr/>
        </p:nvSpPr>
        <p:spPr>
          <a:xfrm>
            <a:off x="313509" y="3213463"/>
            <a:ext cx="522514" cy="522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1</a:t>
            </a:r>
          </a:p>
        </p:txBody>
      </p:sp>
      <p:sp>
        <p:nvSpPr>
          <p:cNvPr id="46" name="Oval 45">
            <a:extLst>
              <a:ext uri="{FF2B5EF4-FFF2-40B4-BE49-F238E27FC236}">
                <a16:creationId xmlns:a16="http://schemas.microsoft.com/office/drawing/2014/main" id="{2F8FF73F-EBEF-48C8-8479-2BCF03B7D236}"/>
              </a:ext>
            </a:extLst>
          </p:cNvPr>
          <p:cNvSpPr/>
          <p:nvPr/>
        </p:nvSpPr>
        <p:spPr>
          <a:xfrm>
            <a:off x="313509" y="4062423"/>
            <a:ext cx="522514" cy="5225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a:t>
            </a:r>
          </a:p>
        </p:txBody>
      </p:sp>
      <p:cxnSp>
        <p:nvCxnSpPr>
          <p:cNvPr id="51" name="Straight Connector 50">
            <a:extLst>
              <a:ext uri="{FF2B5EF4-FFF2-40B4-BE49-F238E27FC236}">
                <a16:creationId xmlns:a16="http://schemas.microsoft.com/office/drawing/2014/main" id="{02DAD112-E680-49D8-B845-C57A72495577}"/>
              </a:ext>
            </a:extLst>
          </p:cNvPr>
          <p:cNvCxnSpPr/>
          <p:nvPr/>
        </p:nvCxnSpPr>
        <p:spPr>
          <a:xfrm>
            <a:off x="9805851" y="5451566"/>
            <a:ext cx="2081349" cy="0"/>
          </a:xfrm>
          <a:prstGeom prst="line">
            <a:avLst/>
          </a:prstGeom>
          <a:ln>
            <a:headEnd type="arrow" w="med" len="med"/>
            <a:tailEnd type="none" w="med" len="med"/>
          </a:ln>
        </p:spPr>
        <p:style>
          <a:lnRef idx="1">
            <a:schemeClr val="accent4"/>
          </a:lnRef>
          <a:fillRef idx="0">
            <a:schemeClr val="accent4"/>
          </a:fillRef>
          <a:effectRef idx="0">
            <a:schemeClr val="accent4"/>
          </a:effectRef>
          <a:fontRef idx="minor">
            <a:schemeClr val="tx1"/>
          </a:fontRef>
        </p:style>
      </p:cxnSp>
      <p:sp>
        <p:nvSpPr>
          <p:cNvPr id="52" name="Rectangle: Rounded Corners 51">
            <a:extLst>
              <a:ext uri="{FF2B5EF4-FFF2-40B4-BE49-F238E27FC236}">
                <a16:creationId xmlns:a16="http://schemas.microsoft.com/office/drawing/2014/main" id="{D2E15522-8399-42F2-870B-142BBCD9E93F}"/>
              </a:ext>
            </a:extLst>
          </p:cNvPr>
          <p:cNvSpPr/>
          <p:nvPr/>
        </p:nvSpPr>
        <p:spPr>
          <a:xfrm>
            <a:off x="9107912" y="1367133"/>
            <a:ext cx="2934789" cy="760840"/>
          </a:xfrm>
          <a:prstGeom prst="roundRect">
            <a:avLst>
              <a:gd name="adj" fmla="val 8655"/>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b="1" dirty="0" err="1"/>
              <a:t>mainloop</a:t>
            </a:r>
            <a:r>
              <a:rPr lang="en-US" b="1" dirty="0"/>
              <a:t>() </a:t>
            </a:r>
            <a:r>
              <a:rPr lang="en-US" dirty="0"/>
              <a:t>will stop the program from closing</a:t>
            </a:r>
          </a:p>
        </p:txBody>
      </p:sp>
      <p:cxnSp>
        <p:nvCxnSpPr>
          <p:cNvPr id="62" name="Straight Connector 61">
            <a:extLst>
              <a:ext uri="{FF2B5EF4-FFF2-40B4-BE49-F238E27FC236}">
                <a16:creationId xmlns:a16="http://schemas.microsoft.com/office/drawing/2014/main" id="{3841619D-A72F-4B8E-A3F4-8DF05C0A2095}"/>
              </a:ext>
            </a:extLst>
          </p:cNvPr>
          <p:cNvCxnSpPr/>
          <p:nvPr/>
        </p:nvCxnSpPr>
        <p:spPr>
          <a:xfrm flipV="1">
            <a:off x="11887200" y="2127973"/>
            <a:ext cx="0" cy="3323593"/>
          </a:xfrm>
          <a:prstGeom prst="line">
            <a:avLst/>
          </a:prstGeom>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154052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8"/>
                                        </p:tgtEl>
                                        <p:attrNameLst>
                                          <p:attrName>style.visibility</p:attrName>
                                        </p:attrNameLst>
                                      </p:cBhvr>
                                      <p:to>
                                        <p:strVal val="visible"/>
                                      </p:to>
                                    </p:set>
                                    <p:anim calcmode="lin" valueType="num">
                                      <p:cBhvr>
                                        <p:cTn id="12" dur="500" fill="hold"/>
                                        <p:tgtEl>
                                          <p:spTgt spid="28"/>
                                        </p:tgtEl>
                                        <p:attrNameLst>
                                          <p:attrName>ppt_w</p:attrName>
                                        </p:attrNameLst>
                                      </p:cBhvr>
                                      <p:tavLst>
                                        <p:tav tm="0">
                                          <p:val>
                                            <p:fltVal val="0"/>
                                          </p:val>
                                        </p:tav>
                                        <p:tav tm="100000">
                                          <p:val>
                                            <p:strVal val="#ppt_w"/>
                                          </p:val>
                                        </p:tav>
                                      </p:tavLst>
                                    </p:anim>
                                    <p:anim calcmode="lin" valueType="num">
                                      <p:cBhvr>
                                        <p:cTn id="13" dur="500" fill="hold"/>
                                        <p:tgtEl>
                                          <p:spTgt spid="28"/>
                                        </p:tgtEl>
                                        <p:attrNameLst>
                                          <p:attrName>ppt_h</p:attrName>
                                        </p:attrNameLst>
                                      </p:cBhvr>
                                      <p:tavLst>
                                        <p:tav tm="0">
                                          <p:val>
                                            <p:fltVal val="0"/>
                                          </p:val>
                                        </p:tav>
                                        <p:tav tm="100000">
                                          <p:val>
                                            <p:strVal val="#ppt_h"/>
                                          </p:val>
                                        </p:tav>
                                      </p:tavLst>
                                    </p:anim>
                                    <p:animEffect transition="in" filter="fade">
                                      <p:cBhvr>
                                        <p:cTn id="14" dur="500"/>
                                        <p:tgtEl>
                                          <p:spTgt spid="2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500"/>
                                        <p:tgtEl>
                                          <p:spTgt spid="4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up)">
                                      <p:cBhvr>
                                        <p:cTn id="24" dur="500"/>
                                        <p:tgtEl>
                                          <p:spTgt spid="35"/>
                                        </p:tgtEl>
                                      </p:cBhvr>
                                    </p:animEffect>
                                  </p:childTnLst>
                                </p:cTn>
                              </p:par>
                              <p:par>
                                <p:cTn id="25" presetID="22" presetClass="entr" presetSubtype="1"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up)">
                                      <p:cBhvr>
                                        <p:cTn id="27" dur="500"/>
                                        <p:tgtEl>
                                          <p:spTgt spid="33"/>
                                        </p:tgtEl>
                                      </p:cBhvr>
                                    </p:animEffect>
                                  </p:childTnLst>
                                </p:cTn>
                              </p:par>
                              <p:par>
                                <p:cTn id="28" presetID="22" presetClass="entr" presetSubtype="1"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up)">
                                      <p:cBhvr>
                                        <p:cTn id="30" dur="500"/>
                                        <p:tgtEl>
                                          <p:spTgt spid="18"/>
                                        </p:tgtEl>
                                      </p:cBhvr>
                                    </p:animEffect>
                                  </p:childTnLst>
                                </p:cTn>
                              </p:par>
                              <p:par>
                                <p:cTn id="31" presetID="22" presetClass="entr" presetSubtype="1" fill="hold"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up)">
                                      <p:cBhvr>
                                        <p:cTn id="36" dur="500"/>
                                        <p:tgtEl>
                                          <p:spTgt spid="14"/>
                                        </p:tgtEl>
                                      </p:cBhvr>
                                    </p:animEffect>
                                  </p:childTnLst>
                                </p:cTn>
                              </p:par>
                              <p:par>
                                <p:cTn id="37" presetID="22" presetClass="entr" presetSubtype="1"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up)">
                                      <p:cBhvr>
                                        <p:cTn id="39" dur="500"/>
                                        <p:tgtEl>
                                          <p:spTgt spid="10"/>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up)">
                                      <p:cBhvr>
                                        <p:cTn id="42" dur="500"/>
                                        <p:tgtEl>
                                          <p:spTgt spid="31"/>
                                        </p:tgtEl>
                                      </p:cBhvr>
                                    </p:animEffect>
                                  </p:childTnLst>
                                </p:cTn>
                              </p:par>
                              <p:par>
                                <p:cTn id="43" presetID="22" presetClass="entr" presetSubtype="1"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up)">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7"/>
                                        </p:tgtEl>
                                        <p:attrNameLst>
                                          <p:attrName>style.visibility</p:attrName>
                                        </p:attrNameLst>
                                      </p:cBhvr>
                                      <p:to>
                                        <p:strVal val="visible"/>
                                      </p:to>
                                    </p:set>
                                    <p:animEffect transition="in" filter="fade">
                                      <p:cBhvr>
                                        <p:cTn id="50" dur="500"/>
                                        <p:tgtEl>
                                          <p:spTgt spid="37"/>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44"/>
                                        </p:tgtEl>
                                        <p:attrNameLst>
                                          <p:attrName>style.visibility</p:attrName>
                                        </p:attrNameLst>
                                      </p:cBhvr>
                                      <p:to>
                                        <p:strVal val="visible"/>
                                      </p:to>
                                    </p:set>
                                    <p:anim calcmode="lin" valueType="num">
                                      <p:cBhvr>
                                        <p:cTn id="60" dur="500" fill="hold"/>
                                        <p:tgtEl>
                                          <p:spTgt spid="44"/>
                                        </p:tgtEl>
                                        <p:attrNameLst>
                                          <p:attrName>ppt_w</p:attrName>
                                        </p:attrNameLst>
                                      </p:cBhvr>
                                      <p:tavLst>
                                        <p:tav tm="0">
                                          <p:val>
                                            <p:fltVal val="0"/>
                                          </p:val>
                                        </p:tav>
                                        <p:tav tm="100000">
                                          <p:val>
                                            <p:strVal val="#ppt_w"/>
                                          </p:val>
                                        </p:tav>
                                      </p:tavLst>
                                    </p:anim>
                                    <p:anim calcmode="lin" valueType="num">
                                      <p:cBhvr>
                                        <p:cTn id="61" dur="500" fill="hold"/>
                                        <p:tgtEl>
                                          <p:spTgt spid="44"/>
                                        </p:tgtEl>
                                        <p:attrNameLst>
                                          <p:attrName>ppt_h</p:attrName>
                                        </p:attrNameLst>
                                      </p:cBhvr>
                                      <p:tavLst>
                                        <p:tav tm="0">
                                          <p:val>
                                            <p:fltVal val="0"/>
                                          </p:val>
                                        </p:tav>
                                        <p:tav tm="100000">
                                          <p:val>
                                            <p:strVal val="#ppt_h"/>
                                          </p:val>
                                        </p:tav>
                                      </p:tavLst>
                                    </p:anim>
                                    <p:animEffect transition="in" filter="fade">
                                      <p:cBhvr>
                                        <p:cTn id="62" dur="500"/>
                                        <p:tgtEl>
                                          <p:spTgt spid="44"/>
                                        </p:tgtEl>
                                      </p:cBhvr>
                                    </p:animEffect>
                                  </p:childTnLst>
                                </p:cTn>
                              </p:par>
                              <p:par>
                                <p:cTn id="63" presetID="53" presetClass="entr" presetSubtype="16"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 calcmode="lin" valueType="num">
                                      <p:cBhvr>
                                        <p:cTn id="65" dur="500" fill="hold"/>
                                        <p:tgtEl>
                                          <p:spTgt spid="46"/>
                                        </p:tgtEl>
                                        <p:attrNameLst>
                                          <p:attrName>ppt_w</p:attrName>
                                        </p:attrNameLst>
                                      </p:cBhvr>
                                      <p:tavLst>
                                        <p:tav tm="0">
                                          <p:val>
                                            <p:fltVal val="0"/>
                                          </p:val>
                                        </p:tav>
                                        <p:tav tm="100000">
                                          <p:val>
                                            <p:strVal val="#ppt_w"/>
                                          </p:val>
                                        </p:tav>
                                      </p:tavLst>
                                    </p:anim>
                                    <p:anim calcmode="lin" valueType="num">
                                      <p:cBhvr>
                                        <p:cTn id="66" dur="500" fill="hold"/>
                                        <p:tgtEl>
                                          <p:spTgt spid="46"/>
                                        </p:tgtEl>
                                        <p:attrNameLst>
                                          <p:attrName>ppt_h</p:attrName>
                                        </p:attrNameLst>
                                      </p:cBhvr>
                                      <p:tavLst>
                                        <p:tav tm="0">
                                          <p:val>
                                            <p:fltVal val="0"/>
                                          </p:val>
                                        </p:tav>
                                        <p:tav tm="100000">
                                          <p:val>
                                            <p:strVal val="#ppt_h"/>
                                          </p:val>
                                        </p:tav>
                                      </p:tavLst>
                                    </p:anim>
                                    <p:animEffect transition="in" filter="fade">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nodeType="clickEffect">
                                  <p:stCondLst>
                                    <p:cond delay="0"/>
                                  </p:stCondLst>
                                  <p:childTnLst>
                                    <p:set>
                                      <p:cBhvr>
                                        <p:cTn id="71" dur="1" fill="hold">
                                          <p:stCondLst>
                                            <p:cond delay="0"/>
                                          </p:stCondLst>
                                        </p:cTn>
                                        <p:tgtEl>
                                          <p:spTgt spid="47"/>
                                        </p:tgtEl>
                                        <p:attrNameLst>
                                          <p:attrName>style.visibility</p:attrName>
                                        </p:attrNameLst>
                                      </p:cBhvr>
                                      <p:to>
                                        <p:strVal val="visible"/>
                                      </p:to>
                                    </p:set>
                                    <p:animEffect transition="in" filter="wipe(up)">
                                      <p:cBhvr>
                                        <p:cTn id="72" dur="500"/>
                                        <p:tgtEl>
                                          <p:spTgt spid="47"/>
                                        </p:tgtEl>
                                      </p:cBhvr>
                                    </p:animEffect>
                                  </p:childTnLst>
                                </p:cTn>
                              </p:par>
                              <p:par>
                                <p:cTn id="73" presetID="22" presetClass="entr" presetSubtype="1" fill="hold" nodeType="with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wipe(up)">
                                      <p:cBhvr>
                                        <p:cTn id="75" dur="500"/>
                                        <p:tgtEl>
                                          <p:spTgt spid="51"/>
                                        </p:tgtEl>
                                      </p:cBhvr>
                                    </p:animEffect>
                                  </p:childTnLst>
                                </p:cTn>
                              </p:par>
                              <p:par>
                                <p:cTn id="76" presetID="22" presetClass="entr" presetSubtype="1" fill="hold"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wipe(up)">
                                      <p:cBhvr>
                                        <p:cTn id="78" dur="500"/>
                                        <p:tgtEl>
                                          <p:spTgt spid="62"/>
                                        </p:tgtEl>
                                      </p:cBhvr>
                                    </p:animEffect>
                                  </p:childTnLst>
                                </p:cTn>
                              </p:par>
                              <p:par>
                                <p:cTn id="79" presetID="22" presetClass="entr" presetSubtype="1" fill="hold" grpId="0" nodeType="with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wipe(up)">
                                      <p:cBhvr>
                                        <p:cTn id="81"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30" grpId="0" animBg="1"/>
      <p:bldP spid="28" grpId="0"/>
      <p:bldP spid="14" grpId="0"/>
      <p:bldP spid="31" grpId="0"/>
      <p:bldP spid="37" grpId="0"/>
      <p:bldP spid="40" grpId="0"/>
      <p:bldP spid="45" grpId="0" animBg="1"/>
      <p:bldP spid="46" grpId="0" animBg="1"/>
      <p:bldP spid="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B5523F2F-60C0-44BC-BD8F-FE855AAC04D9}"/>
              </a:ext>
            </a:extLst>
          </p:cNvPr>
          <p:cNvPicPr>
            <a:picLocks noChangeAspect="1"/>
          </p:cNvPicPr>
          <p:nvPr/>
        </p:nvPicPr>
        <p:blipFill>
          <a:blip r:embed="rId2"/>
          <a:stretch>
            <a:fillRect/>
          </a:stretch>
        </p:blipFill>
        <p:spPr>
          <a:xfrm>
            <a:off x="191589" y="2705179"/>
            <a:ext cx="3504893" cy="2027624"/>
          </a:xfrm>
          <a:prstGeom prst="rect">
            <a:avLst/>
          </a:prstGeom>
        </p:spPr>
      </p:pic>
      <p:sp>
        <p:nvSpPr>
          <p:cNvPr id="44" name="Rectangle: Rounded Corners 43">
            <a:extLst>
              <a:ext uri="{FF2B5EF4-FFF2-40B4-BE49-F238E27FC236}">
                <a16:creationId xmlns:a16="http://schemas.microsoft.com/office/drawing/2014/main" id="{42BE1FFA-12D5-4339-93F4-4E731CEBD5A2}"/>
              </a:ext>
            </a:extLst>
          </p:cNvPr>
          <p:cNvSpPr/>
          <p:nvPr/>
        </p:nvSpPr>
        <p:spPr>
          <a:xfrm>
            <a:off x="191589" y="933764"/>
            <a:ext cx="6618514" cy="1839888"/>
          </a:xfrm>
          <a:prstGeom prst="roundRect">
            <a:avLst>
              <a:gd name="adj" fmla="val 4645"/>
            </a:avLst>
          </a:prstGeom>
          <a:solidFill>
            <a:srgbClr val="2ECC71"/>
          </a:solidFill>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a:xfrm>
            <a:off x="738909" y="81281"/>
            <a:ext cx="10714181" cy="400050"/>
          </a:xfrm>
        </p:spPr>
        <p:txBody>
          <a:bodyPr/>
          <a:lstStyle/>
          <a:p>
            <a:r>
              <a:rPr lang="en-US" dirty="0"/>
              <a:t>Getting Started with Turtle</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1 | level 6  - Graphics with turtle I</a:t>
            </a:r>
          </a:p>
        </p:txBody>
      </p:sp>
      <p:sp>
        <p:nvSpPr>
          <p:cNvPr id="40" name="TextBox 39">
            <a:extLst>
              <a:ext uri="{FF2B5EF4-FFF2-40B4-BE49-F238E27FC236}">
                <a16:creationId xmlns:a16="http://schemas.microsoft.com/office/drawing/2014/main" id="{37B00455-68E9-4A6E-B494-32BF267524AD}"/>
              </a:ext>
            </a:extLst>
          </p:cNvPr>
          <p:cNvSpPr txBox="1"/>
          <p:nvPr/>
        </p:nvSpPr>
        <p:spPr>
          <a:xfrm>
            <a:off x="439783" y="1068878"/>
            <a:ext cx="6122126" cy="1569660"/>
          </a:xfrm>
          <a:prstGeom prst="rect">
            <a:avLst/>
          </a:prstGeom>
          <a:noFill/>
        </p:spPr>
        <p:txBody>
          <a:bodyPr wrap="square">
            <a:spAutoFit/>
          </a:bodyPr>
          <a:lstStyle/>
          <a:p>
            <a:pPr lvl="0" eaLnBrk="0" fontAlgn="base" hangingPunct="0">
              <a:spcBef>
                <a:spcPct val="0"/>
              </a:spcBef>
              <a:spcAft>
                <a:spcPct val="0"/>
              </a:spcAft>
            </a:pPr>
            <a:r>
              <a:rPr lang="en-US" sz="2400" dirty="0">
                <a:latin typeface="Lato"/>
              </a:rPr>
              <a:t>This window is called the </a:t>
            </a:r>
            <a:r>
              <a:rPr lang="en-US" sz="2400" b="1" dirty="0">
                <a:latin typeface="Lato"/>
              </a:rPr>
              <a:t>screen</a:t>
            </a:r>
            <a:r>
              <a:rPr lang="en-US" sz="2400" dirty="0">
                <a:latin typeface="Lato"/>
              </a:rPr>
              <a:t>. It’s where you can view the output of your code. The little black triangular shape in the middle of the screen is called the </a:t>
            </a:r>
            <a:r>
              <a:rPr lang="en-US" sz="2400" b="1" dirty="0">
                <a:latin typeface="Lato"/>
              </a:rPr>
              <a:t>turtle</a:t>
            </a:r>
            <a:r>
              <a:rPr lang="en-US" sz="2400" dirty="0">
                <a:latin typeface="Lato"/>
              </a:rPr>
              <a:t>.</a:t>
            </a:r>
            <a:endParaRPr kumimoji="0" lang="en-US" altLang="en-US" sz="2800" b="0" i="0" u="none" strike="noStrike" cap="none" normalizeH="0" baseline="0" dirty="0">
              <a:ln>
                <a:noFill/>
              </a:ln>
              <a:solidFill>
                <a:schemeClr val="accent2">
                  <a:lumMod val="20000"/>
                  <a:lumOff val="80000"/>
                </a:schemeClr>
              </a:solidFill>
              <a:effectLst/>
              <a:latin typeface="Lato"/>
            </a:endParaRPr>
          </a:p>
        </p:txBody>
      </p:sp>
      <p:pic>
        <p:nvPicPr>
          <p:cNvPr id="4098" name="Picture 2" descr="Python Turtle Initial Screen New">
            <a:extLst>
              <a:ext uri="{FF2B5EF4-FFF2-40B4-BE49-F238E27FC236}">
                <a16:creationId xmlns:a16="http://schemas.microsoft.com/office/drawing/2014/main" id="{9F3CEA2B-1E1F-4D2F-B698-3D5FEE2C84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514" y="956690"/>
            <a:ext cx="2638210" cy="255381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192D8BE-D20C-4987-82B5-F02695F97A3E}"/>
              </a:ext>
            </a:extLst>
          </p:cNvPr>
          <p:cNvPicPr>
            <a:picLocks noChangeAspect="1"/>
          </p:cNvPicPr>
          <p:nvPr/>
        </p:nvPicPr>
        <p:blipFill>
          <a:blip r:embed="rId4"/>
          <a:stretch>
            <a:fillRect/>
          </a:stretch>
        </p:blipFill>
        <p:spPr>
          <a:xfrm>
            <a:off x="191589" y="4644501"/>
            <a:ext cx="2322914" cy="864640"/>
          </a:xfrm>
          <a:prstGeom prst="rect">
            <a:avLst/>
          </a:prstGeom>
        </p:spPr>
      </p:pic>
      <p:sp>
        <p:nvSpPr>
          <p:cNvPr id="27" name="TextBox 26">
            <a:extLst>
              <a:ext uri="{FF2B5EF4-FFF2-40B4-BE49-F238E27FC236}">
                <a16:creationId xmlns:a16="http://schemas.microsoft.com/office/drawing/2014/main" id="{272D6E40-8636-4A47-A7CB-B46342EF3C67}"/>
              </a:ext>
            </a:extLst>
          </p:cNvPr>
          <p:cNvSpPr txBox="1"/>
          <p:nvPr/>
        </p:nvSpPr>
        <p:spPr>
          <a:xfrm>
            <a:off x="3853543" y="3139695"/>
            <a:ext cx="2956560" cy="120032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222222"/>
                </a:solidFill>
                <a:effectLst/>
                <a:latin typeface="Lato"/>
              </a:rPr>
              <a:t>you initialize the variable </a:t>
            </a:r>
            <a:r>
              <a:rPr kumimoji="0" lang="en-US" altLang="en-US" b="1" i="0" u="none" strike="noStrike" cap="none" normalizeH="0" baseline="0" dirty="0">
                <a:ln>
                  <a:noFill/>
                </a:ln>
                <a:solidFill>
                  <a:srgbClr val="222222"/>
                </a:solidFill>
                <a:effectLst/>
                <a:latin typeface="Lato"/>
              </a:rPr>
              <a:t>t</a:t>
            </a:r>
            <a:r>
              <a:rPr kumimoji="0" lang="en-US" altLang="en-US" b="0" i="0" u="none" strike="noStrike" cap="none" normalizeH="0" baseline="0" dirty="0">
                <a:ln>
                  <a:noFill/>
                </a:ln>
                <a:solidFill>
                  <a:srgbClr val="222222"/>
                </a:solidFill>
                <a:effectLst/>
                <a:latin typeface="Lato"/>
              </a:rPr>
              <a:t>, which you’ll then use throughout the program to refer to the turtle</a:t>
            </a:r>
            <a:r>
              <a:rPr kumimoji="0" lang="en-US" altLang="en-US" b="0" i="0" u="none" strike="noStrike" cap="none" normalizeH="0" baseline="0" dirty="0">
                <a:ln>
                  <a:noFill/>
                </a:ln>
                <a:solidFill>
                  <a:schemeClr val="tx1"/>
                </a:solidFill>
                <a:effectLst/>
                <a:latin typeface="Lato"/>
              </a:rPr>
              <a:t> </a:t>
            </a:r>
          </a:p>
        </p:txBody>
      </p:sp>
      <p:sp>
        <p:nvSpPr>
          <p:cNvPr id="8" name="Rectangle: Rounded Corners 7">
            <a:extLst>
              <a:ext uri="{FF2B5EF4-FFF2-40B4-BE49-F238E27FC236}">
                <a16:creationId xmlns:a16="http://schemas.microsoft.com/office/drawing/2014/main" id="{F06C9AF5-2618-47BD-BFF5-8F9CBC0C41C5}"/>
              </a:ext>
            </a:extLst>
          </p:cNvPr>
          <p:cNvSpPr/>
          <p:nvPr/>
        </p:nvSpPr>
        <p:spPr>
          <a:xfrm>
            <a:off x="5593177" y="3167380"/>
            <a:ext cx="1088572" cy="36569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27FDE43D-BA89-4009-8D3E-6E4B4DBB46E1}"/>
              </a:ext>
            </a:extLst>
          </p:cNvPr>
          <p:cNvSpPr/>
          <p:nvPr/>
        </p:nvSpPr>
        <p:spPr>
          <a:xfrm>
            <a:off x="6967164" y="3911406"/>
            <a:ext cx="5033247" cy="1026354"/>
          </a:xfrm>
          <a:prstGeom prst="roundRect">
            <a:avLst>
              <a:gd name="adj" fmla="val 5118"/>
            </a:avLst>
          </a:prstGeom>
          <a:solidFill>
            <a:srgbClr val="FF6161"/>
          </a:solid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accent2">
                    <a:lumMod val="20000"/>
                    <a:lumOff val="80000"/>
                  </a:schemeClr>
                </a:solidFill>
                <a:latin typeface="Aharoni" panose="02010803020104030203" pitchFamily="2" charset="-79"/>
                <a:cs typeface="Aharoni" panose="02010803020104030203" pitchFamily="2" charset="-79"/>
              </a:rPr>
              <a:t>The screen acts as a canvas, while the turtle acts like a pen. You can program the turtle to move around the screen. </a:t>
            </a:r>
          </a:p>
        </p:txBody>
      </p:sp>
      <p:sp>
        <p:nvSpPr>
          <p:cNvPr id="32" name="Rectangle: Rounded Corners 31">
            <a:extLst>
              <a:ext uri="{FF2B5EF4-FFF2-40B4-BE49-F238E27FC236}">
                <a16:creationId xmlns:a16="http://schemas.microsoft.com/office/drawing/2014/main" id="{0D599F16-41A2-496D-9EAA-2659712EE5F9}"/>
              </a:ext>
            </a:extLst>
          </p:cNvPr>
          <p:cNvSpPr/>
          <p:nvPr/>
        </p:nvSpPr>
        <p:spPr>
          <a:xfrm>
            <a:off x="6967164" y="4995964"/>
            <a:ext cx="5033247" cy="645074"/>
          </a:xfrm>
          <a:prstGeom prst="roundRect">
            <a:avLst>
              <a:gd name="adj" fmla="val 5118"/>
            </a:avLst>
          </a:prstGeom>
          <a:solidFill>
            <a:srgbClr val="FF6161"/>
          </a:solid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accent2">
                    <a:lumMod val="20000"/>
                    <a:lumOff val="80000"/>
                  </a:schemeClr>
                </a:solidFill>
                <a:latin typeface="Aharoni" panose="02010803020104030203" pitchFamily="2" charset="-79"/>
                <a:cs typeface="Aharoni" panose="02010803020104030203" pitchFamily="2" charset="-79"/>
              </a:rPr>
              <a:t>The turtle has certain changeable characteristics, like size, color, and speed.</a:t>
            </a:r>
          </a:p>
        </p:txBody>
      </p:sp>
    </p:spTree>
    <p:extLst>
      <p:ext uri="{BB962C8B-B14F-4D97-AF65-F5344CB8AC3E}">
        <p14:creationId xmlns:p14="http://schemas.microsoft.com/office/powerpoint/2010/main" val="637341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4"/>
                                        </p:tgtEl>
                                        <p:attrNameLst>
                                          <p:attrName>style.visibility</p:attrName>
                                        </p:attrNameLst>
                                      </p:cBhvr>
                                      <p:to>
                                        <p:strVal val="visible"/>
                                      </p:to>
                                    </p:set>
                                    <p:anim calcmode="lin" valueType="num">
                                      <p:cBhvr>
                                        <p:cTn id="12" dur="500" fill="hold"/>
                                        <p:tgtEl>
                                          <p:spTgt spid="44"/>
                                        </p:tgtEl>
                                        <p:attrNameLst>
                                          <p:attrName>ppt_w</p:attrName>
                                        </p:attrNameLst>
                                      </p:cBhvr>
                                      <p:tavLst>
                                        <p:tav tm="0">
                                          <p:val>
                                            <p:fltVal val="0"/>
                                          </p:val>
                                        </p:tav>
                                        <p:tav tm="100000">
                                          <p:val>
                                            <p:strVal val="#ppt_w"/>
                                          </p:val>
                                        </p:tav>
                                      </p:tavLst>
                                    </p:anim>
                                    <p:anim calcmode="lin" valueType="num">
                                      <p:cBhvr>
                                        <p:cTn id="13" dur="500" fill="hold"/>
                                        <p:tgtEl>
                                          <p:spTgt spid="44"/>
                                        </p:tgtEl>
                                        <p:attrNameLst>
                                          <p:attrName>ppt_h</p:attrName>
                                        </p:attrNameLst>
                                      </p:cBhvr>
                                      <p:tavLst>
                                        <p:tav tm="0">
                                          <p:val>
                                            <p:fltVal val="0"/>
                                          </p:val>
                                        </p:tav>
                                        <p:tav tm="100000">
                                          <p:val>
                                            <p:strVal val="#ppt_h"/>
                                          </p:val>
                                        </p:tav>
                                      </p:tavLst>
                                    </p:anim>
                                    <p:animEffect transition="in" filter="fade">
                                      <p:cBhvr>
                                        <p:cTn id="14" dur="500"/>
                                        <p:tgtEl>
                                          <p:spTgt spid="44"/>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wipe(up)">
                                      <p:cBhvr>
                                        <p:cTn id="19" dur="500"/>
                                        <p:tgtEl>
                                          <p:spTgt spid="4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9"/>
                                        </p:tgtEl>
                                        <p:attrNameLst>
                                          <p:attrName>style.visibility</p:attrName>
                                        </p:attrNameLst>
                                      </p:cBhvr>
                                      <p:to>
                                        <p:strVal val="visible"/>
                                      </p:to>
                                    </p:set>
                                    <p:anim calcmode="lin" valueType="num">
                                      <p:cBhvr>
                                        <p:cTn id="22" dur="500" fill="hold"/>
                                        <p:tgtEl>
                                          <p:spTgt spid="29"/>
                                        </p:tgtEl>
                                        <p:attrNameLst>
                                          <p:attrName>ppt_w</p:attrName>
                                        </p:attrNameLst>
                                      </p:cBhvr>
                                      <p:tavLst>
                                        <p:tav tm="0">
                                          <p:val>
                                            <p:fltVal val="0"/>
                                          </p:val>
                                        </p:tav>
                                        <p:tav tm="100000">
                                          <p:val>
                                            <p:strVal val="#ppt_w"/>
                                          </p:val>
                                        </p:tav>
                                      </p:tavLst>
                                    </p:anim>
                                    <p:anim calcmode="lin" valueType="num">
                                      <p:cBhvr>
                                        <p:cTn id="23" dur="500" fill="hold"/>
                                        <p:tgtEl>
                                          <p:spTgt spid="29"/>
                                        </p:tgtEl>
                                        <p:attrNameLst>
                                          <p:attrName>ppt_h</p:attrName>
                                        </p:attrNameLst>
                                      </p:cBhvr>
                                      <p:tavLst>
                                        <p:tav tm="0">
                                          <p:val>
                                            <p:fltVal val="0"/>
                                          </p:val>
                                        </p:tav>
                                        <p:tav tm="100000">
                                          <p:val>
                                            <p:strVal val="#ppt_h"/>
                                          </p:val>
                                        </p:tav>
                                      </p:tavLst>
                                    </p:anim>
                                    <p:animEffect transition="in" filter="fade">
                                      <p:cBhvr>
                                        <p:cTn id="24" dur="500"/>
                                        <p:tgtEl>
                                          <p:spTgt spid="2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anim calcmode="lin" valueType="num">
                                      <p:cBhvr>
                                        <p:cTn id="27" dur="500" fill="hold"/>
                                        <p:tgtEl>
                                          <p:spTgt spid="32"/>
                                        </p:tgtEl>
                                        <p:attrNameLst>
                                          <p:attrName>ppt_w</p:attrName>
                                        </p:attrNameLst>
                                      </p:cBhvr>
                                      <p:tavLst>
                                        <p:tav tm="0">
                                          <p:val>
                                            <p:fltVal val="0"/>
                                          </p:val>
                                        </p:tav>
                                        <p:tav tm="100000">
                                          <p:val>
                                            <p:strVal val="#ppt_w"/>
                                          </p:val>
                                        </p:tav>
                                      </p:tavLst>
                                    </p:anim>
                                    <p:anim calcmode="lin" valueType="num">
                                      <p:cBhvr>
                                        <p:cTn id="28" dur="500" fill="hold"/>
                                        <p:tgtEl>
                                          <p:spTgt spid="32"/>
                                        </p:tgtEl>
                                        <p:attrNameLst>
                                          <p:attrName>ppt_h</p:attrName>
                                        </p:attrNameLst>
                                      </p:cBhvr>
                                      <p:tavLst>
                                        <p:tav tm="0">
                                          <p:val>
                                            <p:fltVal val="0"/>
                                          </p:val>
                                        </p:tav>
                                        <p:tav tm="100000">
                                          <p:val>
                                            <p:strVal val="#ppt_h"/>
                                          </p:val>
                                        </p:tav>
                                      </p:tavLst>
                                    </p:anim>
                                    <p:animEffect transition="in" filter="fade">
                                      <p:cBhvr>
                                        <p:cTn id="2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0" grpId="0"/>
      <p:bldP spid="29"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a:xfrm>
            <a:off x="738909" y="81281"/>
            <a:ext cx="10714181" cy="400050"/>
          </a:xfrm>
        </p:spPr>
        <p:txBody>
          <a:bodyPr/>
          <a:lstStyle/>
          <a:p>
            <a:r>
              <a:rPr lang="en-US" dirty="0"/>
              <a:t>Moving the turtle</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1 | level 6  - Graphics with turtle I</a:t>
            </a:r>
          </a:p>
        </p:txBody>
      </p:sp>
      <p:sp>
        <p:nvSpPr>
          <p:cNvPr id="32" name="Rectangle: Rounded Corners 31">
            <a:extLst>
              <a:ext uri="{FF2B5EF4-FFF2-40B4-BE49-F238E27FC236}">
                <a16:creationId xmlns:a16="http://schemas.microsoft.com/office/drawing/2014/main" id="{0D599F16-41A2-496D-9EAA-2659712EE5F9}"/>
              </a:ext>
            </a:extLst>
          </p:cNvPr>
          <p:cNvSpPr/>
          <p:nvPr/>
        </p:nvSpPr>
        <p:spPr>
          <a:xfrm>
            <a:off x="357053" y="1012176"/>
            <a:ext cx="4380410" cy="645074"/>
          </a:xfrm>
          <a:prstGeom prst="roundRect">
            <a:avLst>
              <a:gd name="adj" fmla="val 5118"/>
            </a:avLst>
          </a:prstGeom>
          <a:solidFill>
            <a:srgbClr val="FF6161"/>
          </a:solidFill>
          <a:ln>
            <a:noFill/>
          </a:ln>
        </p:spPr>
        <p:style>
          <a:lnRef idx="2">
            <a:schemeClr val="accent2"/>
          </a:lnRef>
          <a:fillRef idx="1">
            <a:schemeClr val="lt1"/>
          </a:fillRef>
          <a:effectRef idx="0">
            <a:schemeClr val="accent2"/>
          </a:effectRef>
          <a:fontRef idx="minor">
            <a:schemeClr val="dk1"/>
          </a:fontRef>
        </p:style>
        <p:txBody>
          <a:bodyPr rtlCol="0" anchor="ctr"/>
          <a:lstStyle/>
          <a:p>
            <a:r>
              <a:rPr lang="en-US" dirty="0">
                <a:solidFill>
                  <a:schemeClr val="accent2">
                    <a:lumMod val="20000"/>
                    <a:lumOff val="80000"/>
                  </a:schemeClr>
                </a:solidFill>
                <a:latin typeface="Aharoni" panose="02010803020104030203" pitchFamily="2" charset="-79"/>
                <a:cs typeface="Aharoni" panose="02010803020104030203" pitchFamily="2" charset="-79"/>
              </a:rPr>
              <a:t>There are four directions that a turtle can move in</a:t>
            </a:r>
          </a:p>
        </p:txBody>
      </p:sp>
      <p:sp>
        <p:nvSpPr>
          <p:cNvPr id="14" name="TextBox 13">
            <a:extLst>
              <a:ext uri="{FF2B5EF4-FFF2-40B4-BE49-F238E27FC236}">
                <a16:creationId xmlns:a16="http://schemas.microsoft.com/office/drawing/2014/main" id="{F6D1B75C-C8AB-4641-B5C0-5727DB217B7D}"/>
              </a:ext>
            </a:extLst>
          </p:cNvPr>
          <p:cNvSpPr txBox="1"/>
          <p:nvPr/>
        </p:nvSpPr>
        <p:spPr>
          <a:xfrm>
            <a:off x="357052" y="1683465"/>
            <a:ext cx="4380411" cy="1211937"/>
          </a:xfrm>
          <a:prstGeom prst="roundRect">
            <a:avLst>
              <a:gd name="adj" fmla="val 2896"/>
            </a:avLst>
          </a:prstGeom>
          <a:solidFill>
            <a:srgbClr val="262626"/>
          </a:solidFill>
        </p:spPr>
        <p:style>
          <a:lnRef idx="2">
            <a:schemeClr val="accent6"/>
          </a:lnRef>
          <a:fillRef idx="1">
            <a:schemeClr val="lt1"/>
          </a:fillRef>
          <a:effectRef idx="0">
            <a:schemeClr val="accent6"/>
          </a:effectRef>
          <a:fontRef idx="minor">
            <a:schemeClr val="dk1"/>
          </a:fontRef>
        </p:style>
        <p:txBody>
          <a:bodyPr wrap="square">
            <a:spAutoFit/>
          </a:bodyPr>
          <a:lstStyle/>
          <a:p>
            <a:pPr algn="l">
              <a:buFont typeface="Arial" panose="020B0604020202020204" pitchFamily="34" charset="0"/>
              <a:buChar char="•"/>
            </a:pPr>
            <a:r>
              <a:rPr lang="en-US" b="1" i="0" dirty="0">
                <a:ln>
                  <a:solidFill>
                    <a:schemeClr val="tx1">
                      <a:lumMod val="95000"/>
                      <a:lumOff val="5000"/>
                    </a:schemeClr>
                  </a:solidFill>
                </a:ln>
                <a:solidFill>
                  <a:schemeClr val="accent2">
                    <a:lumMod val="20000"/>
                    <a:lumOff val="80000"/>
                  </a:schemeClr>
                </a:solidFill>
                <a:effectLst/>
                <a:latin typeface="source sans pro" panose="020B0503030403020204" pitchFamily="34" charset="0"/>
              </a:rPr>
              <a:t>Forward</a:t>
            </a:r>
          </a:p>
          <a:p>
            <a:pPr algn="l">
              <a:buFont typeface="Arial" panose="020B0604020202020204" pitchFamily="34" charset="0"/>
              <a:buChar char="•"/>
            </a:pPr>
            <a:r>
              <a:rPr lang="en-US" b="1" i="0" dirty="0">
                <a:ln>
                  <a:solidFill>
                    <a:schemeClr val="tx1">
                      <a:lumMod val="95000"/>
                      <a:lumOff val="5000"/>
                    </a:schemeClr>
                  </a:solidFill>
                </a:ln>
                <a:solidFill>
                  <a:schemeClr val="accent2">
                    <a:lumMod val="20000"/>
                    <a:lumOff val="80000"/>
                  </a:schemeClr>
                </a:solidFill>
                <a:effectLst/>
                <a:latin typeface="source sans pro" panose="020B0503030403020204" pitchFamily="34" charset="0"/>
              </a:rPr>
              <a:t>Backward</a:t>
            </a:r>
          </a:p>
          <a:p>
            <a:pPr algn="l">
              <a:buFont typeface="Arial" panose="020B0604020202020204" pitchFamily="34" charset="0"/>
              <a:buChar char="•"/>
            </a:pPr>
            <a:r>
              <a:rPr lang="en-US" b="1" i="0" dirty="0">
                <a:ln>
                  <a:solidFill>
                    <a:schemeClr val="tx1">
                      <a:lumMod val="95000"/>
                      <a:lumOff val="5000"/>
                    </a:schemeClr>
                  </a:solidFill>
                </a:ln>
                <a:solidFill>
                  <a:schemeClr val="accent2">
                    <a:lumMod val="20000"/>
                    <a:lumOff val="80000"/>
                  </a:schemeClr>
                </a:solidFill>
                <a:effectLst/>
                <a:latin typeface="source sans pro" panose="020B0503030403020204" pitchFamily="34" charset="0"/>
              </a:rPr>
              <a:t>Left</a:t>
            </a:r>
          </a:p>
          <a:p>
            <a:pPr algn="l">
              <a:buFont typeface="Arial" panose="020B0604020202020204" pitchFamily="34" charset="0"/>
              <a:buChar char="•"/>
            </a:pPr>
            <a:r>
              <a:rPr lang="en-US" b="1" i="0" dirty="0">
                <a:ln>
                  <a:solidFill>
                    <a:schemeClr val="tx1">
                      <a:lumMod val="95000"/>
                      <a:lumOff val="5000"/>
                    </a:schemeClr>
                  </a:solidFill>
                </a:ln>
                <a:solidFill>
                  <a:schemeClr val="accent2">
                    <a:lumMod val="20000"/>
                    <a:lumOff val="80000"/>
                  </a:schemeClr>
                </a:solidFill>
                <a:effectLst/>
                <a:latin typeface="source sans pro" panose="020B0503030403020204" pitchFamily="34" charset="0"/>
              </a:rPr>
              <a:t>Right</a:t>
            </a:r>
          </a:p>
        </p:txBody>
      </p:sp>
      <p:pic>
        <p:nvPicPr>
          <p:cNvPr id="10" name="Picture 9">
            <a:extLst>
              <a:ext uri="{FF2B5EF4-FFF2-40B4-BE49-F238E27FC236}">
                <a16:creationId xmlns:a16="http://schemas.microsoft.com/office/drawing/2014/main" id="{DBBA5DAC-18D0-4F2B-B93D-B8B848183F16}"/>
              </a:ext>
            </a:extLst>
          </p:cNvPr>
          <p:cNvPicPr>
            <a:picLocks noChangeAspect="1"/>
          </p:cNvPicPr>
          <p:nvPr/>
        </p:nvPicPr>
        <p:blipFill>
          <a:blip r:embed="rId2"/>
          <a:stretch>
            <a:fillRect/>
          </a:stretch>
        </p:blipFill>
        <p:spPr>
          <a:xfrm>
            <a:off x="4876773" y="2838333"/>
            <a:ext cx="2987068" cy="3061745"/>
          </a:xfrm>
          <a:prstGeom prst="rect">
            <a:avLst/>
          </a:prstGeom>
        </p:spPr>
      </p:pic>
      <p:sp>
        <p:nvSpPr>
          <p:cNvPr id="15" name="Rectangle: Rounded Corners 14">
            <a:extLst>
              <a:ext uri="{FF2B5EF4-FFF2-40B4-BE49-F238E27FC236}">
                <a16:creationId xmlns:a16="http://schemas.microsoft.com/office/drawing/2014/main" id="{7B261296-0E3F-48B5-B34B-1607308B4EC9}"/>
              </a:ext>
            </a:extLst>
          </p:cNvPr>
          <p:cNvSpPr/>
          <p:nvPr/>
        </p:nvSpPr>
        <p:spPr>
          <a:xfrm>
            <a:off x="357052" y="2921617"/>
            <a:ext cx="4380411" cy="1080538"/>
          </a:xfrm>
          <a:prstGeom prst="roundRect">
            <a:avLst>
              <a:gd name="adj" fmla="val 5118"/>
            </a:avLst>
          </a:prstGeom>
          <a:solidFill>
            <a:srgbClr val="262626"/>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dirty="0">
                <a:solidFill>
                  <a:schemeClr val="accent2">
                    <a:lumMod val="20000"/>
                    <a:lumOff val="80000"/>
                  </a:schemeClr>
                </a:solidFill>
                <a:latin typeface="Lato"/>
                <a:cs typeface="Aharoni" panose="02010803020104030203" pitchFamily="2" charset="-79"/>
              </a:rPr>
              <a:t>You can change this direction by turning it </a:t>
            </a:r>
            <a:r>
              <a:rPr lang="en-US" b="1" dirty="0">
                <a:solidFill>
                  <a:schemeClr val="accent2">
                    <a:lumMod val="20000"/>
                    <a:lumOff val="80000"/>
                  </a:schemeClr>
                </a:solidFill>
                <a:latin typeface="Lato"/>
                <a:cs typeface="Aharoni" panose="02010803020104030203" pitchFamily="2" charset="-79"/>
              </a:rPr>
              <a:t>.left() </a:t>
            </a:r>
            <a:r>
              <a:rPr lang="en-US" dirty="0">
                <a:solidFill>
                  <a:schemeClr val="accent2">
                    <a:lumMod val="20000"/>
                    <a:lumOff val="80000"/>
                  </a:schemeClr>
                </a:solidFill>
                <a:latin typeface="Lato"/>
                <a:cs typeface="Aharoni" panose="02010803020104030203" pitchFamily="2" charset="-79"/>
              </a:rPr>
              <a:t>or </a:t>
            </a:r>
            <a:r>
              <a:rPr lang="en-US" b="1" dirty="0">
                <a:solidFill>
                  <a:schemeClr val="accent2">
                    <a:lumMod val="20000"/>
                    <a:lumOff val="80000"/>
                  </a:schemeClr>
                </a:solidFill>
                <a:latin typeface="Lato"/>
                <a:cs typeface="Aharoni" panose="02010803020104030203" pitchFamily="2" charset="-79"/>
              </a:rPr>
              <a:t>.right() </a:t>
            </a:r>
            <a:r>
              <a:rPr lang="en-US" dirty="0">
                <a:solidFill>
                  <a:schemeClr val="accent2">
                    <a:lumMod val="20000"/>
                    <a:lumOff val="80000"/>
                  </a:schemeClr>
                </a:solidFill>
                <a:latin typeface="Lato"/>
                <a:cs typeface="Aharoni" panose="02010803020104030203" pitchFamily="2" charset="-79"/>
              </a:rPr>
              <a:t>by a certain degree. </a:t>
            </a:r>
          </a:p>
        </p:txBody>
      </p:sp>
      <p:sp>
        <p:nvSpPr>
          <p:cNvPr id="26" name="Rectangle: Rounded Corners 25">
            <a:extLst>
              <a:ext uri="{FF2B5EF4-FFF2-40B4-BE49-F238E27FC236}">
                <a16:creationId xmlns:a16="http://schemas.microsoft.com/office/drawing/2014/main" id="{2703D6C4-CDD3-4871-944F-6C72F56EB063}"/>
              </a:ext>
            </a:extLst>
          </p:cNvPr>
          <p:cNvSpPr/>
          <p:nvPr/>
        </p:nvSpPr>
        <p:spPr>
          <a:xfrm>
            <a:off x="4876773" y="1012176"/>
            <a:ext cx="3706240" cy="1938992"/>
          </a:xfrm>
          <a:prstGeom prst="roundRect">
            <a:avLst>
              <a:gd name="adj" fmla="val 274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2D93364-28CE-4523-A7AF-E3FA85073DCC}"/>
              </a:ext>
            </a:extLst>
          </p:cNvPr>
          <p:cNvSpPr txBox="1"/>
          <p:nvPr/>
        </p:nvSpPr>
        <p:spPr>
          <a:xfrm>
            <a:off x="5059652" y="1218599"/>
            <a:ext cx="3370270" cy="15696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2">
                    <a:lumMod val="20000"/>
                    <a:lumOff val="80000"/>
                  </a:schemeClr>
                </a:solidFill>
                <a:effectLst/>
                <a:latin typeface="Lato"/>
              </a:rPr>
              <a:t>You can use the shortened versions of these commands as well: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accent2">
                    <a:lumMod val="20000"/>
                    <a:lumOff val="80000"/>
                  </a:schemeClr>
                </a:solidFill>
                <a:effectLst/>
                <a:latin typeface="Lato"/>
              </a:rPr>
              <a:t>t.rt</a:t>
            </a:r>
            <a:r>
              <a:rPr kumimoji="0" lang="en-US" altLang="en-US" sz="1600" b="1" i="0" u="none" strike="noStrike" cap="none" normalizeH="0" baseline="0" dirty="0">
                <a:ln>
                  <a:noFill/>
                </a:ln>
                <a:solidFill>
                  <a:schemeClr val="accent2">
                    <a:lumMod val="20000"/>
                    <a:lumOff val="80000"/>
                  </a:schemeClr>
                </a:solidFill>
                <a:effectLst/>
                <a:latin typeface="Lato"/>
              </a:rPr>
              <a:t>()</a:t>
            </a:r>
            <a:r>
              <a:rPr kumimoji="0" lang="en-US" altLang="en-US" sz="1600" b="0" i="0" u="none" strike="noStrike" cap="none" normalizeH="0" baseline="0" dirty="0">
                <a:ln>
                  <a:noFill/>
                </a:ln>
                <a:solidFill>
                  <a:schemeClr val="accent2">
                    <a:lumMod val="20000"/>
                    <a:lumOff val="80000"/>
                  </a:schemeClr>
                </a:solidFill>
                <a:effectLst/>
                <a:latin typeface="Lato"/>
              </a:rPr>
              <a:t> instead of </a:t>
            </a:r>
            <a:r>
              <a:rPr kumimoji="0" lang="en-US" altLang="en-US" sz="1600" b="0" i="0" u="none" strike="noStrike" cap="none" normalizeH="0" baseline="0" dirty="0" err="1">
                <a:ln>
                  <a:noFill/>
                </a:ln>
                <a:solidFill>
                  <a:schemeClr val="accent2">
                    <a:lumMod val="20000"/>
                    <a:lumOff val="80000"/>
                  </a:schemeClr>
                </a:solidFill>
                <a:effectLst/>
                <a:latin typeface="Lato"/>
              </a:rPr>
              <a:t>t.right</a:t>
            </a:r>
            <a:r>
              <a:rPr kumimoji="0" lang="en-US" altLang="en-US" sz="1600" b="0" i="0" u="none" strike="noStrike" cap="none" normalizeH="0" baseline="0" dirty="0">
                <a:ln>
                  <a:noFill/>
                </a:ln>
                <a:solidFill>
                  <a:schemeClr val="accent2">
                    <a:lumMod val="20000"/>
                    <a:lumOff val="80000"/>
                  </a:schemeClr>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accent2">
                    <a:lumMod val="20000"/>
                    <a:lumOff val="80000"/>
                  </a:schemeClr>
                </a:solidFill>
                <a:effectLst/>
                <a:latin typeface="Lato"/>
              </a:rPr>
              <a:t>t.fd</a:t>
            </a:r>
            <a:r>
              <a:rPr kumimoji="0" lang="en-US" altLang="en-US" sz="1600" b="1" i="0" u="none" strike="noStrike" cap="none" normalizeH="0" baseline="0" dirty="0">
                <a:ln>
                  <a:noFill/>
                </a:ln>
                <a:solidFill>
                  <a:schemeClr val="accent2">
                    <a:lumMod val="20000"/>
                    <a:lumOff val="80000"/>
                  </a:schemeClr>
                </a:solidFill>
                <a:effectLst/>
                <a:latin typeface="Lato"/>
              </a:rPr>
              <a:t>()</a:t>
            </a:r>
            <a:r>
              <a:rPr kumimoji="0" lang="en-US" altLang="en-US" sz="1600" b="0" i="0" u="none" strike="noStrike" cap="none" normalizeH="0" baseline="0" dirty="0">
                <a:ln>
                  <a:noFill/>
                </a:ln>
                <a:solidFill>
                  <a:schemeClr val="accent2">
                    <a:lumMod val="20000"/>
                    <a:lumOff val="80000"/>
                  </a:schemeClr>
                </a:solidFill>
                <a:effectLst/>
                <a:latin typeface="Lato"/>
              </a:rPr>
              <a:t> instead of </a:t>
            </a:r>
            <a:r>
              <a:rPr kumimoji="0" lang="en-US" altLang="en-US" sz="1600" b="0" i="0" u="none" strike="noStrike" cap="none" normalizeH="0" baseline="0" dirty="0" err="1">
                <a:ln>
                  <a:noFill/>
                </a:ln>
                <a:solidFill>
                  <a:schemeClr val="accent2">
                    <a:lumMod val="20000"/>
                    <a:lumOff val="80000"/>
                  </a:schemeClr>
                </a:solidFill>
                <a:effectLst/>
                <a:latin typeface="Lato"/>
              </a:rPr>
              <a:t>t.forward</a:t>
            </a:r>
            <a:r>
              <a:rPr kumimoji="0" lang="en-US" altLang="en-US" sz="1600" b="0" i="0" u="none" strike="noStrike" cap="none" normalizeH="0" baseline="0" dirty="0">
                <a:ln>
                  <a:noFill/>
                </a:ln>
                <a:solidFill>
                  <a:schemeClr val="accent2">
                    <a:lumMod val="20000"/>
                    <a:lumOff val="80000"/>
                  </a:schemeClr>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accent2">
                    <a:lumMod val="20000"/>
                    <a:lumOff val="80000"/>
                  </a:schemeClr>
                </a:solidFill>
                <a:effectLst/>
                <a:latin typeface="Lato"/>
              </a:rPr>
              <a:t>t.lt</a:t>
            </a:r>
            <a:r>
              <a:rPr kumimoji="0" lang="en-US" altLang="en-US" sz="1600" b="1" i="0" u="none" strike="noStrike" cap="none" normalizeH="0" baseline="0" dirty="0">
                <a:ln>
                  <a:noFill/>
                </a:ln>
                <a:solidFill>
                  <a:schemeClr val="accent2">
                    <a:lumMod val="20000"/>
                    <a:lumOff val="80000"/>
                  </a:schemeClr>
                </a:solidFill>
                <a:effectLst/>
                <a:latin typeface="Lato"/>
              </a:rPr>
              <a:t>()</a:t>
            </a:r>
            <a:r>
              <a:rPr kumimoji="0" lang="en-US" altLang="en-US" sz="1600" b="0" i="0" u="none" strike="noStrike" cap="none" normalizeH="0" baseline="0" dirty="0">
                <a:ln>
                  <a:noFill/>
                </a:ln>
                <a:solidFill>
                  <a:schemeClr val="accent2">
                    <a:lumMod val="20000"/>
                    <a:lumOff val="80000"/>
                  </a:schemeClr>
                </a:solidFill>
                <a:effectLst/>
                <a:latin typeface="Lato"/>
              </a:rPr>
              <a:t> instead of </a:t>
            </a:r>
            <a:r>
              <a:rPr kumimoji="0" lang="en-US" altLang="en-US" sz="1600" b="0" i="0" u="none" strike="noStrike" cap="none" normalizeH="0" baseline="0" dirty="0" err="1">
                <a:ln>
                  <a:noFill/>
                </a:ln>
                <a:solidFill>
                  <a:schemeClr val="accent2">
                    <a:lumMod val="20000"/>
                    <a:lumOff val="80000"/>
                  </a:schemeClr>
                </a:solidFill>
                <a:effectLst/>
                <a:latin typeface="Lato"/>
              </a:rPr>
              <a:t>t.left</a:t>
            </a:r>
            <a:r>
              <a:rPr kumimoji="0" lang="en-US" altLang="en-US" sz="1600" b="0" i="0" u="none" strike="noStrike" cap="none" normalizeH="0" baseline="0" dirty="0">
                <a:ln>
                  <a:noFill/>
                </a:ln>
                <a:solidFill>
                  <a:schemeClr val="accent2">
                    <a:lumMod val="20000"/>
                    <a:lumOff val="80000"/>
                  </a:schemeClr>
                </a:solidFill>
                <a:effectLst/>
                <a:latin typeface="Lato"/>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accent2">
                    <a:lumMod val="20000"/>
                    <a:lumOff val="80000"/>
                  </a:schemeClr>
                </a:solidFill>
                <a:effectLst/>
                <a:latin typeface="Lato"/>
              </a:rPr>
              <a:t>t.bk</a:t>
            </a:r>
            <a:r>
              <a:rPr kumimoji="0" lang="en-US" altLang="en-US" sz="1600" b="1" i="0" u="none" strike="noStrike" cap="none" normalizeH="0" baseline="0" dirty="0">
                <a:ln>
                  <a:noFill/>
                </a:ln>
                <a:solidFill>
                  <a:schemeClr val="accent2">
                    <a:lumMod val="20000"/>
                    <a:lumOff val="80000"/>
                  </a:schemeClr>
                </a:solidFill>
                <a:effectLst/>
                <a:latin typeface="Lato"/>
              </a:rPr>
              <a:t>()</a:t>
            </a:r>
            <a:r>
              <a:rPr kumimoji="0" lang="en-US" altLang="en-US" sz="1600" b="0" i="0" u="none" strike="noStrike" cap="none" normalizeH="0" baseline="0" dirty="0">
                <a:ln>
                  <a:noFill/>
                </a:ln>
                <a:solidFill>
                  <a:schemeClr val="accent2">
                    <a:lumMod val="20000"/>
                    <a:lumOff val="80000"/>
                  </a:schemeClr>
                </a:solidFill>
                <a:effectLst/>
                <a:latin typeface="Lato"/>
              </a:rPr>
              <a:t> instead of </a:t>
            </a:r>
            <a:r>
              <a:rPr kumimoji="0" lang="en-US" altLang="en-US" sz="1600" b="0" i="0" u="none" strike="noStrike" cap="none" normalizeH="0" baseline="0" dirty="0" err="1">
                <a:ln>
                  <a:noFill/>
                </a:ln>
                <a:solidFill>
                  <a:schemeClr val="accent2">
                    <a:lumMod val="20000"/>
                    <a:lumOff val="80000"/>
                  </a:schemeClr>
                </a:solidFill>
                <a:effectLst/>
                <a:latin typeface="Lato"/>
              </a:rPr>
              <a:t>t.backward</a:t>
            </a:r>
            <a:r>
              <a:rPr kumimoji="0" lang="en-US" altLang="en-US" sz="1600" b="0" i="0" u="none" strike="noStrike" cap="none" normalizeH="0" baseline="0" dirty="0">
                <a:ln>
                  <a:noFill/>
                </a:ln>
                <a:solidFill>
                  <a:schemeClr val="accent2">
                    <a:lumMod val="20000"/>
                    <a:lumOff val="80000"/>
                  </a:schemeClr>
                </a:solidFill>
                <a:effectLst/>
                <a:latin typeface="Lato"/>
              </a:rPr>
              <a:t>()</a:t>
            </a:r>
          </a:p>
        </p:txBody>
      </p:sp>
      <p:pic>
        <p:nvPicPr>
          <p:cNvPr id="6152" name="Picture 8" descr="Python Turtle Moving Updated">
            <a:extLst>
              <a:ext uri="{FF2B5EF4-FFF2-40B4-BE49-F238E27FC236}">
                <a16:creationId xmlns:a16="http://schemas.microsoft.com/office/drawing/2014/main" id="{AB85DF50-6189-48AF-A623-D219E81CF48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722323" y="1012176"/>
            <a:ext cx="3136888" cy="3045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9285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152"/>
                                        </p:tgtEl>
                                        <p:attrNameLst>
                                          <p:attrName>style.visibility</p:attrName>
                                        </p:attrNameLst>
                                      </p:cBhvr>
                                      <p:to>
                                        <p:strVal val="visible"/>
                                      </p:to>
                                    </p:set>
                                    <p:anim calcmode="lin" valueType="num">
                                      <p:cBhvr additive="base">
                                        <p:cTn id="38" dur="500" fill="hold"/>
                                        <p:tgtEl>
                                          <p:spTgt spid="6152"/>
                                        </p:tgtEl>
                                        <p:attrNameLst>
                                          <p:attrName>ppt_x</p:attrName>
                                        </p:attrNameLst>
                                      </p:cBhvr>
                                      <p:tavLst>
                                        <p:tav tm="0">
                                          <p:val>
                                            <p:strVal val="#ppt_x"/>
                                          </p:val>
                                        </p:tav>
                                        <p:tav tm="100000">
                                          <p:val>
                                            <p:strVal val="#ppt_x"/>
                                          </p:val>
                                        </p:tav>
                                      </p:tavLst>
                                    </p:anim>
                                    <p:anim calcmode="lin" valueType="num">
                                      <p:cBhvr additive="base">
                                        <p:cTn id="39" dur="500" fill="hold"/>
                                        <p:tgtEl>
                                          <p:spTgt spid="61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14" grpId="0" animBg="1"/>
      <p:bldP spid="15" grpId="0" animBg="1"/>
      <p:bldP spid="26" grpId="0" animBg="1"/>
      <p:bldP spid="2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a:xfrm>
            <a:off x="738909" y="81281"/>
            <a:ext cx="10714181" cy="400050"/>
          </a:xfrm>
        </p:spPr>
        <p:txBody>
          <a:bodyPr/>
          <a:lstStyle/>
          <a:p>
            <a:r>
              <a:rPr lang="en-US" dirty="0"/>
              <a:t>The Screen</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1 | level 6  - Graphics with turtle I</a:t>
            </a:r>
          </a:p>
        </p:txBody>
      </p:sp>
      <p:sp>
        <p:nvSpPr>
          <p:cNvPr id="26" name="Rectangle: Rounded Corners 25">
            <a:extLst>
              <a:ext uri="{FF2B5EF4-FFF2-40B4-BE49-F238E27FC236}">
                <a16:creationId xmlns:a16="http://schemas.microsoft.com/office/drawing/2014/main" id="{2703D6C4-CDD3-4871-944F-6C72F56EB063}"/>
              </a:ext>
            </a:extLst>
          </p:cNvPr>
          <p:cNvSpPr/>
          <p:nvPr/>
        </p:nvSpPr>
        <p:spPr>
          <a:xfrm>
            <a:off x="182853" y="872839"/>
            <a:ext cx="4615570" cy="1938992"/>
          </a:xfrm>
          <a:prstGeom prst="roundRect">
            <a:avLst>
              <a:gd name="adj" fmla="val 543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Lato"/>
                <a:cs typeface="Aharoni" panose="02010803020104030203" pitchFamily="2" charset="-79"/>
              </a:rPr>
              <a:t>The screen is divided into four quadrants. The point where the turtle is initially positioned at the beginning of your program is (0,0). </a:t>
            </a:r>
            <a:r>
              <a:rPr lang="en-US" b="1" dirty="0">
                <a:latin typeface="Lato"/>
                <a:cs typeface="Aharoni" panose="02010803020104030203" pitchFamily="2" charset="-79"/>
              </a:rPr>
              <a:t>This is called Home. </a:t>
            </a:r>
          </a:p>
        </p:txBody>
      </p:sp>
      <p:pic>
        <p:nvPicPr>
          <p:cNvPr id="7170" name="Picture 2" descr="Python Turtle Coordinates New">
            <a:extLst>
              <a:ext uri="{FF2B5EF4-FFF2-40B4-BE49-F238E27FC236}">
                <a16:creationId xmlns:a16="http://schemas.microsoft.com/office/drawing/2014/main" id="{2015D5BB-5C4F-4945-87D4-5EF0B44E5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0869" y="1273763"/>
            <a:ext cx="4404360" cy="440436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13D9DAFC-7E60-47B1-A48B-93E63F5B1E30}"/>
              </a:ext>
            </a:extLst>
          </p:cNvPr>
          <p:cNvSpPr txBox="1"/>
          <p:nvPr/>
        </p:nvSpPr>
        <p:spPr>
          <a:xfrm>
            <a:off x="182853" y="2949476"/>
            <a:ext cx="4615570" cy="959048"/>
          </a:xfrm>
          <a:prstGeom prst="roundRect">
            <a:avLst>
              <a:gd name="adj" fmla="val 7290"/>
            </a:avLst>
          </a:prstGeom>
          <a:solidFill>
            <a:srgbClr val="FF6161"/>
          </a:solidFill>
        </p:spPr>
        <p:style>
          <a:lnRef idx="2">
            <a:schemeClr val="accent6"/>
          </a:lnRef>
          <a:fillRef idx="1">
            <a:schemeClr val="lt1"/>
          </a:fillRef>
          <a:effectRef idx="0">
            <a:schemeClr val="accent6"/>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bg1"/>
                </a:solidFill>
                <a:effectLst/>
                <a:latin typeface="Lato"/>
                <a:cs typeface="Aharoni" panose="02010803020104030203" pitchFamily="2" charset="-79"/>
              </a:rPr>
              <a:t>To move the turtle to any other area on the screen, you use</a:t>
            </a:r>
            <a:r>
              <a:rPr kumimoji="0" lang="en-US" altLang="en-US" b="1" i="0" u="none" strike="noStrike" cap="none" normalizeH="0" baseline="0" dirty="0">
                <a:ln>
                  <a:noFill/>
                </a:ln>
                <a:solidFill>
                  <a:schemeClr val="bg1"/>
                </a:solidFill>
                <a:effectLst/>
                <a:latin typeface="Lato"/>
                <a:cs typeface="Aharoni" panose="02010803020104030203" pitchFamily="2" charset="-79"/>
              </a:rPr>
              <a:t> .</a:t>
            </a:r>
            <a:r>
              <a:rPr kumimoji="0" lang="en-US" altLang="en-US" b="1" i="0" u="none" strike="noStrike" cap="none" normalizeH="0" baseline="0" dirty="0" err="1">
                <a:ln>
                  <a:noFill/>
                </a:ln>
                <a:solidFill>
                  <a:schemeClr val="bg1"/>
                </a:solidFill>
                <a:effectLst/>
                <a:latin typeface="Lato"/>
                <a:cs typeface="Aharoni" panose="02010803020104030203" pitchFamily="2" charset="-79"/>
              </a:rPr>
              <a:t>goto</a:t>
            </a:r>
            <a:r>
              <a:rPr kumimoji="0" lang="en-US" altLang="en-US" b="1" i="0" u="none" strike="noStrike" cap="none" normalizeH="0" baseline="0" dirty="0">
                <a:ln>
                  <a:noFill/>
                </a:ln>
                <a:solidFill>
                  <a:schemeClr val="bg1"/>
                </a:solidFill>
                <a:effectLst/>
                <a:latin typeface="Lato"/>
                <a:cs typeface="Aharoni" panose="02010803020104030203" pitchFamily="2" charset="-79"/>
              </a:rPr>
              <a:t>() </a:t>
            </a:r>
            <a:r>
              <a:rPr kumimoji="0" lang="en-US" altLang="en-US" b="0" i="0" u="none" strike="noStrike" cap="none" normalizeH="0" baseline="0" dirty="0">
                <a:ln>
                  <a:noFill/>
                </a:ln>
                <a:solidFill>
                  <a:schemeClr val="bg1"/>
                </a:solidFill>
                <a:effectLst/>
                <a:latin typeface="Lato"/>
                <a:cs typeface="Aharoni" panose="02010803020104030203" pitchFamily="2" charset="-79"/>
              </a:rPr>
              <a:t>and enter the coordinates like this </a:t>
            </a:r>
          </a:p>
        </p:txBody>
      </p:sp>
      <p:pic>
        <p:nvPicPr>
          <p:cNvPr id="9" name="Picture 8">
            <a:extLst>
              <a:ext uri="{FF2B5EF4-FFF2-40B4-BE49-F238E27FC236}">
                <a16:creationId xmlns:a16="http://schemas.microsoft.com/office/drawing/2014/main" id="{08AFA077-C178-43A9-A2D4-9A2A4A14FA09}"/>
              </a:ext>
            </a:extLst>
          </p:cNvPr>
          <p:cNvPicPr>
            <a:picLocks noChangeAspect="1"/>
          </p:cNvPicPr>
          <p:nvPr/>
        </p:nvPicPr>
        <p:blipFill>
          <a:blip r:embed="rId3"/>
          <a:stretch>
            <a:fillRect/>
          </a:stretch>
        </p:blipFill>
        <p:spPr>
          <a:xfrm>
            <a:off x="182853" y="4046169"/>
            <a:ext cx="2051957" cy="1451650"/>
          </a:xfrm>
          <a:prstGeom prst="rect">
            <a:avLst/>
          </a:prstGeom>
        </p:spPr>
      </p:pic>
      <p:pic>
        <p:nvPicPr>
          <p:cNvPr id="11" name="Picture 10">
            <a:extLst>
              <a:ext uri="{FF2B5EF4-FFF2-40B4-BE49-F238E27FC236}">
                <a16:creationId xmlns:a16="http://schemas.microsoft.com/office/drawing/2014/main" id="{F4AF540F-6FA9-43AA-8EDD-7F1F1AB32259}"/>
              </a:ext>
            </a:extLst>
          </p:cNvPr>
          <p:cNvPicPr>
            <a:picLocks noChangeAspect="1"/>
          </p:cNvPicPr>
          <p:nvPr/>
        </p:nvPicPr>
        <p:blipFill>
          <a:blip r:embed="rId4"/>
          <a:stretch>
            <a:fillRect/>
          </a:stretch>
        </p:blipFill>
        <p:spPr>
          <a:xfrm>
            <a:off x="2662495" y="4098952"/>
            <a:ext cx="1385344" cy="1346083"/>
          </a:xfrm>
          <a:prstGeom prst="rect">
            <a:avLst/>
          </a:prstGeom>
        </p:spPr>
      </p:pic>
    </p:spTree>
    <p:extLst>
      <p:ext uri="{BB962C8B-B14F-4D97-AF65-F5344CB8AC3E}">
        <p14:creationId xmlns:p14="http://schemas.microsoft.com/office/powerpoint/2010/main" val="3895217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632BB-7B50-474E-9D32-BE7989440872}"/>
              </a:ext>
            </a:extLst>
          </p:cNvPr>
          <p:cNvSpPr>
            <a:spLocks noGrp="1"/>
          </p:cNvSpPr>
          <p:nvPr>
            <p:ph type="title"/>
          </p:nvPr>
        </p:nvSpPr>
        <p:spPr>
          <a:xfrm>
            <a:off x="738909" y="81281"/>
            <a:ext cx="10714181" cy="400050"/>
          </a:xfrm>
        </p:spPr>
        <p:txBody>
          <a:bodyPr/>
          <a:lstStyle/>
          <a:p>
            <a:r>
              <a:rPr lang="en-US" dirty="0"/>
              <a:t>Drawing a shape</a:t>
            </a:r>
          </a:p>
        </p:txBody>
      </p:sp>
      <p:sp>
        <p:nvSpPr>
          <p:cNvPr id="3" name="Footer Placeholder 2">
            <a:extLst>
              <a:ext uri="{FF2B5EF4-FFF2-40B4-BE49-F238E27FC236}">
                <a16:creationId xmlns:a16="http://schemas.microsoft.com/office/drawing/2014/main" id="{AB49907C-8B6E-418E-858F-835CDB54E01F}"/>
              </a:ext>
            </a:extLst>
          </p:cNvPr>
          <p:cNvSpPr>
            <a:spLocks noGrp="1"/>
          </p:cNvSpPr>
          <p:nvPr>
            <p:ph type="ftr" sz="quarter" idx="11"/>
          </p:nvPr>
        </p:nvSpPr>
        <p:spPr/>
        <p:txBody>
          <a:bodyPr/>
          <a:lstStyle/>
          <a:p>
            <a:pPr algn="l"/>
            <a:r>
              <a:rPr lang="en-US" sz="1600" dirty="0">
                <a:solidFill>
                  <a:schemeClr val="bg1"/>
                </a:solidFill>
              </a:rPr>
              <a:t>Stage 1 | level 6  - Graphics with turtle I</a:t>
            </a:r>
          </a:p>
        </p:txBody>
      </p:sp>
      <p:sp>
        <p:nvSpPr>
          <p:cNvPr id="26" name="Rectangle: Rounded Corners 25">
            <a:extLst>
              <a:ext uri="{FF2B5EF4-FFF2-40B4-BE49-F238E27FC236}">
                <a16:creationId xmlns:a16="http://schemas.microsoft.com/office/drawing/2014/main" id="{2703D6C4-CDD3-4871-944F-6C72F56EB063}"/>
              </a:ext>
            </a:extLst>
          </p:cNvPr>
          <p:cNvSpPr/>
          <p:nvPr/>
        </p:nvSpPr>
        <p:spPr>
          <a:xfrm>
            <a:off x="213088" y="1685796"/>
            <a:ext cx="4615570" cy="1243344"/>
          </a:xfrm>
          <a:prstGeom prst="roundRect">
            <a:avLst>
              <a:gd name="adj" fmla="val 543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Lato"/>
                <a:cs typeface="Aharoni" panose="02010803020104030203" pitchFamily="2" charset="-79"/>
              </a:rPr>
              <a:t>You can start by drawing polygons since they all consist of straight lines connected at certain angles</a:t>
            </a:r>
            <a:endParaRPr lang="en-US" sz="2000" b="1" dirty="0">
              <a:latin typeface="Lato"/>
              <a:cs typeface="Aharoni" panose="02010803020104030203" pitchFamily="2" charset="-79"/>
            </a:endParaRPr>
          </a:p>
        </p:txBody>
      </p:sp>
      <p:pic>
        <p:nvPicPr>
          <p:cNvPr id="4" name="Picture 3">
            <a:extLst>
              <a:ext uri="{FF2B5EF4-FFF2-40B4-BE49-F238E27FC236}">
                <a16:creationId xmlns:a16="http://schemas.microsoft.com/office/drawing/2014/main" id="{07F4CCB6-0F67-4992-8624-FA850DBA0FB0}"/>
              </a:ext>
            </a:extLst>
          </p:cNvPr>
          <p:cNvPicPr>
            <a:picLocks noChangeAspect="1"/>
          </p:cNvPicPr>
          <p:nvPr/>
        </p:nvPicPr>
        <p:blipFill>
          <a:blip r:embed="rId2"/>
          <a:stretch>
            <a:fillRect/>
          </a:stretch>
        </p:blipFill>
        <p:spPr>
          <a:xfrm>
            <a:off x="5080577" y="1653217"/>
            <a:ext cx="2962047" cy="3549560"/>
          </a:xfrm>
          <a:prstGeom prst="rect">
            <a:avLst/>
          </a:prstGeom>
        </p:spPr>
      </p:pic>
      <p:pic>
        <p:nvPicPr>
          <p:cNvPr id="8194" name="Picture 2" descr="Python Turtle Square Edit Newer">
            <a:extLst>
              <a:ext uri="{FF2B5EF4-FFF2-40B4-BE49-F238E27FC236}">
                <a16:creationId xmlns:a16="http://schemas.microsoft.com/office/drawing/2014/main" id="{7B7C8971-87CD-43FF-8197-5B725D13DE5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8324778" y="1655222"/>
            <a:ext cx="3654134" cy="354755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Rounded Corners 11">
            <a:extLst>
              <a:ext uri="{FF2B5EF4-FFF2-40B4-BE49-F238E27FC236}">
                <a16:creationId xmlns:a16="http://schemas.microsoft.com/office/drawing/2014/main" id="{B0AE9D04-2F6D-406C-B01B-EAED73500E42}"/>
              </a:ext>
            </a:extLst>
          </p:cNvPr>
          <p:cNvSpPr/>
          <p:nvPr/>
        </p:nvSpPr>
        <p:spPr>
          <a:xfrm>
            <a:off x="214814" y="3040586"/>
            <a:ext cx="4615570" cy="1243344"/>
          </a:xfrm>
          <a:prstGeom prst="roundRect">
            <a:avLst>
              <a:gd name="adj" fmla="val 5439"/>
            </a:avLst>
          </a:prstGeom>
          <a:solidFill>
            <a:srgbClr val="FF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Lato"/>
                <a:cs typeface="Aharoni" panose="02010803020104030203" pitchFamily="2" charset="-79"/>
              </a:rPr>
              <a:t>In this way, the turtle can be programmed to create different </a:t>
            </a:r>
            <a:r>
              <a:rPr lang="en-US" sz="2000" b="1" dirty="0">
                <a:latin typeface="Lato"/>
                <a:cs typeface="Aharoni" panose="02010803020104030203" pitchFamily="2" charset="-79"/>
              </a:rPr>
              <a:t>shapes</a:t>
            </a:r>
            <a:r>
              <a:rPr lang="en-US" sz="2000" dirty="0">
                <a:latin typeface="Lato"/>
                <a:cs typeface="Aharoni" panose="02010803020104030203" pitchFamily="2" charset="-79"/>
              </a:rPr>
              <a:t> and </a:t>
            </a:r>
            <a:r>
              <a:rPr lang="en-US" sz="2000" b="1" dirty="0">
                <a:latin typeface="Lato"/>
                <a:cs typeface="Aharoni" panose="02010803020104030203" pitchFamily="2" charset="-79"/>
              </a:rPr>
              <a:t>images</a:t>
            </a:r>
            <a:r>
              <a:rPr lang="en-US" sz="2000" dirty="0">
                <a:latin typeface="Lato"/>
                <a:cs typeface="Aharoni" panose="02010803020104030203" pitchFamily="2" charset="-79"/>
              </a:rPr>
              <a:t>.</a:t>
            </a:r>
            <a:endParaRPr lang="en-US" sz="2000" b="1" dirty="0">
              <a:latin typeface="Lato"/>
              <a:cs typeface="Aharoni" panose="02010803020104030203" pitchFamily="2" charset="-79"/>
            </a:endParaRPr>
          </a:p>
        </p:txBody>
      </p:sp>
      <p:sp>
        <p:nvSpPr>
          <p:cNvPr id="13" name="Rectangle: Rounded Corners 12">
            <a:extLst>
              <a:ext uri="{FF2B5EF4-FFF2-40B4-BE49-F238E27FC236}">
                <a16:creationId xmlns:a16="http://schemas.microsoft.com/office/drawing/2014/main" id="{26CE5E51-4B8F-41C8-8EFF-93D9B85E9BB4}"/>
              </a:ext>
            </a:extLst>
          </p:cNvPr>
          <p:cNvSpPr/>
          <p:nvPr/>
        </p:nvSpPr>
        <p:spPr>
          <a:xfrm>
            <a:off x="182853" y="4395376"/>
            <a:ext cx="4615570" cy="1243344"/>
          </a:xfrm>
          <a:prstGeom prst="roundRect">
            <a:avLst>
              <a:gd name="adj" fmla="val 5439"/>
            </a:avLst>
          </a:prstGeom>
          <a:solidFill>
            <a:srgbClr val="FF61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Lato"/>
                <a:cs typeface="Aharoni" panose="02010803020104030203" pitchFamily="2" charset="-79"/>
              </a:rPr>
              <a:t>Now, try </a:t>
            </a:r>
            <a:r>
              <a:rPr lang="en-US" sz="2000" b="1" dirty="0">
                <a:latin typeface="Lato"/>
                <a:cs typeface="Aharoni" panose="02010803020104030203" pitchFamily="2" charset="-79"/>
              </a:rPr>
              <a:t>drawing a rectangle</a:t>
            </a:r>
            <a:r>
              <a:rPr lang="en-US" sz="2000" dirty="0">
                <a:latin typeface="Lato"/>
                <a:cs typeface="Aharoni" panose="02010803020104030203" pitchFamily="2" charset="-79"/>
              </a:rPr>
              <a:t>, using this code as a template. Remember, in a rectangle, all four sides are not equal.</a:t>
            </a:r>
            <a:endParaRPr lang="en-US" sz="2000" b="1" dirty="0">
              <a:latin typeface="Lato"/>
              <a:cs typeface="Aharoni" panose="02010803020104030203" pitchFamily="2" charset="-79"/>
            </a:endParaRPr>
          </a:p>
        </p:txBody>
      </p:sp>
    </p:spTree>
    <p:extLst>
      <p:ext uri="{BB962C8B-B14F-4D97-AF65-F5344CB8AC3E}">
        <p14:creationId xmlns:p14="http://schemas.microsoft.com/office/powerpoint/2010/main" val="4097831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E898-6090-41B4-B43A-333111951418}"/>
              </a:ext>
            </a:extLst>
          </p:cNvPr>
          <p:cNvSpPr>
            <a:spLocks noGrp="1"/>
          </p:cNvSpPr>
          <p:nvPr>
            <p:ph type="title"/>
          </p:nvPr>
        </p:nvSpPr>
        <p:spPr/>
        <p:txBody>
          <a:bodyPr/>
          <a:lstStyle/>
          <a:p>
            <a:r>
              <a:rPr lang="en-US" dirty="0"/>
              <a:t>Drawing a pentagon</a:t>
            </a:r>
          </a:p>
        </p:txBody>
      </p:sp>
      <p:sp>
        <p:nvSpPr>
          <p:cNvPr id="3" name="Footer Placeholder 2">
            <a:extLst>
              <a:ext uri="{FF2B5EF4-FFF2-40B4-BE49-F238E27FC236}">
                <a16:creationId xmlns:a16="http://schemas.microsoft.com/office/drawing/2014/main" id="{D7959F01-2713-49EE-929D-E79E22D94BAB}"/>
              </a:ext>
            </a:extLst>
          </p:cNvPr>
          <p:cNvSpPr>
            <a:spLocks noGrp="1"/>
          </p:cNvSpPr>
          <p:nvPr>
            <p:ph type="ftr" sz="quarter" idx="11"/>
          </p:nvPr>
        </p:nvSpPr>
        <p:spPr/>
        <p:txBody>
          <a:bodyPr/>
          <a:lstStyle/>
          <a:p>
            <a:r>
              <a:rPr lang="en-US"/>
              <a:t>Footer</a:t>
            </a:r>
            <a:endParaRPr lang="en-US" dirty="0"/>
          </a:p>
        </p:txBody>
      </p:sp>
      <p:sp>
        <p:nvSpPr>
          <p:cNvPr id="4" name="Pentagon 3">
            <a:extLst>
              <a:ext uri="{FF2B5EF4-FFF2-40B4-BE49-F238E27FC236}">
                <a16:creationId xmlns:a16="http://schemas.microsoft.com/office/drawing/2014/main" id="{E7EAB1A0-42C2-4263-97E7-3B10ED8135AE}"/>
              </a:ext>
            </a:extLst>
          </p:cNvPr>
          <p:cNvSpPr/>
          <p:nvPr/>
        </p:nvSpPr>
        <p:spPr>
          <a:xfrm>
            <a:off x="3824703" y="1563348"/>
            <a:ext cx="3799911" cy="3618963"/>
          </a:xfrm>
          <a:prstGeom prst="pentagon">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Arc 4">
            <a:extLst>
              <a:ext uri="{FF2B5EF4-FFF2-40B4-BE49-F238E27FC236}">
                <a16:creationId xmlns:a16="http://schemas.microsoft.com/office/drawing/2014/main" id="{352FA2D5-D705-4FD6-B517-4F30E1E03BE6}"/>
              </a:ext>
            </a:extLst>
          </p:cNvPr>
          <p:cNvSpPr/>
          <p:nvPr/>
        </p:nvSpPr>
        <p:spPr>
          <a:xfrm rot="8610249">
            <a:off x="5531743" y="1378811"/>
            <a:ext cx="347729" cy="400050"/>
          </a:xfrm>
          <a:prstGeom prst="arc">
            <a:avLst>
              <a:gd name="adj1" fmla="val 1496087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80E87A64-C2B3-4F0D-955E-00CDA9A26B26}"/>
              </a:ext>
            </a:extLst>
          </p:cNvPr>
          <p:cNvSpPr txBox="1"/>
          <p:nvPr/>
        </p:nvSpPr>
        <p:spPr>
          <a:xfrm>
            <a:off x="5234994" y="1837558"/>
            <a:ext cx="1130300" cy="369332"/>
          </a:xfrm>
          <a:prstGeom prst="rect">
            <a:avLst/>
          </a:prstGeom>
          <a:noFill/>
        </p:spPr>
        <p:txBody>
          <a:bodyPr wrap="square" rtlCol="0">
            <a:spAutoFit/>
          </a:bodyPr>
          <a:lstStyle/>
          <a:p>
            <a:r>
              <a:rPr lang="en-US" dirty="0"/>
              <a:t>108 deg</a:t>
            </a:r>
          </a:p>
        </p:txBody>
      </p:sp>
      <p:sp>
        <p:nvSpPr>
          <p:cNvPr id="7" name="TextBox 6">
            <a:extLst>
              <a:ext uri="{FF2B5EF4-FFF2-40B4-BE49-F238E27FC236}">
                <a16:creationId xmlns:a16="http://schemas.microsoft.com/office/drawing/2014/main" id="{37480581-E47D-4500-A34C-7897ED370591}"/>
              </a:ext>
            </a:extLst>
          </p:cNvPr>
          <p:cNvSpPr txBox="1"/>
          <p:nvPr/>
        </p:nvSpPr>
        <p:spPr>
          <a:xfrm>
            <a:off x="729678" y="1442735"/>
            <a:ext cx="1992725" cy="369332"/>
          </a:xfrm>
          <a:prstGeom prst="rect">
            <a:avLst/>
          </a:prstGeom>
          <a:noFill/>
        </p:spPr>
        <p:txBody>
          <a:bodyPr wrap="none" rtlCol="0">
            <a:spAutoFit/>
          </a:bodyPr>
          <a:lstStyle/>
          <a:p>
            <a:r>
              <a:rPr lang="en-US" dirty="0"/>
              <a:t>A pentagon activity</a:t>
            </a:r>
          </a:p>
        </p:txBody>
      </p:sp>
    </p:spTree>
    <p:extLst>
      <p:ext uri="{BB962C8B-B14F-4D97-AF65-F5344CB8AC3E}">
        <p14:creationId xmlns:p14="http://schemas.microsoft.com/office/powerpoint/2010/main" val="1082375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2386</TotalTime>
  <Words>2136</Words>
  <Application>Microsoft Office PowerPoint</Application>
  <PresentationFormat>Widescreen</PresentationFormat>
  <Paragraphs>328</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Agency FB</vt:lpstr>
      <vt:lpstr>Aharoni</vt:lpstr>
      <vt:lpstr>Arial</vt:lpstr>
      <vt:lpstr>Arial Rounded MT Bold</vt:lpstr>
      <vt:lpstr>Bahnschrift Light</vt:lpstr>
      <vt:lpstr>Calibri</vt:lpstr>
      <vt:lpstr>Calibri Light</vt:lpstr>
      <vt:lpstr>Consolas</vt:lpstr>
      <vt:lpstr>Lato</vt:lpstr>
      <vt:lpstr>source sans pro</vt:lpstr>
      <vt:lpstr>Office Theme</vt:lpstr>
      <vt:lpstr>PowerPoint Presentation</vt:lpstr>
      <vt:lpstr>What is turtle</vt:lpstr>
      <vt:lpstr>Turtle introduction</vt:lpstr>
      <vt:lpstr>Getting Started with Turtle</vt:lpstr>
      <vt:lpstr>Getting Started with Turtle</vt:lpstr>
      <vt:lpstr>Moving the turtle</vt:lpstr>
      <vt:lpstr>The Screen</vt:lpstr>
      <vt:lpstr>Drawing a shape</vt:lpstr>
      <vt:lpstr>Drawing a pentagon</vt:lpstr>
      <vt:lpstr>Drawing Preset Figures</vt:lpstr>
      <vt:lpstr>Changing the Settings</vt:lpstr>
      <vt:lpstr>YOU NEED TO</vt:lpstr>
      <vt:lpstr>Code and learn with examples</vt:lpstr>
      <vt:lpstr>Code and learn with examples</vt:lpstr>
      <vt:lpstr>Code and learn with examples</vt:lpstr>
      <vt:lpstr>Code and learn with examples</vt:lpstr>
      <vt:lpstr>Code and learn with examples</vt:lpstr>
      <vt:lpstr>Code and learn with examples</vt:lpstr>
      <vt:lpstr>Code and learn with examples</vt:lpstr>
      <vt:lpstr>Code and learn with examples</vt:lpstr>
      <vt:lpstr>Code and learn with examples</vt:lpstr>
      <vt:lpstr>Code and learn with examples</vt:lpstr>
      <vt:lpstr>Code and learn with 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zaid kamil</dc:creator>
  <cp:lastModifiedBy>Zaid Bin  Kamil</cp:lastModifiedBy>
  <cp:revision>120</cp:revision>
  <dcterms:created xsi:type="dcterms:W3CDTF">2020-10-29T10:04:59Z</dcterms:created>
  <dcterms:modified xsi:type="dcterms:W3CDTF">2025-04-03T07:05:33Z</dcterms:modified>
</cp:coreProperties>
</file>