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3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20" Type="http://schemas.openxmlformats.org/officeDocument/2006/relationships/slideMaster" Target="slideMasters/slideMaster20.xml"/><Relationship Id="rId41"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_1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5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3_1_2">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3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1"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6"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40280" y="2257200"/>
            <a:ext cx="6463080" cy="942840"/>
          </a:xfrm>
          <a:prstGeom prst="rect">
            <a:avLst/>
          </a:prstGeom>
          <a:noFill/>
          <a:ln w="0">
            <a:noFill/>
          </a:ln>
        </p:spPr>
        <p:txBody>
          <a:bodyPr lIns="91440" tIns="91440" rIns="91440" bIns="91440" anchor="ctr">
            <a:noAutofit/>
          </a:bodyPr>
          <a:lstStyle/>
          <a:p>
            <a:pPr indent="0">
              <a:buNone/>
            </a:pPr>
            <a:r>
              <a:rPr lang="fr-FR" sz="4400" b="0" strike="noStrike" spc="-1">
                <a:solidFill>
                  <a:schemeClr val="dk1"/>
                </a:solidFill>
                <a:latin typeface="Arial"/>
              </a:rPr>
              <a:t>Click to edit the title text format</a:t>
            </a:r>
          </a:p>
        </p:txBody>
      </p:sp>
      <p:sp>
        <p:nvSpPr>
          <p:cNvPr id="5" name="Google Shape;11;p2"/>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2;p2"/>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 name="Google Shape;116;p19"/>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156760" y="3584880"/>
            <a:ext cx="4830120" cy="9835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4" name="Google Shape;119;p20"/>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781080" y="1635480"/>
            <a:ext cx="1714320" cy="9727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Reem Kufi"/>
                <a:ea typeface="Reem Kufi"/>
              </a:rPr>
              <a:t>xx%</a:t>
            </a:r>
            <a:endParaRPr lang="fr-FR" sz="6000" b="0" strike="noStrike" spc="-1">
              <a:solidFill>
                <a:schemeClr val="dk1"/>
              </a:solidFill>
              <a:latin typeface="Arial"/>
            </a:endParaRPr>
          </a:p>
        </p:txBody>
      </p:sp>
      <p:sp>
        <p:nvSpPr>
          <p:cNvPr id="36" name="PlaceHolder 2"/>
          <p:cNvSpPr>
            <a:spLocks noGrp="1"/>
          </p:cNvSpPr>
          <p:nvPr>
            <p:ph type="title"/>
          </p:nvPr>
        </p:nvSpPr>
        <p:spPr>
          <a:xfrm>
            <a:off x="2343240" y="2406600"/>
            <a:ext cx="4457520" cy="6091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7" name="Google Shape;16;p3"/>
          <p:cNvSpPr/>
          <p:nvPr/>
        </p:nvSpPr>
        <p:spPr>
          <a:xfrm>
            <a:off x="351504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7;p3"/>
          <p:cNvSpPr/>
          <p:nvPr/>
        </p:nvSpPr>
        <p:spPr>
          <a:xfrm>
            <a:off x="72000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8;p3"/>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19;p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540000"/>
            <a:ext cx="355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3" name="Google Shape;122;p21"/>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3;p21"/>
          <p:cNvSpPr/>
          <p:nvPr/>
        </p:nvSpPr>
        <p:spPr>
          <a:xfrm>
            <a:off x="4867200" y="540000"/>
            <a:ext cx="355644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Google Shape;125;p22"/>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22"/>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8" name="PlaceHolder 2"/>
          <p:cNvSpPr>
            <a:spLocks noGrp="1"/>
          </p:cNvSpPr>
          <p:nvPr>
            <p:ph type="title"/>
          </p:nvPr>
        </p:nvSpPr>
        <p:spPr>
          <a:xfrm>
            <a:off x="72000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49" name="PlaceHolder 3"/>
          <p:cNvSpPr>
            <a:spLocks noGrp="1"/>
          </p:cNvSpPr>
          <p:nvPr>
            <p:ph type="title"/>
          </p:nvPr>
        </p:nvSpPr>
        <p:spPr>
          <a:xfrm>
            <a:off x="357876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50" name="PlaceHolder 4"/>
          <p:cNvSpPr>
            <a:spLocks noGrp="1"/>
          </p:cNvSpPr>
          <p:nvPr>
            <p:ph type="title"/>
          </p:nvPr>
        </p:nvSpPr>
        <p:spPr>
          <a:xfrm>
            <a:off x="643716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51" name="Google Shape;134;p22"/>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136;p23"/>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PlaceHolder 1"/>
          <p:cNvSpPr>
            <a:spLocks noGrp="1"/>
          </p:cNvSpPr>
          <p:nvPr>
            <p:ph type="title"/>
          </p:nvPr>
        </p:nvSpPr>
        <p:spPr>
          <a:xfrm>
            <a:off x="1452960" y="540000"/>
            <a:ext cx="69703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6" name="Google Shape;142;p24"/>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43;p24"/>
          <p:cNvSpPr/>
          <p:nvPr/>
        </p:nvSpPr>
        <p:spPr>
          <a:xfrm>
            <a:off x="4250880" y="540000"/>
            <a:ext cx="417312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Google Shape;145;p25"/>
          <p:cNvSpPr/>
          <p:nvPr/>
        </p:nvSpPr>
        <p:spPr>
          <a:xfrm rot="10800000">
            <a:off x="8372880" y="4372200"/>
            <a:ext cx="771120" cy="771120"/>
          </a:xfrm>
          <a:custGeom>
            <a:avLst/>
            <a:gdLst>
              <a:gd name="textAreaLeft" fmla="*/ 0 w 771120"/>
              <a:gd name="textAreaRight" fmla="*/ 771480 w 771120"/>
              <a:gd name="textAreaTop" fmla="*/ 0 h 771120"/>
              <a:gd name="textAreaBottom" fmla="*/ 771480 h 77112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720000" y="5400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2" name="Google Shape;150;p26"/>
          <p:cNvSpPr/>
          <p:nvPr/>
        </p:nvSpPr>
        <p:spPr>
          <a:xfrm>
            <a:off x="3515040" y="54000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159;p26"/>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Google Shape;161;p2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5360760" y="540000"/>
            <a:ext cx="30625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6" name="Google Shape;164;p27"/>
          <p:cNvSpPr/>
          <p:nvPr/>
        </p:nvSpPr>
        <p:spPr>
          <a:xfrm flipH="1">
            <a:off x="3514320" y="434124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693440" y="1924200"/>
            <a:ext cx="575676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7" name="Google Shape;59;p11"/>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60;p11"/>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62;p11"/>
          <p:cNvSpPr/>
          <p:nvPr/>
        </p:nvSpPr>
        <p:spPr>
          <a:xfrm flipH="1">
            <a:off x="71928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63;p11"/>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8" name="Google Shape;168;p28"/>
          <p:cNvSpPr/>
          <p:nvPr/>
        </p:nvSpPr>
        <p:spPr>
          <a:xfrm>
            <a:off x="4250880" y="540000"/>
            <a:ext cx="417312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69;p28"/>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646000" y="2744280"/>
            <a:ext cx="3851640" cy="1492560"/>
          </a:xfrm>
          <a:prstGeom prst="rect">
            <a:avLst/>
          </a:prstGeom>
          <a:noFill/>
          <a:ln w="0">
            <a:noFill/>
          </a:ln>
        </p:spPr>
        <p:txBody>
          <a:bodyPr lIns="91440" tIns="91440" rIns="91440" bIns="91440" anchor="ctr">
            <a:noAutofit/>
          </a:bodyPr>
          <a:lstStyle/>
          <a:p>
            <a:pPr indent="0">
              <a:buNone/>
            </a:pPr>
            <a:r>
              <a:rPr lang="fr-FR" sz="4800" b="0" strike="noStrike" spc="-1">
                <a:solidFill>
                  <a:schemeClr val="dk1"/>
                </a:solidFill>
                <a:latin typeface="Arial"/>
              </a:rPr>
              <a:t>Click to edit the title text format</a:t>
            </a:r>
          </a:p>
        </p:txBody>
      </p:sp>
      <p:sp>
        <p:nvSpPr>
          <p:cNvPr id="76" name="Google Shape;178;p30"/>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79;p30"/>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1192320" y="1287000"/>
            <a:ext cx="6759000" cy="3172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79" name="Google Shape;23;p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PlaceHolder 2"/>
          <p:cNvSpPr>
            <a:spLocks noGrp="1"/>
          </p:cNvSpPr>
          <p:nvPr>
            <p:ph type="title"/>
          </p:nvPr>
        </p:nvSpPr>
        <p:spPr>
          <a:xfrm>
            <a:off x="2410200" y="540000"/>
            <a:ext cx="60130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Google Shape;29;p5"/>
          <p:cNvSpPr/>
          <p:nvPr/>
        </p:nvSpPr>
        <p:spPr>
          <a:xfrm>
            <a:off x="4867200" y="540000"/>
            <a:ext cx="355644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p5"/>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9" name="Google Shape;34;p6"/>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2" name="Google Shape;37;p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566720" y="1538280"/>
            <a:ext cx="6010200" cy="206676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95" name="Google Shape;42;p8"/>
          <p:cNvSpPr/>
          <p:nvPr/>
        </p:nvSpPr>
        <p:spPr>
          <a:xfrm flipH="1">
            <a:off x="71928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43;p8"/>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44;p8"/>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45;p8"/>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 name="PlaceHolder 1"/>
          <p:cNvSpPr>
            <a:spLocks noGrp="1"/>
          </p:cNvSpPr>
          <p:nvPr>
            <p:ph type="body"/>
          </p:nvPr>
        </p:nvSpPr>
        <p:spPr>
          <a:xfrm>
            <a:off x="4312440" y="1188000"/>
            <a:ext cx="3790080" cy="32310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00" name="Google Shape;48;p9"/>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49;p9"/>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PlaceHolder 2"/>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3003120" y="3059640"/>
            <a:ext cx="3142440" cy="326880"/>
          </a:xfrm>
          <a:prstGeom prst="rect">
            <a:avLst/>
          </a:prstGeom>
          <a:no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
        <p:nvSpPr>
          <p:cNvPr id="104" name="Google Shape;55;p10"/>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56;p10"/>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Google Shape;66;p1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PlaceHolder 1"/>
          <p:cNvSpPr>
            <a:spLocks noGrp="1"/>
          </p:cNvSpPr>
          <p:nvPr>
            <p:ph type="title"/>
          </p:nvPr>
        </p:nvSpPr>
        <p:spPr>
          <a:xfrm>
            <a:off x="608760" y="540000"/>
            <a:ext cx="79261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70;p1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71;p14"/>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Google Shape;73;p15"/>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PlaceHolder 1"/>
          <p:cNvSpPr>
            <a:spLocks noGrp="1"/>
          </p:cNvSpPr>
          <p:nvPr>
            <p:ph type="title"/>
          </p:nvPr>
        </p:nvSpPr>
        <p:spPr>
          <a:xfrm>
            <a:off x="720000" y="540000"/>
            <a:ext cx="355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 name="Google Shape;87;p15"/>
          <p:cNvSpPr/>
          <p:nvPr/>
        </p:nvSpPr>
        <p:spPr>
          <a:xfrm>
            <a:off x="3515040" y="54000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0" name="PlaceHolder 2"/>
          <p:cNvSpPr>
            <a:spLocks noGrp="1"/>
          </p:cNvSpPr>
          <p:nvPr>
            <p:ph type="title"/>
          </p:nvPr>
        </p:nvSpPr>
        <p:spPr>
          <a:xfrm>
            <a:off x="876600" y="18676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1" name="PlaceHolder 3"/>
          <p:cNvSpPr>
            <a:spLocks noGrp="1"/>
          </p:cNvSpPr>
          <p:nvPr>
            <p:ph type="title"/>
          </p:nvPr>
        </p:nvSpPr>
        <p:spPr>
          <a:xfrm>
            <a:off x="876600" y="35344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2" name="PlaceHolder 4"/>
          <p:cNvSpPr>
            <a:spLocks noGrp="1"/>
          </p:cNvSpPr>
          <p:nvPr>
            <p:ph type="title"/>
          </p:nvPr>
        </p:nvSpPr>
        <p:spPr>
          <a:xfrm>
            <a:off x="4695840" y="18676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3" name="PlaceHolder 5"/>
          <p:cNvSpPr>
            <a:spLocks noGrp="1"/>
          </p:cNvSpPr>
          <p:nvPr>
            <p:ph type="title"/>
          </p:nvPr>
        </p:nvSpPr>
        <p:spPr>
          <a:xfrm>
            <a:off x="4695840" y="35344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4" name="Google Shape;102;p16"/>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6" name="Google Shape;106;p17"/>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9;p17"/>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10;p17"/>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Google Shape;112;p18"/>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PlaceHolder 1"/>
          <p:cNvSpPr>
            <a:spLocks noGrp="1"/>
          </p:cNvSpPr>
          <p:nvPr>
            <p:ph type="title"/>
          </p:nvPr>
        </p:nvSpPr>
        <p:spPr>
          <a:xfrm>
            <a:off x="5360760" y="540000"/>
            <a:ext cx="30625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343160" y="2257560"/>
            <a:ext cx="6467040" cy="9424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4400" b="1" strike="noStrike" spc="-1">
                <a:solidFill>
                  <a:schemeClr val="lt2"/>
                </a:solidFill>
                <a:latin typeface="Reem Kufi"/>
                <a:ea typeface="Reem Kufi"/>
              </a:rPr>
              <a:t>Sales &amp; Financial Analysis</a:t>
            </a:r>
            <a:endParaRPr lang="fr-FR" sz="4400" b="0" strike="noStrike" spc="-1">
              <a:solidFill>
                <a:schemeClr val="dk1"/>
              </a:solidFill>
              <a:latin typeface="Arial"/>
            </a:endParaRPr>
          </a:p>
        </p:txBody>
      </p:sp>
      <p:sp>
        <p:nvSpPr>
          <p:cNvPr id="108" name="Google Shape;190;p33"/>
          <p:cNvSpPr/>
          <p:nvPr/>
        </p:nvSpPr>
        <p:spPr>
          <a:xfrm rot="5400000">
            <a:off x="4559040" y="2409840"/>
            <a:ext cx="26280" cy="1867320"/>
          </a:xfrm>
          <a:custGeom>
            <a:avLst/>
            <a:gdLst>
              <a:gd name="textAreaLeft" fmla="*/ 0 w 26280"/>
              <a:gd name="textAreaRight" fmla="*/ 26640 w 26280"/>
              <a:gd name="textAreaTop" fmla="*/ 0 h 1867320"/>
              <a:gd name="textAreaBottom" fmla="*/ 1867680 h 186732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0" strike="noStrike" spc="-1">
                <a:solidFill>
                  <a:schemeClr val="dk2"/>
                </a:solidFill>
                <a:latin typeface="Reem Kufi"/>
                <a:ea typeface="Reem Kufi"/>
              </a:rPr>
              <a:t>Designing a Professional Layout</a:t>
            </a:r>
            <a:endParaRPr lang="fr-FR" sz="3000" b="0" strike="noStrike" spc="-1">
              <a:solidFill>
                <a:schemeClr val="dk1"/>
              </a:solidFill>
              <a:latin typeface="Arial"/>
            </a:endParaRPr>
          </a:p>
        </p:txBody>
      </p:sp>
      <p:sp>
        <p:nvSpPr>
          <p:cNvPr id="132" name="PlaceHolder 2"/>
          <p:cNvSpPr>
            <a:spLocks noGrp="1"/>
          </p:cNvSpPr>
          <p:nvPr>
            <p:ph type="subTitle"/>
          </p:nvPr>
        </p:nvSpPr>
        <p:spPr>
          <a:xfrm>
            <a:off x="5533920" y="1514520"/>
            <a:ext cx="2895120" cy="3152520"/>
          </a:xfrm>
          <a:prstGeom prst="rect">
            <a:avLst/>
          </a:prstGeom>
          <a:noFill/>
          <a:ln w="0">
            <a:noFill/>
          </a:ln>
        </p:spPr>
        <p:txBody>
          <a:bodyPr lIns="91440" tIns="91440" rIns="91440" bIns="91440" anchor="t">
            <a:normAutofit fontScale="73188" lnSpcReduction="20000"/>
          </a:bodyPr>
          <a:lstStyle/>
          <a:p>
            <a:pPr indent="0" algn="just">
              <a:lnSpc>
                <a:spcPct val="100000"/>
              </a:lnSpc>
              <a:buNone/>
              <a:tabLst>
                <a:tab pos="0" algn="l"/>
              </a:tabLst>
            </a:pPr>
            <a:r>
              <a:rPr lang="en" sz="1600" b="0" strike="noStrike" spc="-1" dirty="0">
                <a:solidFill>
                  <a:schemeClr val="dk2"/>
                </a:solidFill>
                <a:latin typeface="Source Sans Pro"/>
                <a:ea typeface="Source Sans Pro"/>
              </a:rPr>
              <a:t>A professional layout can significantly enhance the effectiveness of your presentation. Start with a consistent color scheme and font style that aligns with your brand identity. Avoid cluttering slides with excessive text; instead, use bullet points, visuals, and charts to convey information succinctly. Ensure that each slide has a clear focus, with one main idea per slide. Utilize white space effectively to prevent overcrowding and to guide the viewer's attention. Remember to include speaker notes for additional context and insights during your presentation.</a:t>
            </a:r>
            <a:endParaRPr lang="en-US" sz="1600" b="0" strike="noStrike" spc="-1" dirty="0">
              <a:solidFill>
                <a:srgbClr val="000000"/>
              </a:solidFill>
              <a:latin typeface="OpenSymbol"/>
            </a:endParaRPr>
          </a:p>
        </p:txBody>
      </p:sp>
      <p:pic>
        <p:nvPicPr>
          <p:cNvPr id="133" name="Google Shape;444;p50"/>
          <p:cNvPicPr/>
          <p:nvPr/>
        </p:nvPicPr>
        <p:blipFill>
          <a:blip r:embed="rId2"/>
          <a:srcRect l="2443" r="5695"/>
          <a:stretch/>
        </p:blipFill>
        <p:spPr>
          <a:xfrm>
            <a:off x="0" y="1518120"/>
            <a:ext cx="5328000" cy="3624840"/>
          </a:xfrm>
          <a:prstGeom prst="rect">
            <a:avLst/>
          </a:prstGeom>
          <a:ln w="0">
            <a:noFill/>
          </a:ln>
        </p:spPr>
      </p:pic>
      <p:sp>
        <p:nvSpPr>
          <p:cNvPr id="134"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457280" y="542880"/>
            <a:ext cx="6972120" cy="57132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3000" b="0" strike="noStrike" spc="-1">
                <a:solidFill>
                  <a:schemeClr val="lt2"/>
                </a:solidFill>
                <a:latin typeface="Reem Kufi"/>
                <a:ea typeface="Reem Kufi"/>
              </a:rPr>
              <a:t>Conclusions</a:t>
            </a:r>
            <a:endParaRPr lang="fr-FR" sz="3000" b="0" strike="noStrike" spc="-1">
              <a:solidFill>
                <a:schemeClr val="dk1"/>
              </a:solidFill>
              <a:latin typeface="Arial"/>
            </a:endParaRPr>
          </a:p>
        </p:txBody>
      </p:sp>
      <p:sp>
        <p:nvSpPr>
          <p:cNvPr id="136" name="PlaceHolder 2"/>
          <p:cNvSpPr>
            <a:spLocks noGrp="1"/>
          </p:cNvSpPr>
          <p:nvPr>
            <p:ph type="subTitle"/>
          </p:nvPr>
        </p:nvSpPr>
        <p:spPr>
          <a:xfrm>
            <a:off x="723960" y="1590840"/>
            <a:ext cx="3352320" cy="2209320"/>
          </a:xfrm>
          <a:prstGeom prst="rect">
            <a:avLst/>
          </a:prstGeom>
          <a:noFill/>
          <a:ln w="0">
            <a:noFill/>
          </a:ln>
        </p:spPr>
        <p:txBody>
          <a:bodyPr lIns="91440" tIns="91440" rIns="91440" bIns="91440" anchor="t">
            <a:normAutofit fontScale="79443" lnSpcReduction="10000"/>
          </a:bodyPr>
          <a:lstStyle/>
          <a:p>
            <a:pPr indent="0" algn="just">
              <a:lnSpc>
                <a:spcPct val="100000"/>
              </a:lnSpc>
              <a:spcAft>
                <a:spcPts val="1599"/>
              </a:spcAft>
              <a:buNone/>
              <a:tabLst>
                <a:tab pos="0" algn="l"/>
              </a:tabLst>
            </a:pPr>
            <a:r>
              <a:rPr lang="en" sz="1600" b="0" strike="noStrike" spc="-1" dirty="0">
                <a:solidFill>
                  <a:schemeClr val="dk2"/>
                </a:solidFill>
                <a:latin typeface="Source Sans Pro"/>
                <a:ea typeface="Source Sans Pro"/>
              </a:rPr>
              <a:t>In summary, effectively exporting Power BI reports to PowerPoint involves understanding the limitations of static visuals while leveraging the strengths of custom slide creation. By utilizing screenshots and focusing on key performance indicators within a professional layout, presenters can create engaging and informative presentations that drive discussion and insight.</a:t>
            </a:r>
            <a:endParaRPr lang="en-US" sz="1600" b="0" strike="noStrike" spc="-1" dirty="0">
              <a:solidFill>
                <a:srgbClr val="000000"/>
              </a:solidFill>
              <a:latin typeface="OpenSymbol"/>
            </a:endParaRPr>
          </a:p>
        </p:txBody>
      </p:sp>
      <p:pic>
        <p:nvPicPr>
          <p:cNvPr id="137" name="Google Shape;436;p49"/>
          <p:cNvPicPr/>
          <p:nvPr/>
        </p:nvPicPr>
        <p:blipFill>
          <a:blip r:embed="rId2"/>
          <a:stretch/>
        </p:blipFill>
        <p:spPr>
          <a:xfrm>
            <a:off x="4191120" y="1518120"/>
            <a:ext cx="4952520" cy="3624840"/>
          </a:xfrm>
          <a:prstGeom prst="rect">
            <a:avLst/>
          </a:prstGeom>
          <a:ln w="0">
            <a:noFill/>
          </a:ln>
        </p:spPr>
      </p:pic>
      <p:sp>
        <p:nvSpPr>
          <p:cNvPr id="138"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0556" y="2022365"/>
            <a:ext cx="3962400" cy="971550"/>
          </a:xfrm>
          <a:prstGeom prst="rect">
            <a:avLst/>
          </a:prstGeom>
        </p:spPr>
      </p:pic>
    </p:spTree>
    <p:extLst>
      <p:ext uri="{BB962C8B-B14F-4D97-AF65-F5344CB8AC3E}">
        <p14:creationId xmlns:p14="http://schemas.microsoft.com/office/powerpoint/2010/main" val="156174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57280" y="542880"/>
            <a:ext cx="6972120" cy="57132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3000" b="0" strike="noStrike" spc="-1">
                <a:solidFill>
                  <a:schemeClr val="lt2"/>
                </a:solidFill>
                <a:latin typeface="Reem Kufi"/>
                <a:ea typeface="Reem Kufi"/>
              </a:rPr>
              <a:t>Introduction</a:t>
            </a:r>
            <a:endParaRPr lang="fr-FR" sz="3000" b="0" strike="noStrike" spc="-1">
              <a:solidFill>
                <a:schemeClr val="dk1"/>
              </a:solidFill>
              <a:latin typeface="Arial"/>
            </a:endParaRPr>
          </a:p>
        </p:txBody>
      </p:sp>
      <p:sp>
        <p:nvSpPr>
          <p:cNvPr id="110" name="PlaceHolder 2"/>
          <p:cNvSpPr>
            <a:spLocks noGrp="1"/>
          </p:cNvSpPr>
          <p:nvPr>
            <p:ph type="subTitle"/>
          </p:nvPr>
        </p:nvSpPr>
        <p:spPr>
          <a:xfrm>
            <a:off x="723960" y="1590840"/>
            <a:ext cx="3352320" cy="2209320"/>
          </a:xfrm>
          <a:prstGeom prst="rect">
            <a:avLst/>
          </a:prstGeom>
          <a:noFill/>
          <a:ln w="0">
            <a:noFill/>
          </a:ln>
        </p:spPr>
        <p:txBody>
          <a:bodyPr lIns="91440" tIns="91440" rIns="91440" bIns="91440" anchor="t">
            <a:normAutofit/>
          </a:bodyPr>
          <a:lstStyle/>
          <a:p>
            <a:pPr indent="0" algn="just">
              <a:lnSpc>
                <a:spcPct val="100000"/>
              </a:lnSpc>
              <a:spcAft>
                <a:spcPts val="1599"/>
              </a:spcAft>
              <a:buNone/>
              <a:tabLst>
                <a:tab pos="0" algn="l"/>
              </a:tabLst>
            </a:pPr>
            <a:r>
              <a:rPr lang="en" sz="1600" b="0" strike="noStrike" spc="-1" dirty="0">
                <a:solidFill>
                  <a:schemeClr val="dk2"/>
                </a:solidFill>
                <a:latin typeface="Source Sans Pro"/>
                <a:ea typeface="Source Sans Pro"/>
              </a:rPr>
              <a:t>This presentation explores two key methods for creating PowerPoint presentations from Power BI reports. We will discuss the steps for exporting directly from Power BI as well as how to create custom slides using screenshots.</a:t>
            </a:r>
            <a:endParaRPr lang="en-US" sz="1600" b="0" strike="noStrike" spc="-1" dirty="0">
              <a:solidFill>
                <a:srgbClr val="000000"/>
              </a:solidFill>
              <a:latin typeface="OpenSymbol"/>
            </a:endParaRPr>
          </a:p>
        </p:txBody>
      </p:sp>
      <p:pic>
        <p:nvPicPr>
          <p:cNvPr id="111" name="Google Shape;436;p49"/>
          <p:cNvPicPr/>
          <p:nvPr/>
        </p:nvPicPr>
        <p:blipFill>
          <a:blip r:embed="rId2"/>
          <a:stretch/>
        </p:blipFill>
        <p:spPr>
          <a:xfrm>
            <a:off x="4191120" y="1518120"/>
            <a:ext cx="4952520" cy="3624840"/>
          </a:xfrm>
          <a:prstGeom prst="rect">
            <a:avLst/>
          </a:prstGeom>
          <a:ln w="0">
            <a:noFill/>
          </a:ln>
        </p:spPr>
      </p:pic>
      <p:sp>
        <p:nvSpPr>
          <p:cNvPr id="112"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0" strike="noStrike" spc="-1">
                <a:solidFill>
                  <a:schemeClr val="accent1"/>
                </a:solidFill>
                <a:latin typeface="Reem Kufi"/>
                <a:ea typeface="Reem Kufi"/>
              </a:rPr>
              <a:t>01</a:t>
            </a:r>
            <a:endParaRPr lang="fr-FR" sz="6000" b="0" strike="noStrike" spc="-1">
              <a:solidFill>
                <a:schemeClr val="dk1"/>
              </a:solidFill>
              <a:latin typeface="Arial"/>
            </a:endParaRPr>
          </a:p>
        </p:txBody>
      </p:sp>
      <p:sp>
        <p:nvSpPr>
          <p:cNvPr id="114"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Export Options</a:t>
            </a:r>
            <a:endParaRPr lang="fr-FR" sz="30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Power BI Desktop Export Steps</a:t>
            </a:r>
            <a:endParaRPr lang="fr-FR" sz="3000" b="0" strike="noStrike" spc="-1">
              <a:solidFill>
                <a:schemeClr val="dk1"/>
              </a:solidFill>
              <a:latin typeface="Arial"/>
            </a:endParaRPr>
          </a:p>
        </p:txBody>
      </p:sp>
      <p:sp>
        <p:nvSpPr>
          <p:cNvPr id="117"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0" strike="noStrike" spc="-1" dirty="0">
                <a:solidFill>
                  <a:schemeClr val="dk2"/>
                </a:solidFill>
                <a:latin typeface="Source Sans Pro"/>
                <a:ea typeface="Source Sans Pro"/>
              </a:rPr>
              <a:t>To export your Power BI report to PowerPoint, open your .pbix file in Power BI Desktop. Navigate to the 'File' menu and select 'Export', then click on 'PowerPoint'. You can choose to export the entire report, which will generate a PPTX file containing slides for each page of your report, or you can select 'Current Page' to export just a specific dashboard. This process creates a file with static images of your reports.</a:t>
            </a:r>
            <a:endParaRPr lang="en-US" sz="16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Exporting Entire Report vs Current Page</a:t>
            </a:r>
            <a:endParaRPr lang="fr-FR" sz="3000" b="0" strike="noStrike" spc="-1">
              <a:solidFill>
                <a:schemeClr val="dk1"/>
              </a:solidFill>
              <a:latin typeface="Arial"/>
            </a:endParaRPr>
          </a:p>
        </p:txBody>
      </p:sp>
      <p:sp>
        <p:nvSpPr>
          <p:cNvPr id="119"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600" b="0" strike="noStrike" spc="-1" dirty="0">
                <a:solidFill>
                  <a:schemeClr val="dk2"/>
                </a:solidFill>
                <a:latin typeface="Source Sans Pro"/>
                <a:ea typeface="Source Sans Pro"/>
              </a:rPr>
              <a:t>Exporting the entire report includes all visuals, providing a comprehensive overview in a single PPTX file. This is ideal for complete presentations or sharing comprehensive insights. On the other hand, exporting the current page allows you to focus on specific dashboards or visuals, catering to targeted discussions or presentations. However, it is important to note that both methods produce static images without interactive elements.</a:t>
            </a:r>
            <a:endParaRPr lang="en-US" sz="16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457280" y="542880"/>
            <a:ext cx="6972120" cy="57132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3000" b="0" strike="noStrike" spc="-1">
                <a:solidFill>
                  <a:schemeClr val="lt2"/>
                </a:solidFill>
                <a:latin typeface="Reem Kufi"/>
                <a:ea typeface="Reem Kufi"/>
              </a:rPr>
              <a:t>Static vs Interactive Visuals</a:t>
            </a:r>
            <a:endParaRPr lang="fr-FR" sz="3000" b="0" strike="noStrike" spc="-1">
              <a:solidFill>
                <a:schemeClr val="dk1"/>
              </a:solidFill>
              <a:latin typeface="Arial"/>
            </a:endParaRPr>
          </a:p>
        </p:txBody>
      </p:sp>
      <p:sp>
        <p:nvSpPr>
          <p:cNvPr id="121" name="PlaceHolder 2"/>
          <p:cNvSpPr>
            <a:spLocks noGrp="1"/>
          </p:cNvSpPr>
          <p:nvPr>
            <p:ph type="subTitle"/>
          </p:nvPr>
        </p:nvSpPr>
        <p:spPr>
          <a:xfrm>
            <a:off x="723960" y="1590840"/>
            <a:ext cx="3352320" cy="2209320"/>
          </a:xfrm>
          <a:prstGeom prst="rect">
            <a:avLst/>
          </a:prstGeom>
          <a:noFill/>
          <a:ln w="0">
            <a:noFill/>
          </a:ln>
        </p:spPr>
        <p:txBody>
          <a:bodyPr lIns="91440" tIns="91440" rIns="91440" bIns="91440" anchor="t">
            <a:normAutofit fontScale="74433" lnSpcReduction="20000"/>
          </a:bodyPr>
          <a:lstStyle/>
          <a:p>
            <a:pPr indent="0" algn="just">
              <a:lnSpc>
                <a:spcPct val="100000"/>
              </a:lnSpc>
              <a:spcAft>
                <a:spcPts val="1599"/>
              </a:spcAft>
              <a:buNone/>
              <a:tabLst>
                <a:tab pos="0" algn="l"/>
              </a:tabLst>
            </a:pPr>
            <a:r>
              <a:rPr lang="en" sz="1600" b="0" strike="noStrike" spc="-1" dirty="0">
                <a:solidFill>
                  <a:schemeClr val="dk2"/>
                </a:solidFill>
                <a:latin typeface="Source Sans Pro"/>
                <a:ea typeface="Source Sans Pro"/>
              </a:rPr>
              <a:t>When exporting reports from Power BI to PowerPoint, it's crucial to understand the difference between static and interactive visuals. Static visuals are images of your reports that don't allow for interaction; they are perfect for presentations but could lack depth in data exploration and storytelling. Conversely, interactive visuals in Power BI allow users to engage with the data, apply filters, and drill down for more insights. This interactivity is beneficial for in-depth analysis but cannot be preserved in a static PowerPoint format.</a:t>
            </a:r>
            <a:endParaRPr lang="en-US" sz="1600" b="0" strike="noStrike" spc="-1" dirty="0">
              <a:solidFill>
                <a:srgbClr val="000000"/>
              </a:solidFill>
              <a:latin typeface="OpenSymbol"/>
            </a:endParaRPr>
          </a:p>
        </p:txBody>
      </p:sp>
      <p:pic>
        <p:nvPicPr>
          <p:cNvPr id="122" name="Google Shape;436;p49"/>
          <p:cNvPicPr/>
          <p:nvPr/>
        </p:nvPicPr>
        <p:blipFill>
          <a:blip r:embed="rId2"/>
          <a:stretch/>
        </p:blipFill>
        <p:spPr>
          <a:xfrm>
            <a:off x="4191120" y="1518120"/>
            <a:ext cx="4952520" cy="3624840"/>
          </a:xfrm>
          <a:prstGeom prst="rect">
            <a:avLst/>
          </a:prstGeom>
          <a:ln w="0">
            <a:noFill/>
          </a:ln>
        </p:spPr>
      </p:pic>
      <p:sp>
        <p:nvSpPr>
          <p:cNvPr id="123"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0" strike="noStrike" spc="-1">
                <a:solidFill>
                  <a:schemeClr val="accent1"/>
                </a:solidFill>
                <a:latin typeface="Reem Kufi"/>
                <a:ea typeface="Reem Kufi"/>
              </a:rPr>
              <a:t>02</a:t>
            </a:r>
            <a:endParaRPr lang="fr-FR" sz="6000" b="0" strike="noStrike" spc="-1">
              <a:solidFill>
                <a:schemeClr val="dk1"/>
              </a:solidFill>
              <a:latin typeface="Arial"/>
            </a:endParaRPr>
          </a:p>
        </p:txBody>
      </p:sp>
      <p:sp>
        <p:nvSpPr>
          <p:cNvPr id="125"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Custom Slide Creation</a:t>
            </a:r>
            <a:endParaRPr lang="fr-FR" sz="30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Using Screenshots for Custom Slides</a:t>
            </a:r>
            <a:endParaRPr lang="fr-FR" sz="3000" b="0" strike="noStrike" spc="-1">
              <a:solidFill>
                <a:schemeClr val="dk1"/>
              </a:solidFill>
              <a:latin typeface="Arial"/>
            </a:endParaRPr>
          </a:p>
        </p:txBody>
      </p:sp>
      <p:sp>
        <p:nvSpPr>
          <p:cNvPr id="128"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lnSpcReduction="10000"/>
          </a:bodyPr>
          <a:lstStyle/>
          <a:p>
            <a:pPr indent="0" algn="just">
              <a:lnSpc>
                <a:spcPct val="100000"/>
              </a:lnSpc>
              <a:buNone/>
              <a:tabLst>
                <a:tab pos="0" algn="l"/>
              </a:tabLst>
            </a:pPr>
            <a:r>
              <a:rPr lang="en" sz="1600" b="0" strike="noStrike" spc="-1" dirty="0">
                <a:solidFill>
                  <a:schemeClr val="dk2"/>
                </a:solidFill>
                <a:latin typeface="Source Sans Pro"/>
                <a:ea typeface="Source Sans Pro"/>
              </a:rPr>
              <a:t>Creating custom slides by taking screenshots of your report pages allows for greater design flexibility. Begin by opening your Power BI report and capturing screenshots of the relevant visuals. Once you have the images, navigate to PowerPoint to insert them into your presentation. This method enables you to curate a tailored slide deck that emphasizes key findings and supports your narrative visually. Custom slides also allow for the inclusion of annotations and additional insights to enhance understanding.</a:t>
            </a:r>
            <a:endParaRPr lang="en-US" sz="16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a:solidFill>
                  <a:schemeClr val="lt2"/>
                </a:solidFill>
                <a:latin typeface="Reem Kufi"/>
                <a:ea typeface="Reem Kufi"/>
              </a:rPr>
              <a:t>Important KPIs to Include</a:t>
            </a:r>
            <a:endParaRPr lang="fr-FR" sz="3000" b="0" strike="noStrike" spc="-1">
              <a:solidFill>
                <a:schemeClr val="dk1"/>
              </a:solidFill>
              <a:latin typeface="Arial"/>
            </a:endParaRPr>
          </a:p>
        </p:txBody>
      </p:sp>
      <p:sp>
        <p:nvSpPr>
          <p:cNvPr id="130"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lnSpcReduction="10000"/>
          </a:bodyPr>
          <a:lstStyle/>
          <a:p>
            <a:pPr indent="0" algn="just">
              <a:lnSpc>
                <a:spcPct val="100000"/>
              </a:lnSpc>
              <a:buNone/>
              <a:tabLst>
                <a:tab pos="0" algn="l"/>
              </a:tabLst>
            </a:pPr>
            <a:r>
              <a:rPr lang="en" sz="1600" b="0" strike="noStrike" spc="-1" dirty="0">
                <a:solidFill>
                  <a:schemeClr val="dk2"/>
                </a:solidFill>
                <a:latin typeface="Source Sans Pro"/>
                <a:ea typeface="Source Sans Pro"/>
              </a:rPr>
              <a:t>Including key performance indicators (KPIs) in your slides is essential for conveying critical metrics at a glance. Consider showcasing total sales, transaction counts, average daily rate (ADR), and customer ratings. These KPIs provide a snapshot of sales performance and highlight areas of success or concern. When presenting these indicators, ensure they are clearly labeled and visually distinct, allowing your audience to quickly grasp the information. Highlighting year-over-year growth or comparisons can also add context to the data presented.</a:t>
            </a:r>
            <a:endParaRPr lang="en-US" sz="16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646</Words>
  <Application>Microsoft Office PowerPoint</Application>
  <PresentationFormat>On-screen Show (16:9)</PresentationFormat>
  <Paragraphs>21</Paragraphs>
  <Slides>12</Slides>
  <Notes>0</Notes>
  <HiddenSlides>0</HiddenSlides>
  <MMClips>0</MMClips>
  <ScaleCrop>false</ScaleCrop>
  <HeadingPairs>
    <vt:vector size="6" baseType="variant">
      <vt:variant>
        <vt:lpstr>Fonts Used</vt:lpstr>
      </vt:variant>
      <vt:variant>
        <vt:i4>6</vt:i4>
      </vt:variant>
      <vt:variant>
        <vt:lpstr>Theme</vt:lpstr>
      </vt:variant>
      <vt:variant>
        <vt:i4>29</vt:i4>
      </vt:variant>
      <vt:variant>
        <vt:lpstr>Slide Titles</vt:lpstr>
      </vt:variant>
      <vt:variant>
        <vt:i4>12</vt:i4>
      </vt:variant>
    </vt:vector>
  </HeadingPairs>
  <TitlesOfParts>
    <vt:vector size="47" baseType="lpstr">
      <vt:lpstr>Arial</vt:lpstr>
      <vt:lpstr>OpenSymbol</vt:lpstr>
      <vt:lpstr>Reem Kufi</vt:lpstr>
      <vt:lpstr>Source Sans Pro</vt:lpstr>
      <vt:lpstr>Symbol</vt:lpstr>
      <vt:lpstr>Wingdings</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Slidesgo Final Pages</vt:lpstr>
      <vt:lpstr>Sales &amp; Financial Analysis</vt:lpstr>
      <vt:lpstr>Introduction</vt:lpstr>
      <vt:lpstr>01</vt:lpstr>
      <vt:lpstr>Power BI Desktop Export Steps</vt:lpstr>
      <vt:lpstr>Exporting Entire Report vs Current Page</vt:lpstr>
      <vt:lpstr>Static vs Interactive Visuals</vt:lpstr>
      <vt:lpstr>02</vt:lpstr>
      <vt:lpstr>Using Screenshots for Custom Slides</vt:lpstr>
      <vt:lpstr>Important KPIs to Include</vt:lpstr>
      <vt:lpstr>Designing a Professional Layout</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&amp; Financial Analysis</dc:title>
  <cp:lastModifiedBy>MMM</cp:lastModifiedBy>
  <cp:revision>2</cp:revision>
  <dcterms:modified xsi:type="dcterms:W3CDTF">2025-04-12T07:22:44Z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2025-04-11T17:11:30Z</dcterms:created>
  <dc:creator>Unknown Creator</dc:creator>
  <dc:description/>
  <dc:language>en-US</dc:language>
  <cp:lastModifiedBy>Unknown Creator</cp:lastModifiedBy>
  <dcterms:modified xsi:type="dcterms:W3CDTF">2025-04-11T17:11:30Z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