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12" r:id="rId1"/>
  </p:sldMasterIdLst>
  <p:sldIdLst>
    <p:sldId id="256" r:id="rId2"/>
    <p:sldId id="257" r:id="rId3"/>
    <p:sldId id="258" r:id="rId4"/>
    <p:sldId id="259" r:id="rId5"/>
    <p:sldId id="260" r:id="rId6"/>
    <p:sldId id="274" r:id="rId7"/>
    <p:sldId id="272" r:id="rId8"/>
    <p:sldId id="261" r:id="rId9"/>
    <p:sldId id="276" r:id="rId10"/>
    <p:sldId id="264" r:id="rId11"/>
    <p:sldId id="275" r:id="rId12"/>
    <p:sldId id="268" r:id="rId13"/>
    <p:sldId id="269"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42"/>
    <p:restoredTop sz="94618"/>
  </p:normalViewPr>
  <p:slideViewPr>
    <p:cSldViewPr snapToGrid="0" snapToObjects="1">
      <p:cViewPr varScale="1">
        <p:scale>
          <a:sx n="116" d="100"/>
          <a:sy n="116"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A06065D-55E7-E648-B097-DA17C208EAF4}" type="datetimeFigureOut">
              <a:rPr lang="en-LK" smtClean="0"/>
              <a:t>2022-03-03</a:t>
            </a:fld>
            <a:endParaRPr lang="en-LK"/>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0246BBC-F1E3-E143-8405-74D071314468}" type="slidenum">
              <a:rPr lang="en-LK" smtClean="0"/>
              <a:t>‹#›</a:t>
            </a:fld>
            <a:endParaRPr lang="en-LK"/>
          </a:p>
        </p:txBody>
      </p:sp>
    </p:spTree>
    <p:extLst>
      <p:ext uri="{BB962C8B-B14F-4D97-AF65-F5344CB8AC3E}">
        <p14:creationId xmlns:p14="http://schemas.microsoft.com/office/powerpoint/2010/main" val="250915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A06065D-55E7-E648-B097-DA17C208EAF4}" type="datetimeFigureOut">
              <a:rPr lang="en-LK" smtClean="0"/>
              <a:t>2022-03-03</a:t>
            </a:fld>
            <a:endParaRPr lang="en-LK"/>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A0246BBC-F1E3-E143-8405-74D071314468}" type="slidenum">
              <a:rPr lang="en-LK" smtClean="0"/>
              <a:t>‹#›</a:t>
            </a:fld>
            <a:endParaRPr lang="en-LK"/>
          </a:p>
        </p:txBody>
      </p:sp>
    </p:spTree>
    <p:extLst>
      <p:ext uri="{BB962C8B-B14F-4D97-AF65-F5344CB8AC3E}">
        <p14:creationId xmlns:p14="http://schemas.microsoft.com/office/powerpoint/2010/main" val="165597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06065D-55E7-E648-B097-DA17C208EAF4}" type="datetimeFigureOut">
              <a:rPr lang="en-LK" smtClean="0"/>
              <a:t>2022-03-03</a:t>
            </a:fld>
            <a:endParaRPr lang="en-LK"/>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A0246BBC-F1E3-E143-8405-74D071314468}" type="slidenum">
              <a:rPr lang="en-LK" smtClean="0"/>
              <a:t>‹#›</a:t>
            </a:fld>
            <a:endParaRPr lang="en-LK"/>
          </a:p>
        </p:txBody>
      </p:sp>
    </p:spTree>
    <p:extLst>
      <p:ext uri="{BB962C8B-B14F-4D97-AF65-F5344CB8AC3E}">
        <p14:creationId xmlns:p14="http://schemas.microsoft.com/office/powerpoint/2010/main" val="3886111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06065D-55E7-E648-B097-DA17C208EAF4}" type="datetimeFigureOut">
              <a:rPr lang="en-LK" smtClean="0"/>
              <a:t>2022-03-03</a:t>
            </a:fld>
            <a:endParaRPr lang="en-LK"/>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A0246BBC-F1E3-E143-8405-74D071314468}" type="slidenum">
              <a:rPr lang="en-LK" smtClean="0"/>
              <a:t>‹#›</a:t>
            </a:fld>
            <a:endParaRPr lang="en-LK"/>
          </a:p>
        </p:txBody>
      </p:sp>
    </p:spTree>
    <p:extLst>
      <p:ext uri="{BB962C8B-B14F-4D97-AF65-F5344CB8AC3E}">
        <p14:creationId xmlns:p14="http://schemas.microsoft.com/office/powerpoint/2010/main" val="1655296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A06065D-55E7-E648-B097-DA17C208EAF4}" type="datetimeFigureOut">
              <a:rPr lang="en-LK" smtClean="0"/>
              <a:t>2022-03-03</a:t>
            </a:fld>
            <a:endParaRPr lang="en-LK"/>
          </a:p>
        </p:txBody>
      </p:sp>
      <p:sp>
        <p:nvSpPr>
          <p:cNvPr id="5" name="Footer Placeholder 4"/>
          <p:cNvSpPr>
            <a:spLocks noGrp="1"/>
          </p:cNvSpPr>
          <p:nvPr>
            <p:ph type="ftr" sz="quarter" idx="11"/>
          </p:nvPr>
        </p:nvSpPr>
        <p:spPr>
          <a:xfrm>
            <a:off x="2182708" y="6272784"/>
            <a:ext cx="6327648" cy="365125"/>
          </a:xfrm>
        </p:spPr>
        <p:txBody>
          <a:bodyPr/>
          <a:lstStyle/>
          <a:p>
            <a:endParaRPr lang="en-LK"/>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0246BBC-F1E3-E143-8405-74D071314468}" type="slidenum">
              <a:rPr lang="en-LK" smtClean="0"/>
              <a:t>‹#›</a:t>
            </a:fld>
            <a:endParaRPr lang="en-LK"/>
          </a:p>
        </p:txBody>
      </p:sp>
    </p:spTree>
    <p:extLst>
      <p:ext uri="{BB962C8B-B14F-4D97-AF65-F5344CB8AC3E}">
        <p14:creationId xmlns:p14="http://schemas.microsoft.com/office/powerpoint/2010/main" val="202166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A06065D-55E7-E648-B097-DA17C208EAF4}" type="datetimeFigureOut">
              <a:rPr lang="en-LK" smtClean="0"/>
              <a:t>2022-03-03</a:t>
            </a:fld>
            <a:endParaRPr lang="en-LK"/>
          </a:p>
        </p:txBody>
      </p:sp>
      <p:sp>
        <p:nvSpPr>
          <p:cNvPr id="6" name="Footer Placeholder 5"/>
          <p:cNvSpPr>
            <a:spLocks noGrp="1"/>
          </p:cNvSpPr>
          <p:nvPr>
            <p:ph type="ftr" sz="quarter" idx="11"/>
          </p:nvPr>
        </p:nvSpPr>
        <p:spPr/>
        <p:txBody>
          <a:bodyPr/>
          <a:lstStyle/>
          <a:p>
            <a:endParaRPr lang="en-LK"/>
          </a:p>
        </p:txBody>
      </p:sp>
      <p:sp>
        <p:nvSpPr>
          <p:cNvPr id="7" name="Slide Number Placeholder 6"/>
          <p:cNvSpPr>
            <a:spLocks noGrp="1"/>
          </p:cNvSpPr>
          <p:nvPr>
            <p:ph type="sldNum" sz="quarter" idx="12"/>
          </p:nvPr>
        </p:nvSpPr>
        <p:spPr/>
        <p:txBody>
          <a:bodyPr/>
          <a:lstStyle/>
          <a:p>
            <a:fld id="{A0246BBC-F1E3-E143-8405-74D071314468}" type="slidenum">
              <a:rPr lang="en-LK" smtClean="0"/>
              <a:t>‹#›</a:t>
            </a:fld>
            <a:endParaRPr lang="en-LK"/>
          </a:p>
        </p:txBody>
      </p:sp>
    </p:spTree>
    <p:extLst>
      <p:ext uri="{BB962C8B-B14F-4D97-AF65-F5344CB8AC3E}">
        <p14:creationId xmlns:p14="http://schemas.microsoft.com/office/powerpoint/2010/main" val="4094394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A06065D-55E7-E648-B097-DA17C208EAF4}" type="datetimeFigureOut">
              <a:rPr lang="en-LK" smtClean="0"/>
              <a:t>2022-03-03</a:t>
            </a:fld>
            <a:endParaRPr lang="en-LK"/>
          </a:p>
        </p:txBody>
      </p:sp>
      <p:sp>
        <p:nvSpPr>
          <p:cNvPr id="8" name="Footer Placeholder 7"/>
          <p:cNvSpPr>
            <a:spLocks noGrp="1"/>
          </p:cNvSpPr>
          <p:nvPr>
            <p:ph type="ftr" sz="quarter" idx="11"/>
          </p:nvPr>
        </p:nvSpPr>
        <p:spPr/>
        <p:txBody>
          <a:bodyPr/>
          <a:lstStyle/>
          <a:p>
            <a:endParaRPr lang="en-LK"/>
          </a:p>
        </p:txBody>
      </p:sp>
      <p:sp>
        <p:nvSpPr>
          <p:cNvPr id="9" name="Slide Number Placeholder 8"/>
          <p:cNvSpPr>
            <a:spLocks noGrp="1"/>
          </p:cNvSpPr>
          <p:nvPr>
            <p:ph type="sldNum" sz="quarter" idx="12"/>
          </p:nvPr>
        </p:nvSpPr>
        <p:spPr/>
        <p:txBody>
          <a:bodyPr/>
          <a:lstStyle/>
          <a:p>
            <a:fld id="{A0246BBC-F1E3-E143-8405-74D071314468}" type="slidenum">
              <a:rPr lang="en-LK" smtClean="0"/>
              <a:t>‹#›</a:t>
            </a:fld>
            <a:endParaRPr lang="en-LK"/>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81305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A06065D-55E7-E648-B097-DA17C208EAF4}" type="datetimeFigureOut">
              <a:rPr lang="en-LK" smtClean="0"/>
              <a:t>2022-03-03</a:t>
            </a:fld>
            <a:endParaRPr lang="en-LK"/>
          </a:p>
        </p:txBody>
      </p:sp>
      <p:sp>
        <p:nvSpPr>
          <p:cNvPr id="4" name="Footer Placeholder 3"/>
          <p:cNvSpPr>
            <a:spLocks noGrp="1"/>
          </p:cNvSpPr>
          <p:nvPr>
            <p:ph type="ftr" sz="quarter" idx="11"/>
          </p:nvPr>
        </p:nvSpPr>
        <p:spPr/>
        <p:txBody>
          <a:bodyPr/>
          <a:lstStyle/>
          <a:p>
            <a:endParaRPr lang="en-LK"/>
          </a:p>
        </p:txBody>
      </p:sp>
      <p:sp>
        <p:nvSpPr>
          <p:cNvPr id="5" name="Slide Number Placeholder 4"/>
          <p:cNvSpPr>
            <a:spLocks noGrp="1"/>
          </p:cNvSpPr>
          <p:nvPr>
            <p:ph type="sldNum" sz="quarter" idx="12"/>
          </p:nvPr>
        </p:nvSpPr>
        <p:spPr/>
        <p:txBody>
          <a:bodyPr/>
          <a:lstStyle/>
          <a:p>
            <a:fld id="{A0246BBC-F1E3-E143-8405-74D071314468}" type="slidenum">
              <a:rPr lang="en-LK" smtClean="0"/>
              <a:t>‹#›</a:t>
            </a:fld>
            <a:endParaRPr lang="en-LK"/>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45180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06065D-55E7-E648-B097-DA17C208EAF4}" type="datetimeFigureOut">
              <a:rPr lang="en-LK" smtClean="0"/>
              <a:t>2022-03-03</a:t>
            </a:fld>
            <a:endParaRPr lang="en-LK"/>
          </a:p>
        </p:txBody>
      </p:sp>
      <p:sp>
        <p:nvSpPr>
          <p:cNvPr id="3" name="Footer Placeholder 2"/>
          <p:cNvSpPr>
            <a:spLocks noGrp="1"/>
          </p:cNvSpPr>
          <p:nvPr>
            <p:ph type="ftr" sz="quarter" idx="11"/>
          </p:nvPr>
        </p:nvSpPr>
        <p:spPr/>
        <p:txBody>
          <a:bodyPr/>
          <a:lstStyle/>
          <a:p>
            <a:endParaRPr lang="en-LK"/>
          </a:p>
        </p:txBody>
      </p:sp>
      <p:sp>
        <p:nvSpPr>
          <p:cNvPr id="4" name="Slide Number Placeholder 3"/>
          <p:cNvSpPr>
            <a:spLocks noGrp="1"/>
          </p:cNvSpPr>
          <p:nvPr>
            <p:ph type="sldNum" sz="quarter" idx="12"/>
          </p:nvPr>
        </p:nvSpPr>
        <p:spPr/>
        <p:txBody>
          <a:bodyPr/>
          <a:lstStyle/>
          <a:p>
            <a:fld id="{A0246BBC-F1E3-E143-8405-74D071314468}" type="slidenum">
              <a:rPr lang="en-LK" smtClean="0"/>
              <a:t>‹#›</a:t>
            </a:fld>
            <a:endParaRPr lang="en-LK"/>
          </a:p>
        </p:txBody>
      </p:sp>
    </p:spTree>
    <p:extLst>
      <p:ext uri="{BB962C8B-B14F-4D97-AF65-F5344CB8AC3E}">
        <p14:creationId xmlns:p14="http://schemas.microsoft.com/office/powerpoint/2010/main" val="137968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A06065D-55E7-E648-B097-DA17C208EAF4}" type="datetimeFigureOut">
              <a:rPr lang="en-LK" smtClean="0"/>
              <a:t>2022-03-03</a:t>
            </a:fld>
            <a:endParaRPr lang="en-LK"/>
          </a:p>
        </p:txBody>
      </p:sp>
      <p:sp>
        <p:nvSpPr>
          <p:cNvPr id="6" name="Footer Placeholder 5"/>
          <p:cNvSpPr>
            <a:spLocks noGrp="1"/>
          </p:cNvSpPr>
          <p:nvPr>
            <p:ph type="ftr" sz="quarter" idx="11"/>
          </p:nvPr>
        </p:nvSpPr>
        <p:spPr/>
        <p:txBody>
          <a:bodyPr/>
          <a:lstStyle/>
          <a:p>
            <a:endParaRPr lang="en-LK"/>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0246BBC-F1E3-E143-8405-74D071314468}" type="slidenum">
              <a:rPr lang="en-LK" smtClean="0"/>
              <a:t>‹#›</a:t>
            </a:fld>
            <a:endParaRPr lang="en-LK"/>
          </a:p>
        </p:txBody>
      </p:sp>
    </p:spTree>
    <p:extLst>
      <p:ext uri="{BB962C8B-B14F-4D97-AF65-F5344CB8AC3E}">
        <p14:creationId xmlns:p14="http://schemas.microsoft.com/office/powerpoint/2010/main" val="181395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A06065D-55E7-E648-B097-DA17C208EAF4}" type="datetimeFigureOut">
              <a:rPr lang="en-LK" smtClean="0"/>
              <a:t>2022-03-03</a:t>
            </a:fld>
            <a:endParaRPr lang="en-LK"/>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A0246BBC-F1E3-E143-8405-74D071314468}" type="slidenum">
              <a:rPr lang="en-LK" smtClean="0"/>
              <a:t>‹#›</a:t>
            </a:fld>
            <a:endParaRPr lang="en-LK"/>
          </a:p>
        </p:txBody>
      </p:sp>
    </p:spTree>
    <p:extLst>
      <p:ext uri="{BB962C8B-B14F-4D97-AF65-F5344CB8AC3E}">
        <p14:creationId xmlns:p14="http://schemas.microsoft.com/office/powerpoint/2010/main" val="2050185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A06065D-55E7-E648-B097-DA17C208EAF4}" type="datetimeFigureOut">
              <a:rPr lang="en-LK" smtClean="0"/>
              <a:t>2022-03-03</a:t>
            </a:fld>
            <a:endParaRPr lang="en-LK"/>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LK"/>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0246BBC-F1E3-E143-8405-74D071314468}" type="slidenum">
              <a:rPr lang="en-LK" smtClean="0"/>
              <a:t>‹#›</a:t>
            </a:fld>
            <a:endParaRPr lang="en-LK"/>
          </a:p>
        </p:txBody>
      </p:sp>
    </p:spTree>
    <p:extLst>
      <p:ext uri="{BB962C8B-B14F-4D97-AF65-F5344CB8AC3E}">
        <p14:creationId xmlns:p14="http://schemas.microsoft.com/office/powerpoint/2010/main" val="1772044648"/>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var/folders/14/lnpyyq095wjb58r5pyqgsp300000gn/T/com.microsoft.Word/WebArchiveCopyPasteTempFiles/page4image1688336720"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file:////var/folders/14/lnpyyq095wjb58r5pyqgsp300000gn/T/com.microsoft.Word/WebArchiveCopyPasteTempFiles/490826_1_En_1_Fig4_HTML.jpg"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ing.oreilly.com/search/?query=author%3A%22Kumaresan%20Ramanathan%22&amp;sort=relevance&amp;highlight=true" TargetMode="External"/><Relationship Id="rId7" Type="http://schemas.openxmlformats.org/officeDocument/2006/relationships/hyperlink" Target="https://www.linkedin.com/learning/introduction-to-quantum-computing/a-brief-timeline-of-quantum-research-to-date?autoAdvance=true&amp;autoSkip=false&amp;autoplay=true&amp;resume=false&amp;u=76664938" TargetMode="External"/><Relationship Id="rId2" Type="http://schemas.openxmlformats.org/officeDocument/2006/relationships/hyperlink" Target="https://edps.europa.eu/data-protection/our-work/publications/techdispatch/techdispatch-22020-quantum-computing-and_en" TargetMode="External"/><Relationship Id="rId1" Type="http://schemas.openxmlformats.org/officeDocument/2006/relationships/slideLayout" Target="../slideLayouts/slideLayout2.xml"/><Relationship Id="rId6" Type="http://schemas.openxmlformats.org/officeDocument/2006/relationships/hyperlink" Target="https://ebookcentral.proquest.com/lib/westminster/reader.action?docID=1069829" TargetMode="External"/><Relationship Id="rId5" Type="http://schemas.openxmlformats.org/officeDocument/2006/relationships/hyperlink" Target="https://learning.oreilly.com/library/view/quantum-computing-solutions/9781484265161/" TargetMode="External"/><Relationship Id="rId4" Type="http://schemas.openxmlformats.org/officeDocument/2006/relationships/hyperlink" Target="https://learning.oreilly.com/videos/quantum-computing-and/9781838989934/9781838989934-video2_1/" TargetMode="Externa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5.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file:////var/folders/14/lnpyyq095wjb58r5pyqgsp300000gn/T/com.microsoft.Word/WebArchiveCopyPasteTempFiles/page3image1687652864"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file:////var/folders/14/lnpyyq095wjb58r5pyqgsp300000gn/T/com.microsoft.Word/WebArchiveCopyPasteTempFiles/page5image1687295728"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file:////var/folders/14/lnpyyq095wjb58r5pyqgsp300000gn/T/com.microsoft.Word/WebArchiveCopyPasteTempFiles/490826_1_En_1_Fig10_HTML.jpg"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985DD4-D41E-444F-8BD1-4B7D6750A945}"/>
              </a:ext>
            </a:extLst>
          </p:cNvPr>
          <p:cNvSpPr txBox="1"/>
          <p:nvPr/>
        </p:nvSpPr>
        <p:spPr>
          <a:xfrm>
            <a:off x="3009900" y="2065004"/>
            <a:ext cx="10833100" cy="1594692"/>
          </a:xfrm>
          <a:prstGeom prst="rect">
            <a:avLst/>
          </a:prstGeom>
        </p:spPr>
        <p:txBody>
          <a:bodyPr vert="horz" lIns="91440" tIns="45720" rIns="91440" bIns="45720" rtlCol="0" anchor="b">
            <a:noAutofit/>
          </a:bodyPr>
          <a:lstStyle/>
          <a:p>
            <a:pPr>
              <a:lnSpc>
                <a:spcPct val="80000"/>
              </a:lnSpc>
              <a:spcBef>
                <a:spcPct val="0"/>
              </a:spcBef>
              <a:spcAft>
                <a:spcPts val="600"/>
              </a:spcAft>
            </a:pPr>
            <a:r>
              <a:rPr lang="en-GB" sz="2800" b="1" dirty="0">
                <a:latin typeface="Times New Roman" panose="02020603050405020304" pitchFamily="18" charset="0"/>
                <a:cs typeface="Times New Roman" panose="02020603050405020304" pitchFamily="18" charset="0"/>
              </a:rPr>
              <a:t>4COSC008C.2 :Trends in Computer Science</a:t>
            </a:r>
          </a:p>
          <a:p>
            <a:pPr>
              <a:lnSpc>
                <a:spcPct val="80000"/>
              </a:lnSpc>
              <a:spcBef>
                <a:spcPct val="0"/>
              </a:spcBef>
              <a:spcAft>
                <a:spcPts val="600"/>
              </a:spcAft>
            </a:pPr>
            <a:br>
              <a:rPr lang="en-GB" sz="2800" b="1" dirty="0">
                <a:latin typeface="Times New Roman" panose="02020603050405020304" pitchFamily="18" charset="0"/>
                <a:cs typeface="Times New Roman" panose="02020603050405020304" pitchFamily="18" charset="0"/>
              </a:rPr>
            </a:br>
            <a:r>
              <a:rPr lang="en-GB" sz="2800" b="1" dirty="0">
                <a:latin typeface="Times New Roman" panose="02020603050405020304" pitchFamily="18" charset="0"/>
                <a:cs typeface="Times New Roman" panose="02020603050405020304" pitchFamily="18" charset="0"/>
              </a:rPr>
              <a:t>1.QUANTUM COMPUTING</a:t>
            </a:r>
            <a:endParaRPr lang="en-US" sz="2800" b="1" cap="all" dirty="0">
              <a:blipFill dpi="0" rotWithShape="1">
                <a:blip r:embed="rId2"/>
                <a:srcRect/>
                <a:tile tx="6350" ty="-127000" sx="65000" sy="64000" flip="none" algn="tl"/>
              </a:blipFill>
              <a:latin typeface="Times New Roman" panose="02020603050405020304" pitchFamily="18" charset="0"/>
              <a:ea typeface="+mj-ea"/>
              <a:cs typeface="Times New Roman" panose="02020603050405020304" pitchFamily="18" charset="0"/>
            </a:endParaRPr>
          </a:p>
        </p:txBody>
      </p:sp>
      <p:pic>
        <p:nvPicPr>
          <p:cNvPr id="27" name="Picture 26" descr="Logo&#10;&#10;Description automatically generated">
            <a:extLst>
              <a:ext uri="{FF2B5EF4-FFF2-40B4-BE49-F238E27FC236}">
                <a16:creationId xmlns:a16="http://schemas.microsoft.com/office/drawing/2014/main" id="{AE27CBE1-3153-D04A-9996-F63FB8548871}"/>
              </a:ext>
            </a:extLst>
          </p:cNvPr>
          <p:cNvPicPr>
            <a:picLocks noChangeAspect="1"/>
          </p:cNvPicPr>
          <p:nvPr/>
        </p:nvPicPr>
        <p:blipFill rotWithShape="1">
          <a:blip r:embed="rId3"/>
          <a:srcRect t="625" r="2" b="2"/>
          <a:stretch/>
        </p:blipFill>
        <p:spPr>
          <a:xfrm>
            <a:off x="934140" y="1534125"/>
            <a:ext cx="1871544" cy="1894875"/>
          </a:xfrm>
          <a:prstGeom prst="rect">
            <a:avLst/>
          </a:prstGeom>
        </p:spPr>
      </p:pic>
      <p:sp>
        <p:nvSpPr>
          <p:cNvPr id="2" name="TextBox 1">
            <a:extLst>
              <a:ext uri="{FF2B5EF4-FFF2-40B4-BE49-F238E27FC236}">
                <a16:creationId xmlns:a16="http://schemas.microsoft.com/office/drawing/2014/main" id="{A096D3FD-818B-F143-80FF-F58D0D508402}"/>
              </a:ext>
            </a:extLst>
          </p:cNvPr>
          <p:cNvSpPr txBox="1"/>
          <p:nvPr/>
        </p:nvSpPr>
        <p:spPr>
          <a:xfrm>
            <a:off x="3009900" y="1619788"/>
            <a:ext cx="9182100" cy="800219"/>
          </a:xfrm>
          <a:prstGeom prst="rect">
            <a:avLst/>
          </a:prstGeom>
          <a:noFill/>
        </p:spPr>
        <p:txBody>
          <a:bodyPr wrap="square" rtlCol="0">
            <a:spAutoFit/>
          </a:bodyPr>
          <a:lstStyle/>
          <a:p>
            <a:r>
              <a:rPr lang="en-US" sz="2800" b="1" cap="all" dirty="0">
                <a:blipFill dpi="0" rotWithShape="1">
                  <a:blip r:embed="rId2"/>
                  <a:srcRect/>
                  <a:tile tx="6350" ty="-127000" sx="65000" sy="64000" flip="none" algn="tl"/>
                </a:blipFill>
                <a:latin typeface="Times New Roman" panose="02020603050405020304" pitchFamily="18" charset="0"/>
                <a:cs typeface="Times New Roman" panose="02020603050405020304" pitchFamily="18" charset="0"/>
              </a:rPr>
              <a:t>INFORMATICS INSTITUTE OF TECHNOLOGY</a:t>
            </a:r>
          </a:p>
          <a:p>
            <a:endParaRPr lang="en-LK" dirty="0"/>
          </a:p>
        </p:txBody>
      </p:sp>
    </p:spTree>
    <p:extLst>
      <p:ext uri="{BB962C8B-B14F-4D97-AF65-F5344CB8AC3E}">
        <p14:creationId xmlns:p14="http://schemas.microsoft.com/office/powerpoint/2010/main" val="2677772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10F694-7C20-DA45-A68C-02B68FB88088}"/>
              </a:ext>
            </a:extLst>
          </p:cNvPr>
          <p:cNvSpPr txBox="1">
            <a:spLocks noGrp="1"/>
          </p:cNvSpPr>
          <p:nvPr>
            <p:ph type="title"/>
          </p:nvPr>
        </p:nvSpPr>
        <p:spPr>
          <a:xfrm>
            <a:off x="706120" y="341515"/>
            <a:ext cx="10515600" cy="2308324"/>
          </a:xfrm>
          <a:prstGeom prst="rect">
            <a:avLst/>
          </a:prstGeom>
          <a:noFill/>
        </p:spPr>
        <p:txBody>
          <a:bodyPr wrap="square">
            <a:spAutoFit/>
          </a:bodyPr>
          <a:lstStyle/>
          <a:p>
            <a:r>
              <a:rPr lang="en-GB" sz="3200" b="1" dirty="0">
                <a:solidFill>
                  <a:schemeClr val="accent2"/>
                </a:solidFill>
                <a:latin typeface="Times New Roman" panose="02020603050405020304" pitchFamily="18" charset="0"/>
                <a:cs typeface="Times New Roman" panose="02020603050405020304" pitchFamily="18" charset="0"/>
              </a:rPr>
              <a:t>1.E What benefits might we be able to achieve using Quantum Computing than we cannot achieve with conventional computers? </a:t>
            </a:r>
            <a:br>
              <a:rPr lang="en-GB" sz="3200" dirty="0"/>
            </a:br>
            <a:endParaRPr lang="en-LK"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9B20F6-B533-FD44-B009-F6A7DB51C371}"/>
              </a:ext>
            </a:extLst>
          </p:cNvPr>
          <p:cNvSpPr>
            <a:spLocks noGrp="1"/>
          </p:cNvSpPr>
          <p:nvPr>
            <p:ph idx="1"/>
          </p:nvPr>
        </p:nvSpPr>
        <p:spPr>
          <a:xfrm>
            <a:off x="838200" y="2458720"/>
            <a:ext cx="10058400" cy="4057765"/>
          </a:xfrm>
        </p:spPr>
        <p:txBody>
          <a:bodyPr/>
          <a:lstStyle/>
          <a:p>
            <a:r>
              <a:rPr lang="en-GB" sz="1800" dirty="0">
                <a:latin typeface="Times New Roman" panose="02020603050405020304" pitchFamily="18" charset="0"/>
                <a:cs typeface="Times New Roman" panose="02020603050405020304" pitchFamily="18" charset="0"/>
              </a:rPr>
              <a:t>Quantum Computing is the generation with a view to form our future. We will see a booming transitional section over the following 5 to 10 years. As quantum improvements grow to be a  part of the mainstream computing environment. Such contemporary-day machines could have excessive layout and overall performance variability. Moreover, will now no longer have a easy programming model. Nor will it's usually relevant to all problems. </a:t>
            </a:r>
          </a:p>
          <a:p>
            <a:pPr marL="285750" indent="-285750">
              <a:buClr>
                <a:schemeClr val="accent2"/>
              </a:buClr>
            </a:pPr>
            <a:r>
              <a:rPr lang="en-LK" sz="1800" b="1" dirty="0">
                <a:latin typeface="Times New Roman" panose="02020603050405020304" pitchFamily="18" charset="0"/>
                <a:cs typeface="Times New Roman" panose="02020603050405020304" pitchFamily="18" charset="0"/>
              </a:rPr>
              <a:t>Speed </a:t>
            </a:r>
          </a:p>
          <a:p>
            <a:pPr marL="560070" lvl="1" indent="-285750">
              <a:buClr>
                <a:schemeClr val="accent2"/>
              </a:buClr>
            </a:pPr>
            <a:r>
              <a:rPr lang="en-US" dirty="0">
                <a:latin typeface="Times New Roman" panose="02020603050405020304" pitchFamily="18" charset="0"/>
                <a:cs typeface="Times New Roman" panose="02020603050405020304" pitchFamily="18" charset="0"/>
              </a:rPr>
              <a:t>Quantum Computers will supply substantial velocity for unique troubles. These kind of laptops can perform computation at a far quicker rate than normal computers. Quantum computers have computation power above supercomputers also. Some calculations if performed by a standard computer can take 1000 years is completed by quantum computers in exceedingly few seconds.</a:t>
            </a:r>
            <a:endParaRPr lang="en-LK" dirty="0"/>
          </a:p>
        </p:txBody>
      </p:sp>
    </p:spTree>
    <p:extLst>
      <p:ext uri="{BB962C8B-B14F-4D97-AF65-F5344CB8AC3E}">
        <p14:creationId xmlns:p14="http://schemas.microsoft.com/office/powerpoint/2010/main" val="3189034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3A45E6-6722-6045-92D6-B264D6252482}"/>
              </a:ext>
            </a:extLst>
          </p:cNvPr>
          <p:cNvSpPr>
            <a:spLocks noGrp="1"/>
          </p:cNvSpPr>
          <p:nvPr>
            <p:ph idx="1"/>
          </p:nvPr>
        </p:nvSpPr>
        <p:spPr>
          <a:xfrm>
            <a:off x="970696" y="477520"/>
            <a:ext cx="10058400" cy="5923279"/>
          </a:xfrm>
        </p:spPr>
        <p:txBody>
          <a:bodyPr>
            <a:normAutofit lnSpcReduction="10000"/>
          </a:bodyPr>
          <a:lstStyle/>
          <a:p>
            <a:pPr marL="285750" indent="-285750">
              <a:buClr>
                <a:schemeClr val="accent2"/>
              </a:buClr>
            </a:pPr>
            <a:r>
              <a:rPr lang="en-LK" sz="1800" b="1" dirty="0">
                <a:latin typeface="Times New Roman" panose="02020603050405020304" pitchFamily="18" charset="0"/>
                <a:cs typeface="Times New Roman" panose="02020603050405020304" pitchFamily="18" charset="0"/>
              </a:rPr>
              <a:t>Computation </a:t>
            </a:r>
          </a:p>
          <a:p>
            <a:pPr marL="560070" lvl="1" indent="-285750">
              <a:buClr>
                <a:schemeClr val="accent2"/>
              </a:buClr>
            </a:pPr>
            <a:r>
              <a:rPr lang="en-US" dirty="0">
                <a:latin typeface="Times New Roman" panose="02020603050405020304" pitchFamily="18" charset="0"/>
                <a:cs typeface="Times New Roman" panose="02020603050405020304" pitchFamily="18" charset="0"/>
              </a:rPr>
              <a:t>The speed of quantum computers can improve many of our technologies. Especially, that require huge computation power. Like Machine Learning, 5G (and even quicker net speeds), bullet trains (and many different transport methods), and plenty of more. </a:t>
            </a:r>
          </a:p>
          <a:p>
            <a:pPr marL="274320" lvl="1" indent="0">
              <a:buClr>
                <a:schemeClr val="accent2"/>
              </a:buClr>
              <a:buNone/>
            </a:pPr>
            <a:endParaRPr lang="en-LK" dirty="0">
              <a:latin typeface="Times New Roman" panose="02020603050405020304" pitchFamily="18" charset="0"/>
              <a:cs typeface="Times New Roman" panose="02020603050405020304" pitchFamily="18" charset="0"/>
            </a:endParaRPr>
          </a:p>
          <a:p>
            <a:r>
              <a:rPr lang="en-LK" sz="1800" b="1" dirty="0">
                <a:latin typeface="Times New Roman" panose="02020603050405020304" pitchFamily="18" charset="0"/>
                <a:cs typeface="Times New Roman" panose="02020603050405020304" pitchFamily="18" charset="0"/>
              </a:rPr>
              <a:t>Big Data </a:t>
            </a:r>
          </a:p>
          <a:p>
            <a:pPr lvl="1"/>
            <a:r>
              <a:rPr lang="en-US" dirty="0">
                <a:latin typeface="Times New Roman" panose="02020603050405020304" pitchFamily="18" charset="0"/>
                <a:cs typeface="Times New Roman" panose="02020603050405020304" pitchFamily="18" charset="0"/>
              </a:rPr>
              <a:t>Quantum computing is essential withinside the modern-day</a:t>
            </a:r>
          </a:p>
          <a:p>
            <a:pPr marL="274320" lvl="1" indent="0">
              <a:buNone/>
            </a:pPr>
            <a:r>
              <a:rPr lang="en-US" dirty="0">
                <a:latin typeface="Times New Roman" panose="02020603050405020304" pitchFamily="18" charset="0"/>
                <a:cs typeface="Times New Roman" panose="02020603050405020304" pitchFamily="18" charset="0"/>
              </a:rPr>
              <a:t> age of Big Data. As we want green computer </a:t>
            </a:r>
          </a:p>
          <a:p>
            <a:pPr marL="274320" lvl="1" indent="0">
              <a:buNone/>
            </a:pPr>
            <a:r>
              <a:rPr lang="en-US" dirty="0">
                <a:latin typeface="Times New Roman" panose="02020603050405020304" pitchFamily="18" charset="0"/>
                <a:cs typeface="Times New Roman" panose="02020603050405020304" pitchFamily="18" charset="0"/>
              </a:rPr>
              <a:t>systems to system the big quantity of statistics we're generating daily. </a:t>
            </a:r>
          </a:p>
          <a:p>
            <a:pPr marL="274320" lvl="1" indent="0">
              <a:buNone/>
            </a:pPr>
            <a:endParaRPr lang="en-LK" dirty="0">
              <a:latin typeface="Times New Roman" panose="02020603050405020304" pitchFamily="18" charset="0"/>
              <a:cs typeface="Times New Roman" panose="02020603050405020304" pitchFamily="18" charset="0"/>
            </a:endParaRPr>
          </a:p>
          <a:p>
            <a:r>
              <a:rPr lang="en-LK" sz="1800" b="1" dirty="0">
                <a:latin typeface="Times New Roman" panose="02020603050405020304" pitchFamily="18" charset="0"/>
                <a:cs typeface="Times New Roman" panose="02020603050405020304" pitchFamily="18" charset="0"/>
              </a:rPr>
              <a:t>Power reduction </a:t>
            </a:r>
          </a:p>
          <a:p>
            <a:pPr lvl="1"/>
            <a:r>
              <a:rPr lang="en-US" dirty="0">
                <a:latin typeface="Times New Roman" panose="02020603050405020304" pitchFamily="18" charset="0"/>
                <a:cs typeface="Times New Roman" panose="02020603050405020304" pitchFamily="18" charset="0"/>
              </a:rPr>
              <a:t>Despite being computational, Quantum computer systems can </a:t>
            </a:r>
          </a:p>
          <a:p>
            <a:pPr marL="274320" lvl="1" indent="0">
              <a:buNone/>
            </a:pPr>
            <a:r>
              <a:rPr lang="en-US" dirty="0">
                <a:latin typeface="Times New Roman" panose="02020603050405020304" pitchFamily="18" charset="0"/>
                <a:cs typeface="Times New Roman" panose="02020603050405020304" pitchFamily="18" charset="0"/>
              </a:rPr>
              <a:t>lessen energy consumption. From a hundred to one thousand </a:t>
            </a:r>
          </a:p>
          <a:p>
            <a:pPr marL="274320" lvl="1" indent="0">
              <a:buNone/>
            </a:pPr>
            <a:r>
              <a:rPr lang="en-US" dirty="0">
                <a:latin typeface="Times New Roman" panose="02020603050405020304" pitchFamily="18" charset="0"/>
                <a:cs typeface="Times New Roman" panose="02020603050405020304" pitchFamily="18" charset="0"/>
              </a:rPr>
              <a:t>instances, they use Quantum tunneling .</a:t>
            </a:r>
          </a:p>
          <a:p>
            <a:pPr marL="274320" lvl="1" indent="0">
              <a:buNone/>
            </a:pPr>
            <a:r>
              <a:rPr lang="en-US" dirty="0">
                <a:latin typeface="Times New Roman" panose="02020603050405020304" pitchFamily="18" charset="0"/>
                <a:cs typeface="Times New Roman" panose="02020603050405020304" pitchFamily="18" charset="0"/>
              </a:rPr>
              <a:t> </a:t>
            </a:r>
            <a:endParaRPr lang="en-LK" dirty="0">
              <a:latin typeface="Times New Roman" panose="02020603050405020304" pitchFamily="18" charset="0"/>
              <a:cs typeface="Times New Roman" panose="02020603050405020304" pitchFamily="18" charset="0"/>
            </a:endParaRPr>
          </a:p>
          <a:p>
            <a:r>
              <a:rPr lang="en-LK" sz="1800" b="1" dirty="0">
                <a:latin typeface="Times New Roman" panose="02020603050405020304" pitchFamily="18" charset="0"/>
                <a:cs typeface="Times New Roman" panose="02020603050405020304" pitchFamily="18" charset="0"/>
              </a:rPr>
              <a:t>Best of simulation </a:t>
            </a:r>
          </a:p>
          <a:p>
            <a:pPr lvl="1"/>
            <a:r>
              <a:rPr lang="en-US" dirty="0">
                <a:latin typeface="Times New Roman" panose="02020603050405020304" pitchFamily="18" charset="0"/>
                <a:cs typeface="Times New Roman" panose="02020603050405020304" pitchFamily="18" charset="0"/>
              </a:rPr>
              <a:t>Quantum computers are best for doing information simulation computing. There are several algorithms created that may simulate numerous things like weather forecasting, chemical simulation and so forth. </a:t>
            </a:r>
            <a:endParaRPr lang="en-LK" dirty="0">
              <a:latin typeface="Times New Roman" panose="02020603050405020304" pitchFamily="18" charset="0"/>
              <a:cs typeface="Times New Roman" panose="02020603050405020304" pitchFamily="18" charset="0"/>
            </a:endParaRPr>
          </a:p>
          <a:p>
            <a:endParaRPr lang="en-LK" sz="1800" dirty="0"/>
          </a:p>
        </p:txBody>
      </p:sp>
      <p:sp>
        <p:nvSpPr>
          <p:cNvPr id="2" name="Rectangle 2">
            <a:extLst>
              <a:ext uri="{FF2B5EF4-FFF2-40B4-BE49-F238E27FC236}">
                <a16:creationId xmlns:a16="http://schemas.microsoft.com/office/drawing/2014/main" id="{513F77DA-610F-664A-AEB4-68B05CFFA04C}"/>
              </a:ext>
            </a:extLst>
          </p:cNvPr>
          <p:cNvSpPr>
            <a:spLocks noChangeArrowheads="1"/>
          </p:cNvSpPr>
          <p:nvPr/>
        </p:nvSpPr>
        <p:spPr bwMode="auto">
          <a:xfrm>
            <a:off x="8015945" y="2167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LK"/>
          </a:p>
        </p:txBody>
      </p:sp>
      <p:pic>
        <p:nvPicPr>
          <p:cNvPr id="1025" name="Picture 26" descr="page4image1688336720">
            <a:extLst>
              <a:ext uri="{FF2B5EF4-FFF2-40B4-BE49-F238E27FC236}">
                <a16:creationId xmlns:a16="http://schemas.microsoft.com/office/drawing/2014/main" id="{80A84C8E-9CEB-F64C-9390-274E5EB01FF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015945" y="2167430"/>
            <a:ext cx="24003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320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42D86-B32D-E949-A326-96118E106E44}"/>
              </a:ext>
            </a:extLst>
          </p:cNvPr>
          <p:cNvSpPr>
            <a:spLocks noGrp="1"/>
          </p:cNvSpPr>
          <p:nvPr>
            <p:ph idx="1"/>
          </p:nvPr>
        </p:nvSpPr>
        <p:spPr>
          <a:xfrm>
            <a:off x="1286476" y="737561"/>
            <a:ext cx="10058400" cy="5760720"/>
          </a:xfrm>
        </p:spPr>
        <p:txBody>
          <a:bodyPr>
            <a:normAutofit/>
          </a:bodyPr>
          <a:lstStyle/>
          <a:p>
            <a:r>
              <a:rPr lang="en-LK" sz="1800" b="1" dirty="0">
                <a:latin typeface="Times New Roman" panose="02020603050405020304" pitchFamily="18" charset="0"/>
                <a:cs typeface="Times New Roman" panose="02020603050405020304" pitchFamily="18" charset="0"/>
              </a:rPr>
              <a:t>High of privacy </a:t>
            </a:r>
          </a:p>
          <a:p>
            <a:pPr lvl="1"/>
            <a:r>
              <a:rPr lang="en-US" dirty="0">
                <a:latin typeface="Times New Roman" panose="02020603050405020304" pitchFamily="18" charset="0"/>
                <a:cs typeface="Times New Roman" panose="02020603050405020304" pitchFamily="18" charset="0"/>
              </a:rPr>
              <a:t>These computers will build high coding and is nice at cryptography. it's not possible to interrupt the protection of quantum computers. Recently China has launched a satellite that uses quantum computing and china claimed that this satellite can not be hacked. </a:t>
            </a:r>
            <a:endParaRPr lang="en-LK"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endParaRPr lang="en-LK" sz="1800" dirty="0">
              <a:latin typeface="Times New Roman" panose="02020603050405020304" pitchFamily="18" charset="0"/>
              <a:cs typeface="Times New Roman" panose="02020603050405020304" pitchFamily="18" charset="0"/>
            </a:endParaRPr>
          </a:p>
          <a:p>
            <a:r>
              <a:rPr lang="en-LK" sz="1800" b="1" dirty="0">
                <a:latin typeface="Times New Roman" panose="02020603050405020304" pitchFamily="18" charset="0"/>
                <a:cs typeface="Times New Roman" panose="02020603050405020304" pitchFamily="18" charset="0"/>
              </a:rPr>
              <a:t>Used in artificial intelligence </a:t>
            </a:r>
          </a:p>
          <a:p>
            <a:pPr lvl="1"/>
            <a:r>
              <a:rPr lang="en-US" dirty="0">
                <a:latin typeface="Times New Roman" panose="02020603050405020304" pitchFamily="18" charset="0"/>
                <a:cs typeface="Times New Roman" panose="02020603050405020304" pitchFamily="18" charset="0"/>
              </a:rPr>
              <a:t>These sort of computers perform well in artificial intelligence. they will build selections a lot of exactly than traditional computers. Scientists can do higher analysis victimization these computers. </a:t>
            </a:r>
            <a:endParaRPr lang="en-LK" dirty="0">
              <a:latin typeface="Times New Roman" panose="02020603050405020304" pitchFamily="18" charset="0"/>
              <a:cs typeface="Times New Roman" panose="02020603050405020304" pitchFamily="18" charset="0"/>
            </a:endParaRPr>
          </a:p>
          <a:p>
            <a:pPr marL="0" indent="0">
              <a:buNone/>
            </a:pPr>
            <a:endParaRPr lang="en-LK" sz="1800" dirty="0">
              <a:latin typeface="Times New Roman" panose="02020603050405020304" pitchFamily="18" charset="0"/>
              <a:cs typeface="Times New Roman" panose="02020603050405020304" pitchFamily="18" charset="0"/>
            </a:endParaRPr>
          </a:p>
          <a:p>
            <a:r>
              <a:rPr lang="en-LK" sz="1800" b="1" dirty="0">
                <a:latin typeface="Times New Roman" panose="02020603050405020304" pitchFamily="18" charset="0"/>
                <a:cs typeface="Times New Roman" panose="02020603050405020304" pitchFamily="18" charset="0"/>
              </a:rPr>
              <a:t>Medicine creation </a:t>
            </a:r>
          </a:p>
          <a:p>
            <a:pPr lvl="1"/>
            <a:r>
              <a:rPr lang="en-US" dirty="0">
                <a:latin typeface="Times New Roman" panose="02020603050405020304" pitchFamily="18" charset="0"/>
                <a:cs typeface="Times New Roman" panose="02020603050405020304" pitchFamily="18" charset="0"/>
              </a:rPr>
              <a:t>These variety of computers can work higher within the </a:t>
            </a:r>
          </a:p>
          <a:p>
            <a:pPr marL="274320" lvl="1" indent="0">
              <a:buNone/>
            </a:pPr>
            <a:r>
              <a:rPr lang="en-US" dirty="0">
                <a:latin typeface="Times New Roman" panose="02020603050405020304" pitchFamily="18" charset="0"/>
                <a:cs typeface="Times New Roman" panose="02020603050405020304" pitchFamily="18" charset="0"/>
              </a:rPr>
              <a:t>medical field. they'll discover diseases and might produce a </a:t>
            </a:r>
          </a:p>
          <a:p>
            <a:pPr marL="274320" lvl="1" indent="0">
              <a:buNone/>
            </a:pPr>
            <a:r>
              <a:rPr lang="en-US" dirty="0">
                <a:latin typeface="Times New Roman" panose="02020603050405020304" pitchFamily="18" charset="0"/>
                <a:cs typeface="Times New Roman" panose="02020603050405020304" pitchFamily="18" charset="0"/>
              </a:rPr>
              <a:t>formula for medicines. completely different type of diseases </a:t>
            </a:r>
          </a:p>
          <a:p>
            <a:pPr marL="274320" lvl="1" indent="0">
              <a:buNone/>
            </a:pPr>
            <a:r>
              <a:rPr lang="en-US" dirty="0">
                <a:latin typeface="Times New Roman" panose="02020603050405020304" pitchFamily="18" charset="0"/>
                <a:cs typeface="Times New Roman" panose="02020603050405020304" pitchFamily="18" charset="0"/>
              </a:rPr>
              <a:t>are often diagnosed and tested in scientific laboratories </a:t>
            </a:r>
          </a:p>
          <a:p>
            <a:pPr marL="274320" lvl="1" indent="0">
              <a:buNone/>
            </a:pPr>
            <a:r>
              <a:rPr lang="en-US" dirty="0">
                <a:latin typeface="Times New Roman" panose="02020603050405020304" pitchFamily="18" charset="0"/>
                <a:cs typeface="Times New Roman" panose="02020603050405020304" pitchFamily="18" charset="0"/>
              </a:rPr>
              <a:t>victimization these computers. </a:t>
            </a:r>
            <a:endParaRPr lang="en-LK" dirty="0">
              <a:latin typeface="Times New Roman" panose="02020603050405020304" pitchFamily="18" charset="0"/>
              <a:cs typeface="Times New Roman" panose="02020603050405020304" pitchFamily="18" charset="0"/>
            </a:endParaRPr>
          </a:p>
          <a:p>
            <a:pPr marL="0" indent="0">
              <a:buNone/>
            </a:pPr>
            <a:endParaRPr lang="en-LK" dirty="0"/>
          </a:p>
        </p:txBody>
      </p:sp>
      <p:sp>
        <p:nvSpPr>
          <p:cNvPr id="2" name="Rectangle 2">
            <a:extLst>
              <a:ext uri="{FF2B5EF4-FFF2-40B4-BE49-F238E27FC236}">
                <a16:creationId xmlns:a16="http://schemas.microsoft.com/office/drawing/2014/main" id="{5AF45150-E76A-F040-960A-3BD4CCF71312}"/>
              </a:ext>
            </a:extLst>
          </p:cNvPr>
          <p:cNvSpPr>
            <a:spLocks noChangeArrowheads="1"/>
          </p:cNvSpPr>
          <p:nvPr/>
        </p:nvSpPr>
        <p:spPr bwMode="auto">
          <a:xfrm>
            <a:off x="7772400" y="3886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LK"/>
          </a:p>
        </p:txBody>
      </p:sp>
      <p:pic>
        <p:nvPicPr>
          <p:cNvPr id="2049" name="Picture 14" descr="A picture containing indoor&#10;&#10;Description automatically generated">
            <a:extLst>
              <a:ext uri="{FF2B5EF4-FFF2-40B4-BE49-F238E27FC236}">
                <a16:creationId xmlns:a16="http://schemas.microsoft.com/office/drawing/2014/main" id="{5E2D1C63-1581-F54B-92F2-C44BE6CB2EBA}"/>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625255" y="3617921"/>
            <a:ext cx="3910577"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653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C0AB-3DF5-A147-98AD-DA21578E3ACD}"/>
              </a:ext>
            </a:extLst>
          </p:cNvPr>
          <p:cNvSpPr>
            <a:spLocks noGrp="1"/>
          </p:cNvSpPr>
          <p:nvPr>
            <p:ph type="title"/>
          </p:nvPr>
        </p:nvSpPr>
        <p:spPr/>
        <p:txBody>
          <a:bodyPr>
            <a:normAutofit/>
          </a:bodyPr>
          <a:lstStyle/>
          <a:p>
            <a:r>
              <a:rPr lang="en-LK" sz="3200" b="1" dirty="0">
                <a:solidFill>
                  <a:schemeClr val="accent2"/>
                </a:solidFill>
                <a:latin typeface="Times New Roman" panose="02020603050405020304" pitchFamily="18" charset="0"/>
                <a:cs typeface="Times New Roman" panose="02020603050405020304" pitchFamily="18" charset="0"/>
              </a:rPr>
              <a:t>Referrences</a:t>
            </a:r>
          </a:p>
        </p:txBody>
      </p:sp>
      <p:sp>
        <p:nvSpPr>
          <p:cNvPr id="3" name="Content Placeholder 2">
            <a:extLst>
              <a:ext uri="{FF2B5EF4-FFF2-40B4-BE49-F238E27FC236}">
                <a16:creationId xmlns:a16="http://schemas.microsoft.com/office/drawing/2014/main" id="{DAC76F71-6BAB-F84E-961B-856ACB4644DF}"/>
              </a:ext>
            </a:extLst>
          </p:cNvPr>
          <p:cNvSpPr>
            <a:spLocks noGrp="1"/>
          </p:cNvSpPr>
          <p:nvPr>
            <p:ph idx="1"/>
          </p:nvPr>
        </p:nvSpPr>
        <p:spPr>
          <a:xfrm>
            <a:off x="1066800" y="1678329"/>
            <a:ext cx="10058400" cy="4695039"/>
          </a:xfrm>
        </p:spPr>
        <p:txBody>
          <a:bodyPr>
            <a:normAutofit/>
          </a:bodyPr>
          <a:lstStyle/>
          <a:p>
            <a:r>
              <a:rPr lang="en-US" sz="1900" dirty="0">
                <a:latin typeface="Times New Roman" panose="02020603050405020304" pitchFamily="18" charset="0"/>
                <a:cs typeface="Times New Roman" panose="02020603050405020304" pitchFamily="18" charset="0"/>
              </a:rPr>
              <a:t>Lukasz OLENJNK/ Robert RIEDMANN (2020)</a:t>
            </a:r>
            <a:r>
              <a:rPr lang="en-LK" sz="19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( 2</a:t>
            </a:r>
            <a:r>
              <a:rPr lang="en-US" sz="1900" baseline="30000" dirty="0">
                <a:latin typeface="Times New Roman" panose="02020603050405020304" pitchFamily="18" charset="0"/>
                <a:cs typeface="Times New Roman" panose="02020603050405020304" pitchFamily="18" charset="0"/>
              </a:rPr>
              <a:t>nd</a:t>
            </a:r>
            <a:r>
              <a:rPr lang="en-US" sz="1900" dirty="0">
                <a:latin typeface="Times New Roman" panose="02020603050405020304" pitchFamily="18" charset="0"/>
                <a:cs typeface="Times New Roman" panose="02020603050405020304" pitchFamily="18" charset="0"/>
              </a:rPr>
              <a:t> issue: EDPS).</a:t>
            </a:r>
            <a:endParaRPr lang="en-LK" sz="1900" dirty="0">
              <a:latin typeface="Times New Roman" panose="02020603050405020304" pitchFamily="18" charset="0"/>
              <a:cs typeface="Times New Roman" panose="02020603050405020304" pitchFamily="18" charset="0"/>
            </a:endParaRPr>
          </a:p>
          <a:p>
            <a:pPr marL="548640" lvl="2" indent="0">
              <a:buNone/>
            </a:pPr>
            <a:r>
              <a:rPr lang="en-US" sz="1700" dirty="0">
                <a:latin typeface="Times New Roman" panose="02020603050405020304" pitchFamily="18" charset="0"/>
                <a:cs typeface="Times New Roman" panose="02020603050405020304" pitchFamily="18" charset="0"/>
              </a:rPr>
              <a:t>Available at : </a:t>
            </a:r>
            <a:r>
              <a:rPr lang="en-US" sz="1700" u="sng" dirty="0">
                <a:solidFill>
                  <a:schemeClr val="accent3"/>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a:t>
            </a:r>
            <a:r>
              <a:rPr lang="en-US" sz="1700" u="sng" dirty="0">
                <a:solidFill>
                  <a:srgbClr val="CC990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://edps.europa.eu/data-protection/our-work/publications/techdispatch/techdispatch-22020-quantum-computing-and_en</a:t>
            </a:r>
            <a:endParaRPr lang="en-US" sz="1900" u="sng" dirty="0">
              <a:solidFill>
                <a:srgbClr val="CC9900"/>
              </a:solidFill>
              <a:latin typeface="Times New Roman" panose="02020603050405020304" pitchFamily="18" charset="0"/>
              <a:cs typeface="Times New Roman" panose="02020603050405020304" pitchFamily="18" charset="0"/>
            </a:endParaRPr>
          </a:p>
          <a:p>
            <a:pPr lvl="0"/>
            <a:r>
              <a:rPr lang="en-US" sz="1900" dirty="0">
                <a:latin typeface="Times New Roman" panose="02020603050405020304" pitchFamily="18" charset="0"/>
                <a:cs typeface="Times New Roman" panose="02020603050405020304" pitchFamily="18" charset="0"/>
                <a:hlinkClick r:id="rId3"/>
              </a:rPr>
              <a:t>Kumaresan Ramanathan</a:t>
            </a:r>
            <a:r>
              <a:rPr lang="en-US" sz="1900" dirty="0">
                <a:latin typeface="Times New Roman" panose="02020603050405020304" pitchFamily="18" charset="0"/>
                <a:cs typeface="Times New Roman" panose="02020603050405020304" pitchFamily="18" charset="0"/>
              </a:rPr>
              <a:t> (Quantum Computing and Quantum Physics for Beginners)</a:t>
            </a:r>
            <a:endParaRPr lang="en-LK" sz="1900" dirty="0">
              <a:latin typeface="Times New Roman" panose="02020603050405020304" pitchFamily="18" charset="0"/>
              <a:cs typeface="Times New Roman" panose="02020603050405020304" pitchFamily="18" charset="0"/>
            </a:endParaRPr>
          </a:p>
          <a:p>
            <a:pPr marL="548640" lvl="2" indent="0">
              <a:buNone/>
            </a:pPr>
            <a:r>
              <a:rPr lang="en-US" sz="1700" dirty="0">
                <a:latin typeface="Times New Roman" panose="02020603050405020304" pitchFamily="18" charset="0"/>
                <a:cs typeface="Times New Roman" panose="02020603050405020304" pitchFamily="18" charset="0"/>
              </a:rPr>
              <a:t>Available at: </a:t>
            </a:r>
            <a:r>
              <a:rPr lang="en-US" sz="1700" i="1" u="sng" dirty="0">
                <a:latin typeface="Times New Roman" panose="02020603050405020304" pitchFamily="18" charset="0"/>
                <a:cs typeface="Times New Roman" panose="02020603050405020304" pitchFamily="18" charset="0"/>
                <a:hlinkClick r:id="rId4"/>
              </a:rPr>
              <a:t>https://learning.oreilly.com/videos/quantum-computing-and/9781838989934/9781838989934-video2_1/</a:t>
            </a:r>
            <a:endParaRPr lang="en-US" sz="1900" u="sng" dirty="0">
              <a:latin typeface="Times New Roman" panose="02020603050405020304" pitchFamily="18" charset="0"/>
              <a:cs typeface="Times New Roman" panose="02020603050405020304" pitchFamily="18" charset="0"/>
            </a:endParaRPr>
          </a:p>
          <a:p>
            <a:pPr lvl="0"/>
            <a:r>
              <a:rPr lang="en-US" sz="1900" dirty="0" err="1">
                <a:latin typeface="Times New Roman" panose="02020603050405020304" pitchFamily="18" charset="0"/>
                <a:cs typeface="Times New Roman" panose="02020603050405020304" pitchFamily="18" charset="0"/>
              </a:rPr>
              <a:t>Bhagyan</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Kommadi</a:t>
            </a:r>
            <a:r>
              <a:rPr lang="en-US" sz="1900" dirty="0">
                <a:latin typeface="Times New Roman" panose="02020603050405020304" pitchFamily="18" charset="0"/>
                <a:cs typeface="Times New Roman" panose="02020603050405020304" pitchFamily="18" charset="0"/>
              </a:rPr>
              <a:t>, (Quantum Computing Solutions) (December 2020)</a:t>
            </a:r>
            <a:endParaRPr lang="en-LK" sz="1900" dirty="0">
              <a:latin typeface="Times New Roman" panose="02020603050405020304" pitchFamily="18" charset="0"/>
              <a:cs typeface="Times New Roman" panose="02020603050405020304" pitchFamily="18" charset="0"/>
            </a:endParaRPr>
          </a:p>
          <a:p>
            <a:pPr marL="548640" lvl="2" indent="0">
              <a:buNone/>
            </a:pPr>
            <a:r>
              <a:rPr lang="en-US" sz="1700" dirty="0">
                <a:latin typeface="Times New Roman" panose="02020603050405020304" pitchFamily="18" charset="0"/>
                <a:cs typeface="Times New Roman" panose="02020603050405020304" pitchFamily="18" charset="0"/>
              </a:rPr>
              <a:t>Available at :  </a:t>
            </a:r>
            <a:r>
              <a:rPr lang="en-US" sz="1700" i="1" u="sng" dirty="0">
                <a:latin typeface="Times New Roman" panose="02020603050405020304" pitchFamily="18" charset="0"/>
                <a:cs typeface="Times New Roman" panose="02020603050405020304" pitchFamily="18" charset="0"/>
                <a:hlinkClick r:id="rId5"/>
              </a:rPr>
              <a:t>https://learning.oreilly.com/library/view/quantum-computing-solutions/9781484265161/</a:t>
            </a:r>
            <a:endParaRPr lang="en-LK" sz="1900" dirty="0">
              <a:latin typeface="Times New Roman" panose="02020603050405020304" pitchFamily="18" charset="0"/>
              <a:cs typeface="Times New Roman" panose="02020603050405020304" pitchFamily="18" charset="0"/>
            </a:endParaRPr>
          </a:p>
          <a:p>
            <a:pPr lvl="0"/>
            <a:r>
              <a:rPr lang="en-LK" sz="1900" dirty="0">
                <a:latin typeface="Times New Roman" panose="02020603050405020304" pitchFamily="18" charset="0"/>
                <a:cs typeface="Times New Roman" panose="02020603050405020304" pitchFamily="18" charset="0"/>
              </a:rPr>
              <a:t>Mikio Nakahara , and Yoshitaka Sasaki </a:t>
            </a:r>
            <a:r>
              <a:rPr lang="en-GB" sz="1900" dirty="0">
                <a:latin typeface="Times New Roman" panose="02020603050405020304" pitchFamily="18" charset="0"/>
                <a:cs typeface="Times New Roman" panose="02020603050405020304" pitchFamily="18" charset="0"/>
              </a:rPr>
              <a:t> (</a:t>
            </a:r>
            <a:r>
              <a:rPr lang="en-LK" sz="1900" dirty="0">
                <a:latin typeface="Times New Roman" panose="02020603050405020304" pitchFamily="18" charset="0"/>
                <a:cs typeface="Times New Roman" panose="02020603050405020304" pitchFamily="18" charset="0"/>
              </a:rPr>
              <a:t>World Scientific Publishing Company</a:t>
            </a:r>
            <a:r>
              <a:rPr lang="en-GB" sz="1900" dirty="0">
                <a:latin typeface="Times New Roman" panose="02020603050405020304" pitchFamily="18" charset="0"/>
                <a:cs typeface="Times New Roman" panose="02020603050405020304" pitchFamily="18" charset="0"/>
              </a:rPr>
              <a:t>) </a:t>
            </a:r>
            <a:r>
              <a:rPr lang="en-GB" sz="1900" b="1" cap="all" dirty="0">
                <a:latin typeface="Times New Roman" panose="02020603050405020304" pitchFamily="18" charset="0"/>
                <a:cs typeface="Times New Roman" panose="02020603050405020304" pitchFamily="18" charset="0"/>
              </a:rPr>
              <a:t>(</a:t>
            </a:r>
            <a:r>
              <a:rPr lang="en-LK" sz="1900" dirty="0">
                <a:latin typeface="Times New Roman" panose="02020603050405020304" pitchFamily="18" charset="0"/>
                <a:cs typeface="Times New Roman" panose="02020603050405020304" pitchFamily="18" charset="0"/>
              </a:rPr>
              <a:t>2012-09-17</a:t>
            </a:r>
            <a:r>
              <a:rPr lang="en-GB" sz="1900" dirty="0">
                <a:latin typeface="Times New Roman" panose="02020603050405020304" pitchFamily="18" charset="0"/>
                <a:cs typeface="Times New Roman" panose="02020603050405020304" pitchFamily="18" charset="0"/>
              </a:rPr>
              <a:t>)</a:t>
            </a:r>
            <a:endParaRPr lang="en-LK" sz="1900" dirty="0">
              <a:latin typeface="Times New Roman" panose="02020603050405020304" pitchFamily="18" charset="0"/>
              <a:cs typeface="Times New Roman" panose="02020603050405020304" pitchFamily="18" charset="0"/>
            </a:endParaRPr>
          </a:p>
          <a:p>
            <a:pPr marL="274320" lvl="1" indent="0">
              <a:buNone/>
            </a:pPr>
            <a:r>
              <a:rPr lang="en-GB" sz="1700" dirty="0">
                <a:latin typeface="Times New Roman" panose="02020603050405020304" pitchFamily="18" charset="0"/>
                <a:cs typeface="Times New Roman" panose="02020603050405020304" pitchFamily="18" charset="0"/>
              </a:rPr>
              <a:t>Available at : </a:t>
            </a:r>
            <a:r>
              <a:rPr lang="en-US" sz="1700" i="1" u="sng" dirty="0">
                <a:latin typeface="Times New Roman" panose="02020603050405020304" pitchFamily="18" charset="0"/>
                <a:cs typeface="Times New Roman" panose="02020603050405020304" pitchFamily="18" charset="0"/>
                <a:hlinkClick r:id="rId6"/>
              </a:rPr>
              <a:t>https://ebookcentral.proquest.com/lib/westminster/reader.action?docID=1069829</a:t>
            </a:r>
            <a:endParaRPr lang="en-LK" sz="1700" dirty="0">
              <a:latin typeface="Times New Roman" panose="02020603050405020304" pitchFamily="18" charset="0"/>
              <a:cs typeface="Times New Roman" panose="02020603050405020304" pitchFamily="18" charset="0"/>
            </a:endParaRPr>
          </a:p>
          <a:p>
            <a:pPr lvl="0"/>
            <a:r>
              <a:rPr lang="en-US" sz="1900" dirty="0">
                <a:latin typeface="Times New Roman" panose="02020603050405020304" pitchFamily="18" charset="0"/>
                <a:cs typeface="Times New Roman" panose="02020603050405020304" pitchFamily="18" charset="0"/>
              </a:rPr>
              <a:t>Author : Jonathan </a:t>
            </a:r>
            <a:r>
              <a:rPr lang="en-US" sz="1900" dirty="0" err="1">
                <a:latin typeface="Times New Roman" panose="02020603050405020304" pitchFamily="18" charset="0"/>
                <a:cs typeface="Times New Roman" panose="02020603050405020304" pitchFamily="18" charset="0"/>
              </a:rPr>
              <a:t>Reichenta</a:t>
            </a:r>
            <a:r>
              <a:rPr lang="en-US" sz="1900" dirty="0">
                <a:latin typeface="Times New Roman" panose="02020603050405020304" pitchFamily="18" charset="0"/>
                <a:cs typeface="Times New Roman" panose="02020603050405020304" pitchFamily="18" charset="0"/>
              </a:rPr>
              <a:t> (</a:t>
            </a:r>
            <a:r>
              <a:rPr lang="en-LK" sz="1900" dirty="0">
                <a:latin typeface="Times New Roman" panose="02020603050405020304" pitchFamily="18" charset="0"/>
                <a:cs typeface="Times New Roman" panose="02020603050405020304" pitchFamily="18" charset="0"/>
              </a:rPr>
              <a:t>Dr. Jonathan Reichental is an award-winning technology leader. </a:t>
            </a:r>
            <a:br>
              <a:rPr lang="en-LK" sz="1900" dirty="0">
                <a:latin typeface="Times New Roman" panose="02020603050405020304" pitchFamily="18" charset="0"/>
                <a:cs typeface="Times New Roman" panose="02020603050405020304" pitchFamily="18" charset="0"/>
              </a:rPr>
            </a:br>
            <a:r>
              <a:rPr lang="en-LK" sz="1900" dirty="0">
                <a:latin typeface="Times New Roman" panose="02020603050405020304" pitchFamily="18" charset="0"/>
                <a:cs typeface="Times New Roman" panose="02020603050405020304" pitchFamily="18" charset="0"/>
              </a:rPr>
              <a:t>In 2013 </a:t>
            </a:r>
            <a:r>
              <a:rPr lang="en-US" sz="1900" dirty="0">
                <a:latin typeface="Times New Roman" panose="02020603050405020304" pitchFamily="18" charset="0"/>
                <a:cs typeface="Times New Roman" panose="02020603050405020304" pitchFamily="18" charset="0"/>
              </a:rPr>
              <a:t>).(</a:t>
            </a:r>
            <a:r>
              <a:rPr lang="en-US" sz="1900">
                <a:latin typeface="Times New Roman" panose="02020603050405020304" pitchFamily="18" charset="0"/>
                <a:cs typeface="Times New Roman" panose="02020603050405020304" pitchFamily="18" charset="0"/>
              </a:rPr>
              <a:t>Linked Learning)</a:t>
            </a:r>
            <a:endParaRPr lang="en-LK" sz="1900" dirty="0">
              <a:latin typeface="Times New Roman" panose="02020603050405020304" pitchFamily="18" charset="0"/>
              <a:cs typeface="Times New Roman" panose="02020603050405020304" pitchFamily="18" charset="0"/>
            </a:endParaRPr>
          </a:p>
          <a:p>
            <a:pPr marL="274320" lvl="1" indent="0">
              <a:buNone/>
            </a:pPr>
            <a:r>
              <a:rPr lang="en-US" sz="1700" dirty="0">
                <a:latin typeface="Times New Roman" panose="02020603050405020304" pitchFamily="18" charset="0"/>
                <a:cs typeface="Times New Roman" panose="02020603050405020304" pitchFamily="18" charset="0"/>
              </a:rPr>
              <a:t>Available at:</a:t>
            </a:r>
            <a:r>
              <a:rPr lang="en-US" sz="1700" i="1" u="sng" dirty="0">
                <a:latin typeface="Times New Roman" panose="02020603050405020304" pitchFamily="18" charset="0"/>
                <a:cs typeface="Times New Roman" panose="02020603050405020304" pitchFamily="18" charset="0"/>
              </a:rPr>
              <a:t> </a:t>
            </a:r>
            <a:r>
              <a:rPr lang="en-US" sz="1700" i="1" u="sng" dirty="0">
                <a:latin typeface="Times New Roman" panose="02020603050405020304" pitchFamily="18" charset="0"/>
                <a:cs typeface="Times New Roman" panose="02020603050405020304" pitchFamily="18" charset="0"/>
                <a:hlinkClick r:id="rId7"/>
              </a:rPr>
              <a:t>https://www.linkedin.com/learning/introduction-to-quantum-computing/a-brief-timeline-of-quantum-research-to-date?autoAdvance=true&amp;autoSkip=false&amp;autoplay=true&amp;resume=false&amp;u=76664938</a:t>
            </a:r>
            <a:endParaRPr lang="en-LK" sz="1700" dirty="0">
              <a:latin typeface="Times New Roman" panose="02020603050405020304" pitchFamily="18" charset="0"/>
              <a:cs typeface="Times New Roman" panose="02020603050405020304" pitchFamily="18" charset="0"/>
            </a:endParaRPr>
          </a:p>
          <a:p>
            <a:pPr marL="274320" lvl="1" indent="0">
              <a:buNone/>
            </a:pPr>
            <a:endParaRPr lang="en-LK" dirty="0"/>
          </a:p>
          <a:p>
            <a:pPr marL="0" indent="0">
              <a:buNone/>
            </a:pPr>
            <a:endParaRPr lang="en-US" sz="1600" u="sng" dirty="0">
              <a:latin typeface="Times New Roman" panose="02020603050405020304" pitchFamily="18" charset="0"/>
              <a:cs typeface="Times New Roman" panose="02020603050405020304" pitchFamily="18" charset="0"/>
            </a:endParaRPr>
          </a:p>
          <a:p>
            <a:pPr marL="0" indent="0">
              <a:buNone/>
            </a:pPr>
            <a:endParaRPr lang="en-US" sz="1600" u="sng" dirty="0">
              <a:latin typeface="Times New Roman" panose="02020603050405020304" pitchFamily="18" charset="0"/>
              <a:cs typeface="Times New Roman" panose="02020603050405020304" pitchFamily="18" charset="0"/>
            </a:endParaRPr>
          </a:p>
          <a:p>
            <a:pPr marL="0" indent="0">
              <a:buNone/>
            </a:pPr>
            <a:endParaRPr lang="en-LK" sz="1600" dirty="0">
              <a:latin typeface="Times New Roman" panose="02020603050405020304" pitchFamily="18" charset="0"/>
              <a:cs typeface="Times New Roman" panose="02020603050405020304" pitchFamily="18" charset="0"/>
            </a:endParaRPr>
          </a:p>
          <a:p>
            <a:pPr marL="0" indent="0">
              <a:buNone/>
            </a:pPr>
            <a:endParaRPr lang="en-LK" sz="1800" dirty="0">
              <a:latin typeface="Times New Roman" panose="02020603050405020304" pitchFamily="18" charset="0"/>
              <a:cs typeface="Times New Roman" panose="02020603050405020304" pitchFamily="18" charset="0"/>
            </a:endParaRPr>
          </a:p>
          <a:p>
            <a:pPr marL="0" indent="0">
              <a:buNone/>
            </a:pPr>
            <a:endParaRPr lang="en-LK" dirty="0"/>
          </a:p>
        </p:txBody>
      </p:sp>
    </p:spTree>
    <p:extLst>
      <p:ext uri="{BB962C8B-B14F-4D97-AF65-F5344CB8AC3E}">
        <p14:creationId xmlns:p14="http://schemas.microsoft.com/office/powerpoint/2010/main" val="2340627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8" name="Oval 1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21" name="Rectangle 20">
            <a:extLst>
              <a:ext uri="{FF2B5EF4-FFF2-40B4-BE49-F238E27FC236}">
                <a16:creationId xmlns:a16="http://schemas.microsoft.com/office/drawing/2014/main" id="{ACFC9F99-71D6-4DF9-B2C0-482CA480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ECBE5340-BE73-4DAB-AFDF-C881F2036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720947B-77B2-42A1-9A56-15C4986CC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EA837CD-9522-4466-A676-886EADB5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E57180A-3011-4004-ABDD-E768CFCE45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0" name="Oval 29">
              <a:extLst>
                <a:ext uri="{FF2B5EF4-FFF2-40B4-BE49-F238E27FC236}">
                  <a16:creationId xmlns:a16="http://schemas.microsoft.com/office/drawing/2014/main" id="{0F88DA83-143A-486D-B1CA-6EB167C84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503244B7-C319-402D-B7FD-A0BC0BC0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F6EDA40E-EBCD-B947-8AEA-A64BC96D72D9}"/>
              </a:ext>
            </a:extLst>
          </p:cNvPr>
          <p:cNvSpPr>
            <a:spLocks noGrp="1"/>
          </p:cNvSpPr>
          <p:nvPr>
            <p:ph type="title"/>
          </p:nvPr>
        </p:nvSpPr>
        <p:spPr>
          <a:xfrm>
            <a:off x="3606386" y="1432223"/>
            <a:ext cx="7412133" cy="3035808"/>
          </a:xfrm>
        </p:spPr>
        <p:txBody>
          <a:bodyPr vert="horz" lIns="91440" tIns="45720" rIns="91440" bIns="45720" rtlCol="0" anchor="ctr">
            <a:normAutofit/>
          </a:bodyPr>
          <a:lstStyle/>
          <a:p>
            <a:pPr>
              <a:lnSpc>
                <a:spcPct val="80000"/>
              </a:lnSpc>
            </a:pPr>
            <a:r>
              <a:rPr lang="en-US" sz="3200" b="1" dirty="0">
                <a:blipFill dpi="0" rotWithShape="1">
                  <a:blip r:embed="rId4"/>
                  <a:srcRect/>
                  <a:tile tx="6350" ty="-127000" sx="65000" sy="64000" flip="none" algn="tl"/>
                </a:blipFill>
                <a:latin typeface="Times New Roman" panose="02020603050405020304" pitchFamily="18" charset="0"/>
                <a:cs typeface="Times New Roman" panose="02020603050405020304" pitchFamily="18" charset="0"/>
              </a:rPr>
              <a:t>Thank You</a:t>
            </a:r>
          </a:p>
        </p:txBody>
      </p:sp>
      <p:sp useBgFill="1">
        <p:nvSpPr>
          <p:cNvPr id="33" name="Rectangle 32">
            <a:extLst>
              <a:ext uri="{FF2B5EF4-FFF2-40B4-BE49-F238E27FC236}">
                <a16:creationId xmlns:a16="http://schemas.microsoft.com/office/drawing/2014/main" id="{436BC73A-B72C-4630-9867-1F19BE9A5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728" y="1481328"/>
            <a:ext cx="2664510" cy="27914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andshake">
            <a:extLst>
              <a:ext uri="{FF2B5EF4-FFF2-40B4-BE49-F238E27FC236}">
                <a16:creationId xmlns:a16="http://schemas.microsoft.com/office/drawing/2014/main" id="{D94E0D22-3FBB-474D-8CD5-FF647CC970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3543" y="1810387"/>
            <a:ext cx="2113653" cy="2113653"/>
          </a:xfrm>
          <a:prstGeom prst="rect">
            <a:avLst/>
          </a:prstGeom>
        </p:spPr>
      </p:pic>
    </p:spTree>
    <p:extLst>
      <p:ext uri="{BB962C8B-B14F-4D97-AF65-F5344CB8AC3E}">
        <p14:creationId xmlns:p14="http://schemas.microsoft.com/office/powerpoint/2010/main" val="65962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409D-F4D9-764B-97FB-70DBE73B91CA}"/>
              </a:ext>
            </a:extLst>
          </p:cNvPr>
          <p:cNvSpPr>
            <a:spLocks noGrp="1"/>
          </p:cNvSpPr>
          <p:nvPr>
            <p:ph type="title"/>
          </p:nvPr>
        </p:nvSpPr>
        <p:spPr>
          <a:xfrm>
            <a:off x="1069848" y="1249082"/>
            <a:ext cx="10058400" cy="844893"/>
          </a:xfrm>
        </p:spPr>
        <p:txBody>
          <a:bodyPr>
            <a:normAutofit/>
          </a:bodyPr>
          <a:lstStyle/>
          <a:p>
            <a:r>
              <a:rPr lang="en-LK" sz="3200" b="1" dirty="0">
                <a:latin typeface="Times New Roman" panose="02020603050405020304" pitchFamily="18" charset="0"/>
                <a:cs typeface="Times New Roman" panose="02020603050405020304" pitchFamily="18" charset="0"/>
              </a:rPr>
              <a:t>Group Members</a:t>
            </a:r>
          </a:p>
        </p:txBody>
      </p:sp>
      <p:sp>
        <p:nvSpPr>
          <p:cNvPr id="20" name="Rectangle 1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4">
            <a:extLst>
              <a:ext uri="{FF2B5EF4-FFF2-40B4-BE49-F238E27FC236}">
                <a16:creationId xmlns:a16="http://schemas.microsoft.com/office/drawing/2014/main" id="{6907CBE2-9487-6848-8CD2-4C0CBAEED193}"/>
              </a:ext>
            </a:extLst>
          </p:cNvPr>
          <p:cNvGraphicFramePr>
            <a:graphicFrameLocks noGrp="1"/>
          </p:cNvGraphicFramePr>
          <p:nvPr>
            <p:ph idx="1"/>
            <p:extLst>
              <p:ext uri="{D42A27DB-BD31-4B8C-83A1-F6EECF244321}">
                <p14:modId xmlns:p14="http://schemas.microsoft.com/office/powerpoint/2010/main" val="4175451993"/>
              </p:ext>
            </p:extLst>
          </p:nvPr>
        </p:nvGraphicFramePr>
        <p:xfrm>
          <a:off x="1066800" y="2385390"/>
          <a:ext cx="9222395" cy="3617845"/>
        </p:xfrm>
        <a:graphic>
          <a:graphicData uri="http://schemas.openxmlformats.org/drawingml/2006/table">
            <a:tbl>
              <a:tblPr firstRow="1" bandRow="1">
                <a:tableStyleId>{5940675A-B579-460E-94D1-54222C63F5DA}</a:tableStyleId>
              </a:tblPr>
              <a:tblGrid>
                <a:gridCol w="4082091">
                  <a:extLst>
                    <a:ext uri="{9D8B030D-6E8A-4147-A177-3AD203B41FA5}">
                      <a16:colId xmlns:a16="http://schemas.microsoft.com/office/drawing/2014/main" val="1062372704"/>
                    </a:ext>
                  </a:extLst>
                </a:gridCol>
                <a:gridCol w="2570152">
                  <a:extLst>
                    <a:ext uri="{9D8B030D-6E8A-4147-A177-3AD203B41FA5}">
                      <a16:colId xmlns:a16="http://schemas.microsoft.com/office/drawing/2014/main" val="1100700905"/>
                    </a:ext>
                  </a:extLst>
                </a:gridCol>
                <a:gridCol w="2570152">
                  <a:extLst>
                    <a:ext uri="{9D8B030D-6E8A-4147-A177-3AD203B41FA5}">
                      <a16:colId xmlns:a16="http://schemas.microsoft.com/office/drawing/2014/main" val="3862417907"/>
                    </a:ext>
                  </a:extLst>
                </a:gridCol>
              </a:tblGrid>
              <a:tr h="7235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LK" sz="1800" b="1" dirty="0">
                          <a:latin typeface="Times New Roman" panose="02020603050405020304" pitchFamily="18" charset="0"/>
                          <a:cs typeface="Times New Roman" panose="02020603050405020304" pitchFamily="18" charset="0"/>
                        </a:rPr>
                        <a:t>Student Full Name</a:t>
                      </a:r>
                    </a:p>
                    <a:p>
                      <a:endParaRPr lang="en-LK" sz="1800" b="1" dirty="0">
                        <a:latin typeface="Times New Roman" panose="02020603050405020304" pitchFamily="18" charset="0"/>
                        <a:cs typeface="Times New Roman" panose="02020603050405020304" pitchFamily="18" charset="0"/>
                      </a:endParaRPr>
                    </a:p>
                  </a:txBody>
                  <a:tcPr marL="104104" marR="104104" marT="52053" marB="5205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LK" sz="1800" b="1" dirty="0">
                          <a:latin typeface="Times New Roman" panose="02020603050405020304" pitchFamily="18" charset="0"/>
                          <a:cs typeface="Times New Roman" panose="02020603050405020304" pitchFamily="18" charset="0"/>
                        </a:rPr>
                        <a:t>UOW Number</a:t>
                      </a:r>
                    </a:p>
                  </a:txBody>
                  <a:tcPr marL="104104" marR="104104" marT="52053" marB="5205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LK" sz="1800" b="1" dirty="0">
                          <a:latin typeface="Times New Roman" panose="02020603050405020304" pitchFamily="18" charset="0"/>
                          <a:cs typeface="Times New Roman" panose="02020603050405020304" pitchFamily="18" charset="0"/>
                        </a:rPr>
                        <a:t>IIT Number</a:t>
                      </a:r>
                    </a:p>
                  </a:txBody>
                  <a:tcPr marL="104104" marR="104104" marT="52053" marB="5205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3072521"/>
                  </a:ext>
                </a:extLst>
              </a:tr>
              <a:tr h="723569">
                <a:tc>
                  <a:txBody>
                    <a:bodyPr/>
                    <a:lstStyle/>
                    <a:p>
                      <a:r>
                        <a:rPr lang="en-GB" sz="1800" b="1" i="0" u="none" strike="noStrike" kern="1200" dirty="0">
                          <a:solidFill>
                            <a:schemeClr val="tx1"/>
                          </a:solidFill>
                          <a:effectLst/>
                          <a:latin typeface="Times New Roman" panose="02020603050405020304" pitchFamily="18" charset="0"/>
                          <a:ea typeface="+mn-ea"/>
                          <a:cs typeface="Times New Roman" panose="02020603050405020304" pitchFamily="18" charset="0"/>
                        </a:rPr>
                        <a:t>Mohamed </a:t>
                      </a:r>
                      <a:r>
                        <a:rPr lang="en-GB" sz="1800" b="1"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Amhar</a:t>
                      </a:r>
                      <a:r>
                        <a:rPr lang="en-LK" sz="1800" b="1"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GB" sz="1800" b="1" i="0" u="none" strike="noStrike" kern="1200" dirty="0">
                          <a:solidFill>
                            <a:schemeClr val="tx1"/>
                          </a:solidFill>
                          <a:effectLst/>
                          <a:latin typeface="Times New Roman" panose="02020603050405020304" pitchFamily="18" charset="0"/>
                          <a:ea typeface="+mn-ea"/>
                          <a:cs typeface="Times New Roman" panose="02020603050405020304" pitchFamily="18" charset="0"/>
                        </a:rPr>
                        <a:t>Mohamed </a:t>
                      </a:r>
                      <a:r>
                        <a:rPr lang="en-GB" sz="1800" b="1"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Fairoze</a:t>
                      </a:r>
                      <a:endParaRPr lang="en-LK" sz="1800" b="1" dirty="0">
                        <a:latin typeface="Times New Roman" panose="02020603050405020304" pitchFamily="18" charset="0"/>
                        <a:cs typeface="Times New Roman" panose="02020603050405020304" pitchFamily="18" charset="0"/>
                      </a:endParaRPr>
                    </a:p>
                  </a:txBody>
                  <a:tcPr marL="104104" marR="104104" marT="52053" marB="5205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b="1" i="0" u="none" strike="noStrike" kern="1200" dirty="0">
                          <a:solidFill>
                            <a:schemeClr val="tx1"/>
                          </a:solidFill>
                          <a:effectLst/>
                          <a:latin typeface="Times New Roman" panose="02020603050405020304" pitchFamily="18" charset="0"/>
                          <a:ea typeface="+mn-ea"/>
                          <a:cs typeface="Times New Roman" panose="02020603050405020304" pitchFamily="18" charset="0"/>
                        </a:rPr>
                        <a:t>w1867698</a:t>
                      </a:r>
                      <a:endParaRPr lang="en-LK" sz="1800" b="1" dirty="0">
                        <a:latin typeface="Times New Roman" panose="02020603050405020304" pitchFamily="18" charset="0"/>
                        <a:cs typeface="Times New Roman" panose="02020603050405020304" pitchFamily="18" charset="0"/>
                      </a:endParaRPr>
                    </a:p>
                  </a:txBody>
                  <a:tcPr marL="104104" marR="104104" marT="52053" marB="5205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LK" sz="1800" b="1" i="0" u="none" strike="noStrike" kern="1200" dirty="0">
                          <a:solidFill>
                            <a:schemeClr val="tx1"/>
                          </a:solidFill>
                          <a:effectLst/>
                          <a:latin typeface="Times New Roman" panose="02020603050405020304" pitchFamily="18" charset="0"/>
                          <a:ea typeface="+mn-ea"/>
                          <a:cs typeface="Times New Roman" panose="02020603050405020304" pitchFamily="18" charset="0"/>
                        </a:rPr>
                        <a:t>20210734</a:t>
                      </a:r>
                      <a:endParaRPr lang="en-LK" sz="1800" b="1" dirty="0">
                        <a:latin typeface="Times New Roman" panose="02020603050405020304" pitchFamily="18" charset="0"/>
                        <a:cs typeface="Times New Roman" panose="02020603050405020304" pitchFamily="18" charset="0"/>
                      </a:endParaRPr>
                    </a:p>
                    <a:p>
                      <a:endParaRPr lang="en-LK" sz="1800" b="1" dirty="0">
                        <a:latin typeface="Times New Roman" panose="02020603050405020304" pitchFamily="18" charset="0"/>
                        <a:cs typeface="Times New Roman" panose="02020603050405020304" pitchFamily="18" charset="0"/>
                      </a:endParaRPr>
                    </a:p>
                  </a:txBody>
                  <a:tcPr marL="104104" marR="104104" marT="52053" marB="5205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2736416"/>
                  </a:ext>
                </a:extLst>
              </a:tr>
              <a:tr h="723569">
                <a:tc>
                  <a:txBody>
                    <a:bodyPr/>
                    <a:lstStyle/>
                    <a:p>
                      <a:r>
                        <a:rPr lang="en-GB" sz="1800" b="1"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Saumiyamoorthy</a:t>
                      </a:r>
                      <a:r>
                        <a:rPr lang="en-LK" sz="1800" b="1"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GB" sz="1800" b="1"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Rakshaagar</a:t>
                      </a:r>
                      <a:endParaRPr lang="en-LK" sz="1800" b="1" dirty="0">
                        <a:latin typeface="Times New Roman" panose="02020603050405020304" pitchFamily="18" charset="0"/>
                        <a:cs typeface="Times New Roman" panose="02020603050405020304" pitchFamily="18" charset="0"/>
                      </a:endParaRPr>
                    </a:p>
                  </a:txBody>
                  <a:tcPr marL="104104" marR="104104" marT="52053" marB="5205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b="1" i="0" u="none" strike="noStrike" kern="1200" dirty="0">
                          <a:solidFill>
                            <a:schemeClr val="tx1"/>
                          </a:solidFill>
                          <a:effectLst/>
                          <a:latin typeface="Times New Roman" panose="02020603050405020304" pitchFamily="18" charset="0"/>
                          <a:ea typeface="+mn-ea"/>
                          <a:cs typeface="Times New Roman" panose="02020603050405020304" pitchFamily="18" charset="0"/>
                        </a:rPr>
                        <a:t>w1870613</a:t>
                      </a:r>
                      <a:endParaRPr lang="en-LK" sz="1800" b="1" dirty="0">
                        <a:latin typeface="Times New Roman" panose="02020603050405020304" pitchFamily="18" charset="0"/>
                        <a:cs typeface="Times New Roman" panose="02020603050405020304" pitchFamily="18" charset="0"/>
                      </a:endParaRPr>
                    </a:p>
                  </a:txBody>
                  <a:tcPr marL="104104" marR="104104" marT="52053" marB="5205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LK" sz="1800" b="1" i="0" u="none" strike="noStrike" kern="1200" dirty="0">
                          <a:solidFill>
                            <a:schemeClr val="tx1"/>
                          </a:solidFill>
                          <a:effectLst/>
                          <a:latin typeface="Times New Roman" panose="02020603050405020304" pitchFamily="18" charset="0"/>
                          <a:ea typeface="+mn-ea"/>
                          <a:cs typeface="Times New Roman" panose="02020603050405020304" pitchFamily="18" charset="0"/>
                        </a:rPr>
                        <a:t>20200923</a:t>
                      </a:r>
                      <a:endParaRPr lang="en-LK" sz="1800" b="1" dirty="0">
                        <a:latin typeface="Times New Roman" panose="02020603050405020304" pitchFamily="18" charset="0"/>
                        <a:cs typeface="Times New Roman" panose="02020603050405020304" pitchFamily="18" charset="0"/>
                      </a:endParaRPr>
                    </a:p>
                    <a:p>
                      <a:endParaRPr lang="en-LK" sz="1800" b="1" dirty="0">
                        <a:latin typeface="Times New Roman" panose="02020603050405020304" pitchFamily="18" charset="0"/>
                        <a:cs typeface="Times New Roman" panose="02020603050405020304" pitchFamily="18" charset="0"/>
                      </a:endParaRPr>
                    </a:p>
                  </a:txBody>
                  <a:tcPr marL="104104" marR="104104" marT="52053" marB="5205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0659662"/>
                  </a:ext>
                </a:extLst>
              </a:tr>
              <a:tr h="723569">
                <a:tc>
                  <a:txBody>
                    <a:bodyPr/>
                    <a:lstStyle/>
                    <a:p>
                      <a:r>
                        <a:rPr lang="en-GB" sz="1800" b="1"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Surendran</a:t>
                      </a:r>
                      <a:r>
                        <a:rPr lang="en-GB" sz="1800" b="1"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GB" sz="1800" b="1"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Nishanthan</a:t>
                      </a:r>
                      <a:endParaRPr lang="en-LK" sz="1800" b="1" dirty="0">
                        <a:latin typeface="Times New Roman" panose="02020603050405020304" pitchFamily="18" charset="0"/>
                        <a:cs typeface="Times New Roman" panose="02020603050405020304" pitchFamily="18" charset="0"/>
                      </a:endParaRPr>
                    </a:p>
                  </a:txBody>
                  <a:tcPr marL="104104" marR="104104" marT="52053" marB="5205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800" b="1" i="0" u="none" strike="noStrike" kern="1200" dirty="0">
                          <a:solidFill>
                            <a:schemeClr val="tx1"/>
                          </a:solidFill>
                          <a:effectLst/>
                          <a:latin typeface="Times New Roman" panose="02020603050405020304" pitchFamily="18" charset="0"/>
                          <a:ea typeface="+mn-ea"/>
                          <a:cs typeface="Times New Roman" panose="02020603050405020304" pitchFamily="18" charset="0"/>
                        </a:rPr>
                        <a:t>w1867646</a:t>
                      </a:r>
                      <a:endParaRPr lang="en-LK" sz="1800" b="1" dirty="0">
                        <a:latin typeface="Times New Roman" panose="02020603050405020304" pitchFamily="18" charset="0"/>
                        <a:cs typeface="Times New Roman" panose="02020603050405020304" pitchFamily="18" charset="0"/>
                      </a:endParaRPr>
                    </a:p>
                  </a:txBody>
                  <a:tcPr marL="104104" marR="104104" marT="52053" marB="5205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LK" sz="1800" b="1" i="0" u="none" strike="noStrike" kern="1200" dirty="0">
                          <a:solidFill>
                            <a:schemeClr val="tx1"/>
                          </a:solidFill>
                          <a:effectLst/>
                          <a:latin typeface="Times New Roman" panose="02020603050405020304" pitchFamily="18" charset="0"/>
                          <a:ea typeface="+mn-ea"/>
                          <a:cs typeface="Times New Roman" panose="02020603050405020304" pitchFamily="18" charset="0"/>
                        </a:rPr>
                        <a:t>20210704</a:t>
                      </a:r>
                      <a:endParaRPr lang="en-LK" sz="1800" b="1" dirty="0">
                        <a:latin typeface="Times New Roman" panose="02020603050405020304" pitchFamily="18" charset="0"/>
                        <a:cs typeface="Times New Roman" panose="02020603050405020304" pitchFamily="18" charset="0"/>
                      </a:endParaRPr>
                    </a:p>
                    <a:p>
                      <a:endParaRPr lang="en-LK" sz="1800" b="1" dirty="0">
                        <a:latin typeface="Times New Roman" panose="02020603050405020304" pitchFamily="18" charset="0"/>
                        <a:cs typeface="Times New Roman" panose="02020603050405020304" pitchFamily="18" charset="0"/>
                      </a:endParaRPr>
                    </a:p>
                  </a:txBody>
                  <a:tcPr marL="104104" marR="104104" marT="52053" marB="5205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45061809"/>
                  </a:ext>
                </a:extLst>
              </a:tr>
              <a:tr h="7235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LK" sz="1800" b="1" dirty="0">
                          <a:latin typeface="Times New Roman" panose="02020603050405020304" pitchFamily="18" charset="0"/>
                          <a:cs typeface="Times New Roman" panose="02020603050405020304" pitchFamily="18" charset="0"/>
                        </a:rPr>
                        <a:t>Shanmugaratnam Mohanaranjan</a:t>
                      </a:r>
                    </a:p>
                  </a:txBody>
                  <a:tcPr marL="104104" marR="104104" marT="52053" marB="5205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LK" sz="1800" b="1" dirty="0">
                          <a:latin typeface="Times New Roman" panose="02020603050405020304" pitchFamily="18" charset="0"/>
                          <a:cs typeface="Times New Roman" panose="02020603050405020304" pitchFamily="18" charset="0"/>
                        </a:rPr>
                        <a:t>w1870584</a:t>
                      </a:r>
                    </a:p>
                    <a:p>
                      <a:endParaRPr lang="en-LK" sz="1800" b="1" dirty="0">
                        <a:latin typeface="Times New Roman" panose="02020603050405020304" pitchFamily="18" charset="0"/>
                        <a:cs typeface="Times New Roman" panose="02020603050405020304" pitchFamily="18" charset="0"/>
                      </a:endParaRPr>
                    </a:p>
                  </a:txBody>
                  <a:tcPr marL="104104" marR="104104" marT="52053" marB="5205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LK" sz="1800" b="1" dirty="0">
                          <a:latin typeface="Times New Roman" panose="02020603050405020304" pitchFamily="18" charset="0"/>
                          <a:cs typeface="Times New Roman" panose="02020603050405020304" pitchFamily="18" charset="0"/>
                        </a:rPr>
                        <a:t>20200607</a:t>
                      </a:r>
                    </a:p>
                    <a:p>
                      <a:endParaRPr lang="en-LK" sz="1800" b="1" dirty="0">
                        <a:latin typeface="Times New Roman" panose="02020603050405020304" pitchFamily="18" charset="0"/>
                        <a:cs typeface="Times New Roman" panose="02020603050405020304" pitchFamily="18" charset="0"/>
                      </a:endParaRPr>
                    </a:p>
                  </a:txBody>
                  <a:tcPr marL="104104" marR="104104" marT="52053" marB="5205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842549"/>
                  </a:ext>
                </a:extLst>
              </a:tr>
            </a:tbl>
          </a:graphicData>
        </a:graphic>
      </p:graphicFrame>
    </p:spTree>
    <p:extLst>
      <p:ext uri="{BB962C8B-B14F-4D97-AF65-F5344CB8AC3E}">
        <p14:creationId xmlns:p14="http://schemas.microsoft.com/office/powerpoint/2010/main" val="216276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941F-FDBA-D645-80AF-0A5DEAF4E7E4}"/>
              </a:ext>
            </a:extLst>
          </p:cNvPr>
          <p:cNvSpPr>
            <a:spLocks noGrp="1"/>
          </p:cNvSpPr>
          <p:nvPr>
            <p:ph type="title"/>
          </p:nvPr>
        </p:nvSpPr>
        <p:spPr/>
        <p:txBody>
          <a:bodyPr>
            <a:normAutofit/>
          </a:bodyPr>
          <a:lstStyle/>
          <a:p>
            <a:r>
              <a:rPr lang="en-GB" sz="3200" b="1" dirty="0">
                <a:solidFill>
                  <a:schemeClr val="accent2"/>
                </a:solidFill>
                <a:latin typeface="Times New Roman" panose="02020603050405020304" pitchFamily="18" charset="0"/>
                <a:cs typeface="Times New Roman" panose="02020603050405020304" pitchFamily="18" charset="0"/>
              </a:rPr>
              <a:t>1a. Overview of Quantum Computing. How does it compare to the conventional Von Neumann computer architecture? </a:t>
            </a:r>
          </a:p>
        </p:txBody>
      </p:sp>
      <p:sp>
        <p:nvSpPr>
          <p:cNvPr id="3" name="Content Placeholder 2">
            <a:extLst>
              <a:ext uri="{FF2B5EF4-FFF2-40B4-BE49-F238E27FC236}">
                <a16:creationId xmlns:a16="http://schemas.microsoft.com/office/drawing/2014/main" id="{31F230C8-9FFE-7D44-889E-349419594B59}"/>
              </a:ext>
            </a:extLst>
          </p:cNvPr>
          <p:cNvSpPr>
            <a:spLocks noGrp="1"/>
          </p:cNvSpPr>
          <p:nvPr>
            <p:ph idx="1"/>
          </p:nvPr>
        </p:nvSpPr>
        <p:spPr/>
        <p:txBody>
          <a:bodyPr/>
          <a:lstStyle/>
          <a:p>
            <a:r>
              <a:rPr lang="en-GB" sz="1800" dirty="0">
                <a:latin typeface="Times New Roman" panose="02020603050405020304" pitchFamily="18" charset="0"/>
                <a:cs typeface="Times New Roman" panose="02020603050405020304" pitchFamily="18" charset="0"/>
              </a:rPr>
              <a:t>A quantum computer is a computational framework based on the quantum mechanism. In 1965, Richard Feynman proposed quantum electrodynamics. Quantum computing has achieved remarkable success in some specific tasks. You'll see how quantum computing can be used in everyday life.</a:t>
            </a:r>
          </a:p>
          <a:p>
            <a:pPr marL="0" indent="0">
              <a:buNone/>
            </a:pPr>
            <a:endParaRPr lang="en-GB"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Real-Life Problems and Solutions</a:t>
            </a:r>
            <a:endParaRPr lang="en-LK" sz="1800" b="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Stock market</a:t>
            </a:r>
            <a:endParaRPr lang="en-LK"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Medicine</a:t>
            </a:r>
          </a:p>
          <a:p>
            <a:pPr lvl="1"/>
            <a:r>
              <a:rPr lang="en-US" dirty="0">
                <a:latin typeface="Times New Roman" panose="02020603050405020304" pitchFamily="18" charset="0"/>
                <a:cs typeface="Times New Roman" panose="02020603050405020304" pitchFamily="18" charset="0"/>
              </a:rPr>
              <a:t>Information technology</a:t>
            </a:r>
            <a:endParaRPr lang="en-LK"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Automating Manual and Semi-manual Processes</a:t>
            </a:r>
            <a:endParaRPr lang="en-LK"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Reducing Costs and Improving Profits</a:t>
            </a:r>
            <a:endParaRPr lang="en-LK" dirty="0">
              <a:latin typeface="Times New Roman" panose="02020603050405020304" pitchFamily="18" charset="0"/>
              <a:cs typeface="Times New Roman" panose="02020603050405020304" pitchFamily="18" charset="0"/>
            </a:endParaRPr>
          </a:p>
          <a:p>
            <a:endParaRPr lang="en-LK" dirty="0"/>
          </a:p>
          <a:p>
            <a:endParaRPr lang="en-LK" dirty="0"/>
          </a:p>
        </p:txBody>
      </p:sp>
      <p:sp>
        <p:nvSpPr>
          <p:cNvPr id="4" name="Rectangle 2">
            <a:extLst>
              <a:ext uri="{FF2B5EF4-FFF2-40B4-BE49-F238E27FC236}">
                <a16:creationId xmlns:a16="http://schemas.microsoft.com/office/drawing/2014/main" id="{E52216DE-6E77-514B-85F7-9C1C862784CB}"/>
              </a:ext>
            </a:extLst>
          </p:cNvPr>
          <p:cNvSpPr>
            <a:spLocks noChangeArrowheads="1"/>
          </p:cNvSpPr>
          <p:nvPr/>
        </p:nvSpPr>
        <p:spPr bwMode="auto">
          <a:xfrm>
            <a:off x="7077075" y="35871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LK"/>
          </a:p>
        </p:txBody>
      </p:sp>
      <p:pic>
        <p:nvPicPr>
          <p:cNvPr id="5121" name="Picture 27" descr="page3image1687652864">
            <a:extLst>
              <a:ext uri="{FF2B5EF4-FFF2-40B4-BE49-F238E27FC236}">
                <a16:creationId xmlns:a16="http://schemas.microsoft.com/office/drawing/2014/main" id="{24635EA4-C227-5246-AD6C-C04671AA2F1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518509" y="3587148"/>
            <a:ext cx="2933700" cy="222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48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490E0B-8326-0B49-8E6E-4DBD76185AC1}"/>
              </a:ext>
            </a:extLst>
          </p:cNvPr>
          <p:cNvSpPr>
            <a:spLocks noGrp="1"/>
          </p:cNvSpPr>
          <p:nvPr>
            <p:ph idx="1"/>
          </p:nvPr>
        </p:nvSpPr>
        <p:spPr>
          <a:xfrm>
            <a:off x="859641" y="914399"/>
            <a:ext cx="10058400" cy="5247290"/>
          </a:xfrm>
        </p:spPr>
        <p:txBody>
          <a:bodyPr>
            <a:normAutofit/>
          </a:bodyPr>
          <a:lstStyle/>
          <a:p>
            <a:r>
              <a:rPr lang="en-GB" sz="1800" b="1" dirty="0">
                <a:latin typeface="Times New Roman" panose="02020603050405020304" pitchFamily="18" charset="0"/>
                <a:cs typeface="Times New Roman" panose="02020603050405020304" pitchFamily="18" charset="0"/>
              </a:rPr>
              <a:t>Types </a:t>
            </a:r>
            <a:r>
              <a:rPr lang="en-US" sz="1800" b="1" dirty="0">
                <a:latin typeface="Times New Roman" panose="02020603050405020304" pitchFamily="18" charset="0"/>
                <a:cs typeface="Times New Roman" panose="02020603050405020304" pitchFamily="18" charset="0"/>
              </a:rPr>
              <a:t>of Quantum Computers</a:t>
            </a:r>
          </a:p>
          <a:p>
            <a:r>
              <a:rPr lang="en-US" sz="1800" dirty="0">
                <a:latin typeface="Times New Roman" panose="02020603050405020304" pitchFamily="18" charset="0"/>
                <a:cs typeface="Times New Roman" panose="02020603050405020304" pitchFamily="18" charset="0"/>
              </a:rPr>
              <a:t>IBM has made it a cinch for the public to get access to a quantum circuit computer. In this book, we will learn to write quantum programs for these quantum computers. Many concepts are a distant cousin of conventional computers and, thus, easier to digest.</a:t>
            </a:r>
            <a:endParaRPr lang="en-LK" dirty="0"/>
          </a:p>
          <a:p>
            <a:pPr lvl="1"/>
            <a:r>
              <a:rPr lang="en-US" dirty="0">
                <a:latin typeface="Times New Roman" panose="02020603050405020304" pitchFamily="18" charset="0"/>
                <a:cs typeface="Times New Roman" panose="02020603050405020304" pitchFamily="18" charset="0"/>
              </a:rPr>
              <a:t>Quantum Circuit Computers</a:t>
            </a:r>
            <a:endParaRPr lang="en-LK"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Adiabatic Quantum Computers</a:t>
            </a:r>
          </a:p>
          <a:p>
            <a:pPr lvl="1"/>
            <a:endParaRPr lang="en-US" dirty="0">
              <a:latin typeface="Times New Roman" panose="02020603050405020304" pitchFamily="18" charset="0"/>
              <a:cs typeface="Times New Roman" panose="02020603050405020304" pitchFamily="18" charset="0"/>
            </a:endParaRPr>
          </a:p>
          <a:p>
            <a:pPr marL="274320" lvl="1" indent="0">
              <a:buNone/>
            </a:pPr>
            <a:endParaRPr lang="en-LK" dirty="0">
              <a:latin typeface="Times New Roman" panose="02020603050405020304" pitchFamily="18" charset="0"/>
              <a:cs typeface="Times New Roman" panose="02020603050405020304" pitchFamily="18" charset="0"/>
            </a:endParaRPr>
          </a:p>
          <a:p>
            <a:r>
              <a:rPr lang="en-LK" dirty="0"/>
              <a:t>Architectures </a:t>
            </a:r>
          </a:p>
          <a:p>
            <a:pPr lvl="1"/>
            <a:r>
              <a:rPr lang="en-LK" dirty="0">
                <a:latin typeface="Times New Roman" panose="02020603050405020304" pitchFamily="18" charset="0"/>
                <a:cs typeface="Times New Roman" panose="02020603050405020304" pitchFamily="18" charset="0"/>
              </a:rPr>
              <a:t>Single CPU architecture </a:t>
            </a:r>
          </a:p>
          <a:p>
            <a:pPr lvl="1"/>
            <a:r>
              <a:rPr lang="en-LK" dirty="0">
                <a:latin typeface="Times New Roman" panose="02020603050405020304" pitchFamily="18" charset="0"/>
                <a:cs typeface="Times New Roman" panose="02020603050405020304" pitchFamily="18" charset="0"/>
              </a:rPr>
              <a:t>Multiple CPU architecture </a:t>
            </a:r>
          </a:p>
          <a:p>
            <a:endParaRPr lang="en-LK" dirty="0"/>
          </a:p>
        </p:txBody>
      </p:sp>
      <p:sp>
        <p:nvSpPr>
          <p:cNvPr id="2" name="Rectangle 2">
            <a:extLst>
              <a:ext uri="{FF2B5EF4-FFF2-40B4-BE49-F238E27FC236}">
                <a16:creationId xmlns:a16="http://schemas.microsoft.com/office/drawing/2014/main" id="{F191DE53-A909-8D4C-904C-6C9DAB144A00}"/>
              </a:ext>
            </a:extLst>
          </p:cNvPr>
          <p:cNvSpPr>
            <a:spLocks noChangeArrowheads="1"/>
          </p:cNvSpPr>
          <p:nvPr/>
        </p:nvSpPr>
        <p:spPr bwMode="auto">
          <a:xfrm>
            <a:off x="6432331" y="3352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LK"/>
          </a:p>
        </p:txBody>
      </p:sp>
      <p:pic>
        <p:nvPicPr>
          <p:cNvPr id="4097" name="Picture 2" descr="page5image1687295728">
            <a:extLst>
              <a:ext uri="{FF2B5EF4-FFF2-40B4-BE49-F238E27FC236}">
                <a16:creationId xmlns:a16="http://schemas.microsoft.com/office/drawing/2014/main" id="{4F81C409-B049-934B-9F9B-ECA0E592F3C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486400" y="2921875"/>
            <a:ext cx="4485710" cy="2920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97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611C-B716-D747-8158-524B80E78622}"/>
              </a:ext>
            </a:extLst>
          </p:cNvPr>
          <p:cNvSpPr>
            <a:spLocks noGrp="1"/>
          </p:cNvSpPr>
          <p:nvPr>
            <p:ph type="title"/>
          </p:nvPr>
        </p:nvSpPr>
        <p:spPr>
          <a:xfrm>
            <a:off x="1063752" y="806986"/>
            <a:ext cx="10058400" cy="1609344"/>
          </a:xfrm>
        </p:spPr>
        <p:txBody>
          <a:bodyPr>
            <a:normAutofit fontScale="90000"/>
          </a:bodyPr>
          <a:lstStyle/>
          <a:p>
            <a:r>
              <a:rPr lang="en-GB" sz="3600" b="1" dirty="0">
                <a:solidFill>
                  <a:schemeClr val="accent2"/>
                </a:solidFill>
                <a:latin typeface="Times New Roman" panose="02020603050405020304" pitchFamily="18" charset="0"/>
                <a:cs typeface="Times New Roman" panose="02020603050405020304" pitchFamily="18" charset="0"/>
              </a:rPr>
              <a:t>1b. Overview of Quantum Computing. Which new opportunities does it bring?</a:t>
            </a:r>
            <a:br>
              <a:rPr lang="en-GB" dirty="0"/>
            </a:br>
            <a:br>
              <a:rPr lang="en-GB" sz="3200" dirty="0"/>
            </a:br>
            <a:endParaRPr lang="en-LK"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E2C3FC-6924-6145-9FD9-74E97CC2262B}"/>
              </a:ext>
            </a:extLst>
          </p:cNvPr>
          <p:cNvSpPr>
            <a:spLocks noGrp="1"/>
          </p:cNvSpPr>
          <p:nvPr>
            <p:ph idx="1"/>
          </p:nvPr>
        </p:nvSpPr>
        <p:spPr>
          <a:xfrm>
            <a:off x="1063752" y="2075476"/>
            <a:ext cx="10058400" cy="3975538"/>
          </a:xfrm>
        </p:spPr>
        <p:txBody>
          <a:bodyPr>
            <a:normAutofit/>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Quantum computing has the capability to spur breakthroughs in fitness care, monetary strategies, protection and extra due to its 3 quantum mechanical properties. Quantum computer systems are located to offer the computing strength had to resolve troubles presently unsolvable with the aid of using classical computer systems. </a:t>
            </a:r>
            <a:endParaRPr lang="en-LK"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Quantum computing has many capability applications:  </a:t>
            </a:r>
            <a:endParaRPr lang="en-LK" sz="1800" dirty="0">
              <a:latin typeface="Times New Roman" panose="02020603050405020304" pitchFamily="18" charset="0"/>
              <a:cs typeface="Times New Roman" panose="02020603050405020304" pitchFamily="18" charset="0"/>
            </a:endParaRPr>
          </a:p>
          <a:p>
            <a:pPr lvl="0" fontAlgn="base"/>
            <a:r>
              <a:rPr lang="en-US" sz="1800" dirty="0">
                <a:latin typeface="Times New Roman" panose="02020603050405020304" pitchFamily="18" charset="0"/>
                <a:cs typeface="Times New Roman" panose="02020603050405020304" pitchFamily="18" charset="0"/>
              </a:rPr>
              <a:t>Disease control – Even </a:t>
            </a:r>
            <a:r>
              <a:rPr lang="en-US" sz="1800" dirty="0" err="1">
                <a:latin typeface="Times New Roman" panose="02020603050405020304" pitchFamily="18" charset="0"/>
                <a:cs typeface="Times New Roman" panose="02020603050405020304" pitchFamily="18" charset="0"/>
              </a:rPr>
              <a:t>aleven</a:t>
            </a:r>
            <a:r>
              <a:rPr lang="en-US" sz="1800" dirty="0">
                <a:latin typeface="Times New Roman" panose="02020603050405020304" pitchFamily="18" charset="0"/>
                <a:cs typeface="Times New Roman" panose="02020603050405020304" pitchFamily="18" charset="0"/>
              </a:rPr>
              <a:t> though the radical coronavirus pandemic has now no longer been curbed, quantum computing can assist scientists and researchers find out vaccines withinside the destiny and deal with fitness crises </a:t>
            </a:r>
            <a:endParaRPr lang="en-LK" sz="1800" dirty="0">
              <a:latin typeface="Times New Roman" panose="02020603050405020304" pitchFamily="18" charset="0"/>
              <a:cs typeface="Times New Roman" panose="02020603050405020304" pitchFamily="18" charset="0"/>
            </a:endParaRPr>
          </a:p>
          <a:p>
            <a:pPr lvl="0" fontAlgn="base"/>
            <a:r>
              <a:rPr lang="en-US" sz="1800" dirty="0">
                <a:latin typeface="Times New Roman" panose="02020603050405020304" pitchFamily="18" charset="0"/>
                <a:cs typeface="Times New Roman" panose="02020603050405020304" pitchFamily="18" charset="0"/>
              </a:rPr>
              <a:t>Cloud computing – Google plans to provide industrial cloud computing on its quantum laptop to technique complex troubles and offer outcomes to character users.  </a:t>
            </a:r>
            <a:endParaRPr lang="en-LK" sz="1800" dirty="0">
              <a:latin typeface="Times New Roman" panose="02020603050405020304" pitchFamily="18" charset="0"/>
              <a:cs typeface="Times New Roman" panose="02020603050405020304" pitchFamily="18" charset="0"/>
            </a:endParaRPr>
          </a:p>
          <a:p>
            <a:endParaRPr lang="en-LK" dirty="0"/>
          </a:p>
        </p:txBody>
      </p:sp>
    </p:spTree>
    <p:extLst>
      <p:ext uri="{BB962C8B-B14F-4D97-AF65-F5344CB8AC3E}">
        <p14:creationId xmlns:p14="http://schemas.microsoft.com/office/powerpoint/2010/main" val="233455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FF77AD5-6D70-4F42-A738-15EE88FC31BC}"/>
              </a:ext>
            </a:extLst>
          </p:cNvPr>
          <p:cNvSpPr txBox="1">
            <a:spLocks noGrp="1"/>
          </p:cNvSpPr>
          <p:nvPr>
            <p:ph idx="1"/>
          </p:nvPr>
        </p:nvSpPr>
        <p:spPr>
          <a:xfrm>
            <a:off x="1320794" y="551289"/>
            <a:ext cx="9550412" cy="5866221"/>
          </a:xfrm>
          <a:prstGeom prst="rect">
            <a:avLst/>
          </a:prstGeom>
          <a:noFill/>
        </p:spPr>
        <p:txBody>
          <a:bodyPr wrap="square" rtlCol="0">
            <a:spAutoFit/>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Cryptography – Quantum cryptography can doubtlessly </a:t>
            </a:r>
            <a:r>
              <a:rPr lang="en-US" sz="1800" dirty="0" err="1">
                <a:latin typeface="Times New Roman" panose="02020603050405020304" pitchFamily="18" charset="0"/>
                <a:cs typeface="Times New Roman" panose="02020603050405020304" pitchFamily="18" charset="0"/>
              </a:rPr>
              <a:t>extrade</a:t>
            </a:r>
            <a:r>
              <a:rPr lang="en-US" sz="1800" dirty="0">
                <a:latin typeface="Times New Roman" panose="02020603050405020304" pitchFamily="18" charset="0"/>
                <a:cs typeface="Times New Roman" panose="02020603050405020304" pitchFamily="18" charset="0"/>
              </a:rPr>
              <a:t> information protection, growing tamper-evidence cybersecurity measures. From monetary modeling to climate forecasting to synthetic intelligence, quantum computing can reimagine a number of the methods that exist already and create answers for a few complicated troubles.  </a:t>
            </a:r>
          </a:p>
          <a:p>
            <a:r>
              <a:rPr lang="en-US" sz="1800" dirty="0">
                <a:latin typeface="Times New Roman" panose="02020603050405020304" pitchFamily="18" charset="0"/>
                <a:cs typeface="Times New Roman" panose="02020603050405020304" pitchFamily="18" charset="0"/>
              </a:rPr>
              <a:t>Quantum computing doubtlessly opens up new possibilities in synthetic intelligence, which regularly includes the combinatoric processing of very huge portions of information with a view to make higher predictions and decisions Quantum computer systems have the capability to boost up clinical discovery and innovation, revolutionize monetary marketplace modeling and simulations, and empower device getting to know and synthetic intelligence. </a:t>
            </a:r>
            <a:endParaRPr lang="en-LK" sz="1800" dirty="0">
              <a:latin typeface="Times New Roman" panose="02020603050405020304" pitchFamily="18" charset="0"/>
              <a:cs typeface="Times New Roman" panose="02020603050405020304" pitchFamily="18" charset="0"/>
            </a:endParaRPr>
          </a:p>
          <a:p>
            <a:endParaRPr lang="en-LK"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Four Ways Quantum Computing Could Change the World. </a:t>
            </a:r>
            <a:endParaRPr lang="en-LK" sz="1800" b="1" dirty="0">
              <a:latin typeface="Times New Roman" panose="02020603050405020304" pitchFamily="18" charset="0"/>
              <a:cs typeface="Times New Roman" panose="02020603050405020304" pitchFamily="18" charset="0"/>
            </a:endParaRPr>
          </a:p>
          <a:p>
            <a:pPr lvl="1" fontAlgn="base"/>
            <a:r>
              <a:rPr lang="en-US" dirty="0">
                <a:latin typeface="Times New Roman" panose="02020603050405020304" pitchFamily="18" charset="0"/>
                <a:cs typeface="Times New Roman" panose="02020603050405020304" pitchFamily="18" charset="0"/>
              </a:rPr>
              <a:t>Drug And Materials Development </a:t>
            </a:r>
            <a:r>
              <a:rPr lang="en-US" b="1" dirty="0">
                <a:latin typeface="Times New Roman" panose="02020603050405020304" pitchFamily="18" charset="0"/>
                <a:cs typeface="Times New Roman" panose="02020603050405020304" pitchFamily="18" charset="0"/>
              </a:rPr>
              <a:t> </a:t>
            </a:r>
            <a:endParaRPr lang="en-LK" dirty="0">
              <a:latin typeface="Times New Roman" panose="02020603050405020304" pitchFamily="18" charset="0"/>
              <a:cs typeface="Times New Roman" panose="02020603050405020304" pitchFamily="18" charset="0"/>
            </a:endParaRPr>
          </a:p>
          <a:p>
            <a:pPr lvl="1" fontAlgn="base"/>
            <a:r>
              <a:rPr lang="en-US" dirty="0">
                <a:latin typeface="Times New Roman" panose="02020603050405020304" pitchFamily="18" charset="0"/>
                <a:cs typeface="Times New Roman" panose="02020603050405020304" pitchFamily="18" charset="0"/>
              </a:rPr>
              <a:t>Finance</a:t>
            </a:r>
            <a:r>
              <a:rPr lang="en-US" b="1" dirty="0">
                <a:latin typeface="Times New Roman" panose="02020603050405020304" pitchFamily="18" charset="0"/>
                <a:cs typeface="Times New Roman" panose="02020603050405020304" pitchFamily="18" charset="0"/>
              </a:rPr>
              <a:t> </a:t>
            </a:r>
            <a:endParaRPr lang="en-LK" dirty="0">
              <a:latin typeface="Times New Roman" panose="02020603050405020304" pitchFamily="18" charset="0"/>
              <a:cs typeface="Times New Roman" panose="02020603050405020304" pitchFamily="18" charset="0"/>
            </a:endParaRPr>
          </a:p>
          <a:p>
            <a:pPr lvl="1" fontAlgn="base"/>
            <a:r>
              <a:rPr lang="en-US" dirty="0">
                <a:latin typeface="Times New Roman" panose="02020603050405020304" pitchFamily="18" charset="0"/>
                <a:cs typeface="Times New Roman" panose="02020603050405020304" pitchFamily="18" charset="0"/>
              </a:rPr>
              <a:t>Climate Change</a:t>
            </a:r>
            <a:r>
              <a:rPr lang="en-US" b="1" dirty="0">
                <a:latin typeface="Times New Roman" panose="02020603050405020304" pitchFamily="18" charset="0"/>
                <a:cs typeface="Times New Roman" panose="02020603050405020304" pitchFamily="18" charset="0"/>
              </a:rPr>
              <a:t> </a:t>
            </a:r>
            <a:endParaRPr lang="en-LK" dirty="0">
              <a:latin typeface="Times New Roman" panose="02020603050405020304" pitchFamily="18" charset="0"/>
              <a:cs typeface="Times New Roman" panose="02020603050405020304" pitchFamily="18" charset="0"/>
            </a:endParaRPr>
          </a:p>
          <a:p>
            <a:pPr lvl="1" fontAlgn="base"/>
            <a:r>
              <a:rPr lang="en-US" dirty="0">
                <a:latin typeface="Times New Roman" panose="02020603050405020304" pitchFamily="18" charset="0"/>
                <a:cs typeface="Times New Roman" panose="02020603050405020304" pitchFamily="18" charset="0"/>
              </a:rPr>
              <a:t>Cyber And Information Security</a:t>
            </a:r>
            <a:r>
              <a:rPr lang="en-US" b="1" dirty="0">
                <a:latin typeface="Times New Roman" panose="02020603050405020304" pitchFamily="18" charset="0"/>
                <a:cs typeface="Times New Roman" panose="02020603050405020304" pitchFamily="18" charset="0"/>
              </a:rPr>
              <a:t> </a:t>
            </a:r>
            <a:endParaRPr lang="en-LK" dirty="0">
              <a:latin typeface="Times New Roman" panose="02020603050405020304" pitchFamily="18" charset="0"/>
              <a:cs typeface="Times New Roman" panose="02020603050405020304" pitchFamily="18" charset="0"/>
            </a:endParaRPr>
          </a:p>
          <a:p>
            <a:endParaRPr lang="en-LK" dirty="0"/>
          </a:p>
          <a:p>
            <a:pPr marL="0" indent="0">
              <a:buNone/>
            </a:pPr>
            <a:endParaRPr lang="en-LK" dirty="0"/>
          </a:p>
        </p:txBody>
      </p:sp>
      <p:sp>
        <p:nvSpPr>
          <p:cNvPr id="2" name="Rectangle 2">
            <a:extLst>
              <a:ext uri="{FF2B5EF4-FFF2-40B4-BE49-F238E27FC236}">
                <a16:creationId xmlns:a16="http://schemas.microsoft.com/office/drawing/2014/main" id="{05E30C00-D8DF-034C-9090-20805CB734CD}"/>
              </a:ext>
            </a:extLst>
          </p:cNvPr>
          <p:cNvSpPr>
            <a:spLocks noChangeArrowheads="1"/>
          </p:cNvSpPr>
          <p:nvPr/>
        </p:nvSpPr>
        <p:spPr bwMode="auto">
          <a:xfrm>
            <a:off x="5552583" y="45876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LK"/>
          </a:p>
        </p:txBody>
      </p:sp>
      <p:pic>
        <p:nvPicPr>
          <p:cNvPr id="3073" name="Picture 8" descr="A picture containing text, clock&#10;&#10;Description automatically generated">
            <a:extLst>
              <a:ext uri="{FF2B5EF4-FFF2-40B4-BE49-F238E27FC236}">
                <a16:creationId xmlns:a16="http://schemas.microsoft.com/office/drawing/2014/main" id="{0B94934F-7908-A74E-B158-8DD29891715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552583" y="4587602"/>
            <a:ext cx="5969000" cy="138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978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55D0B-9604-C947-A942-7C55E36A7B9A}"/>
              </a:ext>
            </a:extLst>
          </p:cNvPr>
          <p:cNvSpPr>
            <a:spLocks noGrp="1"/>
          </p:cNvSpPr>
          <p:nvPr>
            <p:ph idx="1"/>
          </p:nvPr>
        </p:nvSpPr>
        <p:spPr>
          <a:xfrm>
            <a:off x="1066800" y="1403604"/>
            <a:ext cx="10058400" cy="4050792"/>
          </a:xfrm>
        </p:spPr>
        <p:txBody>
          <a:bodyPr>
            <a:normAutofit/>
          </a:bodyPr>
          <a:lstStyle/>
          <a:p>
            <a:r>
              <a:rPr lang="en-US" sz="1800" dirty="0">
                <a:latin typeface="Times New Roman" panose="02020603050405020304" pitchFamily="18" charset="0"/>
                <a:cs typeface="Times New Roman" panose="02020603050405020304" pitchFamily="18" charset="0"/>
              </a:rPr>
              <a:t>Quantum computer systems can have the electricity to interrupt via the public-key encryption broadly relied upon these days to guard records, that means that data, irrespective of how stable it can be proper now, can be at risk of destiny attack. That’s a quite terrifying prospect for any business enterprise with touchy records to guard. </a:t>
            </a:r>
          </a:p>
          <a:p>
            <a:pPr marL="0" indent="0">
              <a:buNone/>
            </a:pPr>
            <a:endParaRPr lang="en-LK"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It’s clean that quantum computer systems can have a big effect on agencies across the world, advancing the era in a manner that we can’t but absolutely comprehend. It’s crucial that we train ourselves at the capability dangers that might come if such strength is misused. When it involves cybersecurity, for example, the capability effects are devastating, so it’s critical that we take it seriously. However first and most important we have to make certain that businesses, governments and the public are knowledgeable at the truth of quantum computer systems, so that it will put together for what's coming — the good, the horrific and the ugly. </a:t>
            </a:r>
            <a:endParaRPr lang="en-LK" sz="1800" dirty="0">
              <a:latin typeface="Times New Roman" panose="02020603050405020304" pitchFamily="18" charset="0"/>
              <a:cs typeface="Times New Roman" panose="02020603050405020304" pitchFamily="18" charset="0"/>
            </a:endParaRPr>
          </a:p>
          <a:p>
            <a:endParaRPr lang="en-LK" dirty="0"/>
          </a:p>
        </p:txBody>
      </p:sp>
    </p:spTree>
    <p:extLst>
      <p:ext uri="{BB962C8B-B14F-4D97-AF65-F5344CB8AC3E}">
        <p14:creationId xmlns:p14="http://schemas.microsoft.com/office/powerpoint/2010/main" val="282640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3C30AE-8C93-4543-8951-B5200ADDB200}"/>
              </a:ext>
            </a:extLst>
          </p:cNvPr>
          <p:cNvSpPr txBox="1">
            <a:spLocks noGrp="1"/>
          </p:cNvSpPr>
          <p:nvPr>
            <p:ph type="title"/>
          </p:nvPr>
        </p:nvSpPr>
        <p:spPr>
          <a:xfrm>
            <a:off x="838200" y="856389"/>
            <a:ext cx="10515600" cy="1421928"/>
          </a:xfrm>
          <a:prstGeom prst="rect">
            <a:avLst/>
          </a:prstGeom>
          <a:noFill/>
        </p:spPr>
        <p:txBody>
          <a:bodyPr wrap="square">
            <a:spAutoFit/>
          </a:bodyPr>
          <a:lstStyle/>
          <a:p>
            <a:r>
              <a:rPr lang="en-GB" sz="3200" b="1" dirty="0">
                <a:solidFill>
                  <a:schemeClr val="accent2"/>
                </a:solidFill>
                <a:latin typeface="Times New Roman" panose="02020603050405020304" pitchFamily="18" charset="0"/>
                <a:cs typeface="Times New Roman" panose="02020603050405020304" pitchFamily="18" charset="0"/>
              </a:rPr>
              <a:t>1d. What impact might Quantum computing have on computer security?</a:t>
            </a:r>
            <a:br>
              <a:rPr lang="en-GB" sz="3200" dirty="0">
                <a:latin typeface="Times New Roman" panose="02020603050405020304" pitchFamily="18" charset="0"/>
                <a:cs typeface="Times New Roman" panose="02020603050405020304" pitchFamily="18" charset="0"/>
              </a:rPr>
            </a:br>
            <a:endParaRPr lang="en-LK"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E2295B-8401-694E-9BDA-FAE30669D9A8}"/>
              </a:ext>
            </a:extLst>
          </p:cNvPr>
          <p:cNvSpPr>
            <a:spLocks noGrp="1"/>
          </p:cNvSpPr>
          <p:nvPr>
            <p:ph idx="1"/>
          </p:nvPr>
        </p:nvSpPr>
        <p:spPr>
          <a:xfrm>
            <a:off x="838200" y="2169726"/>
            <a:ext cx="10058400" cy="4050792"/>
          </a:xfrm>
        </p:spPr>
        <p:txBody>
          <a:bodyPr>
            <a:normAutofit/>
          </a:bodyPr>
          <a:lstStyle/>
          <a:p>
            <a:r>
              <a:rPr lang="en-US" dirty="0">
                <a:latin typeface="Times New Roman" panose="02020603050405020304" pitchFamily="18" charset="0"/>
                <a:cs typeface="Times New Roman" panose="02020603050405020304" pitchFamily="18" charset="0"/>
              </a:rPr>
              <a:t>Impacts of Quantum computing on computer security</a:t>
            </a:r>
            <a:endParaRPr lang="en-LK"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What are the data protection issues?</a:t>
            </a:r>
            <a:endParaRPr lang="en-LK"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Impact on public-key cryptography</a:t>
            </a:r>
            <a:endParaRPr lang="en-LK"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Retrospective decryption</a:t>
            </a:r>
            <a:endParaRPr lang="en-LK" dirty="0">
              <a:latin typeface="Times New Roman" panose="02020603050405020304" pitchFamily="18" charset="0"/>
              <a:cs typeface="Times New Roman" panose="02020603050405020304" pitchFamily="18" charset="0"/>
            </a:endParaRPr>
          </a:p>
          <a:p>
            <a:endParaRPr lang="en-LK" dirty="0"/>
          </a:p>
        </p:txBody>
      </p:sp>
      <p:pic>
        <p:nvPicPr>
          <p:cNvPr id="4" name="Picture 3" descr="A person using a computer&#10;&#10;Description automatically generated with medium confidence">
            <a:extLst>
              <a:ext uri="{FF2B5EF4-FFF2-40B4-BE49-F238E27FC236}">
                <a16:creationId xmlns:a16="http://schemas.microsoft.com/office/drawing/2014/main" id="{41307184-E0C4-8C49-B6A6-5D3CE23EEFAA}"/>
              </a:ext>
            </a:extLst>
          </p:cNvPr>
          <p:cNvPicPr>
            <a:picLocks noChangeAspect="1"/>
          </p:cNvPicPr>
          <p:nvPr/>
        </p:nvPicPr>
        <p:blipFill>
          <a:blip r:embed="rId2"/>
          <a:stretch>
            <a:fillRect/>
          </a:stretch>
        </p:blipFill>
        <p:spPr>
          <a:xfrm>
            <a:off x="5384800" y="3048729"/>
            <a:ext cx="5062538" cy="3375025"/>
          </a:xfrm>
          <a:prstGeom prst="rect">
            <a:avLst/>
          </a:prstGeom>
        </p:spPr>
      </p:pic>
    </p:spTree>
    <p:extLst>
      <p:ext uri="{BB962C8B-B14F-4D97-AF65-F5344CB8AC3E}">
        <p14:creationId xmlns:p14="http://schemas.microsoft.com/office/powerpoint/2010/main" val="297008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agram&#10;&#10;Description automatically generated">
            <a:extLst>
              <a:ext uri="{FF2B5EF4-FFF2-40B4-BE49-F238E27FC236}">
                <a16:creationId xmlns:a16="http://schemas.microsoft.com/office/drawing/2014/main" id="{88EA61EF-FFB6-8944-A5D3-CB33C96EAE0E}"/>
              </a:ext>
            </a:extLst>
          </p:cNvPr>
          <p:cNvPicPr>
            <a:picLocks noGrp="1" noChangeAspect="1"/>
          </p:cNvPicPr>
          <p:nvPr>
            <p:ph idx="1"/>
          </p:nvPr>
        </p:nvPicPr>
        <p:blipFill>
          <a:blip r:embed="rId2"/>
          <a:stretch>
            <a:fillRect/>
          </a:stretch>
        </p:blipFill>
        <p:spPr>
          <a:xfrm>
            <a:off x="1439031" y="267489"/>
            <a:ext cx="9159196" cy="3161511"/>
          </a:xfrm>
          <a:prstGeom prst="rect">
            <a:avLst/>
          </a:prstGeom>
          <a:ln>
            <a:noFill/>
          </a:ln>
          <a:effectLst>
            <a:outerShdw blurRad="292100" dist="139700" dir="2700000" algn="tl" rotWithShape="0">
              <a:srgbClr val="333333">
                <a:alpha val="65000"/>
              </a:srgbClr>
            </a:outerShdw>
          </a:effectLst>
        </p:spPr>
      </p:pic>
      <p:pic>
        <p:nvPicPr>
          <p:cNvPr id="5" name="Picture 4" descr="Diagram&#10;&#10;Description automatically generated">
            <a:extLst>
              <a:ext uri="{FF2B5EF4-FFF2-40B4-BE49-F238E27FC236}">
                <a16:creationId xmlns:a16="http://schemas.microsoft.com/office/drawing/2014/main" id="{27714283-E87D-4B4A-B5FD-9F29E2802CC1}"/>
              </a:ext>
            </a:extLst>
          </p:cNvPr>
          <p:cNvPicPr>
            <a:picLocks noChangeAspect="1"/>
          </p:cNvPicPr>
          <p:nvPr/>
        </p:nvPicPr>
        <p:blipFill>
          <a:blip r:embed="rId3"/>
          <a:stretch>
            <a:fillRect/>
          </a:stretch>
        </p:blipFill>
        <p:spPr>
          <a:xfrm>
            <a:off x="2013163" y="3936461"/>
            <a:ext cx="8165673" cy="25289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73828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{5601DFE7-ADF3-FE49-A076-73E94D1E9FA3}tf10001070_mac</Template>
  <TotalTime>2746</TotalTime>
  <Words>1284</Words>
  <Application>Microsoft Macintosh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Rockwell</vt:lpstr>
      <vt:lpstr>Rockwell Condensed</vt:lpstr>
      <vt:lpstr>Rockwell Extra Bold</vt:lpstr>
      <vt:lpstr>Times New Roman</vt:lpstr>
      <vt:lpstr>Wingdings</vt:lpstr>
      <vt:lpstr>Wood Type</vt:lpstr>
      <vt:lpstr>PowerPoint Presentation</vt:lpstr>
      <vt:lpstr>Group Members</vt:lpstr>
      <vt:lpstr>1a. Overview of Quantum Computing. How does it compare to the conventional Von Neumann computer architecture? </vt:lpstr>
      <vt:lpstr>PowerPoint Presentation</vt:lpstr>
      <vt:lpstr>1b. Overview of Quantum Computing. Which new opportunities does it bring?  </vt:lpstr>
      <vt:lpstr>PowerPoint Presentation</vt:lpstr>
      <vt:lpstr>PowerPoint Presentation</vt:lpstr>
      <vt:lpstr>1d. What impact might Quantum computing have on computer security? </vt:lpstr>
      <vt:lpstr>PowerPoint Presentation</vt:lpstr>
      <vt:lpstr>1.E What benefits might we be able to achieve using Quantum Computing than we cannot achieve with conventional computers?  </vt:lpstr>
      <vt:lpstr>PowerPoint Presentation</vt:lpstr>
      <vt:lpstr>PowerPoint Presentation</vt:lpstr>
      <vt:lpstr>Referrences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Shanmugaratnam 20200607</dc:creator>
  <cp:lastModifiedBy>Shanmugaratnam 20200607</cp:lastModifiedBy>
  <cp:revision>10</cp:revision>
  <dcterms:created xsi:type="dcterms:W3CDTF">2022-02-18T06:48:04Z</dcterms:created>
  <dcterms:modified xsi:type="dcterms:W3CDTF">2022-03-03T09:42:43Z</dcterms:modified>
</cp:coreProperties>
</file>