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7FFFE7A2_2978B93F.xml" ContentType="application/vnd.ms-powerpoint.comment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0"/>
  </p:sldMasterIdLst>
  <p:notesMasterIdLst>
    <p:notesMasterId r:id="rId45"/>
  </p:notesMasterIdLst>
  <p:sldIdLst>
    <p:sldId id="2147477304" r:id="rId11"/>
    <p:sldId id="344" r:id="rId12"/>
    <p:sldId id="2147477384" r:id="rId13"/>
    <p:sldId id="2147477380" r:id="rId14"/>
    <p:sldId id="2147477382" r:id="rId15"/>
    <p:sldId id="2147477385" r:id="rId16"/>
    <p:sldId id="2147477386" r:id="rId17"/>
    <p:sldId id="2147477387" r:id="rId18"/>
    <p:sldId id="2147477389" r:id="rId19"/>
    <p:sldId id="2147477393" r:id="rId20"/>
    <p:sldId id="2147477406" r:id="rId21"/>
    <p:sldId id="2147477390" r:id="rId22"/>
    <p:sldId id="2147477396" r:id="rId23"/>
    <p:sldId id="2147477410" r:id="rId24"/>
    <p:sldId id="2147477371" r:id="rId25"/>
    <p:sldId id="2147477411" r:id="rId26"/>
    <p:sldId id="2147477398" r:id="rId27"/>
    <p:sldId id="2147477391" r:id="rId28"/>
    <p:sldId id="2147477399" r:id="rId29"/>
    <p:sldId id="2147477388" r:id="rId30"/>
    <p:sldId id="2147477400" r:id="rId31"/>
    <p:sldId id="2147477401" r:id="rId32"/>
    <p:sldId id="2147477402" r:id="rId33"/>
    <p:sldId id="2147477403" r:id="rId34"/>
    <p:sldId id="2147477405" r:id="rId35"/>
    <p:sldId id="2147477369" r:id="rId36"/>
    <p:sldId id="2147477367" r:id="rId37"/>
    <p:sldId id="2147477383" r:id="rId38"/>
    <p:sldId id="2147477397" r:id="rId39"/>
    <p:sldId id="2147477407" r:id="rId40"/>
    <p:sldId id="2147477409" r:id="rId41"/>
    <p:sldId id="2147477408" r:id="rId42"/>
    <p:sldId id="2147477404" r:id="rId43"/>
    <p:sldId id="2147477366" r:id="rId44"/>
  </p:sldIdLst>
  <p:sldSz cx="12192000" cy="6858000"/>
  <p:notesSz cx="6858000" cy="9144000"/>
  <p:custDataLst>
    <p:tags r:id="rId46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81ED02-B6A4-6B15-815C-963EB7804F7F}" name="Krzonkalla, Sonja" initials="" userId="S::sonja.krzonkalla@sap.com::72b5793e-57de-46dd-8192-8b49022e9085" providerId="AD"/>
  <p188:author id="{C79C8944-6CD0-B705-266C-631BCF18BCC0}" name="Hurtado, Paula" initials="HP" userId="S::paula.hurtado@sap.com::189766dc-2180-470a-9272-ac1b0a5c0f40" providerId="AD"/>
  <p188:author id="{6A8FBD46-26FE-B30E-1CF0-B69ACD6320B5}" name="Bastian Hanisch" initials="BH" userId="S::bastian.hanisch@sap.com::c4dbba71-b25a-47d6-8668-1c1b14015fe8" providerId="AD"/>
  <p188:author id="{0D1C0D4B-274C-CF6C-14C9-F0AB6B594B42}" name="Weber, Katharina" initials="" userId="S::katharina.weber@sap.com::ce875b4c-91c3-44a4-aed8-5998400595ab" providerId="AD"/>
  <p188:author id="{7C9A6765-4576-0766-9D63-9CB67A17CAEE}" name="Braun, Sabine" initials="" userId="S::sabine.braun@sap.com::7b607c00-67a1-46aa-932f-474dc4ca5950" providerId="AD"/>
  <p188:author id="{D6BC7E67-1AB1-7EBF-7F29-4EED5D1AFCDB}" name="Trippmacher, Marieke" initials="AT" userId="S::anna.marieke.trippmacher@sap.com::294c4ea5-61e2-47a9-804b-a45f85dd3636" providerId="AD"/>
  <p188:author id="{586B7D68-B1E9-A6AB-8DFF-64548E1AE654}" name="Sohns, Malte" initials="MS" userId="S::m.sohns@sap.com::e4168d43-4fc1-435f-8ff4-5634bb26574a" providerId="AD"/>
  <p188:author id="{66D5B1B1-09E2-9540-C615-9E3244E2C9A9}" name="Prakash, Preetish" initials="PP" userId="S::preetish.prakash@sap.com::4b961c2d-756b-4d4b-ad4b-ad868fb4a1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6EA61-188F-8B9A-6201-99BF83061A64}" v="11" dt="2024-07-11T12:46:1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customXml" Target="../customXml/item5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ags" Target="tags/tag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rtado, Paula" userId="S::paula.hurtado@sap.com::189766dc-2180-470a-9272-ac1b0a5c0f40" providerId="AD" clId="Web-{3156B716-BCCB-4289-ACB3-50F2C4787F17}"/>
    <pc:docChg chg="modSld">
      <pc:chgData name="Hurtado, Paula" userId="S::paula.hurtado@sap.com::189766dc-2180-470a-9272-ac1b0a5c0f40" providerId="AD" clId="Web-{3156B716-BCCB-4289-ACB3-50F2C4787F17}" dt="2024-05-31T17:25:06.441" v="1" actId="20577"/>
      <pc:docMkLst>
        <pc:docMk/>
      </pc:docMkLst>
      <pc:sldChg chg="modSp modCm">
        <pc:chgData name="Hurtado, Paula" userId="S::paula.hurtado@sap.com::189766dc-2180-470a-9272-ac1b0a5c0f40" providerId="AD" clId="Web-{3156B716-BCCB-4289-ACB3-50F2C4787F17}" dt="2024-05-31T17:25:06.441" v="1" actId="20577"/>
        <pc:sldMkLst>
          <pc:docMk/>
          <pc:sldMk cId="695777599" sldId="2147477410"/>
        </pc:sldMkLst>
        <pc:spChg chg="mod">
          <ac:chgData name="Hurtado, Paula" userId="S::paula.hurtado@sap.com::189766dc-2180-470a-9272-ac1b0a5c0f40" providerId="AD" clId="Web-{3156B716-BCCB-4289-ACB3-50F2C4787F17}" dt="2024-05-31T17:25:06.441" v="1" actId="20577"/>
          <ac:spMkLst>
            <pc:docMk/>
            <pc:sldMk cId="695777599" sldId="2147477410"/>
            <ac:spMk id="50" creationId="{E28BD5AD-DCC9-B28A-77BB-F3D0E1D50A1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Hurtado, Paula" userId="S::paula.hurtado@sap.com::189766dc-2180-470a-9272-ac1b0a5c0f40" providerId="AD" clId="Web-{3156B716-BCCB-4289-ACB3-50F2C4787F17}" dt="2024-05-31T17:23:40.501" v="0"/>
              <pc2:cmMkLst xmlns:pc2="http://schemas.microsoft.com/office/powerpoint/2019/9/main/command">
                <pc:docMk/>
                <pc:sldMk cId="695777599" sldId="2147477410"/>
                <pc2:cmMk id="{D7C229D7-C2D9-452B-8D5C-C02EBBD4C38C}"/>
              </pc2:cmMkLst>
            </pc226:cmChg>
          </p:ext>
        </pc:extLst>
      </pc:sldChg>
    </pc:docChg>
  </pc:docChgLst>
  <pc:docChgLst>
    <pc:chgData name="Sharma, Mohan" userId="S::mohan.sharma@sap.com::175420e8-a589-4dfd-a609-b65d3eec386b" providerId="AD" clId="Web-{A166EA61-188F-8B9A-6201-99BF83061A64}"/>
    <pc:docChg chg="modSld">
      <pc:chgData name="Sharma, Mohan" userId="S::mohan.sharma@sap.com::175420e8-a589-4dfd-a609-b65d3eec386b" providerId="AD" clId="Web-{A166EA61-188F-8B9A-6201-99BF83061A64}" dt="2024-07-11T12:46:05.569" v="1" actId="1076"/>
      <pc:docMkLst>
        <pc:docMk/>
      </pc:docMkLst>
      <pc:sldChg chg="modSp">
        <pc:chgData name="Sharma, Mohan" userId="S::mohan.sharma@sap.com::175420e8-a589-4dfd-a609-b65d3eec386b" providerId="AD" clId="Web-{A166EA61-188F-8B9A-6201-99BF83061A64}" dt="2024-07-11T12:46:05.569" v="1" actId="1076"/>
        <pc:sldMkLst>
          <pc:docMk/>
          <pc:sldMk cId="991869440" sldId="2147477384"/>
        </pc:sldMkLst>
        <pc:graphicFrameChg chg="mod">
          <ac:chgData name="Sharma, Mohan" userId="S::mohan.sharma@sap.com::175420e8-a589-4dfd-a609-b65d3eec386b" providerId="AD" clId="Web-{A166EA61-188F-8B9A-6201-99BF83061A64}" dt="2024-07-11T12:46:05.569" v="1" actId="1076"/>
          <ac:graphicFrameMkLst>
            <pc:docMk/>
            <pc:sldMk cId="991869440" sldId="2147477384"/>
            <ac:graphicFrameMk id="18" creationId="{3902131E-1170-992B-9C94-EF336E91E55D}"/>
          </ac:graphicFrameMkLst>
        </pc:graphicFrameChg>
      </pc:sldChg>
    </pc:docChg>
  </pc:docChgLst>
  <pc:docChgLst>
    <pc:chgData name="Hurtado, Paula" userId="S::paula.hurtado@sap.com::189766dc-2180-470a-9272-ac1b0a5c0f40" providerId="AD" clId="Web-{5A97A0D6-EC31-4805-A18F-50BBD77D8BD8}"/>
    <pc:docChg chg="modSld">
      <pc:chgData name="Hurtado, Paula" userId="S::paula.hurtado@sap.com::189766dc-2180-470a-9272-ac1b0a5c0f40" providerId="AD" clId="Web-{5A97A0D6-EC31-4805-A18F-50BBD77D8BD8}" dt="2024-05-31T17:17:19.360" v="3"/>
      <pc:docMkLst>
        <pc:docMk/>
      </pc:docMkLst>
      <pc:sldChg chg="addSp delSp modSp">
        <pc:chgData name="Hurtado, Paula" userId="S::paula.hurtado@sap.com::189766dc-2180-470a-9272-ac1b0a5c0f40" providerId="AD" clId="Web-{5A97A0D6-EC31-4805-A18F-50BBD77D8BD8}" dt="2024-05-31T17:17:19.360" v="3"/>
        <pc:sldMkLst>
          <pc:docMk/>
          <pc:sldMk cId="2815984231" sldId="2147477396"/>
        </pc:sldMkLst>
        <pc:spChg chg="add del mod">
          <ac:chgData name="Hurtado, Paula" userId="S::paula.hurtado@sap.com::189766dc-2180-470a-9272-ac1b0a5c0f40" providerId="AD" clId="Web-{5A97A0D6-EC31-4805-A18F-50BBD77D8BD8}" dt="2024-05-31T17:17:19.360" v="3"/>
          <ac:spMkLst>
            <pc:docMk/>
            <pc:sldMk cId="2815984231" sldId="2147477396"/>
            <ac:spMk id="7" creationId="{7FC158F2-29FA-487F-0717-878921A5B570}"/>
          </ac:spMkLst>
        </pc:spChg>
      </pc:sldChg>
    </pc:docChg>
  </pc:docChgLst>
  <pc:docChgLst>
    <pc:chgData name="Prakash, Preetish" userId="4b961c2d-756b-4d4b-ad4b-ad868fb4a127" providerId="ADAL" clId="{4EB39909-92C5-364B-8AF2-B921EEA390C7}"/>
    <pc:docChg chg="custSel modSld">
      <pc:chgData name="Prakash, Preetish" userId="4b961c2d-756b-4d4b-ad4b-ad868fb4a127" providerId="ADAL" clId="{4EB39909-92C5-364B-8AF2-B921EEA390C7}" dt="2024-06-07T16:51:57.065" v="96" actId="20577"/>
      <pc:docMkLst>
        <pc:docMk/>
      </pc:docMkLst>
      <pc:sldChg chg="addSp delSp modSp mod delAnim">
        <pc:chgData name="Prakash, Preetish" userId="4b961c2d-756b-4d4b-ad4b-ad868fb4a127" providerId="ADAL" clId="{4EB39909-92C5-364B-8AF2-B921EEA390C7}" dt="2024-06-07T16:38:52.576" v="38" actId="478"/>
        <pc:sldMkLst>
          <pc:docMk/>
          <pc:sldMk cId="1947050554" sldId="2147477304"/>
        </pc:sldMkLst>
        <pc:picChg chg="add del mod">
          <ac:chgData name="Prakash, Preetish" userId="4b961c2d-756b-4d4b-ad4b-ad868fb4a127" providerId="ADAL" clId="{4EB39909-92C5-364B-8AF2-B921EEA390C7}" dt="2024-06-07T16:38:52.576" v="38" actId="478"/>
          <ac:picMkLst>
            <pc:docMk/>
            <pc:sldMk cId="1947050554" sldId="2147477304"/>
            <ac:picMk id="8" creationId="{38954691-9951-AD99-0ADC-942BBB04DDDD}"/>
          </ac:picMkLst>
        </pc:picChg>
      </pc:sldChg>
      <pc:sldChg chg="modSp mod">
        <pc:chgData name="Prakash, Preetish" userId="4b961c2d-756b-4d4b-ad4b-ad868fb4a127" providerId="ADAL" clId="{4EB39909-92C5-364B-8AF2-B921EEA390C7}" dt="2024-06-07T16:50:19.312" v="82" actId="20577"/>
        <pc:sldMkLst>
          <pc:docMk/>
          <pc:sldMk cId="3284925391" sldId="2147477387"/>
        </pc:sldMkLst>
        <pc:spChg chg="mod">
          <ac:chgData name="Prakash, Preetish" userId="4b961c2d-756b-4d4b-ad4b-ad868fb4a127" providerId="ADAL" clId="{4EB39909-92C5-364B-8AF2-B921EEA390C7}" dt="2024-06-07T16:50:19.312" v="82" actId="20577"/>
          <ac:spMkLst>
            <pc:docMk/>
            <pc:sldMk cId="3284925391" sldId="2147477387"/>
            <ac:spMk id="3" creationId="{90112AD6-728B-1454-F561-2575BBC36AFF}"/>
          </ac:spMkLst>
        </pc:spChg>
      </pc:sldChg>
      <pc:sldChg chg="modSp mod">
        <pc:chgData name="Prakash, Preetish" userId="4b961c2d-756b-4d4b-ad4b-ad868fb4a127" providerId="ADAL" clId="{4EB39909-92C5-364B-8AF2-B921EEA390C7}" dt="2024-06-07T16:51:57.065" v="96" actId="20577"/>
        <pc:sldMkLst>
          <pc:docMk/>
          <pc:sldMk cId="725028437" sldId="2147477389"/>
        </pc:sldMkLst>
        <pc:spChg chg="mod">
          <ac:chgData name="Prakash, Preetish" userId="4b961c2d-756b-4d4b-ad4b-ad868fb4a127" providerId="ADAL" clId="{4EB39909-92C5-364B-8AF2-B921EEA390C7}" dt="2024-06-07T16:51:57.065" v="96" actId="20577"/>
          <ac:spMkLst>
            <pc:docMk/>
            <pc:sldMk cId="725028437" sldId="2147477389"/>
            <ac:spMk id="3" creationId="{90112AD6-728B-1454-F561-2575BBC36AFF}"/>
          </ac:spMkLst>
        </pc:spChg>
      </pc:sldChg>
      <pc:sldChg chg="modSp mod">
        <pc:chgData name="Prakash, Preetish" userId="4b961c2d-756b-4d4b-ad4b-ad868fb4a127" providerId="ADAL" clId="{4EB39909-92C5-364B-8AF2-B921EEA390C7}" dt="2024-05-30T21:33:32.484" v="33" actId="20577"/>
        <pc:sldMkLst>
          <pc:docMk/>
          <pc:sldMk cId="4212440447" sldId="2147477391"/>
        </pc:sldMkLst>
        <pc:spChg chg="mod">
          <ac:chgData name="Prakash, Preetish" userId="4b961c2d-756b-4d4b-ad4b-ad868fb4a127" providerId="ADAL" clId="{4EB39909-92C5-364B-8AF2-B921EEA390C7}" dt="2024-05-30T21:33:32.484" v="33" actId="20577"/>
          <ac:spMkLst>
            <pc:docMk/>
            <pc:sldMk cId="4212440447" sldId="2147477391"/>
            <ac:spMk id="3" creationId="{90112AD6-728B-1454-F561-2575BBC36AFF}"/>
          </ac:spMkLst>
        </pc:spChg>
      </pc:sldChg>
      <pc:sldChg chg="modSp mod">
        <pc:chgData name="Prakash, Preetish" userId="4b961c2d-756b-4d4b-ad4b-ad868fb4a127" providerId="ADAL" clId="{4EB39909-92C5-364B-8AF2-B921EEA390C7}" dt="2024-06-06T19:37:18.957" v="36" actId="1076"/>
        <pc:sldMkLst>
          <pc:docMk/>
          <pc:sldMk cId="2434992989" sldId="2147477398"/>
        </pc:sldMkLst>
        <pc:spChg chg="mod">
          <ac:chgData name="Prakash, Preetish" userId="4b961c2d-756b-4d4b-ad4b-ad868fb4a127" providerId="ADAL" clId="{4EB39909-92C5-364B-8AF2-B921EEA390C7}" dt="2024-06-06T19:37:13.487" v="35" actId="14100"/>
          <ac:spMkLst>
            <pc:docMk/>
            <pc:sldMk cId="2434992989" sldId="2147477398"/>
            <ac:spMk id="102" creationId="{9775D5B1-D76E-D360-F4C5-6C90D3327F4F}"/>
          </ac:spMkLst>
        </pc:spChg>
        <pc:spChg chg="mod">
          <ac:chgData name="Prakash, Preetish" userId="4b961c2d-756b-4d4b-ad4b-ad868fb4a127" providerId="ADAL" clId="{4EB39909-92C5-364B-8AF2-B921EEA390C7}" dt="2024-06-06T19:37:18.957" v="36" actId="1076"/>
          <ac:spMkLst>
            <pc:docMk/>
            <pc:sldMk cId="2434992989" sldId="2147477398"/>
            <ac:spMk id="117" creationId="{8BB6FD90-130A-05FE-A5A6-914397F823B2}"/>
          </ac:spMkLst>
        </pc:spChg>
        <pc:spChg chg="mod">
          <ac:chgData name="Prakash, Preetish" userId="4b961c2d-756b-4d4b-ad4b-ad868fb4a127" providerId="ADAL" clId="{4EB39909-92C5-364B-8AF2-B921EEA390C7}" dt="2024-06-06T19:37:08.415" v="34" actId="14100"/>
          <ac:spMkLst>
            <pc:docMk/>
            <pc:sldMk cId="2434992989" sldId="2147477398"/>
            <ac:spMk id="125" creationId="{349046EA-C9B4-B91A-C662-DDA1858DCD39}"/>
          </ac:spMkLst>
        </pc:spChg>
        <pc:spChg chg="mod">
          <ac:chgData name="Prakash, Preetish" userId="4b961c2d-756b-4d4b-ad4b-ad868fb4a127" providerId="ADAL" clId="{4EB39909-92C5-364B-8AF2-B921EEA390C7}" dt="2024-06-06T19:37:18.957" v="36" actId="1076"/>
          <ac:spMkLst>
            <pc:docMk/>
            <pc:sldMk cId="2434992989" sldId="2147477398"/>
            <ac:spMk id="175" creationId="{A231B60B-C3AF-A9E4-04F5-A9A8D36AA595}"/>
          </ac:spMkLst>
        </pc:spChg>
      </pc:sldChg>
    </pc:docChg>
  </pc:docChgLst>
  <pc:docChgLst>
    <pc:chgData name="Hurtado, Paula" userId="189766dc-2180-470a-9272-ac1b0a5c0f40" providerId="ADAL" clId="{9A7F4DAB-ADEF-4B2F-9723-8F437B9E7C96}"/>
    <pc:docChg chg="addSld modSld sldOrd">
      <pc:chgData name="Hurtado, Paula" userId="189766dc-2180-470a-9272-ac1b0a5c0f40" providerId="ADAL" clId="{9A7F4DAB-ADEF-4B2F-9723-8F437B9E7C96}" dt="2024-05-31T17:21:00.023" v="3"/>
      <pc:docMkLst>
        <pc:docMk/>
      </pc:docMkLst>
      <pc:sldChg chg="add ord addCm">
        <pc:chgData name="Hurtado, Paula" userId="189766dc-2180-470a-9272-ac1b0a5c0f40" providerId="ADAL" clId="{9A7F4DAB-ADEF-4B2F-9723-8F437B9E7C96}" dt="2024-05-31T17:21:00.023" v="3"/>
        <pc:sldMkLst>
          <pc:docMk/>
          <pc:sldMk cId="695777599" sldId="21474774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Hurtado, Paula" userId="189766dc-2180-470a-9272-ac1b0a5c0f40" providerId="ADAL" clId="{9A7F4DAB-ADEF-4B2F-9723-8F437B9E7C96}" dt="2024-05-31T17:21:00.023" v="3"/>
              <pc2:cmMkLst xmlns:pc2="http://schemas.microsoft.com/office/powerpoint/2019/9/main/command">
                <pc:docMk/>
                <pc:sldMk cId="695777599" sldId="2147477410"/>
                <pc2:cmMk id="{8149A489-4C97-4A15-B141-FF026F71814D}"/>
              </pc2:cmMkLst>
            </pc226:cmChg>
          </p:ext>
        </pc:extLst>
      </pc:sldChg>
    </pc:docChg>
  </pc:docChgLst>
  <pc:docChgLst>
    <pc:chgData name="Prakash, Preetish" userId="S::preetish.prakash@sap.com::4b961c2d-756b-4d4b-ad4b-ad868fb4a127" providerId="AD" clId="Web-{51CC67F9-2834-70BC-7D21-30DEF94D65EA}"/>
    <pc:docChg chg="mod">
      <pc:chgData name="Prakash, Preetish" userId="S::preetish.prakash@sap.com::4b961c2d-756b-4d4b-ad4b-ad868fb4a127" providerId="AD" clId="Web-{51CC67F9-2834-70BC-7D21-30DEF94D65EA}" dt="2024-05-31T19:10:49.377" v="1"/>
      <pc:docMkLst>
        <pc:docMk/>
      </pc:docMkLst>
      <pc:sldChg chg="modCm">
        <pc:chgData name="Prakash, Preetish" userId="S::preetish.prakash@sap.com::4b961c2d-756b-4d4b-ad4b-ad868fb4a127" providerId="AD" clId="Web-{51CC67F9-2834-70BC-7D21-30DEF94D65EA}" dt="2024-05-31T19:10:49.377" v="1"/>
        <pc:sldMkLst>
          <pc:docMk/>
          <pc:sldMk cId="695777599" sldId="21474774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Prakash, Preetish" userId="S::preetish.prakash@sap.com::4b961c2d-756b-4d4b-ad4b-ad868fb4a127" providerId="AD" clId="Web-{51CC67F9-2834-70BC-7D21-30DEF94D65EA}" dt="2024-05-31T19:10:49.377" v="1"/>
              <pc2:cmMkLst xmlns:pc2="http://schemas.microsoft.com/office/powerpoint/2019/9/main/command">
                <pc:docMk/>
                <pc:sldMk cId="695777599" sldId="2147477410"/>
                <pc2:cmMk id="{8149A489-4C97-4A15-B141-FF026F71814D}"/>
              </pc2:cmMkLst>
            </pc226:cmChg>
          </p:ext>
        </pc:extLst>
      </pc:sldChg>
    </pc:docChg>
  </pc:docChgLst>
  <pc:docChgLst>
    <pc:chgData name="Dwivedy, Devarshi" userId="056637f4-667e-4c1c-b934-38ff6aac638c" providerId="ADAL" clId="{3E5CD7C3-92EA-49E6-8D19-DF11DA09D09F}"/>
    <pc:docChg chg="undo custSel addSld delSld modSld">
      <pc:chgData name="Dwivedy, Devarshi" userId="056637f4-667e-4c1c-b934-38ff6aac638c" providerId="ADAL" clId="{3E5CD7C3-92EA-49E6-8D19-DF11DA09D09F}" dt="2024-06-07T08:09:48.268" v="177" actId="15"/>
      <pc:docMkLst>
        <pc:docMk/>
      </pc:docMkLst>
      <pc:sldChg chg="modSp mod">
        <pc:chgData name="Dwivedy, Devarshi" userId="056637f4-667e-4c1c-b934-38ff6aac638c" providerId="ADAL" clId="{3E5CD7C3-92EA-49E6-8D19-DF11DA09D09F}" dt="2024-05-29T16:12:40.600" v="67" actId="20577"/>
        <pc:sldMkLst>
          <pc:docMk/>
          <pc:sldMk cId="4212440447" sldId="2147477391"/>
        </pc:sldMkLst>
        <pc:spChg chg="mod">
          <ac:chgData name="Dwivedy, Devarshi" userId="056637f4-667e-4c1c-b934-38ff6aac638c" providerId="ADAL" clId="{3E5CD7C3-92EA-49E6-8D19-DF11DA09D09F}" dt="2024-05-29T16:12:40.600" v="67" actId="20577"/>
          <ac:spMkLst>
            <pc:docMk/>
            <pc:sldMk cId="4212440447" sldId="2147477391"/>
            <ac:spMk id="3" creationId="{90112AD6-728B-1454-F561-2575BBC36AFF}"/>
          </ac:spMkLst>
        </pc:spChg>
      </pc:sldChg>
      <pc:sldChg chg="addSp delSp add del setBg delDesignElem">
        <pc:chgData name="Dwivedy, Devarshi" userId="056637f4-667e-4c1c-b934-38ff6aac638c" providerId="ADAL" clId="{3E5CD7C3-92EA-49E6-8D19-DF11DA09D09F}" dt="2024-06-07T08:06:23.629" v="70"/>
        <pc:sldMkLst>
          <pc:docMk/>
          <pc:sldMk cId="1927659491" sldId="2147477411"/>
        </pc:sldMkLst>
        <pc:spChg chg="add del">
          <ac:chgData name="Dwivedy, Devarshi" userId="056637f4-667e-4c1c-b934-38ff6aac638c" providerId="ADAL" clId="{3E5CD7C3-92EA-49E6-8D19-DF11DA09D09F}" dt="2024-06-07T08:06:23.629" v="70"/>
          <ac:spMkLst>
            <pc:docMk/>
            <pc:sldMk cId="1927659491" sldId="2147477411"/>
            <ac:spMk id="20" creationId="{A8384FB5-9ADC-4DDC-881B-597D56F5B15D}"/>
          </ac:spMkLst>
        </pc:spChg>
        <pc:spChg chg="add del">
          <ac:chgData name="Dwivedy, Devarshi" userId="056637f4-667e-4c1c-b934-38ff6aac638c" providerId="ADAL" clId="{3E5CD7C3-92EA-49E6-8D19-DF11DA09D09F}" dt="2024-06-07T08:06:23.629" v="70"/>
          <ac:spMkLst>
            <pc:docMk/>
            <pc:sldMk cId="1927659491" sldId="2147477411"/>
            <ac:spMk id="22" creationId="{1199E1B1-A8C0-4FE8-A5A8-1CB41D69F857}"/>
          </ac:spMkLst>
        </pc:spChg>
        <pc:spChg chg="add del">
          <ac:chgData name="Dwivedy, Devarshi" userId="056637f4-667e-4c1c-b934-38ff6aac638c" providerId="ADAL" clId="{3E5CD7C3-92EA-49E6-8D19-DF11DA09D09F}" dt="2024-06-07T08:06:23.629" v="70"/>
          <ac:spMkLst>
            <pc:docMk/>
            <pc:sldMk cId="1927659491" sldId="2147477411"/>
            <ac:spMk id="24" creationId="{84A8DE83-DE75-4B41-9DB4-A7EC0B0DEC0B}"/>
          </ac:spMkLst>
        </pc:spChg>
        <pc:spChg chg="add del">
          <ac:chgData name="Dwivedy, Devarshi" userId="056637f4-667e-4c1c-b934-38ff6aac638c" providerId="ADAL" clId="{3E5CD7C3-92EA-49E6-8D19-DF11DA09D09F}" dt="2024-06-07T08:06:23.629" v="70"/>
          <ac:spMkLst>
            <pc:docMk/>
            <pc:sldMk cId="1927659491" sldId="2147477411"/>
            <ac:spMk id="26" creationId="{A7009A0A-BEF5-4EAC-AF15-E4F9F002E239}"/>
          </ac:spMkLst>
        </pc:spChg>
      </pc:sldChg>
      <pc:sldChg chg="addSp delSp modSp add mod">
        <pc:chgData name="Dwivedy, Devarshi" userId="056637f4-667e-4c1c-b934-38ff6aac638c" providerId="ADAL" clId="{3E5CD7C3-92EA-49E6-8D19-DF11DA09D09F}" dt="2024-06-07T08:09:48.268" v="177" actId="15"/>
        <pc:sldMkLst>
          <pc:docMk/>
          <pc:sldMk cId="3077694868" sldId="2147477411"/>
        </pc:sldMkLst>
        <pc:spChg chg="mod">
          <ac:chgData name="Dwivedy, Devarshi" userId="056637f4-667e-4c1c-b934-38ff6aac638c" providerId="ADAL" clId="{3E5CD7C3-92EA-49E6-8D19-DF11DA09D09F}" dt="2024-06-07T08:06:42.167" v="104" actId="20577"/>
          <ac:spMkLst>
            <pc:docMk/>
            <pc:sldMk cId="3077694868" sldId="2147477411"/>
            <ac:spMk id="2" creationId="{6845C557-8D4A-2EDD-5333-3F9504CA105F}"/>
          </ac:spMkLst>
        </pc:spChg>
        <pc:spChg chg="add mod">
          <ac:chgData name="Dwivedy, Devarshi" userId="056637f4-667e-4c1c-b934-38ff6aac638c" providerId="ADAL" clId="{3E5CD7C3-92EA-49E6-8D19-DF11DA09D09F}" dt="2024-06-07T08:09:48.268" v="177" actId="15"/>
          <ac:spMkLst>
            <pc:docMk/>
            <pc:sldMk cId="3077694868" sldId="2147477411"/>
            <ac:spMk id="3" creationId="{36CB5298-FD47-103B-F5BD-57FD81BC812A}"/>
          </ac:spMkLst>
        </pc:spChg>
        <pc:graphicFrameChg chg="del">
          <ac:chgData name="Dwivedy, Devarshi" userId="056637f4-667e-4c1c-b934-38ff6aac638c" providerId="ADAL" clId="{3E5CD7C3-92EA-49E6-8D19-DF11DA09D09F}" dt="2024-06-07T08:06:47.255" v="105" actId="478"/>
          <ac:graphicFrameMkLst>
            <pc:docMk/>
            <pc:sldMk cId="3077694868" sldId="2147477411"/>
            <ac:graphicFrameMk id="4" creationId="{988C895B-F268-0BFD-F9E6-384417792AF8}"/>
          </ac:graphicFrameMkLst>
        </pc:graphicFrameChg>
      </pc:sldChg>
      <pc:sldChg chg="delSp add del setBg delDesignElem">
        <pc:chgData name="Dwivedy, Devarshi" userId="056637f4-667e-4c1c-b934-38ff6aac638c" providerId="ADAL" clId="{3E5CD7C3-92EA-49E6-8D19-DF11DA09D09F}" dt="2024-06-07T08:07:29.225" v="110" actId="47"/>
        <pc:sldMkLst>
          <pc:docMk/>
          <pc:sldMk cId="1930614744" sldId="2147477412"/>
        </pc:sldMkLst>
        <pc:spChg chg="del">
          <ac:chgData name="Dwivedy, Devarshi" userId="056637f4-667e-4c1c-b934-38ff6aac638c" providerId="ADAL" clId="{3E5CD7C3-92EA-49E6-8D19-DF11DA09D09F}" dt="2024-06-07T08:06:52.253" v="107"/>
          <ac:spMkLst>
            <pc:docMk/>
            <pc:sldMk cId="1930614744" sldId="2147477412"/>
            <ac:spMk id="20" creationId="{A8384FB5-9ADC-4DDC-881B-597D56F5B15D}"/>
          </ac:spMkLst>
        </pc:spChg>
        <pc:spChg chg="del">
          <ac:chgData name="Dwivedy, Devarshi" userId="056637f4-667e-4c1c-b934-38ff6aac638c" providerId="ADAL" clId="{3E5CD7C3-92EA-49E6-8D19-DF11DA09D09F}" dt="2024-06-07T08:06:52.253" v="107"/>
          <ac:spMkLst>
            <pc:docMk/>
            <pc:sldMk cId="1930614744" sldId="2147477412"/>
            <ac:spMk id="22" creationId="{1199E1B1-A8C0-4FE8-A5A8-1CB41D69F857}"/>
          </ac:spMkLst>
        </pc:spChg>
        <pc:spChg chg="del">
          <ac:chgData name="Dwivedy, Devarshi" userId="056637f4-667e-4c1c-b934-38ff6aac638c" providerId="ADAL" clId="{3E5CD7C3-92EA-49E6-8D19-DF11DA09D09F}" dt="2024-06-07T08:06:52.253" v="107"/>
          <ac:spMkLst>
            <pc:docMk/>
            <pc:sldMk cId="1930614744" sldId="2147477412"/>
            <ac:spMk id="24" creationId="{84A8DE83-DE75-4B41-9DB4-A7EC0B0DEC0B}"/>
          </ac:spMkLst>
        </pc:spChg>
        <pc:spChg chg="del">
          <ac:chgData name="Dwivedy, Devarshi" userId="056637f4-667e-4c1c-b934-38ff6aac638c" providerId="ADAL" clId="{3E5CD7C3-92EA-49E6-8D19-DF11DA09D09F}" dt="2024-06-07T08:06:52.253" v="107"/>
          <ac:spMkLst>
            <pc:docMk/>
            <pc:sldMk cId="1930614744" sldId="2147477412"/>
            <ac:spMk id="26" creationId="{A7009A0A-BEF5-4EAC-AF15-E4F9F002E239}"/>
          </ac:spMkLst>
        </pc:spChg>
      </pc:sldChg>
    </pc:docChg>
  </pc:docChgLst>
</pc:chgInfo>
</file>

<file path=ppt/comments/modernComment_7FFFE7A2_2978B9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C229D7-C2D9-452B-8D5C-C02EBBD4C38C}" authorId="{C79C8944-6CD0-B705-266C-631BCF18BCC0}" created="2024-05-31T16:58:16.0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95777599" sldId="2147477410"/>
      <ac:spMk id="11" creationId="{BA3A535D-CA93-707F-503F-295F85994E8C}"/>
    </ac:deMkLst>
    <p188:txBody>
      <a:bodyPr/>
      <a:lstStyle/>
      <a:p>
        <a:r>
          <a:rPr lang="en-US"/>
          <a:t>Out of scope- just bringing visibility since this solution already addresses all of our needs. This is a 3rd party product resold by SAP</a:t>
        </a:r>
      </a:p>
    </p188:txBody>
  </p188:cm>
  <p188:cm id="{44C0868E-2DC5-4F0F-BEED-461F648C9BD0}" authorId="{C79C8944-6CD0-B705-266C-631BCF18BCC0}" created="2024-05-31T17:14:32.3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95777599" sldId="2147477410"/>
      <ac:spMk id="42" creationId="{C6E96C1A-8B3C-7FC3-E3D0-57DCE348010D}"/>
    </ac:deMkLst>
    <p188:txBody>
      <a:bodyPr/>
      <a:lstStyle/>
      <a:p>
        <a:r>
          <a:rPr lang="en-US"/>
          <a:t>SAP IDE. This will be critical in extending capabilities once we get the model to work</a:t>
        </a:r>
      </a:p>
    </p188:txBody>
  </p188:cm>
  <p188:cm id="{8149A489-4C97-4A15-B141-FF026F71814D}" authorId="{C79C8944-6CD0-B705-266C-631BCF18BCC0}" created="2024-05-31T17:20:59.990">
    <pc:sldMkLst xmlns:pc="http://schemas.microsoft.com/office/powerpoint/2013/main/command">
      <pc:docMk/>
      <pc:sldMk cId="695777599" sldId="2147477410"/>
    </pc:sldMkLst>
    <p188:txBody>
      <a:bodyPr/>
      <a:lstStyle/>
      <a:p>
        <a:r>
          <a:rPr lang="en-US"/>
          <a:t>[@Prakash, Preetish] : I didn't want to modify the slides on the ppt. This is at a very high level the proposal I talked to you about it. Due to the criticality of the data contained in our docs; I'm unsure about using external tech if we can leverage what SAP already offers. Thanks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5-31T19:10:49.377" authorId="{66D5B1B1-09E2-9540-C615-9E3244E2C9A9}"/>
          </p223:rxn>
        </p223:reactions>
      </p:ext>
    </p188:extLst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B0EF37-DB0A-42FE-BBB4-39995BBD4FF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B8DAF-BCFA-4F6F-B7E4-C96DFADA75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purpose of this document is to provide a detailed approach for building an AI agent capable of accessing and understanding the extensive knowledge base maintained by SAP Concur. </a:t>
          </a:r>
        </a:p>
      </dgm:t>
    </dgm:pt>
    <dgm:pt modelId="{6C5FB8FE-6C5D-4113-BA43-D222D0AD1570}" type="parTrans" cxnId="{8C2DD0D6-9308-4A6C-8A43-CD919AB9CADF}">
      <dgm:prSet/>
      <dgm:spPr/>
      <dgm:t>
        <a:bodyPr/>
        <a:lstStyle/>
        <a:p>
          <a:endParaRPr lang="en-US"/>
        </a:p>
      </dgm:t>
    </dgm:pt>
    <dgm:pt modelId="{DC54982E-91EC-4224-8FC5-A866E022DDC8}" type="sibTrans" cxnId="{8C2DD0D6-9308-4A6C-8A43-CD919AB9CADF}">
      <dgm:prSet/>
      <dgm:spPr/>
      <dgm:t>
        <a:bodyPr/>
        <a:lstStyle/>
        <a:p>
          <a:endParaRPr lang="en-US"/>
        </a:p>
      </dgm:t>
    </dgm:pt>
    <dgm:pt modelId="{0E50EAE7-276B-4AA9-913D-E90D651FD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AI agent will serve as a centralized hub for answering questions and providing insights related to the company's complex landscape of systems, integrations, initiatives, and design decisions.</a:t>
          </a:r>
        </a:p>
      </dgm:t>
    </dgm:pt>
    <dgm:pt modelId="{C1DE4E91-0B01-4E36-B534-E99E53A8FFC8}" type="parTrans" cxnId="{0F00FC0C-1DE9-4948-A76B-F4F71FA5B1B5}">
      <dgm:prSet/>
      <dgm:spPr/>
      <dgm:t>
        <a:bodyPr/>
        <a:lstStyle/>
        <a:p>
          <a:endParaRPr lang="en-US"/>
        </a:p>
      </dgm:t>
    </dgm:pt>
    <dgm:pt modelId="{9E1891FB-31B1-4523-A4E7-BDEAFD1C053F}" type="sibTrans" cxnId="{0F00FC0C-1DE9-4948-A76B-F4F71FA5B1B5}">
      <dgm:prSet/>
      <dgm:spPr/>
      <dgm:t>
        <a:bodyPr/>
        <a:lstStyle/>
        <a:p>
          <a:endParaRPr lang="en-US"/>
        </a:p>
      </dgm:t>
    </dgm:pt>
    <dgm:pt modelId="{FE2C3C1D-A554-45B8-8835-04F48A5FA87B}" type="pres">
      <dgm:prSet presAssocID="{2CB0EF37-DB0A-42FE-BBB4-39995BBD4FF5}" presName="root" presStyleCnt="0">
        <dgm:presLayoutVars>
          <dgm:dir/>
          <dgm:resizeHandles val="exact"/>
        </dgm:presLayoutVars>
      </dgm:prSet>
      <dgm:spPr/>
    </dgm:pt>
    <dgm:pt modelId="{0857EC84-D2EA-4E62-956D-D433C4845BC9}" type="pres">
      <dgm:prSet presAssocID="{2CBB8DAF-BCFA-4F6F-B7E4-C96DFADA752A}" presName="compNode" presStyleCnt="0"/>
      <dgm:spPr/>
    </dgm:pt>
    <dgm:pt modelId="{57653221-5072-4875-8782-2B83FDCDC508}" type="pres">
      <dgm:prSet presAssocID="{2CBB8DAF-BCFA-4F6F-B7E4-C96DFADA75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DFEACC4-21AF-4535-8248-8726EEE561EA}" type="pres">
      <dgm:prSet presAssocID="{2CBB8DAF-BCFA-4F6F-B7E4-C96DFADA752A}" presName="spaceRect" presStyleCnt="0"/>
      <dgm:spPr/>
    </dgm:pt>
    <dgm:pt modelId="{155FEE44-652F-483F-BC32-36279C6A2994}" type="pres">
      <dgm:prSet presAssocID="{2CBB8DAF-BCFA-4F6F-B7E4-C96DFADA752A}" presName="textRect" presStyleLbl="revTx" presStyleIdx="0" presStyleCnt="2">
        <dgm:presLayoutVars>
          <dgm:chMax val="1"/>
          <dgm:chPref val="1"/>
        </dgm:presLayoutVars>
      </dgm:prSet>
      <dgm:spPr/>
    </dgm:pt>
    <dgm:pt modelId="{AD35311D-0CFD-43EF-A130-80CEDC9520CF}" type="pres">
      <dgm:prSet presAssocID="{DC54982E-91EC-4224-8FC5-A866E022DDC8}" presName="sibTrans" presStyleCnt="0"/>
      <dgm:spPr/>
    </dgm:pt>
    <dgm:pt modelId="{55823C0F-02ED-458E-94A1-4B7B407DF52C}" type="pres">
      <dgm:prSet presAssocID="{0E50EAE7-276B-4AA9-913D-E90D651FD9A9}" presName="compNode" presStyleCnt="0"/>
      <dgm:spPr/>
    </dgm:pt>
    <dgm:pt modelId="{8539461B-D4A1-4EEC-B002-6097B501FCAA}" type="pres">
      <dgm:prSet presAssocID="{0E50EAE7-276B-4AA9-913D-E90D651FD9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696EDF6-D6C9-4EFC-AC4F-EAFCCBE05890}" type="pres">
      <dgm:prSet presAssocID="{0E50EAE7-276B-4AA9-913D-E90D651FD9A9}" presName="spaceRect" presStyleCnt="0"/>
      <dgm:spPr/>
    </dgm:pt>
    <dgm:pt modelId="{17F4C490-7BCF-4B6D-9E58-3EFD146B8442}" type="pres">
      <dgm:prSet presAssocID="{0E50EAE7-276B-4AA9-913D-E90D651FD9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347704-E602-417D-8E21-CA07C50E0D06}" type="presOf" srcId="{2CB0EF37-DB0A-42FE-BBB4-39995BBD4FF5}" destId="{FE2C3C1D-A554-45B8-8835-04F48A5FA87B}" srcOrd="0" destOrd="0" presId="urn:microsoft.com/office/officeart/2018/2/layout/IconLabelList"/>
    <dgm:cxn modelId="{0F00FC0C-1DE9-4948-A76B-F4F71FA5B1B5}" srcId="{2CB0EF37-DB0A-42FE-BBB4-39995BBD4FF5}" destId="{0E50EAE7-276B-4AA9-913D-E90D651FD9A9}" srcOrd="1" destOrd="0" parTransId="{C1DE4E91-0B01-4E36-B534-E99E53A8FFC8}" sibTransId="{9E1891FB-31B1-4523-A4E7-BDEAFD1C053F}"/>
    <dgm:cxn modelId="{6EFC031A-7EFF-4B9E-893F-8621B3FC187D}" type="presOf" srcId="{0E50EAE7-276B-4AA9-913D-E90D651FD9A9}" destId="{17F4C490-7BCF-4B6D-9E58-3EFD146B8442}" srcOrd="0" destOrd="0" presId="urn:microsoft.com/office/officeart/2018/2/layout/IconLabelList"/>
    <dgm:cxn modelId="{F6626B85-1698-438E-91C5-B79A052135B4}" type="presOf" srcId="{2CBB8DAF-BCFA-4F6F-B7E4-C96DFADA752A}" destId="{155FEE44-652F-483F-BC32-36279C6A2994}" srcOrd="0" destOrd="0" presId="urn:microsoft.com/office/officeart/2018/2/layout/IconLabelList"/>
    <dgm:cxn modelId="{8C2DD0D6-9308-4A6C-8A43-CD919AB9CADF}" srcId="{2CB0EF37-DB0A-42FE-BBB4-39995BBD4FF5}" destId="{2CBB8DAF-BCFA-4F6F-B7E4-C96DFADA752A}" srcOrd="0" destOrd="0" parTransId="{6C5FB8FE-6C5D-4113-BA43-D222D0AD1570}" sibTransId="{DC54982E-91EC-4224-8FC5-A866E022DDC8}"/>
    <dgm:cxn modelId="{948F1417-6639-4731-9800-F34BF98FA816}" type="presParOf" srcId="{FE2C3C1D-A554-45B8-8835-04F48A5FA87B}" destId="{0857EC84-D2EA-4E62-956D-D433C4845BC9}" srcOrd="0" destOrd="0" presId="urn:microsoft.com/office/officeart/2018/2/layout/IconLabelList"/>
    <dgm:cxn modelId="{12653710-1F90-4574-9A75-A23BC7E83CF9}" type="presParOf" srcId="{0857EC84-D2EA-4E62-956D-D433C4845BC9}" destId="{57653221-5072-4875-8782-2B83FDCDC508}" srcOrd="0" destOrd="0" presId="urn:microsoft.com/office/officeart/2018/2/layout/IconLabelList"/>
    <dgm:cxn modelId="{217D7313-3368-4C04-872D-A1EC2C55452B}" type="presParOf" srcId="{0857EC84-D2EA-4E62-956D-D433C4845BC9}" destId="{7DFEACC4-21AF-4535-8248-8726EEE561EA}" srcOrd="1" destOrd="0" presId="urn:microsoft.com/office/officeart/2018/2/layout/IconLabelList"/>
    <dgm:cxn modelId="{5F9CACD1-FCEB-4235-BFEC-D3D3DE408ECB}" type="presParOf" srcId="{0857EC84-D2EA-4E62-956D-D433C4845BC9}" destId="{155FEE44-652F-483F-BC32-36279C6A2994}" srcOrd="2" destOrd="0" presId="urn:microsoft.com/office/officeart/2018/2/layout/IconLabelList"/>
    <dgm:cxn modelId="{2882D4C8-3E50-41EA-B8B1-4231C94D4A6E}" type="presParOf" srcId="{FE2C3C1D-A554-45B8-8835-04F48A5FA87B}" destId="{AD35311D-0CFD-43EF-A130-80CEDC9520CF}" srcOrd="1" destOrd="0" presId="urn:microsoft.com/office/officeart/2018/2/layout/IconLabelList"/>
    <dgm:cxn modelId="{AF881949-EC66-43AD-94BD-076A05E31961}" type="presParOf" srcId="{FE2C3C1D-A554-45B8-8835-04F48A5FA87B}" destId="{55823C0F-02ED-458E-94A1-4B7B407DF52C}" srcOrd="2" destOrd="0" presId="urn:microsoft.com/office/officeart/2018/2/layout/IconLabelList"/>
    <dgm:cxn modelId="{44BFE374-3D33-442E-AE5B-F8277717BD87}" type="presParOf" srcId="{55823C0F-02ED-458E-94A1-4B7B407DF52C}" destId="{8539461B-D4A1-4EEC-B002-6097B501FCAA}" srcOrd="0" destOrd="0" presId="urn:microsoft.com/office/officeart/2018/2/layout/IconLabelList"/>
    <dgm:cxn modelId="{3D4DD3BF-5E63-49B2-9AB0-98A40ADF1C91}" type="presParOf" srcId="{55823C0F-02ED-458E-94A1-4B7B407DF52C}" destId="{7696EDF6-D6C9-4EFC-AC4F-EAFCCBE05890}" srcOrd="1" destOrd="0" presId="urn:microsoft.com/office/officeart/2018/2/layout/IconLabelList"/>
    <dgm:cxn modelId="{ED631ECA-E6D5-4493-B28B-A9846CD39965}" type="presParOf" srcId="{55823C0F-02ED-458E-94A1-4B7B407DF52C}" destId="{17F4C490-7BCF-4B6D-9E58-3EFD146B84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53221-5072-4875-8782-2B83FDCDC508}">
      <dsp:nvSpPr>
        <dsp:cNvPr id="0" name=""/>
        <dsp:cNvSpPr/>
      </dsp:nvSpPr>
      <dsp:spPr>
        <a:xfrm>
          <a:off x="1231087" y="529666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FEE44-652F-483F-BC32-36279C6A2994}">
      <dsp:nvSpPr>
        <dsp:cNvPr id="0" name=""/>
        <dsp:cNvSpPr/>
      </dsp:nvSpPr>
      <dsp:spPr>
        <a:xfrm>
          <a:off x="64744" y="2997547"/>
          <a:ext cx="42412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purpose of this document is to provide a detailed approach for building an AI agent capable of accessing and understanding the extensive knowledge base maintained by SAP Concur. </a:t>
          </a:r>
        </a:p>
      </dsp:txBody>
      <dsp:txXfrm>
        <a:off x="64744" y="2997547"/>
        <a:ext cx="4241250" cy="1260000"/>
      </dsp:txXfrm>
    </dsp:sp>
    <dsp:sp modelId="{8539461B-D4A1-4EEC-B002-6097B501FCAA}">
      <dsp:nvSpPr>
        <dsp:cNvPr id="0" name=""/>
        <dsp:cNvSpPr/>
      </dsp:nvSpPr>
      <dsp:spPr>
        <a:xfrm>
          <a:off x="6214556" y="529666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4C490-7BCF-4B6D-9E58-3EFD146B8442}">
      <dsp:nvSpPr>
        <dsp:cNvPr id="0" name=""/>
        <dsp:cNvSpPr/>
      </dsp:nvSpPr>
      <dsp:spPr>
        <a:xfrm>
          <a:off x="5048212" y="2997547"/>
          <a:ext cx="424125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AI agent will serve as a centralized hub for answering questions and providing insights related to the company's complex landscape of systems, integrations, initiatives, and design decisions.</a:t>
          </a:r>
        </a:p>
      </dsp:txBody>
      <dsp:txXfrm>
        <a:off x="5048212" y="2997547"/>
        <a:ext cx="4241250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55FDB-24F3-F948-8738-4089F1306DEC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D9B65-EB44-394F-86C0-245288DF0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655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449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82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52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384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547688" y="612775"/>
            <a:ext cx="5762625" cy="32416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84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78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D9B65-EB44-394F-86C0-245288DF05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318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31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en-DE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6796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D9B65-EB44-394F-86C0-245288DF05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75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Green cover with image in anvil sh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assification-Dynamic" descr="{&quot;templafy&quot;:{&quot;id&quot;:&quot;fe6766c9-d497-447e-b43e-4036513c819e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01" y="5080814"/>
            <a:ext cx="4984814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- SAP and Partners Only</a:t>
            </a:r>
          </a:p>
        </p:txBody>
      </p:sp>
      <p:pic>
        <p:nvPicPr>
          <p:cNvPr id="216954616" name="LogoBlack-Dynamic" descr="{&quot;templafy&quot;:{&quot;id&quot;:&quot;7f8dc639-1f94-4589-a850-b7681d96684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1" y="360000"/>
            <a:ext cx="72700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5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68E9-ADAF-FD83-9321-6BA11B37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CA2D-05D6-5A47-AE9F-B7583C06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EEC7E-EB9B-DC6E-B747-79B3CA010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B396C-2143-F357-F862-AD25C8AC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203-580E-4645-B02E-4EDAF89C85F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BDF53-839A-A9FC-0CF3-62F6FBC3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4338-4866-EDE2-F33B-3A7FC12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A618-29DD-824D-A842-E143E33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AC56-07B0-F1A1-5096-B3E36307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D64C-7C4E-2E48-8247-16F4C012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5ADB4-93E9-E12E-63BC-C5413711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C6F4B-5995-E939-23C7-1F8A62A13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1E2B5F-7610-D833-7C3D-A7BC38E9C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2FAF5-0ECD-E146-165A-3995F304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203-580E-4645-B02E-4EDAF89C85F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B97B9-B8AD-61B1-2F4B-9A8E7D46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6DAC0-04E5-C654-7CA8-46A4D2CA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A618-29DD-824D-A842-E143E33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1A5B-0F55-D7C8-979B-BC71CE92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3C444-F6E9-8249-1D23-61A259C03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1C411-989C-F2A0-A717-866FE8106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B5D4A-5C5E-3A9F-AF62-1BE52EB4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203-580E-4645-B02E-4EDAF89C85F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DF31-E215-B136-F4F5-7FCC2CDD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7113-FF4C-4E56-D8B8-56E710E0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A618-29DD-824D-A842-E143E33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18AA-D45C-3229-6E03-DBAF999D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0DF6-1871-43FE-7D9F-5E9044097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AE215-C37A-1275-22CA-4A6717EB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203-580E-4645-B02E-4EDAF89C85F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597F6-1C38-1A9C-440D-AA8D111E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5297-64D5-BCDC-6C71-F15151F6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A618-29DD-824D-A842-E143E33A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1620000"/>
            <a:ext cx="11182288" cy="4716000"/>
          </a:xfrm>
        </p:spPr>
        <p:txBody>
          <a:bodyPr>
            <a:normAutofit/>
          </a:bodyPr>
          <a:lstStyle>
            <a:lvl1pPr marL="0" marR="0" indent="0" algn="l" defTabSz="1088231" rtl="0" eaLnBrk="1" fontAlgn="auto" latinLnBrk="0" hangingPunct="1">
              <a:lnSpc>
                <a:spcPct val="100000"/>
              </a:lnSpc>
              <a:spcBef>
                <a:spcPts val="29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999" b="0"/>
            </a:lvl1pPr>
            <a:lvl2pPr marL="179910" marR="0" indent="-179910" algn="l" defTabSz="108823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799"/>
            </a:lvl2pPr>
            <a:lvl3pPr marL="359820" marR="0" indent="-179298" algn="l" defTabSz="1088231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799" baseline="0"/>
            </a:lvl3pPr>
            <a:lvl4pPr marL="539730" marR="0" indent="-179910" algn="l" defTabSz="1088231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4071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C1B3D56-CE4C-25FF-0285-592FD5FC6E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4875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17" imgH="516" progId="TCLayout.ActiveDocument.1">
                  <p:embed/>
                </p:oleObj>
              </mc:Choice>
              <mc:Fallback>
                <p:oleObj name="think-cell Slide" r:id="rId9" imgW="517" imgH="51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C1B3D56-CE4C-25FF-0285-592FD5FC6E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CE507-4C19-0986-C90F-6ED5BFBF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12FA-ACA3-BD2E-A6F2-BA66F03F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BC62-E588-5F80-61F4-61E5AC208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20203-580E-4645-B02E-4EDAF89C85FD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46F7-9D7A-857F-E050-553F9B31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B98C-EF06-E6E1-532C-1A63552EF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9A618-29DD-824D-A842-E143E33A7A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70E8C-ADBE-F1E1-F82B-3C36BBEB978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1986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|  SAP AND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94247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53" r:id="rId3"/>
    <p:sldLayoutId id="2147483657" r:id="rId4"/>
    <p:sldLayoutId id="2147483658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7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.com/products/technology-platform/enterprise-content-management.html" TargetMode="External"/><Relationship Id="rId3" Type="http://schemas.microsoft.com/office/2018/10/relationships/comments" Target="../comments/modernComment_7FFFE7A2_2978B93F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help.sap.com/docs/document-information-extraction/document-information-extraction/supported-document-types-and-file-formats#file-formats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www.sap.com/products/technology-platform/business-application-studio.html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help.sap.com/docs/document-information-extra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sample-app-aoai-chatGPT/tree/main/scrip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preetish.Prakash@sap.co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9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0A86092-F017-4CAD-6066-62120136CF7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72216421"/>
              </p:ext>
            </p:extLst>
          </p:nvPr>
        </p:nvGraphicFramePr>
        <p:xfrm>
          <a:off x="1588" y="2480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A86092-F017-4CAD-6066-62120136CF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2480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63826905-F06D-D747-994C-D7EE210E03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6995" y="1972374"/>
            <a:ext cx="5509006" cy="996936"/>
          </a:xfrm>
        </p:spPr>
        <p:txBody>
          <a:bodyPr vert="horz">
            <a:normAutofit fontScale="90000"/>
          </a:bodyPr>
          <a:lstStyle/>
          <a:p>
            <a:br>
              <a:rPr lang="en-US">
                <a:latin typeface="Aptos" panose="020B0004020202020204" pitchFamily="34" charset="0"/>
              </a:rPr>
            </a:br>
            <a:br>
              <a:rPr lang="en-US">
                <a:latin typeface="Aptos" panose="020B0004020202020204" pitchFamily="34" charset="0"/>
              </a:rPr>
            </a:br>
            <a:r>
              <a:rPr lang="en-US" b="1">
                <a:latin typeface="Aptos" panose="020B0004020202020204" pitchFamily="34" charset="0"/>
              </a:rPr>
              <a:t>Zeno or ITWiz </a:t>
            </a:r>
            <a:br>
              <a:rPr lang="en-US">
                <a:latin typeface="Aptos" panose="020B0004020202020204" pitchFamily="34" charset="0"/>
              </a:rPr>
            </a:br>
            <a:r>
              <a:rPr lang="en-US" sz="2700">
                <a:latin typeface="Aptos" panose="020B0004020202020204" pitchFamily="34" charset="0"/>
              </a:rPr>
              <a:t>AI IT Smart Agent</a:t>
            </a:r>
            <a:br>
              <a:rPr lang="en-US" b="1">
                <a:latin typeface="Aptos" panose="020B0004020202020204" pitchFamily="34" charset="0"/>
              </a:rPr>
            </a:br>
            <a:r>
              <a:rPr lang="en-US" sz="2200">
                <a:latin typeface="Aptos" panose="020B0004020202020204" pitchFamily="34" charset="0"/>
              </a:rPr>
              <a:t>Empowering CSS Organization with Intelligent IT Support</a:t>
            </a:r>
            <a:br>
              <a:rPr lang="en-US" b="1">
                <a:latin typeface="Aptos" panose="020B0004020202020204" pitchFamily="34" charset="0"/>
              </a:rPr>
            </a:br>
            <a:endParaRPr lang="en-US" sz="2599">
              <a:latin typeface="Aptos" panose="020B0004020202020204" pitchFamily="34" charset="0"/>
            </a:endParaRPr>
          </a:p>
        </p:txBody>
      </p:sp>
      <p:sp>
        <p:nvSpPr>
          <p:cNvPr id="3" name="Spaker name - Dynamic" descr="{&quot;templafy&quot;:{&quot;id&quot;:&quot;0b568744-6129-4b0c-a39f-cccf248c51ba&quot;}}">
            <a:extLst>
              <a:ext uri="{FF2B5EF4-FFF2-40B4-BE49-F238E27FC236}">
                <a16:creationId xmlns:a16="http://schemas.microsoft.com/office/drawing/2014/main" id="{D5409AF1-C0F8-3100-DC57-F8B9979BE4B9}"/>
              </a:ext>
            </a:extLst>
          </p:cNvPr>
          <p:cNvSpPr txBox="1">
            <a:spLocks/>
          </p:cNvSpPr>
          <p:nvPr/>
        </p:nvSpPr>
        <p:spPr>
          <a:xfrm>
            <a:off x="695170" y="3777146"/>
            <a:ext cx="5400830" cy="2230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en-US">
              <a:latin typeface="72 Brand" panose="020B0504030603020204" pitchFamily="34" charset="0"/>
              <a:cs typeface="72" panose="020B0503030000000003" pitchFamily="34" charset="0"/>
            </a:endParaRPr>
          </a:p>
        </p:txBody>
      </p:sp>
      <p:sp>
        <p:nvSpPr>
          <p:cNvPr id="5" name="Date - Dynamic" descr="{&quot;templafy&quot;:{&quot;id&quot;:&quot;b76f0904-17e6-48cd-aa91-6c62489783df&quot;}}">
            <a:extLst>
              <a:ext uri="{FF2B5EF4-FFF2-40B4-BE49-F238E27FC236}">
                <a16:creationId xmlns:a16="http://schemas.microsoft.com/office/drawing/2014/main" id="{2A6C0441-11D1-46F0-3578-8C076E05620E}"/>
              </a:ext>
            </a:extLst>
          </p:cNvPr>
          <p:cNvSpPr txBox="1">
            <a:spLocks/>
          </p:cNvSpPr>
          <p:nvPr/>
        </p:nvSpPr>
        <p:spPr>
          <a:xfrm>
            <a:off x="323695" y="4436607"/>
            <a:ext cx="4651180" cy="2230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l"/>
            <a:r>
              <a:rPr lang="en-US">
                <a:latin typeface="72 Brand" panose="020B0504030603020204" pitchFamily="34" charset="0"/>
                <a:cs typeface="72" panose="020B0503030000000003" pitchFamily="34" charset="0"/>
              </a:rPr>
              <a:t>April 2024</a:t>
            </a:r>
          </a:p>
        </p:txBody>
      </p:sp>
      <p:pic>
        <p:nvPicPr>
          <p:cNvPr id="2" name="Grafik 18">
            <a:extLst>
              <a:ext uri="{FF2B5EF4-FFF2-40B4-BE49-F238E27FC236}">
                <a16:creationId xmlns:a16="http://schemas.microsoft.com/office/drawing/2014/main" id="{0464C9D2-51C1-5883-2C09-DA117964BA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5812" y="18866"/>
            <a:ext cx="5906188" cy="68562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E728F78-A77F-CD77-5DAC-B35613A9D5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4385" y="2298873"/>
            <a:ext cx="4600135" cy="2296202"/>
          </a:xfrm>
          <a:prstGeom prst="rect">
            <a:avLst/>
          </a:prstGeom>
          <a:ln w="0">
            <a:solidFill>
              <a:schemeClr val="accent1"/>
            </a:solidFill>
          </a:ln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47050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5">
        <p15:prstTrans prst="pageCurlDouble"/>
      </p:transition>
    </mc:Choice>
    <mc:Fallback xmlns="">
      <p:transition spd="slow" advTm="23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21D-F9E5-6307-5386-4B90AA4F7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RAG – Retrieval Augmented Generation</a:t>
            </a:r>
            <a:endParaRPr lang="en-US" sz="16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 AI GPT via AI Core – part of CPIT AI factory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487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49" y="32764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RAG Architecture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Retrieval Augmented Generation 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1D7E8-038E-6574-CE00-A22208F99E4B}"/>
              </a:ext>
            </a:extLst>
          </p:cNvPr>
          <p:cNvSpPr/>
          <p:nvPr/>
        </p:nvSpPr>
        <p:spPr>
          <a:xfrm>
            <a:off x="1193903" y="276211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Chat/User Interface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2644-70DF-4465-1100-061687E92BD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2682622" y="3253600"/>
            <a:ext cx="1601009" cy="26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256C6A6C-0F4E-F6A6-05FA-4AEAC104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88" y="2796400"/>
            <a:ext cx="914400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9E4B63-4112-FB65-C3B2-A70C788041D5}"/>
              </a:ext>
            </a:extLst>
          </p:cNvPr>
          <p:cNvSpPr/>
          <p:nvPr/>
        </p:nvSpPr>
        <p:spPr>
          <a:xfrm>
            <a:off x="4283631" y="2788843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Prompt augmented with  Context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3D4A9-C418-C3C4-268D-4ED98559D942}"/>
              </a:ext>
            </a:extLst>
          </p:cNvPr>
          <p:cNvSpPr txBox="1"/>
          <p:nvPr/>
        </p:nvSpPr>
        <p:spPr>
          <a:xfrm>
            <a:off x="3077319" y="3266966"/>
            <a:ext cx="8291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User Query / Prompt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95F1283-9026-BE23-C69A-27D5F50AB07F}"/>
              </a:ext>
            </a:extLst>
          </p:cNvPr>
          <p:cNvSpPr/>
          <p:nvPr/>
        </p:nvSpPr>
        <p:spPr>
          <a:xfrm>
            <a:off x="4344797" y="5050716"/>
            <a:ext cx="1488718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prstClr val="white"/>
                </a:solidFill>
                <a:latin typeface="Aptos" panose="02110004020202020204"/>
              </a:rPr>
              <a:t>Vector Database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E7FBE2C-8B44-1185-D7E9-EA7BDA9DADD5}"/>
              </a:ext>
            </a:extLst>
          </p:cNvPr>
          <p:cNvSpPr/>
          <p:nvPr/>
        </p:nvSpPr>
        <p:spPr>
          <a:xfrm>
            <a:off x="7439563" y="5050716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prstClr val="white"/>
                </a:solidFill>
                <a:latin typeface="Aptos" panose="02110004020202020204"/>
              </a:rPr>
              <a:t>Embedding Model</a:t>
            </a:r>
          </a:p>
          <a:p>
            <a:pPr algn="ctr"/>
            <a:r>
              <a:rPr lang="en-US" sz="1000">
                <a:solidFill>
                  <a:prstClr val="white"/>
                </a:solidFill>
                <a:latin typeface="Aptos" panose="02110004020202020204"/>
              </a:rPr>
              <a:t>Document Ingestion, Vectorization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90AFB7-9FB4-3C00-8F50-51252114D253}"/>
              </a:ext>
            </a:extLst>
          </p:cNvPr>
          <p:cNvCxnSpPr>
            <a:cxnSpLocks/>
            <a:stCxn id="64" idx="1"/>
            <a:endCxn id="43" idx="3"/>
          </p:cNvCxnSpPr>
          <p:nvPr/>
        </p:nvCxnSpPr>
        <p:spPr>
          <a:xfrm flipH="1">
            <a:off x="8928282" y="5524310"/>
            <a:ext cx="936988" cy="17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8D7D1A-8C7C-5514-37A9-4C67CCF3148A}"/>
              </a:ext>
            </a:extLst>
          </p:cNvPr>
          <p:cNvCxnSpPr>
            <a:cxnSpLocks/>
            <a:stCxn id="43" idx="1"/>
            <a:endCxn id="40" idx="3"/>
          </p:cNvCxnSpPr>
          <p:nvPr/>
        </p:nvCxnSpPr>
        <p:spPr>
          <a:xfrm flipH="1">
            <a:off x="5833515" y="5542206"/>
            <a:ext cx="1606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14EF1E-1F4B-1151-2038-0408EFF6DCBC}"/>
              </a:ext>
            </a:extLst>
          </p:cNvPr>
          <p:cNvCxnSpPr>
            <a:cxnSpLocks/>
          </p:cNvCxnSpPr>
          <p:nvPr/>
        </p:nvCxnSpPr>
        <p:spPr>
          <a:xfrm flipH="1" flipV="1">
            <a:off x="5253073" y="3771823"/>
            <a:ext cx="14947" cy="1278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D75643-3909-1901-0C66-E292FED99A80}"/>
              </a:ext>
            </a:extLst>
          </p:cNvPr>
          <p:cNvCxnSpPr>
            <a:cxnSpLocks/>
          </p:cNvCxnSpPr>
          <p:nvPr/>
        </p:nvCxnSpPr>
        <p:spPr>
          <a:xfrm>
            <a:off x="4768352" y="3771823"/>
            <a:ext cx="19608" cy="1278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7DA54A-1A62-A32D-BAC2-CD595155BEB1}"/>
              </a:ext>
            </a:extLst>
          </p:cNvPr>
          <p:cNvSpPr txBox="1"/>
          <p:nvPr/>
        </p:nvSpPr>
        <p:spPr>
          <a:xfrm>
            <a:off x="5277613" y="4227343"/>
            <a:ext cx="8291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Retrieval Results 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70F2CEA-51F1-AC97-8F0F-06CDDD907E85}"/>
              </a:ext>
            </a:extLst>
          </p:cNvPr>
          <p:cNvSpPr/>
          <p:nvPr/>
        </p:nvSpPr>
        <p:spPr>
          <a:xfrm>
            <a:off x="7373339" y="2775476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prstClr val="white"/>
                </a:solidFill>
                <a:latin typeface="Aptos" panose="02110004020202020204"/>
              </a:rPr>
              <a:t>Large Language Model (LLM)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97F189-05DD-9FAB-0DFC-AC5C4912C9AE}"/>
              </a:ext>
            </a:extLst>
          </p:cNvPr>
          <p:cNvCxnSpPr>
            <a:stCxn id="6" idx="3"/>
            <a:endCxn id="56" idx="1"/>
          </p:cNvCxnSpPr>
          <p:nvPr/>
        </p:nvCxnSpPr>
        <p:spPr>
          <a:xfrm flipV="1">
            <a:off x="5772350" y="3266966"/>
            <a:ext cx="1600989" cy="1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3A8FDAF-F978-C445-F32E-1C71D4ED9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375" y="4512050"/>
            <a:ext cx="328839" cy="132752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1F855B8-655B-5B66-344A-E70602CAC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344" y="4512050"/>
            <a:ext cx="333576" cy="19751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503741-C2BD-3F07-F2FE-124D80BDF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9419" y="4527233"/>
            <a:ext cx="255081" cy="3101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5C74B73-DFAD-575C-6561-94F9B3EB25BC}"/>
              </a:ext>
            </a:extLst>
          </p:cNvPr>
          <p:cNvSpPr txBox="1"/>
          <p:nvPr/>
        </p:nvSpPr>
        <p:spPr>
          <a:xfrm>
            <a:off x="9920372" y="4148557"/>
            <a:ext cx="829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1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62560E-F77C-26AF-A7B8-581E167B34B9}"/>
              </a:ext>
            </a:extLst>
          </p:cNvPr>
          <p:cNvSpPr txBox="1"/>
          <p:nvPr/>
        </p:nvSpPr>
        <p:spPr>
          <a:xfrm>
            <a:off x="10816723" y="4148557"/>
            <a:ext cx="829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2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7EC9E27A-1624-6D2C-323A-B0A25EE03F52}"/>
              </a:ext>
            </a:extLst>
          </p:cNvPr>
          <p:cNvSpPr/>
          <p:nvPr/>
        </p:nvSpPr>
        <p:spPr>
          <a:xfrm>
            <a:off x="9865270" y="4485158"/>
            <a:ext cx="106181" cy="207830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39EDB30-D21C-F554-03BC-A305F40D2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0200" y="4978418"/>
            <a:ext cx="254300" cy="31662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E5B05B-AF06-1C01-6DF7-11281198F4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7567" y="5371697"/>
            <a:ext cx="370984" cy="340433"/>
          </a:xfrm>
          <a:prstGeom prst="rect">
            <a:avLst/>
          </a:prstGeom>
        </p:spPr>
      </p:pic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3F91237-7E34-D437-1A2B-6DE5367D6174}"/>
              </a:ext>
            </a:extLst>
          </p:cNvPr>
          <p:cNvCxnSpPr>
            <a:cxnSpLocks/>
            <a:stCxn id="56" idx="0"/>
            <a:endCxn id="21" idx="0"/>
          </p:cNvCxnSpPr>
          <p:nvPr/>
        </p:nvCxnSpPr>
        <p:spPr>
          <a:xfrm rot="16200000" flipV="1">
            <a:off x="5021298" y="-320925"/>
            <a:ext cx="13366" cy="6179436"/>
          </a:xfrm>
          <a:prstGeom prst="bentConnector3">
            <a:avLst>
              <a:gd name="adj1" fmla="val 3435104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6E9FE8-B0A8-1529-9924-E34FDE559D73}"/>
              </a:ext>
            </a:extLst>
          </p:cNvPr>
          <p:cNvSpPr txBox="1"/>
          <p:nvPr/>
        </p:nvSpPr>
        <p:spPr>
          <a:xfrm>
            <a:off x="3562306" y="2017052"/>
            <a:ext cx="29313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Response based on Company Knowledge Base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AC8A5F-6FAB-445D-29A9-521A782D993B}"/>
              </a:ext>
            </a:extLst>
          </p:cNvPr>
          <p:cNvSpPr txBox="1"/>
          <p:nvPr/>
        </p:nvSpPr>
        <p:spPr>
          <a:xfrm>
            <a:off x="6005101" y="3266965"/>
            <a:ext cx="8291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Updated Prompt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7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- Azure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940B9-F154-5A78-7B11-B4419D6F0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95" y="1966293"/>
            <a:ext cx="9678608" cy="4452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BC0A62-9B2E-1E9F-1E02-01A61C4D5DE1}"/>
              </a:ext>
            </a:extLst>
          </p:cNvPr>
          <p:cNvSpPr/>
          <p:nvPr/>
        </p:nvSpPr>
        <p:spPr>
          <a:xfrm>
            <a:off x="1359565" y="5421346"/>
            <a:ext cx="306324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SAP BTP</a:t>
            </a:r>
          </a:p>
        </p:txBody>
      </p:sp>
    </p:spTree>
    <p:extLst>
      <p:ext uri="{BB962C8B-B14F-4D97-AF65-F5344CB8AC3E}">
        <p14:creationId xmlns:p14="http://schemas.microsoft.com/office/powerpoint/2010/main" val="359130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- SAP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3E5C6-363A-27DB-82FF-E39528B9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94" y="2665447"/>
            <a:ext cx="599370" cy="1917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921E9-3F34-2C9A-A251-B026A900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85" y="2665447"/>
            <a:ext cx="608003" cy="2853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292B6-C278-575F-4518-CE65F7F15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762" y="2706653"/>
            <a:ext cx="464933" cy="448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E794C-4015-EDD1-7A53-6694106FABC4}"/>
              </a:ext>
            </a:extLst>
          </p:cNvPr>
          <p:cNvSpPr txBox="1"/>
          <p:nvPr/>
        </p:nvSpPr>
        <p:spPr>
          <a:xfrm>
            <a:off x="9079465" y="2234559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Phase 1 – Documents, Images, databases</a:t>
            </a:r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8DE5F-4355-D076-370A-7F63AD4A9CF0}"/>
              </a:ext>
            </a:extLst>
          </p:cNvPr>
          <p:cNvSpPr txBox="1"/>
          <p:nvPr/>
        </p:nvSpPr>
        <p:spPr>
          <a:xfrm>
            <a:off x="10553263" y="2223033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Phase 2 – videos, </a:t>
            </a:r>
            <a:r>
              <a:rPr lang="en-US" sz="11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sz="11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eams recordings, etc.</a:t>
            </a:r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B2FAD25-F1C9-E785-1705-17F2150F066E}"/>
              </a:ext>
            </a:extLst>
          </p:cNvPr>
          <p:cNvSpPr/>
          <p:nvPr/>
        </p:nvSpPr>
        <p:spPr>
          <a:xfrm>
            <a:off x="8853922" y="2190358"/>
            <a:ext cx="308012" cy="352607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FB0D5-F44B-86BF-699B-165D2ECDB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4186" y="3358516"/>
            <a:ext cx="463509" cy="4574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68EBEB-9B2A-2ED6-563F-F6825DEDAA82}"/>
              </a:ext>
            </a:extLst>
          </p:cNvPr>
          <p:cNvSpPr/>
          <p:nvPr/>
        </p:nvSpPr>
        <p:spPr>
          <a:xfrm>
            <a:off x="4584938" y="4580745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SAP AI Model and search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00970D-BBFC-F874-4CC7-B536E163171C}"/>
              </a:ext>
            </a:extLst>
          </p:cNvPr>
          <p:cNvSpPr/>
          <p:nvPr/>
        </p:nvSpPr>
        <p:spPr>
          <a:xfrm>
            <a:off x="4607279" y="2303491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Training and Search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BC6BA3A-B058-A8FE-1873-0A5B866B375D}"/>
              </a:ext>
            </a:extLst>
          </p:cNvPr>
          <p:cNvSpPr/>
          <p:nvPr/>
        </p:nvSpPr>
        <p:spPr>
          <a:xfrm>
            <a:off x="6754764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Data Ingestion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091AC-5BA0-E718-85AF-6EDC6FE62418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8243483" y="3943350"/>
            <a:ext cx="610439" cy="10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D0B4E3-85E5-C4CB-77F1-DED08C17961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95998" y="2794981"/>
            <a:ext cx="658766" cy="114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18F64-9F3F-49C4-361C-431579FBC50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073657" y="3943350"/>
            <a:ext cx="681107" cy="1128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700F6D-522A-A28B-B21F-2703A75B6C8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42529" y="2794981"/>
            <a:ext cx="1264750" cy="114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CE43E4B-BA94-E6FD-A97C-EE8B8A67F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52" y="3154680"/>
            <a:ext cx="2766231" cy="17745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B121B-FE77-3598-C115-59558CDBC93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5789" y="3943350"/>
            <a:ext cx="1199149" cy="1128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84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7" y="893"/>
            <a:ext cx="12188826" cy="685621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589" y="894"/>
            <a:ext cx="12188824" cy="157554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7" y="894"/>
            <a:ext cx="8126740" cy="157505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84" y="892"/>
            <a:ext cx="12188828" cy="157390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119" y="248866"/>
            <a:ext cx="7061882" cy="1158898"/>
          </a:xfrm>
        </p:spPr>
        <p:txBody>
          <a:bodyPr vert="horz" lIns="91416" tIns="45708" rIns="91416" bIns="45708" rtlCol="0" anchor="ctr">
            <a:normAutofit/>
          </a:bodyPr>
          <a:lstStyle/>
          <a:p>
            <a:r>
              <a:rPr lang="en-US" sz="3999">
                <a:solidFill>
                  <a:srgbClr val="FFFFFF"/>
                </a:solidFill>
              </a:rPr>
              <a:t>Architecture – SAP Technology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3E5C6-363A-27DB-82FF-E39528B9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18" y="2434760"/>
            <a:ext cx="599214" cy="19174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921E9-3F34-2C9A-A251-B026A9001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073" y="2767219"/>
            <a:ext cx="607845" cy="285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292B6-C278-575F-4518-CE65F7F15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0309" y="2475956"/>
            <a:ext cx="464812" cy="447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E794C-4015-EDD1-7A53-6694106FABC4}"/>
              </a:ext>
            </a:extLst>
          </p:cNvPr>
          <p:cNvSpPr txBox="1"/>
          <p:nvPr/>
        </p:nvSpPr>
        <p:spPr>
          <a:xfrm>
            <a:off x="7397488" y="2003985"/>
            <a:ext cx="1530859" cy="430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1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Phase 1 – Documents, Images, databases</a:t>
            </a:r>
            <a:endParaRPr lang="en-US" sz="11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8DE5F-4355-D076-370A-7F63AD4A9CF0}"/>
              </a:ext>
            </a:extLst>
          </p:cNvPr>
          <p:cNvSpPr txBox="1"/>
          <p:nvPr/>
        </p:nvSpPr>
        <p:spPr>
          <a:xfrm>
            <a:off x="8870903" y="1992462"/>
            <a:ext cx="1530859" cy="430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1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Phase 2 – videos, Teams recordings, etc.</a:t>
            </a:r>
            <a:endParaRPr lang="en-US" sz="11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B2FAD25-F1C9-E785-1705-17F2150F066E}"/>
              </a:ext>
            </a:extLst>
          </p:cNvPr>
          <p:cNvSpPr/>
          <p:nvPr/>
        </p:nvSpPr>
        <p:spPr>
          <a:xfrm>
            <a:off x="7166307" y="2036790"/>
            <a:ext cx="307932" cy="352515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black"/>
              </a:solidFill>
              <a:latin typeface="Aptos" panose="021100040202020202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FB0D5-F44B-86BF-699B-165D2ECDB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1733" y="3127647"/>
            <a:ext cx="463388" cy="45733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BC6BA3A-B058-A8FE-1873-0A5B866B375D}"/>
              </a:ext>
            </a:extLst>
          </p:cNvPr>
          <p:cNvSpPr/>
          <p:nvPr/>
        </p:nvSpPr>
        <p:spPr>
          <a:xfrm>
            <a:off x="964949" y="5817412"/>
            <a:ext cx="5907665" cy="26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00">
                <a:solidFill>
                  <a:prstClr val="white"/>
                </a:solidFill>
                <a:latin typeface="Aptos" panose="02110004020202020204"/>
              </a:rPr>
              <a:t>SAP Business Technology Platform (BTP) 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BA3A535D-CA93-707F-503F-295F85994E8C}"/>
              </a:ext>
            </a:extLst>
          </p:cNvPr>
          <p:cNvSpPr/>
          <p:nvPr/>
        </p:nvSpPr>
        <p:spPr>
          <a:xfrm>
            <a:off x="4909028" y="2008840"/>
            <a:ext cx="1751768" cy="6611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00">
                <a:solidFill>
                  <a:prstClr val="white"/>
                </a:solidFill>
                <a:latin typeface="Aptos" panose="02110004020202020204"/>
                <a:hlinkClick r:id="rId8"/>
              </a:rPr>
              <a:t>Extended Enterprise Content Mgmt. (ECM)</a:t>
            </a:r>
            <a:endParaRPr lang="en-US" sz="10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9248DA53-247D-41E5-C9B8-F5D22887AF6B}"/>
              </a:ext>
            </a:extLst>
          </p:cNvPr>
          <p:cNvSpPr/>
          <p:nvPr/>
        </p:nvSpPr>
        <p:spPr>
          <a:xfrm>
            <a:off x="2964039" y="3247696"/>
            <a:ext cx="1751768" cy="661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00">
                <a:solidFill>
                  <a:prstClr val="white"/>
                </a:solidFill>
                <a:latin typeface="Aptos" panose="02110004020202020204"/>
                <a:hlinkClick r:id="rId9"/>
              </a:rPr>
              <a:t>Document Information Extraction </a:t>
            </a:r>
            <a:endParaRPr lang="en-US" sz="1000">
              <a:solidFill>
                <a:prstClr val="white"/>
              </a:solidFill>
              <a:latin typeface="Aptos" panose="02110004020202020204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2FB879-891F-1EB7-07C8-33860411CB2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660796" y="2339396"/>
            <a:ext cx="460550" cy="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3">
            <a:extLst>
              <a:ext uri="{FF2B5EF4-FFF2-40B4-BE49-F238E27FC236}">
                <a16:creationId xmlns:a16="http://schemas.microsoft.com/office/drawing/2014/main" id="{C6E96C1A-8B3C-7FC3-E3D0-57DCE348010D}"/>
              </a:ext>
            </a:extLst>
          </p:cNvPr>
          <p:cNvSpPr/>
          <p:nvPr/>
        </p:nvSpPr>
        <p:spPr>
          <a:xfrm>
            <a:off x="2965164" y="4749575"/>
            <a:ext cx="1751768" cy="6611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00">
                <a:solidFill>
                  <a:prstClr val="white"/>
                </a:solidFill>
                <a:latin typeface="Aptos" panose="02110004020202020204"/>
                <a:hlinkClick r:id="rId10"/>
              </a:rPr>
              <a:t>SAP Application Studio</a:t>
            </a:r>
            <a:endParaRPr lang="en-US" sz="1000">
              <a:solidFill>
                <a:prstClr val="white"/>
              </a:solidFill>
              <a:latin typeface="Aptos" panose="02110004020202020204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23E3B7-695F-3D95-FD53-2BA9A41F89F5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4715806" y="3578252"/>
            <a:ext cx="243817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28BD5AD-DCC9-B28A-77BB-F3D0E1D50A15}"/>
              </a:ext>
            </a:extLst>
          </p:cNvPr>
          <p:cNvSpPr txBox="1"/>
          <p:nvPr/>
        </p:nvSpPr>
        <p:spPr>
          <a:xfrm>
            <a:off x="5106012" y="3560294"/>
            <a:ext cx="1574390" cy="2307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1088449"/>
            <a:r>
              <a:rPr lang="en-US" sz="900" i="1">
                <a:solidFill>
                  <a:prstClr val="black"/>
                </a:solidFill>
                <a:latin typeface="Arial"/>
              </a:rPr>
              <a:t>Supported Doc </a:t>
            </a:r>
            <a:r>
              <a:rPr lang="en-US" sz="900" i="1">
                <a:solidFill>
                  <a:prstClr val="black"/>
                </a:solidFill>
                <a:latin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endParaRPr lang="en-US" sz="900" i="1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C6DB60-58AA-45B0-9F75-17281AAB6BC3}"/>
              </a:ext>
            </a:extLst>
          </p:cNvPr>
          <p:cNvSpPr txBox="1"/>
          <p:nvPr/>
        </p:nvSpPr>
        <p:spPr>
          <a:xfrm>
            <a:off x="4576948" y="4135344"/>
            <a:ext cx="2359224" cy="23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/>
            <a:r>
              <a:rPr lang="en-US" sz="900" i="1">
                <a:solidFill>
                  <a:prstClr val="black"/>
                </a:solidFill>
                <a:latin typeface="Arial"/>
              </a:rPr>
              <a:t>Unsupported doc types via Generative IA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DE7CF5-A3BF-36A2-E8E7-92FF226FC419}"/>
              </a:ext>
            </a:extLst>
          </p:cNvPr>
          <p:cNvCxnSpPr>
            <a:cxnSpLocks/>
            <a:endCxn id="19" idx="2"/>
          </p:cNvCxnSpPr>
          <p:nvPr/>
        </p:nvCxnSpPr>
        <p:spPr>
          <a:xfrm rot="10800000">
            <a:off x="3839924" y="3908808"/>
            <a:ext cx="3326385" cy="456935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8903E78-DA0C-6C92-6BC3-734ED7A1797E}"/>
              </a:ext>
            </a:extLst>
          </p:cNvPr>
          <p:cNvCxnSpPr>
            <a:stCxn id="19" idx="1"/>
            <a:endCxn id="42" idx="1"/>
          </p:cNvCxnSpPr>
          <p:nvPr/>
        </p:nvCxnSpPr>
        <p:spPr>
          <a:xfrm rot="10800000" flipH="1" flipV="1">
            <a:off x="2964038" y="3578252"/>
            <a:ext cx="1126" cy="1501879"/>
          </a:xfrm>
          <a:prstGeom prst="bentConnector3">
            <a:avLst>
              <a:gd name="adj1" fmla="val -20301954"/>
            </a:avLst>
          </a:prstGeom>
          <a:ln w="95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902A87-2463-6BB4-2168-F661FD3165CA}"/>
              </a:ext>
            </a:extLst>
          </p:cNvPr>
          <p:cNvSpPr txBox="1"/>
          <p:nvPr/>
        </p:nvSpPr>
        <p:spPr>
          <a:xfrm rot="2988231">
            <a:off x="10289412" y="563837"/>
            <a:ext cx="1362778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/>
            <a:r>
              <a:rPr lang="en-US" sz="1600">
                <a:solidFill>
                  <a:prstClr val="white"/>
                </a:solidFill>
                <a:latin typeface="Arial"/>
              </a:rPr>
              <a:t>WIP / Paula</a:t>
            </a:r>
          </a:p>
        </p:txBody>
      </p:sp>
    </p:spTree>
    <p:extLst>
      <p:ext uri="{BB962C8B-B14F-4D97-AF65-F5344CB8AC3E}">
        <p14:creationId xmlns:p14="http://schemas.microsoft.com/office/powerpoint/2010/main" val="6957775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Solutions and Services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8C895B-F268-0BFD-F9E6-384417792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68786"/>
              </p:ext>
            </p:extLst>
          </p:nvPr>
        </p:nvGraphicFramePr>
        <p:xfrm>
          <a:off x="752721" y="1966293"/>
          <a:ext cx="10663697" cy="4064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232">
                  <a:extLst>
                    <a:ext uri="{9D8B030D-6E8A-4147-A177-3AD203B41FA5}">
                      <a16:colId xmlns:a16="http://schemas.microsoft.com/office/drawing/2014/main" val="1005096668"/>
                    </a:ext>
                  </a:extLst>
                </a:gridCol>
                <a:gridCol w="5371465">
                  <a:extLst>
                    <a:ext uri="{9D8B030D-6E8A-4147-A177-3AD203B41FA5}">
                      <a16:colId xmlns:a16="http://schemas.microsoft.com/office/drawing/2014/main" val="1032870537"/>
                    </a:ext>
                  </a:extLst>
                </a:gridCol>
              </a:tblGrid>
              <a:tr h="387815">
                <a:tc>
                  <a:txBody>
                    <a:bodyPr/>
                    <a:lstStyle/>
                    <a:p>
                      <a:r>
                        <a:rPr lang="en-US" sz="1400"/>
                        <a:t>Capability</a:t>
                      </a:r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Tool</a:t>
                      </a:r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3473601666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r>
                        <a:rPr lang="en-US" sz="1400"/>
                        <a:t>Document Repository</a:t>
                      </a:r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SharePoint, Wiki, </a:t>
                      </a:r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3976505089"/>
                  </a:ext>
                </a:extLst>
              </a:tr>
              <a:tr h="387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Embedding Model, Document ingestion</a:t>
                      </a:r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Cognitive Search using Azure AI document intelligence</a:t>
                      </a:r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2088030660"/>
                  </a:ext>
                </a:extLst>
              </a:tr>
              <a:tr h="60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Vectorization - Information extraction -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will extract all the information from documents (PDFs)</a:t>
                      </a:r>
                      <a:endParaRPr lang="en-US" sz="1400"/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i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data preparation script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using Azure AI Document Intelligence Layout service.</a:t>
                      </a:r>
                      <a:endParaRPr lang="en-US" sz="1100"/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3927879555"/>
                  </a:ext>
                </a:extLst>
              </a:tr>
              <a:tr h="604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Run supported chat models such as GPT-35-Turbo and GPT-4 on your data without needing to train or fine-tune models</a:t>
                      </a:r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Azure </a:t>
                      </a:r>
                      <a:r>
                        <a:rPr lang="en-US" sz="1400" err="1"/>
                        <a:t>OpenAI</a:t>
                      </a:r>
                      <a:r>
                        <a:rPr lang="en-US" sz="1400"/>
                        <a:t> on your data</a:t>
                      </a:r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2897166746"/>
                  </a:ext>
                </a:extLst>
              </a:tr>
              <a:tr h="42291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2386186964"/>
                  </a:ext>
                </a:extLst>
              </a:tr>
              <a:tr h="42291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882495560"/>
                  </a:ext>
                </a:extLst>
              </a:tr>
              <a:tr h="42291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1715522982"/>
                  </a:ext>
                </a:extLst>
              </a:tr>
              <a:tr h="422917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133847" marR="133847" marT="66923" marB="66923"/>
                </a:tc>
                <a:extLst>
                  <a:ext uri="{0D108BD9-81ED-4DB2-BD59-A6C34878D82A}">
                    <a16:rowId xmlns:a16="http://schemas.microsoft.com/office/drawing/2014/main" val="132225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9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Roles in Gen-AI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5298-FD47-103B-F5BD-57FD81BC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Senior Management Sponsor: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Provides strategic direction and resources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Cloud Engineer: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Ensures infrastructure is robust, secure, and scalable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Software Developer: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Integrates gen-AI into existing systems and applications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Project Manager: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Symbol" panose="05050102010706020507" pitchFamily="18" charset="2"/>
                <a:ea typeface="Calibri" panose="020F0502020204030204" pitchFamily="34" charset="0"/>
              </a:rPr>
              <a:t>E</a:t>
            </a: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nsures milestones are met on budget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QA Engineer: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ests gen-AI systems to meet company standards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Business Analyst and Domain Experts: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Tailor gen-AI solution to solve real world business problems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Cybersecurity and Data Security Experts: 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effectLst/>
                <a:latin typeface="Symbol" panose="05050102010706020507" pitchFamily="18" charset="2"/>
                <a:ea typeface="Calibri" panose="020F0502020204030204" pitchFamily="34" charset="0"/>
              </a:rPr>
              <a:t>E</a:t>
            </a:r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nsure data is encrypted, compliant, and safe</a:t>
            </a:r>
          </a:p>
          <a:p>
            <a:pPr marL="457200" lvl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Evaluate ethical implications and potential risks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Data Scientists and Machine Learning Engineers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en-US" sz="1400"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Gen-AI models</a:t>
            </a:r>
            <a:endParaRPr lang="en-US" sz="16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7769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Roadmap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3B3932-164F-B748-B6CA-C5094C53BE3B}"/>
              </a:ext>
            </a:extLst>
          </p:cNvPr>
          <p:cNvSpPr/>
          <p:nvPr/>
        </p:nvSpPr>
        <p:spPr bwMode="gray">
          <a:xfrm>
            <a:off x="768111" y="5100158"/>
            <a:ext cx="10324223" cy="946634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72 Brand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1FD9E16-D1D0-A195-042C-82388C7AB343}"/>
              </a:ext>
            </a:extLst>
          </p:cNvPr>
          <p:cNvSpPr/>
          <p:nvPr/>
        </p:nvSpPr>
        <p:spPr bwMode="gray">
          <a:xfrm>
            <a:off x="791407" y="3003457"/>
            <a:ext cx="10306679" cy="1115159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72 Brand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93" name="Table 14">
            <a:extLst>
              <a:ext uri="{FF2B5EF4-FFF2-40B4-BE49-F238E27FC236}">
                <a16:creationId xmlns:a16="http://schemas.microsoft.com/office/drawing/2014/main" id="{311CDE87-49E2-FAD7-A674-5E0D514DA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37526"/>
              </p:ext>
            </p:extLst>
          </p:nvPr>
        </p:nvGraphicFramePr>
        <p:xfrm>
          <a:off x="768335" y="1717609"/>
          <a:ext cx="10332714" cy="5057070"/>
        </p:xfrm>
        <a:graphic>
          <a:graphicData uri="http://schemas.openxmlformats.org/drawingml/2006/table">
            <a:tbl>
              <a:tblPr firstRow="1" bandRow="1"/>
              <a:tblGrid>
                <a:gridCol w="974872">
                  <a:extLst>
                    <a:ext uri="{9D8B030D-6E8A-4147-A177-3AD203B41FA5}">
                      <a16:colId xmlns:a16="http://schemas.microsoft.com/office/drawing/2014/main" val="565011671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2683355155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3941999060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1368103387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3868618379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682782694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3343042732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1428112177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2103594311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3769209602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2833215062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173896860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384153167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652909312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2394232173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1638390149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4168128910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1291279916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1411651360"/>
                    </a:ext>
                  </a:extLst>
                </a:gridCol>
                <a:gridCol w="492518">
                  <a:extLst>
                    <a:ext uri="{9D8B030D-6E8A-4147-A177-3AD203B41FA5}">
                      <a16:colId xmlns:a16="http://schemas.microsoft.com/office/drawing/2014/main" val="2138709787"/>
                    </a:ext>
                  </a:extLst>
                </a:gridCol>
              </a:tblGrid>
              <a:tr h="160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9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137598"/>
                  </a:ext>
                </a:extLst>
              </a:tr>
              <a:tr h="160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APR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MAY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JUN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JUL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AUG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SEP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OCT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NOV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1000" b="1"/>
                        <a:t>DEC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049267"/>
                  </a:ext>
                </a:extLst>
              </a:tr>
              <a:tr h="1600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24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22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19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17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31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28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25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23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20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pPr algn="ctr"/>
                      <a:r>
                        <a:rPr lang="en-US" sz="800"/>
                        <a:t>18</a:t>
                      </a: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14886"/>
                  </a:ext>
                </a:extLst>
              </a:tr>
              <a:tr h="319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991382"/>
                  </a:ext>
                </a:extLst>
              </a:tr>
              <a:tr h="3570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832054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37189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028584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334218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394066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018582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105952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320882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973749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193112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376484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208935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11231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43420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26948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111630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038839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860214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325546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852259"/>
                  </a:ext>
                </a:extLst>
              </a:tr>
              <a:tr h="1908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72 Brand"/>
                        </a:defRPr>
                      </a:lvl9pPr>
                    </a:lstStyle>
                    <a:p>
                      <a:endParaRPr lang="en-US" sz="10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9D1FF">
                          <a:lumMod val="20000"/>
                          <a:lumOff val="8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109037"/>
                  </a:ext>
                </a:extLst>
              </a:tr>
            </a:tbl>
          </a:graphicData>
        </a:graphic>
      </p:graphicFrame>
      <p:sp>
        <p:nvSpPr>
          <p:cNvPr id="101" name="Arrow: Pentagon 7">
            <a:extLst>
              <a:ext uri="{FF2B5EF4-FFF2-40B4-BE49-F238E27FC236}">
                <a16:creationId xmlns:a16="http://schemas.microsoft.com/office/drawing/2014/main" id="{F0FB2F14-C4CB-3361-EAD7-DF2F070F39DE}"/>
              </a:ext>
            </a:extLst>
          </p:cNvPr>
          <p:cNvSpPr/>
          <p:nvPr/>
        </p:nvSpPr>
        <p:spPr bwMode="gray">
          <a:xfrm>
            <a:off x="2205559" y="2346994"/>
            <a:ext cx="1074266" cy="148880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/>
                <a:ea typeface="Arial Unicode MS" pitchFamily="34" charset="-128"/>
                <a:cs typeface="Arial Unicode MS" pitchFamily="34" charset="-128"/>
              </a:rPr>
              <a:t>Approach</a:t>
            </a:r>
          </a:p>
        </p:txBody>
      </p:sp>
      <p:sp>
        <p:nvSpPr>
          <p:cNvPr id="102" name="Arrow: Pentagon 8">
            <a:extLst>
              <a:ext uri="{FF2B5EF4-FFF2-40B4-BE49-F238E27FC236}">
                <a16:creationId xmlns:a16="http://schemas.microsoft.com/office/drawing/2014/main" id="{9775D5B1-D76E-D360-F4C5-6C90D3327F4F}"/>
              </a:ext>
            </a:extLst>
          </p:cNvPr>
          <p:cNvSpPr/>
          <p:nvPr/>
        </p:nvSpPr>
        <p:spPr bwMode="gray">
          <a:xfrm>
            <a:off x="3250616" y="3501709"/>
            <a:ext cx="2816552" cy="161354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MVP Build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E1B67C-CD59-990C-9D38-973D1F6191C4}"/>
              </a:ext>
            </a:extLst>
          </p:cNvPr>
          <p:cNvCxnSpPr>
            <a:cxnSpLocks/>
          </p:cNvCxnSpPr>
          <p:nvPr/>
        </p:nvCxnSpPr>
        <p:spPr>
          <a:xfrm>
            <a:off x="1321528" y="2343138"/>
            <a:ext cx="0" cy="4022026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117" name="Star: 5 Points 40">
            <a:extLst>
              <a:ext uri="{FF2B5EF4-FFF2-40B4-BE49-F238E27FC236}">
                <a16:creationId xmlns:a16="http://schemas.microsoft.com/office/drawing/2014/main" id="{8BB6FD90-130A-05FE-A5A6-914397F823B2}"/>
              </a:ext>
            </a:extLst>
          </p:cNvPr>
          <p:cNvSpPr/>
          <p:nvPr/>
        </p:nvSpPr>
        <p:spPr bwMode="gray">
          <a:xfrm>
            <a:off x="5771354" y="3053024"/>
            <a:ext cx="209355" cy="156324"/>
          </a:xfrm>
          <a:prstGeom prst="star5">
            <a:avLst/>
          </a:prstGeom>
          <a:solidFill>
            <a:srgbClr val="E76500">
              <a:lumMod val="60000"/>
              <a:lumOff val="40000"/>
            </a:srgbClr>
          </a:solidFill>
          <a:ln w="6350" algn="ctr">
            <a:solidFill>
              <a:srgbClr val="E76500">
                <a:lumMod val="75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72 Brand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5" name="Arrow: Pentagon 52">
            <a:extLst>
              <a:ext uri="{FF2B5EF4-FFF2-40B4-BE49-F238E27FC236}">
                <a16:creationId xmlns:a16="http://schemas.microsoft.com/office/drawing/2014/main" id="{349046EA-C9B4-B91A-C662-DDA1858DCD39}"/>
              </a:ext>
            </a:extLst>
          </p:cNvPr>
          <p:cNvSpPr/>
          <p:nvPr/>
        </p:nvSpPr>
        <p:spPr bwMode="gray">
          <a:xfrm>
            <a:off x="2656945" y="3796017"/>
            <a:ext cx="3502738" cy="161354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Document Repository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2988357-6424-4784-7517-402DF96048AA}"/>
              </a:ext>
            </a:extLst>
          </p:cNvPr>
          <p:cNvCxnSpPr>
            <a:cxnSpLocks/>
          </p:cNvCxnSpPr>
          <p:nvPr/>
        </p:nvCxnSpPr>
        <p:spPr>
          <a:xfrm>
            <a:off x="4453686" y="2356450"/>
            <a:ext cx="0" cy="4494483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13C28AD-DAC4-8D26-1E34-3693466A5339}"/>
              </a:ext>
            </a:extLst>
          </p:cNvPr>
          <p:cNvCxnSpPr>
            <a:cxnSpLocks/>
          </p:cNvCxnSpPr>
          <p:nvPr/>
        </p:nvCxnSpPr>
        <p:spPr>
          <a:xfrm>
            <a:off x="10883800" y="2357346"/>
            <a:ext cx="0" cy="4493587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C7CE6ED-DD08-15A8-53A4-A60F417A6D06}"/>
              </a:ext>
            </a:extLst>
          </p:cNvPr>
          <p:cNvCxnSpPr>
            <a:cxnSpLocks/>
          </p:cNvCxnSpPr>
          <p:nvPr/>
        </p:nvCxnSpPr>
        <p:spPr>
          <a:xfrm>
            <a:off x="9373567" y="2350100"/>
            <a:ext cx="22704" cy="4477946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372B042-6BC7-06C9-27DA-814414E32FE1}"/>
              </a:ext>
            </a:extLst>
          </p:cNvPr>
          <p:cNvCxnSpPr>
            <a:cxnSpLocks/>
          </p:cNvCxnSpPr>
          <p:nvPr/>
        </p:nvCxnSpPr>
        <p:spPr>
          <a:xfrm>
            <a:off x="8243564" y="2343138"/>
            <a:ext cx="0" cy="4507795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FA5FAAD-A77E-DDF5-0965-A25693C2A80F}"/>
              </a:ext>
            </a:extLst>
          </p:cNvPr>
          <p:cNvCxnSpPr>
            <a:cxnSpLocks/>
          </p:cNvCxnSpPr>
          <p:nvPr/>
        </p:nvCxnSpPr>
        <p:spPr>
          <a:xfrm flipH="1">
            <a:off x="4907992" y="2349819"/>
            <a:ext cx="5" cy="4501114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5F7DDD-4257-4A1C-0651-675E60094F2A}"/>
              </a:ext>
            </a:extLst>
          </p:cNvPr>
          <p:cNvCxnSpPr>
            <a:cxnSpLocks/>
          </p:cNvCxnSpPr>
          <p:nvPr/>
        </p:nvCxnSpPr>
        <p:spPr>
          <a:xfrm>
            <a:off x="4655203" y="2349488"/>
            <a:ext cx="57213" cy="4478558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ABE76C2-0C9B-D360-84C8-B0ABFB877653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812167" y="2357346"/>
            <a:ext cx="122525" cy="4417333"/>
          </a:xfrm>
          <a:prstGeom prst="line">
            <a:avLst/>
          </a:prstGeom>
          <a:noFill/>
          <a:ln w="6350" cap="flat" cmpd="sng" algn="ctr">
            <a:solidFill>
              <a:srgbClr val="89D1FF">
                <a:lumMod val="40000"/>
                <a:lumOff val="60000"/>
              </a:srgbClr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140" name="Arrow: Pentagon 9">
            <a:extLst>
              <a:ext uri="{FF2B5EF4-FFF2-40B4-BE49-F238E27FC236}">
                <a16:creationId xmlns:a16="http://schemas.microsoft.com/office/drawing/2014/main" id="{869C706B-B223-91BA-CF06-50B69ED210D6}"/>
              </a:ext>
            </a:extLst>
          </p:cNvPr>
          <p:cNvSpPr/>
          <p:nvPr/>
        </p:nvSpPr>
        <p:spPr bwMode="gray">
          <a:xfrm>
            <a:off x="4712416" y="4287111"/>
            <a:ext cx="3394086" cy="166460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Phase 2 Build Out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31D0873-8EF8-42F3-A4F6-040F208E4168}"/>
              </a:ext>
            </a:extLst>
          </p:cNvPr>
          <p:cNvGrpSpPr/>
          <p:nvPr/>
        </p:nvGrpSpPr>
        <p:grpSpPr>
          <a:xfrm>
            <a:off x="766662" y="2999242"/>
            <a:ext cx="537516" cy="1089646"/>
            <a:chOff x="6170194" y="5322589"/>
            <a:chExt cx="537516" cy="1089646"/>
          </a:xfrm>
          <a:solidFill>
            <a:srgbClr val="F2F2F2"/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E74604-B5EF-AE1F-066F-1AA7326C31A9}"/>
                </a:ext>
              </a:extLst>
            </p:cNvPr>
            <p:cNvSpPr/>
            <p:nvPr/>
          </p:nvSpPr>
          <p:spPr bwMode="gray">
            <a:xfrm>
              <a:off x="6170194" y="5322589"/>
              <a:ext cx="537516" cy="1089646"/>
            </a:xfrm>
            <a:prstGeom prst="rect">
              <a:avLst/>
            </a:prstGeom>
            <a:grpFill/>
            <a:ln w="12700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kern="0" err="1">
                <a:solidFill>
                  <a:srgbClr val="000000"/>
                </a:solidFill>
                <a:latin typeface="72 Brand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EB3BDC6-0A23-194E-2F97-14B7CFEA3A1B}"/>
                </a:ext>
              </a:extLst>
            </p:cNvPr>
            <p:cNvSpPr txBox="1"/>
            <p:nvPr/>
          </p:nvSpPr>
          <p:spPr>
            <a:xfrm rot="16200000">
              <a:off x="6005247" y="5792003"/>
              <a:ext cx="849551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 defTabSz="1088449" fontAlgn="base"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US" sz="1000" kern="0">
                  <a:solidFill>
                    <a:srgbClr val="000000"/>
                  </a:solidFill>
                  <a:latin typeface="72 Brand" panose="020B0504030603020204" pitchFamily="34" charset="0"/>
                  <a:ea typeface="Arial Unicode MS" pitchFamily="34" charset="-128"/>
                  <a:cs typeface="Arial Unicode MS" pitchFamily="34" charset="-128"/>
                </a:rPr>
                <a:t>MVP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D779300-EF4E-08E0-003E-BB578C90BD9E}"/>
              </a:ext>
            </a:extLst>
          </p:cNvPr>
          <p:cNvGrpSpPr/>
          <p:nvPr/>
        </p:nvGrpSpPr>
        <p:grpSpPr>
          <a:xfrm>
            <a:off x="763873" y="2271355"/>
            <a:ext cx="537516" cy="700389"/>
            <a:chOff x="6170194" y="5472770"/>
            <a:chExt cx="537516" cy="939466"/>
          </a:xfrm>
          <a:solidFill>
            <a:srgbClr val="FFFFFF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C7E9F4E-6D61-0C99-E607-DFF59CA4DB69}"/>
                </a:ext>
              </a:extLst>
            </p:cNvPr>
            <p:cNvSpPr/>
            <p:nvPr/>
          </p:nvSpPr>
          <p:spPr bwMode="gray">
            <a:xfrm>
              <a:off x="6170194" y="5472772"/>
              <a:ext cx="537516" cy="939464"/>
            </a:xfrm>
            <a:prstGeom prst="rect">
              <a:avLst/>
            </a:prstGeom>
            <a:grpFill/>
            <a:ln w="12700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2178509-061B-3B94-EEE7-0A1F580AD029}"/>
                </a:ext>
              </a:extLst>
            </p:cNvPr>
            <p:cNvSpPr txBox="1"/>
            <p:nvPr/>
          </p:nvSpPr>
          <p:spPr>
            <a:xfrm rot="16200000">
              <a:off x="5960297" y="5819392"/>
              <a:ext cx="939466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088449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rand" panose="020B0504030603020204" pitchFamily="34" charset="0"/>
                  <a:ea typeface="Arial Unicode MS" pitchFamily="34" charset="-128"/>
                  <a:cs typeface="Arial Unicode MS" pitchFamily="34" charset="-128"/>
                </a:rPr>
                <a:t>Approach and Design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6B9C92D-B442-BADA-43AB-8113B8C6441B}"/>
              </a:ext>
            </a:extLst>
          </p:cNvPr>
          <p:cNvGrpSpPr/>
          <p:nvPr/>
        </p:nvGrpSpPr>
        <p:grpSpPr>
          <a:xfrm>
            <a:off x="768157" y="4126032"/>
            <a:ext cx="537516" cy="964004"/>
            <a:chOff x="6170194" y="5322589"/>
            <a:chExt cx="537516" cy="1089646"/>
          </a:xfrm>
          <a:solidFill>
            <a:srgbClr val="FFFFFF"/>
          </a:solidFill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253827E-D322-1C59-E10A-FC710AF9672D}"/>
                </a:ext>
              </a:extLst>
            </p:cNvPr>
            <p:cNvSpPr/>
            <p:nvPr/>
          </p:nvSpPr>
          <p:spPr bwMode="gray">
            <a:xfrm>
              <a:off x="6170194" y="5322589"/>
              <a:ext cx="537516" cy="1089646"/>
            </a:xfrm>
            <a:prstGeom prst="rect">
              <a:avLst/>
            </a:prstGeom>
            <a:grpFill/>
            <a:ln w="12700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67213C1-0743-3307-74F9-DCD6BA255A71}"/>
                </a:ext>
              </a:extLst>
            </p:cNvPr>
            <p:cNvSpPr txBox="1"/>
            <p:nvPr/>
          </p:nvSpPr>
          <p:spPr>
            <a:xfrm rot="16200000">
              <a:off x="6005247" y="5792003"/>
              <a:ext cx="849551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088449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72 Brand" panose="020B0504030603020204" pitchFamily="34" charset="0"/>
                  <a:ea typeface="Arial Unicode MS" pitchFamily="34" charset="-128"/>
                  <a:cs typeface="Arial Unicode MS" pitchFamily="34" charset="-128"/>
                </a:rPr>
                <a:t>Phase 2</a:t>
              </a:r>
            </a:p>
          </p:txBody>
        </p:sp>
      </p:grpSp>
      <p:sp>
        <p:nvSpPr>
          <p:cNvPr id="169" name="Arrow: Pentagon 7">
            <a:extLst>
              <a:ext uri="{FF2B5EF4-FFF2-40B4-BE49-F238E27FC236}">
                <a16:creationId xmlns:a16="http://schemas.microsoft.com/office/drawing/2014/main" id="{73B54BB3-31F7-B9F2-1832-8480608F37AB}"/>
              </a:ext>
            </a:extLst>
          </p:cNvPr>
          <p:cNvSpPr/>
          <p:nvPr/>
        </p:nvSpPr>
        <p:spPr bwMode="gray">
          <a:xfrm>
            <a:off x="2679290" y="2582387"/>
            <a:ext cx="1074266" cy="148880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/>
                <a:ea typeface="Arial Unicode MS" pitchFamily="34" charset="-128"/>
                <a:cs typeface="Arial Unicode MS" pitchFamily="34" charset="-128"/>
              </a:rPr>
              <a:t>Team Setup</a:t>
            </a:r>
          </a:p>
        </p:txBody>
      </p:sp>
      <p:sp>
        <p:nvSpPr>
          <p:cNvPr id="170" name="Arrow: Pentagon 7">
            <a:extLst>
              <a:ext uri="{FF2B5EF4-FFF2-40B4-BE49-F238E27FC236}">
                <a16:creationId xmlns:a16="http://schemas.microsoft.com/office/drawing/2014/main" id="{B54DC8EB-5D56-A155-DDD7-A62CD22831D9}"/>
              </a:ext>
            </a:extLst>
          </p:cNvPr>
          <p:cNvSpPr/>
          <p:nvPr/>
        </p:nvSpPr>
        <p:spPr bwMode="gray">
          <a:xfrm>
            <a:off x="3105417" y="2802149"/>
            <a:ext cx="1074266" cy="148880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/>
                <a:ea typeface="Arial Unicode MS" pitchFamily="34" charset="-128"/>
                <a:cs typeface="Arial Unicode MS" pitchFamily="34" charset="-128"/>
              </a:rPr>
              <a:t>Design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CDE26D5-0484-33B2-B5AE-69843FDB27B7}"/>
              </a:ext>
            </a:extLst>
          </p:cNvPr>
          <p:cNvGrpSpPr/>
          <p:nvPr/>
        </p:nvGrpSpPr>
        <p:grpSpPr>
          <a:xfrm>
            <a:off x="763873" y="5120915"/>
            <a:ext cx="537516" cy="964004"/>
            <a:chOff x="6170194" y="5322589"/>
            <a:chExt cx="537516" cy="1089646"/>
          </a:xfrm>
          <a:solidFill>
            <a:srgbClr val="FFFFFF"/>
          </a:solidFill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DD27473-6E21-A7D6-6B1E-D48EDB3DDB2B}"/>
                </a:ext>
              </a:extLst>
            </p:cNvPr>
            <p:cNvSpPr/>
            <p:nvPr/>
          </p:nvSpPr>
          <p:spPr bwMode="gray">
            <a:xfrm>
              <a:off x="6170194" y="5322589"/>
              <a:ext cx="537516" cy="1089646"/>
            </a:xfrm>
            <a:prstGeom prst="rect">
              <a:avLst/>
            </a:prstGeom>
            <a:grpFill/>
            <a:ln w="12700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lIns="90000" tIns="72000" rIns="90000" bIns="72000"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C3CE01A-86AD-C27C-E0DC-AA0D448ED752}"/>
                </a:ext>
              </a:extLst>
            </p:cNvPr>
            <p:cNvSpPr txBox="1"/>
            <p:nvPr/>
          </p:nvSpPr>
          <p:spPr>
            <a:xfrm rot="16200000">
              <a:off x="6005247" y="5792003"/>
              <a:ext cx="849551" cy="15388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1088449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r>
                <a:rPr lang="en-US" sz="1000" kern="0">
                  <a:solidFill>
                    <a:srgbClr val="000000"/>
                  </a:solidFill>
                  <a:latin typeface="72 Brand" panose="020B0504030603020204" pitchFamily="34" charset="0"/>
                  <a:ea typeface="Arial Unicode MS" pitchFamily="34" charset="-128"/>
                  <a:cs typeface="Arial Unicode MS" pitchFamily="34" charset="-128"/>
                </a:rPr>
                <a:t>Deploy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A231B60B-C3AF-A9E4-04F5-A9A8D36AA595}"/>
              </a:ext>
            </a:extLst>
          </p:cNvPr>
          <p:cNvSpPr txBox="1"/>
          <p:nvPr/>
        </p:nvSpPr>
        <p:spPr>
          <a:xfrm>
            <a:off x="5460215" y="2883280"/>
            <a:ext cx="11155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000" kern="0">
                <a:solidFill>
                  <a:srgbClr val="000000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Proof of Concept</a:t>
            </a:r>
          </a:p>
        </p:txBody>
      </p:sp>
      <p:sp>
        <p:nvSpPr>
          <p:cNvPr id="176" name="Arrow: Pentagon 8">
            <a:extLst>
              <a:ext uri="{FF2B5EF4-FFF2-40B4-BE49-F238E27FC236}">
                <a16:creationId xmlns:a16="http://schemas.microsoft.com/office/drawing/2014/main" id="{EA8FED86-04B6-C7C4-DA08-698F826065BC}"/>
              </a:ext>
            </a:extLst>
          </p:cNvPr>
          <p:cNvSpPr/>
          <p:nvPr/>
        </p:nvSpPr>
        <p:spPr bwMode="gray">
          <a:xfrm>
            <a:off x="6657660" y="4605483"/>
            <a:ext cx="1448842" cy="159244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Testing</a:t>
            </a:r>
          </a:p>
        </p:txBody>
      </p:sp>
      <p:sp>
        <p:nvSpPr>
          <p:cNvPr id="177" name="Star: 5 Points 40">
            <a:extLst>
              <a:ext uri="{FF2B5EF4-FFF2-40B4-BE49-F238E27FC236}">
                <a16:creationId xmlns:a16="http://schemas.microsoft.com/office/drawing/2014/main" id="{FFE04941-D1B2-691E-1EF9-62784037C3CE}"/>
              </a:ext>
            </a:extLst>
          </p:cNvPr>
          <p:cNvSpPr/>
          <p:nvPr/>
        </p:nvSpPr>
        <p:spPr bwMode="gray">
          <a:xfrm>
            <a:off x="8063733" y="4029614"/>
            <a:ext cx="209355" cy="156324"/>
          </a:xfrm>
          <a:prstGeom prst="star5">
            <a:avLst/>
          </a:prstGeom>
          <a:solidFill>
            <a:srgbClr val="E76500">
              <a:lumMod val="60000"/>
              <a:lumOff val="40000"/>
            </a:srgbClr>
          </a:solidFill>
          <a:ln w="6350" algn="ctr">
            <a:solidFill>
              <a:srgbClr val="E76500">
                <a:lumMod val="75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72 Brand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9553CBB-ACEC-2C74-0520-CEAC759E18EF}"/>
              </a:ext>
            </a:extLst>
          </p:cNvPr>
          <p:cNvSpPr txBox="1"/>
          <p:nvPr/>
        </p:nvSpPr>
        <p:spPr>
          <a:xfrm>
            <a:off x="7752594" y="3859870"/>
            <a:ext cx="11155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000" kern="0">
                <a:solidFill>
                  <a:srgbClr val="000000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Early Adopters</a:t>
            </a:r>
          </a:p>
        </p:txBody>
      </p:sp>
      <p:sp>
        <p:nvSpPr>
          <p:cNvPr id="179" name="Arrow: Pentagon 9">
            <a:extLst>
              <a:ext uri="{FF2B5EF4-FFF2-40B4-BE49-F238E27FC236}">
                <a16:creationId xmlns:a16="http://schemas.microsoft.com/office/drawing/2014/main" id="{2FEC7094-7F4A-A733-0E82-0F8027900D9E}"/>
              </a:ext>
            </a:extLst>
          </p:cNvPr>
          <p:cNvSpPr/>
          <p:nvPr/>
        </p:nvSpPr>
        <p:spPr bwMode="gray">
          <a:xfrm>
            <a:off x="8143612" y="5379898"/>
            <a:ext cx="1614494" cy="179374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Bug fixes</a:t>
            </a:r>
          </a:p>
        </p:txBody>
      </p:sp>
      <p:sp>
        <p:nvSpPr>
          <p:cNvPr id="180" name="Arrow: Pentagon 8">
            <a:extLst>
              <a:ext uri="{FF2B5EF4-FFF2-40B4-BE49-F238E27FC236}">
                <a16:creationId xmlns:a16="http://schemas.microsoft.com/office/drawing/2014/main" id="{EA1913B6-3D90-77CA-C71E-F81B3F27CEFA}"/>
              </a:ext>
            </a:extLst>
          </p:cNvPr>
          <p:cNvSpPr/>
          <p:nvPr/>
        </p:nvSpPr>
        <p:spPr bwMode="gray">
          <a:xfrm>
            <a:off x="9068922" y="5698270"/>
            <a:ext cx="689183" cy="171598"/>
          </a:xfrm>
          <a:prstGeom prst="homePlate">
            <a:avLst/>
          </a:prstGeom>
          <a:solidFill>
            <a:srgbClr val="89D1FF">
              <a:lumMod val="20000"/>
              <a:lumOff val="80000"/>
            </a:srgbClr>
          </a:solidFill>
          <a:ln w="12700" algn="ctr">
            <a:solidFill>
              <a:srgbClr val="89D1FF"/>
            </a:solidFill>
            <a:miter lim="800000"/>
            <a:headEnd/>
            <a:tailEnd/>
          </a:ln>
        </p:spPr>
        <p:txBody>
          <a:bodyPr lIns="0" tIns="0" rIns="0" bIns="0" rtlCol="0" anchor="ctr"/>
          <a:lstStyle/>
          <a:p>
            <a:pPr marL="0" marR="0" lvl="0" indent="0" algn="ctr" defTabSz="1088449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Testing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663B3-EFD0-E696-19F7-2B12293503E5}"/>
              </a:ext>
            </a:extLst>
          </p:cNvPr>
          <p:cNvSpPr txBox="1"/>
          <p:nvPr/>
        </p:nvSpPr>
        <p:spPr>
          <a:xfrm>
            <a:off x="9499352" y="5126030"/>
            <a:ext cx="884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000" kern="0">
                <a:solidFill>
                  <a:srgbClr val="000000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GA within CSS</a:t>
            </a:r>
          </a:p>
        </p:txBody>
      </p:sp>
      <p:sp>
        <p:nvSpPr>
          <p:cNvPr id="182" name="Star: 5 Points 40">
            <a:extLst>
              <a:ext uri="{FF2B5EF4-FFF2-40B4-BE49-F238E27FC236}">
                <a16:creationId xmlns:a16="http://schemas.microsoft.com/office/drawing/2014/main" id="{CA1392FD-842D-6539-E722-2034E55A96DA}"/>
              </a:ext>
            </a:extLst>
          </p:cNvPr>
          <p:cNvSpPr/>
          <p:nvPr/>
        </p:nvSpPr>
        <p:spPr bwMode="gray">
          <a:xfrm>
            <a:off x="9790490" y="5360942"/>
            <a:ext cx="209355" cy="156324"/>
          </a:xfrm>
          <a:prstGeom prst="star5">
            <a:avLst/>
          </a:prstGeom>
          <a:solidFill>
            <a:srgbClr val="E76500">
              <a:lumMod val="60000"/>
              <a:lumOff val="40000"/>
            </a:srgbClr>
          </a:solidFill>
          <a:ln w="6350" algn="ctr">
            <a:solidFill>
              <a:srgbClr val="E76500">
                <a:lumMod val="75000"/>
              </a:srgb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72 Brand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99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Team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Preetish Prakash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Devarshi Dwivedy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Modern Times Team (Mohan, Saurabh and Ananda)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Yamini Kothari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Paula Hurtado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Amit Sharma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Terah Gumm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Arya Singh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Brandon Matson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Jeffrey Truong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Minal Chopade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12440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Budget and ROI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Open: Potential costs and funding asks. </a:t>
            </a:r>
          </a:p>
          <a:p>
            <a:pPr marL="0" indent="0" algn="l">
              <a:buNone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774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genda"/>
          <p:cNvSpPr>
            <a:spLocks noGrp="1"/>
          </p:cNvSpPr>
          <p:nvPr>
            <p:ph type="title"/>
          </p:nvPr>
        </p:nvSpPr>
        <p:spPr bwMode="gray"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3" name="Agenda items"/>
          <p:cNvSpPr>
            <a:spLocks noGrp="1"/>
          </p:cNvSpPr>
          <p:nvPr>
            <p:ph type="body" sz="quarter" idx="10"/>
          </p:nvPr>
        </p:nvSpPr>
        <p:spPr bwMode="gray"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Introduction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The Challenge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The Opportunity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Key Features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Business Benefits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Technical Architecture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Implementation Roadmap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Project Team and Resources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Budget and ROI</a:t>
            </a:r>
          </a:p>
          <a:p>
            <a:pPr indent="-22860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/>
              <a:t>Conclusion and Call to Action</a:t>
            </a:r>
          </a:p>
          <a:p>
            <a:pPr marL="342797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Evaluate and select the appropriate NLP libraries, language models, and cloud platforms based on the requirements and constraints.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Develop a proof-of-concept or minimum viable product (MVP) to validate the approach and gather feedback from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Iterate and refine the design based on feedback and lessons learned from the MVP.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Develop a comprehensive project plan, including timelines, resource allocation, and risk mitigation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Implement the AI agent following best practices for software development, testing, and deployment.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Conduct user acceptance testing and gather feedback for continuous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Develop a change management plan and training materials for end-users and IT support staff.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Establish a governance framework for ongoing maintenance, updates, and enhancements of the AI agent.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7741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8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5429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83039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8908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44666-6627-DAE7-8D7A-91D392D9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Preetish Prakash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preetish.prakash@sap.com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blue square with black text&#10;&#10;Description automatically generated">
            <a:extLst>
              <a:ext uri="{FF2B5EF4-FFF2-40B4-BE49-F238E27FC236}">
                <a16:creationId xmlns:a16="http://schemas.microsoft.com/office/drawing/2014/main" id="{4EF28E49-4B75-B762-42BC-95179AEA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59" y="2422438"/>
            <a:ext cx="3737164" cy="202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4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904B-059C-CECB-E76B-B65DC66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8DB05-1086-B301-4D10-F39D122440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548B-1D00-CC51-40CB-753BE5CEC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0A86092-F017-4CAD-6066-62120136CF7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2480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A86092-F017-4CAD-6066-62120136CF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2480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Grafik 9">
            <a:extLst>
              <a:ext uri="{FF2B5EF4-FFF2-40B4-BE49-F238E27FC236}">
                <a16:creationId xmlns:a16="http://schemas.microsoft.com/office/drawing/2014/main" id="{962ACB69-B438-FEEB-5C5B-C2CA02D35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71" y="43591"/>
            <a:ext cx="12022458" cy="6770818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6E0EC25-4D1D-4132-CFCA-8EE7CADFF3E2}"/>
              </a:ext>
            </a:extLst>
          </p:cNvPr>
          <p:cNvSpPr txBox="1"/>
          <p:nvPr/>
        </p:nvSpPr>
        <p:spPr>
          <a:xfrm>
            <a:off x="968468" y="1519686"/>
            <a:ext cx="50119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6000" b="1" kern="0">
                <a:solidFill>
                  <a:schemeClr val="bg1"/>
                </a:solidFill>
                <a:latin typeface="Aptos" panose="020B0004020202020204" pitchFamily="34" charset="0"/>
                <a:ea typeface="Arial Unicode MS" pitchFamily="34" charset="-128"/>
                <a:cs typeface="Arial Unicode MS" pitchFamily="34" charset="-128"/>
              </a:rPr>
              <a:t>APPENDIX </a:t>
            </a:r>
            <a:endParaRPr lang="en-US" sz="6000" kern="0">
              <a:solidFill>
                <a:schemeClr val="bg1"/>
              </a:solidFill>
              <a:latin typeface="Aptos" panose="020B00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95169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- SAP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F3E5C6-363A-27DB-82FF-E39528B9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94" y="2665447"/>
            <a:ext cx="599370" cy="1917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921E9-3F34-2C9A-A251-B026A9001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85" y="2665447"/>
            <a:ext cx="608003" cy="2853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292B6-C278-575F-4518-CE65F7F15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762" y="2706653"/>
            <a:ext cx="464933" cy="448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E794C-4015-EDD1-7A53-6694106FABC4}"/>
              </a:ext>
            </a:extLst>
          </p:cNvPr>
          <p:cNvSpPr txBox="1"/>
          <p:nvPr/>
        </p:nvSpPr>
        <p:spPr>
          <a:xfrm>
            <a:off x="9079465" y="2234559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1 – Documents, Images, databases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8DE5F-4355-D076-370A-7F63AD4A9CF0}"/>
              </a:ext>
            </a:extLst>
          </p:cNvPr>
          <p:cNvSpPr txBox="1"/>
          <p:nvPr/>
        </p:nvSpPr>
        <p:spPr>
          <a:xfrm>
            <a:off x="10553263" y="2223033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2 – videos, Teams recordings, etc.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B2FAD25-F1C9-E785-1705-17F2150F066E}"/>
              </a:ext>
            </a:extLst>
          </p:cNvPr>
          <p:cNvSpPr/>
          <p:nvPr/>
        </p:nvSpPr>
        <p:spPr>
          <a:xfrm>
            <a:off x="8853922" y="2190358"/>
            <a:ext cx="308012" cy="352607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FB0D5-F44B-86BF-699B-165D2ECDB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4186" y="3358516"/>
            <a:ext cx="463509" cy="4574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68EBEB-9B2A-2ED6-563F-F6825DEDAA82}"/>
              </a:ext>
            </a:extLst>
          </p:cNvPr>
          <p:cNvSpPr/>
          <p:nvPr/>
        </p:nvSpPr>
        <p:spPr>
          <a:xfrm>
            <a:off x="4584938" y="4580745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Gemini AI 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600970D-BBFC-F874-4CC7-B536E163171C}"/>
              </a:ext>
            </a:extLst>
          </p:cNvPr>
          <p:cNvSpPr/>
          <p:nvPr/>
        </p:nvSpPr>
        <p:spPr>
          <a:xfrm>
            <a:off x="4607279" y="2303491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Google Vector Search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BC6BA3A-B058-A8FE-1873-0A5B866B375D}"/>
              </a:ext>
            </a:extLst>
          </p:cNvPr>
          <p:cNvSpPr/>
          <p:nvPr/>
        </p:nvSpPr>
        <p:spPr>
          <a:xfrm>
            <a:off x="6754764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Ingestion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Google cloud?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0091AC-5BA0-E718-85AF-6EDC6FE62418}"/>
              </a:ext>
            </a:extLst>
          </p:cNvPr>
          <p:cNvCxnSpPr>
            <a:cxnSpLocks/>
            <a:stCxn id="9" idx="1"/>
            <a:endCxn id="14" idx="3"/>
          </p:cNvCxnSpPr>
          <p:nvPr/>
        </p:nvCxnSpPr>
        <p:spPr>
          <a:xfrm flipH="1" flipV="1">
            <a:off x="8243483" y="3943350"/>
            <a:ext cx="610439" cy="10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D0B4E3-85E5-C4CB-77F1-DED08C17961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95998" y="2794981"/>
            <a:ext cx="658766" cy="114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18F64-9F3F-49C4-361C-431579FBC50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073657" y="3943350"/>
            <a:ext cx="681107" cy="1128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700F6D-522A-A28B-B21F-2703A75B6C8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342529" y="2794981"/>
            <a:ext cx="1264750" cy="114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CE43E4B-BA94-E6FD-A97C-EE8B8A67F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52" y="3154680"/>
            <a:ext cx="2766231" cy="177456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EB121B-FE77-3598-C115-59558CDBC93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385789" y="3943350"/>
            <a:ext cx="1199149" cy="1128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902131E-1170-992B-9C94-EF336E91E5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9428588"/>
              </p:ext>
            </p:extLst>
          </p:nvPr>
        </p:nvGraphicFramePr>
        <p:xfrm>
          <a:off x="1219200" y="1776248"/>
          <a:ext cx="9354207" cy="4787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869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08D5D-51C1-DA79-8793-1363EB90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94" y="2665447"/>
            <a:ext cx="599370" cy="1917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39004-5CEB-B1BF-D757-16515C6B2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85" y="2665447"/>
            <a:ext cx="608003" cy="2853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CF4568-5CA3-0F95-C92C-BAD59CDEE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762" y="2706653"/>
            <a:ext cx="464933" cy="448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728A4D-013A-8415-0B6E-6AB0AB91394B}"/>
              </a:ext>
            </a:extLst>
          </p:cNvPr>
          <p:cNvSpPr txBox="1"/>
          <p:nvPr/>
        </p:nvSpPr>
        <p:spPr>
          <a:xfrm>
            <a:off x="9079465" y="2234559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1 – Documents, Images, databases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3C919-798F-2159-7239-CB16D4F6464D}"/>
              </a:ext>
            </a:extLst>
          </p:cNvPr>
          <p:cNvSpPr txBox="1"/>
          <p:nvPr/>
        </p:nvSpPr>
        <p:spPr>
          <a:xfrm>
            <a:off x="10553263" y="2223033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2 – videos, Teams recordings, etc.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34DA48C-65BE-813E-1C34-410F58D5359F}"/>
              </a:ext>
            </a:extLst>
          </p:cNvPr>
          <p:cNvSpPr/>
          <p:nvPr/>
        </p:nvSpPr>
        <p:spPr>
          <a:xfrm>
            <a:off x="8853922" y="2190358"/>
            <a:ext cx="308012" cy="352607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06638-A9E8-5BD8-F358-80DEBAEB4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4186" y="3358516"/>
            <a:ext cx="463509" cy="45745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1D7E8-038E-6574-CE00-A22208F99E4B}"/>
              </a:ext>
            </a:extLst>
          </p:cNvPr>
          <p:cNvSpPr/>
          <p:nvPr/>
        </p:nvSpPr>
        <p:spPr>
          <a:xfrm>
            <a:off x="459350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 Interface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19B741C-F5CD-5412-DEBB-6928444EA1B8}"/>
              </a:ext>
            </a:extLst>
          </p:cNvPr>
          <p:cNvSpPr/>
          <p:nvPr/>
        </p:nvSpPr>
        <p:spPr>
          <a:xfrm>
            <a:off x="2559582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 Model and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9F36F1-9426-867D-FBB6-4CBB168F5966}"/>
              </a:ext>
            </a:extLst>
          </p:cNvPr>
          <p:cNvSpPr/>
          <p:nvPr/>
        </p:nvSpPr>
        <p:spPr>
          <a:xfrm>
            <a:off x="4654532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Training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007CE55-248D-531D-ED6E-C97B97894495}"/>
              </a:ext>
            </a:extLst>
          </p:cNvPr>
          <p:cNvSpPr/>
          <p:nvPr/>
        </p:nvSpPr>
        <p:spPr>
          <a:xfrm>
            <a:off x="6754764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Ingestion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2644-70DF-4465-1100-061687E92BD1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flipH="1" flipV="1">
            <a:off x="8243483" y="3943350"/>
            <a:ext cx="610439" cy="10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29B77-1C68-8074-9D31-7F49A4BECBC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43251" y="3943350"/>
            <a:ext cx="61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35D017-084D-4864-BD81-CBCBD39AE105}"/>
              </a:ext>
            </a:extLst>
          </p:cNvPr>
          <p:cNvCxnSpPr>
            <a:cxnSpLocks/>
          </p:cNvCxnSpPr>
          <p:nvPr/>
        </p:nvCxnSpPr>
        <p:spPr>
          <a:xfrm>
            <a:off x="4043019" y="3943350"/>
            <a:ext cx="61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EE1A08-5377-DA45-5A59-D3E4871DB644}"/>
              </a:ext>
            </a:extLst>
          </p:cNvPr>
          <p:cNvCxnSpPr>
            <a:cxnSpLocks/>
          </p:cNvCxnSpPr>
          <p:nvPr/>
        </p:nvCxnSpPr>
        <p:spPr>
          <a:xfrm>
            <a:off x="1948069" y="3943350"/>
            <a:ext cx="61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2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RAG Architecture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1D7E8-038E-6574-CE00-A22208F99E4B}"/>
              </a:ext>
            </a:extLst>
          </p:cNvPr>
          <p:cNvSpPr/>
          <p:nvPr/>
        </p:nvSpPr>
        <p:spPr>
          <a:xfrm>
            <a:off x="1193903" y="214489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Chat/User Interface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2644-70DF-4465-1100-061687E92BD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2682622" y="2636380"/>
            <a:ext cx="2721149" cy="26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256C6A6C-0F4E-F6A6-05FA-4AEAC104B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906" y="2072915"/>
            <a:ext cx="914400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9E4B63-4112-FB65-C3B2-A70C788041D5}"/>
              </a:ext>
            </a:extLst>
          </p:cNvPr>
          <p:cNvSpPr/>
          <p:nvPr/>
        </p:nvSpPr>
        <p:spPr>
          <a:xfrm>
            <a:off x="5403771" y="2171623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Prompt augmented with  Context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73D4A9-C418-C3C4-268D-4ED98559D942}"/>
              </a:ext>
            </a:extLst>
          </p:cNvPr>
          <p:cNvSpPr txBox="1"/>
          <p:nvPr/>
        </p:nvSpPr>
        <p:spPr>
          <a:xfrm>
            <a:off x="3342239" y="2401503"/>
            <a:ext cx="829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User Query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86165E-66AB-7FE4-BC58-3FDB72589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8605" y="4493619"/>
            <a:ext cx="342808" cy="10969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51D434-C886-275D-BEA9-1210C342A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018" y="4507446"/>
            <a:ext cx="408643" cy="19179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8402E68-39F2-AEEB-D2BF-C49DB653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61" y="4527820"/>
            <a:ext cx="342809" cy="33034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64AD18-23B6-9150-3AAC-C50B746641BC}"/>
              </a:ext>
            </a:extLst>
          </p:cNvPr>
          <p:cNvSpPr txBox="1"/>
          <p:nvPr/>
        </p:nvSpPr>
        <p:spPr>
          <a:xfrm>
            <a:off x="1454899" y="4044199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1 – Documents, Images, databases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28664-52A4-1D4F-F16E-6CC8F232D20C}"/>
              </a:ext>
            </a:extLst>
          </p:cNvPr>
          <p:cNvSpPr txBox="1"/>
          <p:nvPr/>
        </p:nvSpPr>
        <p:spPr>
          <a:xfrm>
            <a:off x="30862" y="4044199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2 – videos, Teams recordings, etc.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0862BAF6-1D09-1B97-CAA8-422B40CBB580}"/>
              </a:ext>
            </a:extLst>
          </p:cNvPr>
          <p:cNvSpPr/>
          <p:nvPr/>
        </p:nvSpPr>
        <p:spPr>
          <a:xfrm rot="10800000">
            <a:off x="2426346" y="4492772"/>
            <a:ext cx="107771" cy="203028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796A17A-CB26-80E1-74DC-FED0C31945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87" y="4932084"/>
            <a:ext cx="436594" cy="43088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46F843D-80BF-ADD6-A612-A15F1E62BA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206" y="5362971"/>
            <a:ext cx="469556" cy="430887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95F1283-9026-BE23-C69A-27D5F50AB07F}"/>
              </a:ext>
            </a:extLst>
          </p:cNvPr>
          <p:cNvSpPr/>
          <p:nvPr/>
        </p:nvSpPr>
        <p:spPr>
          <a:xfrm>
            <a:off x="5464937" y="5050716"/>
            <a:ext cx="13663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Vector Database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E7FBE2C-8B44-1185-D7E9-EA7BDA9DADD5}"/>
              </a:ext>
            </a:extLst>
          </p:cNvPr>
          <p:cNvSpPr/>
          <p:nvPr/>
        </p:nvSpPr>
        <p:spPr>
          <a:xfrm>
            <a:off x="7561896" y="5050716"/>
            <a:ext cx="13663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Document Ingestion, Vectorization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90AFB7-9FB4-3C00-8F50-51252114D253}"/>
              </a:ext>
            </a:extLst>
          </p:cNvPr>
          <p:cNvCxnSpPr>
            <a:cxnSpLocks/>
            <a:stCxn id="64" idx="1"/>
            <a:endCxn id="43" idx="3"/>
          </p:cNvCxnSpPr>
          <p:nvPr/>
        </p:nvCxnSpPr>
        <p:spPr>
          <a:xfrm flipH="1">
            <a:off x="8928282" y="5499638"/>
            <a:ext cx="900492" cy="8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8D7D1A-8C7C-5514-37A9-4C67CCF3148A}"/>
              </a:ext>
            </a:extLst>
          </p:cNvPr>
          <p:cNvCxnSpPr>
            <a:cxnSpLocks/>
            <a:stCxn id="43" idx="1"/>
            <a:endCxn id="40" idx="3"/>
          </p:cNvCxnSpPr>
          <p:nvPr/>
        </p:nvCxnSpPr>
        <p:spPr>
          <a:xfrm flipH="1">
            <a:off x="6831323" y="5507916"/>
            <a:ext cx="730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14EF1E-1F4B-1151-2038-0408EFF6DCBC}"/>
              </a:ext>
            </a:extLst>
          </p:cNvPr>
          <p:cNvCxnSpPr>
            <a:cxnSpLocks/>
          </p:cNvCxnSpPr>
          <p:nvPr/>
        </p:nvCxnSpPr>
        <p:spPr>
          <a:xfrm flipV="1">
            <a:off x="6388160" y="3154603"/>
            <a:ext cx="1" cy="1896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D75643-3909-1901-0C66-E292FED99A80}"/>
              </a:ext>
            </a:extLst>
          </p:cNvPr>
          <p:cNvCxnSpPr>
            <a:cxnSpLocks/>
          </p:cNvCxnSpPr>
          <p:nvPr/>
        </p:nvCxnSpPr>
        <p:spPr>
          <a:xfrm flipH="1">
            <a:off x="5908100" y="3154603"/>
            <a:ext cx="1" cy="1896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7DA54A-1A62-A32D-BAC2-CD595155BEB1}"/>
              </a:ext>
            </a:extLst>
          </p:cNvPr>
          <p:cNvSpPr txBox="1"/>
          <p:nvPr/>
        </p:nvSpPr>
        <p:spPr>
          <a:xfrm>
            <a:off x="6388160" y="3786674"/>
            <a:ext cx="8291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Retrieval Results 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70F2CEA-51F1-AC97-8F0F-06CDDD907E85}"/>
              </a:ext>
            </a:extLst>
          </p:cNvPr>
          <p:cNvSpPr/>
          <p:nvPr/>
        </p:nvSpPr>
        <p:spPr>
          <a:xfrm>
            <a:off x="8664929" y="2158256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Large Language Model (LLM)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297F189-05DD-9FAB-0DFC-AC5C4912C9AE}"/>
              </a:ext>
            </a:extLst>
          </p:cNvPr>
          <p:cNvCxnSpPr>
            <a:stCxn id="6" idx="3"/>
            <a:endCxn id="56" idx="1"/>
          </p:cNvCxnSpPr>
          <p:nvPr/>
        </p:nvCxnSpPr>
        <p:spPr>
          <a:xfrm flipV="1">
            <a:off x="6892490" y="2649746"/>
            <a:ext cx="1772439" cy="1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3A8FDAF-F978-C445-F32E-1C71D4ED9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375" y="4512050"/>
            <a:ext cx="328839" cy="132752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1F855B8-655B-5B66-344A-E70602CAC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344" y="4512050"/>
            <a:ext cx="333576" cy="197517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503741-C2BD-3F07-F2FE-124D80BDF2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9419" y="4527233"/>
            <a:ext cx="255081" cy="31010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5C74B73-DFAD-575C-6561-94F9B3EB25BC}"/>
              </a:ext>
            </a:extLst>
          </p:cNvPr>
          <p:cNvSpPr txBox="1"/>
          <p:nvPr/>
        </p:nvSpPr>
        <p:spPr>
          <a:xfrm>
            <a:off x="9920372" y="4154483"/>
            <a:ext cx="829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1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62560E-F77C-26AF-A7B8-581E167B34B9}"/>
              </a:ext>
            </a:extLst>
          </p:cNvPr>
          <p:cNvSpPr txBox="1"/>
          <p:nvPr/>
        </p:nvSpPr>
        <p:spPr>
          <a:xfrm>
            <a:off x="10816723" y="4142631"/>
            <a:ext cx="829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2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7EC9E27A-1624-6D2C-323A-B0A25EE03F52}"/>
              </a:ext>
            </a:extLst>
          </p:cNvPr>
          <p:cNvSpPr/>
          <p:nvPr/>
        </p:nvSpPr>
        <p:spPr>
          <a:xfrm>
            <a:off x="9828774" y="4485159"/>
            <a:ext cx="142677" cy="202895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39EDB30-D21C-F554-03BC-A305F40D2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0200" y="4978418"/>
            <a:ext cx="254300" cy="316623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5E5B05B-AF06-1C01-6DF7-11281198F4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7567" y="5371697"/>
            <a:ext cx="370984" cy="34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11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RAG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08D5D-51C1-DA79-8793-1363EB90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94" y="2665447"/>
            <a:ext cx="599370" cy="1917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39004-5CEB-B1BF-D757-16515C6B2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985" y="2665447"/>
            <a:ext cx="608003" cy="2853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CF4568-5CA3-0F95-C92C-BAD59CDEE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762" y="2706653"/>
            <a:ext cx="464933" cy="4480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728A4D-013A-8415-0B6E-6AB0AB91394B}"/>
              </a:ext>
            </a:extLst>
          </p:cNvPr>
          <p:cNvSpPr txBox="1"/>
          <p:nvPr/>
        </p:nvSpPr>
        <p:spPr>
          <a:xfrm>
            <a:off x="9079465" y="2234559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1 – Documents, Images, databases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3C919-798F-2159-7239-CB16D4F6464D}"/>
              </a:ext>
            </a:extLst>
          </p:cNvPr>
          <p:cNvSpPr txBox="1"/>
          <p:nvPr/>
        </p:nvSpPr>
        <p:spPr>
          <a:xfrm>
            <a:off x="10553263" y="2223033"/>
            <a:ext cx="1531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+mn-ea"/>
                <a:cs typeface="+mn-cs"/>
              </a:rPr>
              <a:t>Phase 2 – videos, Teams recordings, etc.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34DA48C-65BE-813E-1C34-410F58D5359F}"/>
              </a:ext>
            </a:extLst>
          </p:cNvPr>
          <p:cNvSpPr/>
          <p:nvPr/>
        </p:nvSpPr>
        <p:spPr>
          <a:xfrm>
            <a:off x="8853922" y="2190358"/>
            <a:ext cx="308012" cy="352607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806638-A9E8-5BD8-F358-80DEBAEB4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4186" y="3358516"/>
            <a:ext cx="463509" cy="45745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1D7E8-038E-6574-CE00-A22208F99E4B}"/>
              </a:ext>
            </a:extLst>
          </p:cNvPr>
          <p:cNvSpPr/>
          <p:nvPr/>
        </p:nvSpPr>
        <p:spPr>
          <a:xfrm>
            <a:off x="1409801" y="495667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Chat Interface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19B741C-F5CD-5412-DEBB-6928444EA1B8}"/>
              </a:ext>
            </a:extLst>
          </p:cNvPr>
          <p:cNvSpPr/>
          <p:nvPr/>
        </p:nvSpPr>
        <p:spPr>
          <a:xfrm>
            <a:off x="2559582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 Model and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39F36F1-9426-867D-FBB6-4CBB168F5966}"/>
              </a:ext>
            </a:extLst>
          </p:cNvPr>
          <p:cNvSpPr/>
          <p:nvPr/>
        </p:nvSpPr>
        <p:spPr>
          <a:xfrm>
            <a:off x="4654532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Training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007CE55-248D-531D-ED6E-C97B97894495}"/>
              </a:ext>
            </a:extLst>
          </p:cNvPr>
          <p:cNvSpPr/>
          <p:nvPr/>
        </p:nvSpPr>
        <p:spPr>
          <a:xfrm>
            <a:off x="6754764" y="3451860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Ingestion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B2644-70DF-4465-1100-061687E92BD1}"/>
              </a:ext>
            </a:extLst>
          </p:cNvPr>
          <p:cNvCxnSpPr>
            <a:cxnSpLocks/>
            <a:stCxn id="19" idx="1"/>
            <a:endCxn id="24" idx="3"/>
          </p:cNvCxnSpPr>
          <p:nvPr/>
        </p:nvCxnSpPr>
        <p:spPr>
          <a:xfrm flipH="1" flipV="1">
            <a:off x="8243483" y="3943350"/>
            <a:ext cx="610439" cy="10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029B77-1C68-8074-9D31-7F49A4BECBCB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6143251" y="3943350"/>
            <a:ext cx="61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35D017-084D-4864-BD81-CBCBD39AE105}"/>
              </a:ext>
            </a:extLst>
          </p:cNvPr>
          <p:cNvCxnSpPr>
            <a:cxnSpLocks/>
          </p:cNvCxnSpPr>
          <p:nvPr/>
        </p:nvCxnSpPr>
        <p:spPr>
          <a:xfrm>
            <a:off x="4043019" y="3943350"/>
            <a:ext cx="61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EE1A08-5377-DA45-5A59-D3E4871DB644}"/>
              </a:ext>
            </a:extLst>
          </p:cNvPr>
          <p:cNvCxnSpPr>
            <a:cxnSpLocks/>
          </p:cNvCxnSpPr>
          <p:nvPr/>
        </p:nvCxnSpPr>
        <p:spPr>
          <a:xfrm>
            <a:off x="1948069" y="3943350"/>
            <a:ext cx="6115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256C6A6C-0F4E-F6A6-05FA-4AEAC104B7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350" y="5061937"/>
            <a:ext cx="914400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9E4B63-4112-FB65-C3B2-A70C788041D5}"/>
              </a:ext>
            </a:extLst>
          </p:cNvPr>
          <p:cNvSpPr/>
          <p:nvPr/>
        </p:nvSpPr>
        <p:spPr>
          <a:xfrm>
            <a:off x="5332503" y="5027647"/>
            <a:ext cx="1488719" cy="982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Prompt augmented with  Context</a:t>
            </a:r>
          </a:p>
        </p:txBody>
      </p:sp>
    </p:spTree>
    <p:extLst>
      <p:ext uri="{BB962C8B-B14F-4D97-AF65-F5344CB8AC3E}">
        <p14:creationId xmlns:p14="http://schemas.microsoft.com/office/powerpoint/2010/main" val="184103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067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7081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0A86092-F017-4CAD-6066-62120136CF7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2480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A86092-F017-4CAD-6066-62120136CF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2480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Grafik 9">
            <a:extLst>
              <a:ext uri="{FF2B5EF4-FFF2-40B4-BE49-F238E27FC236}">
                <a16:creationId xmlns:a16="http://schemas.microsoft.com/office/drawing/2014/main" id="{962ACB69-B438-FEEB-5C5B-C2CA02D35B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71" y="43591"/>
            <a:ext cx="12022458" cy="6770818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6E0EC25-4D1D-4132-CFCA-8EE7CADFF3E2}"/>
              </a:ext>
            </a:extLst>
          </p:cNvPr>
          <p:cNvSpPr txBox="1"/>
          <p:nvPr/>
        </p:nvSpPr>
        <p:spPr>
          <a:xfrm>
            <a:off x="968468" y="1519686"/>
            <a:ext cx="501192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6000" b="1" kern="0">
                <a:solidFill>
                  <a:schemeClr val="bg1"/>
                </a:solidFill>
                <a:latin typeface="Aptos" panose="020B0004020202020204" pitchFamily="34" charset="0"/>
                <a:ea typeface="Arial Unicode MS" pitchFamily="34" charset="-128"/>
                <a:cs typeface="Arial Unicode MS" pitchFamily="34" charset="-128"/>
              </a:rPr>
              <a:t>APPENDIX </a:t>
            </a:r>
            <a:endParaRPr lang="en-US" sz="6000" kern="0">
              <a:solidFill>
                <a:schemeClr val="bg1"/>
              </a:solidFill>
              <a:latin typeface="Aptos" panose="020B0004020202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94303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Fragmented IT Documentation: Essential IT knowledge scattered across disparate platforms such as SharePoint, Wiki, and Jira, leading to inefficiencies in accessing and utilizing information.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Lengthy Response Times and Expert Dependency: Current processes heavily reliant on experienced staff members for IT insights, resulting in delays and bottlenecks in addressing user queries and issues.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Over-Reliance on Few Subject Matter Experts (SMEs): Critical areas heavily dependent on the expertise of a few individuals, creating vulnerabilities and potential disruptions in the event of their absence or departure.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Risk of Knowledge Loss and Inability to Backfill: Employee turnover poses a significant risk of valuable institutional knowledge loss, compounded by challenges in finding suitable replacements and transferring expertise.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Vendor Dependency and Critical Dependency Risks: Heavy reliance on external vendors for key IT solutions, leading to potential vendor lock-in and critical dependency risks, impacting organizational agility and autonomy. Vendor resources can change and loss of knowledge.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Inefficiencies in Information Retrieval: Substantial effort required to locate answers to IT-related questions, often resulting in incomplete or inaccurate information, impacting decision-making and operational 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73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Centralized Knowledge Hub: Consolidate scattered IT documentation into a single, accessible platform, e.g., Solution Intent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Rapid Response through AI Agent: Reduce dependency on experienced staff by enabling quick access to information and democratizing access to IT knowledge.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Updated Insights: Ensure up-to-date and comprehensive information on IT solutions for informed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Knowledge Retention: Mitigate risks of knowledge loss due to employee turnover through centralized knowledge management and reducing reliance on a few key individuals.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Vendor Independence: Enhance organizational autonomy by reducing critical dependency on external vendors.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Streamlined Operations: Improve efficiency through faster and more accurate information retrieval, enhancing overall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Driving Growth: Fuel organizational growth and agility by leveraging technology to optimize operations and drive strategic initiatives.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Summarize documents/content – provide links to actual docs, create docs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Critical Support strategic initiatives such as NGCS – Offer timely and accurate information, helping to capture accurate business requirements, streamline processes and ensure alignment with business goals. 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Global Collaboration: Address time zone challenges by enabling global teams to access information without waiting for SMEs, ensuring continuous support and reducing delays.</a:t>
            </a:r>
          </a:p>
          <a:p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Scalable Solution: Extend the IT agent to other lines of business (LOBs), providing a unified support system across the organization and maximizing the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424887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of the IT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Conversational Interface: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Intuitive user interaction for seamless communication.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Seamlessly connects with existing data sources, knowledge base, and IT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Security: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Robust measures for secure and privacy-preserving data 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Improvement: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Iterative enhancements driven by user feedback and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Centralized Knowledge Base: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Consolidation of IT documentation, information, and integration details for centralized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Natural Language Processing: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Capabilities to comprehend and respond to user queries.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Intelligent Response Generation: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Generation of contextually relevant responses and efficient information retrieval.</a:t>
            </a:r>
          </a:p>
          <a:p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Contextual Understanding: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Ability to understand user context and provide personalized assistance.</a:t>
            </a:r>
          </a:p>
          <a:p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Cloud-based architecture ensuring high availability and scalability.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Learning: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Ongoing learning and updates to the knowledge base for relevance and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Multi-Channel Support: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Offers support across various channels such as web, mobile, and voice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Analytics and Insights:</a:t>
            </a:r>
            <a:r>
              <a:rPr lang="en-US" sz="16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Provides analytics and insights on user interactions and knowledge usage for optimization.</a:t>
            </a:r>
          </a:p>
          <a:p>
            <a:pPr marL="0" indent="0">
              <a:buNone/>
            </a:pPr>
            <a:b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sz="1400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These features collectively empower the IT agent to deliver efficient and effective support, ensuring optimal utilization of organizational resources and enhancing user experience.</a:t>
            </a: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1728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Business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Tangible benefits the IT Agent will bring to the organization:</a:t>
            </a:r>
          </a:p>
          <a:p>
            <a:pPr marL="0" indent="0">
              <a:buNone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Reduced IT support workload and improved response times</a:t>
            </a: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Consistent and accurate information delivery to end-users</a:t>
            </a: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Preservation of institutional knowledge and reduced risk of knowledge loss</a:t>
            </a: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Increased productivity and efficiency across the organization</a:t>
            </a: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Enhanced user satisfaction and improved IT service quality</a:t>
            </a: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Cost savings from reduced reliance on experienced IT staff</a:t>
            </a:r>
          </a:p>
          <a:p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Aligns with the organization's strategic goals and priorities around AI adoption and location strategy</a:t>
            </a:r>
          </a:p>
          <a:p>
            <a:pPr marL="0" indent="0">
              <a:buNone/>
            </a:pPr>
            <a:b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1513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Security and privacy are of utmost importance for this project. The following measures will be implemented: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Access to sensitive data and system information will be restricted, and the AI agent will not store or use this data outside the company's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Compliance with regulations such as GDPR and government data handling standards will be ensured.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User authentication and authorization mechanisms will be implemented to control access to the AI agent.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Regular security audits and penetration testing will be conducted to identify and mitigate potential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PET and Security Concept? Exclude PII?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492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C557-8D4A-2EDD-5333-3F9504CA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2AD6-728B-1454-F561-2575BBC36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76248"/>
            <a:ext cx="11035861" cy="4787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Gather relevant documentation on IT applications in various formats.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Cleaning: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Remove irrelevant information and standardize formatting.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Annotation: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Add metadata and annotate key entities and concepts.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Structuring: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Organize documentation into a structured format for easy navigation.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Enrichment: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Enhance documentation with additional metadata and links.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Indexing: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Index structured data for efficient retrieval using search engines.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Validation: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Ensure quality and accuracy through testing and verification.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Versioning: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Implement version control to track changes over time.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Access Control: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Restrict access to sensitive information using access control measures.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Governance: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Establish policies for managing and maintaining documentation.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Exclude PII</a:t>
            </a: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25028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52dfca1-af2c-42c3-b72f-7d239e0144c7">
      <UserInfo>
        <DisplayName>Dwivedy, Devarshi</DisplayName>
        <AccountId>12</AccountId>
        <AccountType/>
      </UserInfo>
      <UserInfo>
        <DisplayName>Singh, Saurabh</DisplayName>
        <AccountId>16</AccountId>
        <AccountType/>
      </UserInfo>
      <UserInfo>
        <DisplayName>Gupta, Mehul</DisplayName>
        <AccountId>17</AccountId>
        <AccountType/>
      </UserInfo>
      <UserInfo>
        <DisplayName>Sharma, Amit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0DEC97B6D94D9CED8A436E1FEAAA" ma:contentTypeVersion="6" ma:contentTypeDescription="Create a new document." ma:contentTypeScope="" ma:versionID="455cbe9ecaba652058df6d59d1c180a6">
  <xsd:schema xmlns:xsd="http://www.w3.org/2001/XMLSchema" xmlns:xs="http://www.w3.org/2001/XMLSchema" xmlns:p="http://schemas.microsoft.com/office/2006/metadata/properties" xmlns:ns2="052dfca1-af2c-42c3-b72f-7d239e0144c7" xmlns:ns3="56f0c2c4-4fbb-4afb-b65d-0bf99b8e8e26" targetNamespace="http://schemas.microsoft.com/office/2006/metadata/properties" ma:root="true" ma:fieldsID="19ffc9fe58938d0b088b789c9ffcd1f3" ns2:_="" ns3:_="">
    <xsd:import namespace="052dfca1-af2c-42c3-b72f-7d239e0144c7"/>
    <xsd:import namespace="56f0c2c4-4fbb-4afb-b65d-0bf99b8e8e2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dfca1-af2c-42c3-b72f-7d239e0144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0c2c4-4fbb-4afb-b65d-0bf99b8e8e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13341293401467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13341293401467","enableDocumentContentUpdater":false,"version":"2.0"}]]></TemplafySlideTemplateConfiguration>
</file>

<file path=customXml/item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13341293401467","enableDocumentContentUpdater":false,"version":"2.0"}]]></TemplafySlideTemplateConfiguration>
</file>

<file path=customXml/item7.xml><?xml version="1.0" encoding="utf-8"?>
<TemplafySlide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8.xml><?xml version="1.0" encoding="utf-8"?>
<TemplafySlide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9.xml><?xml version="1.0" encoding="utf-8"?>
<TemplafySlideFormConfiguration><![CDATA[{"formFields":[{"distinct":false,"hideIfNoUserInteractionRequired":false,"required":true,"autoSelectFirstOption":false,"shareValue":false,"type":"dropDown","dataSourceName":"PPTSubBrandLogos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Props1.xml><?xml version="1.0" encoding="utf-8"?>
<ds:datastoreItem xmlns:ds="http://schemas.openxmlformats.org/officeDocument/2006/customXml" ds:itemID="{39E42A4E-5631-4C3E-B8E3-914CE1869D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B892E8-8738-438D-8934-EC6A6187E268}">
  <ds:schemaRefs>
    <ds:schemaRef ds:uri="052dfca1-af2c-42c3-b72f-7d239e0144c7"/>
    <ds:schemaRef ds:uri="56f0c2c4-4fbb-4afb-b65d-0bf99b8e8e2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A4A719-ADC6-43F0-9717-D5E9EEB52240}">
  <ds:schemaRefs>
    <ds:schemaRef ds:uri="052dfca1-af2c-42c3-b72f-7d239e0144c7"/>
    <ds:schemaRef ds:uri="56f0c2c4-4fbb-4afb-b65d-0bf99b8e8e2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600B1C1A-CA1A-2040-8C88-19463F3344A8}">
  <ds:schemaRefs/>
</ds:datastoreItem>
</file>

<file path=customXml/itemProps5.xml><?xml version="1.0" encoding="utf-8"?>
<ds:datastoreItem xmlns:ds="http://schemas.openxmlformats.org/officeDocument/2006/customXml" ds:itemID="{805DA1C7-D877-FE4A-B5A3-C044455288A7}">
  <ds:schemaRefs/>
</ds:datastoreItem>
</file>

<file path=customXml/itemProps6.xml><?xml version="1.0" encoding="utf-8"?>
<ds:datastoreItem xmlns:ds="http://schemas.openxmlformats.org/officeDocument/2006/customXml" ds:itemID="{1B16C458-52E2-1640-90CC-441487455271}">
  <ds:schemaRefs/>
</ds:datastoreItem>
</file>

<file path=customXml/itemProps7.xml><?xml version="1.0" encoding="utf-8"?>
<ds:datastoreItem xmlns:ds="http://schemas.openxmlformats.org/officeDocument/2006/customXml" ds:itemID="{79879098-B75B-8D44-9726-6BA2D77BAC16}">
  <ds:schemaRefs/>
</ds:datastoreItem>
</file>

<file path=customXml/itemProps8.xml><?xml version="1.0" encoding="utf-8"?>
<ds:datastoreItem xmlns:ds="http://schemas.openxmlformats.org/officeDocument/2006/customXml" ds:itemID="{86F1B34B-1BCD-9149-BDD3-C7C91FC35731}">
  <ds:schemaRefs/>
</ds:datastoreItem>
</file>

<file path=customXml/itemProps9.xml><?xml version="1.0" encoding="utf-8"?>
<ds:datastoreItem xmlns:ds="http://schemas.openxmlformats.org/officeDocument/2006/customXml" ds:itemID="{993BA1E4-53A7-DB43-8B95-0735CA3A08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 Zeno or ITWiz  AI IT Smart Agent Empowering CSS Organization with Intelligent IT Support </vt:lpstr>
      <vt:lpstr>Table of Contents</vt:lpstr>
      <vt:lpstr>Introduction</vt:lpstr>
      <vt:lpstr>The Challenge</vt:lpstr>
      <vt:lpstr>The Opportunity</vt:lpstr>
      <vt:lpstr>Key Features of the IT Agent</vt:lpstr>
      <vt:lpstr>Business Benefits</vt:lpstr>
      <vt:lpstr>Security and Privacy</vt:lpstr>
      <vt:lpstr>Data Preparation</vt:lpstr>
      <vt:lpstr>Architecture </vt:lpstr>
      <vt:lpstr>RAG Architecture Retrieval Augmented Generation </vt:lpstr>
      <vt:lpstr>Architecture - Azure </vt:lpstr>
      <vt:lpstr>Architecture - SAP </vt:lpstr>
      <vt:lpstr>Architecture – SAP Technology </vt:lpstr>
      <vt:lpstr>Solutions and Services </vt:lpstr>
      <vt:lpstr>Typical Roles in Gen-AI project</vt:lpstr>
      <vt:lpstr>Implementation Roadmap</vt:lpstr>
      <vt:lpstr>Project Team and Resources</vt:lpstr>
      <vt:lpstr>Budget and ROI</vt:lpstr>
      <vt:lpstr>Next steps</vt:lpstr>
      <vt:lpstr>TBD</vt:lpstr>
      <vt:lpstr>TBD</vt:lpstr>
      <vt:lpstr>TBD</vt:lpstr>
      <vt:lpstr>TBD</vt:lpstr>
      <vt:lpstr>Preetish Prakash preetish.prakash@sap.com </vt:lpstr>
      <vt:lpstr>PowerPoint Presentation</vt:lpstr>
      <vt:lpstr>PowerPoint Presentation</vt:lpstr>
      <vt:lpstr>PowerPoint Presentation</vt:lpstr>
      <vt:lpstr>Google - SAP </vt:lpstr>
      <vt:lpstr>Architecture </vt:lpstr>
      <vt:lpstr>RAG Architecture </vt:lpstr>
      <vt:lpstr>RAG Architecture </vt:lpstr>
      <vt:lpstr>TBD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IT Agent</dc:title>
  <dc:subject/>
  <dc:creator>Prakash, Preetish</dc:creator>
  <cp:keywords/>
  <dc:description/>
  <cp:revision>5</cp:revision>
  <dcterms:created xsi:type="dcterms:W3CDTF">2024-04-15T17:52:31Z</dcterms:created>
  <dcterms:modified xsi:type="dcterms:W3CDTF">2024-07-11T12:46:21Z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0x010100541D0DEC97B6D94D9CED8A436E1FEAAA</vt:lpwstr>
  </property>
  <property fmtid="{D5CDD505-2E9C-101B-9397-08002B2CF9AE}" pid="3" name="MediaServiceImageTags">
    <vt:lpwstr/>
  </property>
  <property fmtid="{D5CDD505-2E9C-101B-9397-08002B2CF9AE}" pid="4" name="Order">
    <vt:r8>1200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SharedWithUsers">
    <vt:lpwstr>18;#Trippmacher, Marieke</vt:lpwstr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ClassificationContentMarkingFooterLocations">
    <vt:lpwstr>Office Theme:9</vt:lpwstr>
  </property>
  <property fmtid="{D5CDD505-2E9C-101B-9397-08002B2CF9AE}" pid="13" name="ClassificationContentMarkingFooterText">
    <vt:lpwstr>INTERNAL |  SAP AND PARTNER USE ONLY</vt:lpwstr>
  </property>
</Properties>
</file>