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4" r:id="rId3"/>
    <p:sldId id="266" r:id="rId4"/>
    <p:sldId id="269" r:id="rId5"/>
    <p:sldId id="270" r:id="rId6"/>
    <p:sldId id="27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35F760-EEE0-4DCE-A616-C62631F1ABA4}" v="130" dt="2024-04-13T12:40:38.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4/13/2024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2393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4/13/2024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6497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4/13/2024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929064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4/13/2024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1218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4/13/2024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14699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4/13/2024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97261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4/13/2024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558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4/13/2024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3881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4/13/2024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65394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9706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4/13/2024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28863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4/13/2024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6119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4/13/2024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73002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643468" y="643467"/>
            <a:ext cx="4620584" cy="4567137"/>
          </a:xfrm>
        </p:spPr>
        <p:txBody>
          <a:bodyPr>
            <a:normAutofit/>
          </a:bodyPr>
          <a:lstStyle/>
          <a:p>
            <a:r>
              <a:rPr lang="en-US"/>
              <a:t>Sign Language Recognition System</a:t>
            </a:r>
          </a:p>
        </p:txBody>
      </p:sp>
      <p:pic>
        <p:nvPicPr>
          <p:cNvPr id="3" name="Picture 2">
            <a:extLst>
              <a:ext uri="{FF2B5EF4-FFF2-40B4-BE49-F238E27FC236}">
                <a16:creationId xmlns:a16="http://schemas.microsoft.com/office/drawing/2014/main" id="{FFE01FAB-E0FB-CD87-DBE8-2024183D6237}"/>
              </a:ext>
            </a:extLst>
          </p:cNvPr>
          <p:cNvPicPr>
            <a:picLocks noChangeAspect="1"/>
          </p:cNvPicPr>
          <p:nvPr/>
        </p:nvPicPr>
        <p:blipFill rotWithShape="1">
          <a:blip r:embed="rId2"/>
          <a:srcRect l="2422" r="10641" b="1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773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 Problem Statement and Solution</a:t>
            </a:r>
          </a:p>
        </p:txBody>
      </p:sp>
      <p:sp>
        <p:nvSpPr>
          <p:cNvPr id="3" name="Content Placeholder"/>
          <p:cNvSpPr>
            <a:spLocks noGrp="1"/>
          </p:cNvSpPr>
          <p:nvPr>
            <p:ph idx="1"/>
          </p:nvPr>
        </p:nvSpPr>
        <p:spPr>
          <a:xfrm>
            <a:off x="838200" y="2333297"/>
            <a:ext cx="4619621" cy="3843666"/>
          </a:xfrm>
        </p:spPr>
        <p:txBody>
          <a:bodyPr>
            <a:normAutofit/>
          </a:bodyPr>
          <a:lstStyle/>
          <a:p>
            <a:pPr lvl="0"/>
            <a:r>
              <a:rPr lang="en-US" sz="1900"/>
              <a:t>Problem: Communication barriers faced by the deaf and hard-of-hearing community due to the lack of real-time translation tools for sign language</a:t>
            </a:r>
          </a:p>
          <a:p>
            <a:pPr lvl="0"/>
            <a:r>
              <a:rPr lang="en-US" sz="1900"/>
              <a:t>Solution: A mobile app that uses advanced machine learning and computer vision technologies to translate sign language from a live video into text in real-time</a:t>
            </a:r>
          </a:p>
          <a:p>
            <a:pPr lvl="0"/>
            <a:r>
              <a:rPr lang="en-US" sz="1900"/>
              <a:t>Benefits: Improves accessibility and facilitates easier communication</a:t>
            </a:r>
          </a:p>
        </p:txBody>
      </p:sp>
      <p:pic>
        <p:nvPicPr>
          <p:cNvPr id="6" name="Picture 5" descr="Many question marks on black background">
            <a:extLst>
              <a:ext uri="{FF2B5EF4-FFF2-40B4-BE49-F238E27FC236}">
                <a16:creationId xmlns:a16="http://schemas.microsoft.com/office/drawing/2014/main" id="{CE30EFE3-F418-C37A-8FFE-D2833A76CA64}"/>
              </a:ext>
            </a:extLst>
          </p:cNvPr>
          <p:cNvPicPr>
            <a:picLocks noChangeAspect="1"/>
          </p:cNvPicPr>
          <p:nvPr/>
        </p:nvPicPr>
        <p:blipFill rotWithShape="1">
          <a:blip r:embed="rId2"/>
          <a:srcRect l="47056" r="7" b="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43541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Technology Stack</a:t>
            </a:r>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MediaPipe: For real-time gesture tracking</a:t>
            </a:r>
          </a:p>
          <a:p>
            <a:pPr lvl="0"/>
            <a:r>
              <a:rPr lang="en-US" sz="2000"/>
              <a:t>TensorFlow: To train the machine learning model for sign recognition</a:t>
            </a:r>
          </a:p>
          <a:p>
            <a:pPr lvl="0"/>
            <a:r>
              <a:rPr lang="en-US" sz="2000"/>
              <a:t>OpenCV : For additional image processing needs</a:t>
            </a:r>
          </a:p>
          <a:p>
            <a:pPr lvl="0"/>
            <a:r>
              <a:rPr lang="en-US" sz="2000"/>
              <a:t>Flutter: For developing a cross-platform application</a:t>
            </a:r>
          </a:p>
        </p:txBody>
      </p:sp>
      <p:pic>
        <p:nvPicPr>
          <p:cNvPr id="6" name="Picture 5" descr="Blue and orange gradient with arrows">
            <a:extLst>
              <a:ext uri="{FF2B5EF4-FFF2-40B4-BE49-F238E27FC236}">
                <a16:creationId xmlns:a16="http://schemas.microsoft.com/office/drawing/2014/main" id="{A1D07320-335D-AA30-3B70-4A26E1F5A5CF}"/>
              </a:ext>
            </a:extLst>
          </p:cNvPr>
          <p:cNvPicPr>
            <a:picLocks noChangeAspect="1"/>
          </p:cNvPicPr>
          <p:nvPr/>
        </p:nvPicPr>
        <p:blipFill rotWithShape="1">
          <a:blip r:embed="rId2"/>
          <a:srcRect l="36684" r="11138"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81850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838201" y="365125"/>
            <a:ext cx="5251316" cy="1807305"/>
          </a:xfrm>
        </p:spPr>
        <p:txBody>
          <a:bodyPr>
            <a:normAutofit/>
          </a:bodyPr>
          <a:lstStyle/>
          <a:p>
            <a:r>
              <a:rPr lang="en-US" dirty="0"/>
              <a:t>Challenges</a:t>
            </a:r>
          </a:p>
        </p:txBody>
      </p:sp>
      <p:sp>
        <p:nvSpPr>
          <p:cNvPr id="3" name="Content Placeholder"/>
          <p:cNvSpPr>
            <a:spLocks noGrp="1"/>
          </p:cNvSpPr>
          <p:nvPr>
            <p:ph idx="1"/>
          </p:nvPr>
        </p:nvSpPr>
        <p:spPr>
          <a:xfrm>
            <a:off x="838200" y="2333297"/>
            <a:ext cx="4619621" cy="3843666"/>
          </a:xfrm>
        </p:spPr>
        <p:txBody>
          <a:bodyPr>
            <a:normAutofit/>
          </a:bodyPr>
          <a:lstStyle/>
          <a:p>
            <a:pPr lvl="0"/>
            <a:r>
              <a:rPr lang="en-US" sz="2000"/>
              <a:t>Real-time Processing: Ensuring the app processes sign language gestures quickly and accurately</a:t>
            </a:r>
          </a:p>
          <a:p>
            <a:pPr lvl="0"/>
            <a:r>
              <a:rPr lang="en-US" sz="2000"/>
              <a:t>User Engagement: Designing an intuitive user interface that is easy for all users, including those unfamiliar with technology</a:t>
            </a:r>
          </a:p>
        </p:txBody>
      </p:sp>
      <p:pic>
        <p:nvPicPr>
          <p:cNvPr id="6" name="Picture 5" descr="Person watching empty phone">
            <a:extLst>
              <a:ext uri="{FF2B5EF4-FFF2-40B4-BE49-F238E27FC236}">
                <a16:creationId xmlns:a16="http://schemas.microsoft.com/office/drawing/2014/main" id="{6C5BD07E-6AF1-BDF9-4F94-B7C70CE0DDDA}"/>
              </a:ext>
            </a:extLst>
          </p:cNvPr>
          <p:cNvPicPr>
            <a:picLocks noChangeAspect="1"/>
          </p:cNvPicPr>
          <p:nvPr/>
        </p:nvPicPr>
        <p:blipFill rotWithShape="1">
          <a:blip r:embed="rId2"/>
          <a:srcRect l="37708" r="4293" b="-1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807435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A9A18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543382" y="2659223"/>
            <a:ext cx="3010737" cy="1536220"/>
          </a:xfrm>
        </p:spPr>
        <p:txBody>
          <a:bodyPr>
            <a:normAutofit/>
          </a:bodyPr>
          <a:lstStyle/>
          <a:p>
            <a:r>
              <a:rPr lang="en-US" sz="2800" dirty="0"/>
              <a:t>Impact </a:t>
            </a:r>
          </a:p>
        </p:txBody>
      </p:sp>
      <p:sp>
        <p:nvSpPr>
          <p:cNvPr id="116" name="Content Placeholder 115">
            <a:extLst>
              <a:ext uri="{FF2B5EF4-FFF2-40B4-BE49-F238E27FC236}">
                <a16:creationId xmlns:a16="http://schemas.microsoft.com/office/drawing/2014/main" id="{A68A4121-5B68-FCE2-D648-391445D1CE40}"/>
              </a:ext>
            </a:extLst>
          </p:cNvPr>
          <p:cNvSpPr>
            <a:spLocks noGrp="1"/>
          </p:cNvSpPr>
          <p:nvPr>
            <p:ph idx="1"/>
          </p:nvPr>
        </p:nvSpPr>
        <p:spPr>
          <a:xfrm>
            <a:off x="838200" y="293952"/>
            <a:ext cx="10515600" cy="5878248"/>
          </a:xfrm>
        </p:spPr>
        <p:txBody>
          <a:bodyPr vert="horz" lIns="91440" tIns="45720" rIns="91440" bIns="45720" rtlCol="0" anchor="t">
            <a:normAutofit/>
          </a:bodyPr>
          <a:lstStyle/>
          <a:p>
            <a:pPr lvl="8">
              <a:buFont typeface="Wingdings" panose="020B0604020202020204" pitchFamily="34" charset="0"/>
              <a:buChar char="§"/>
            </a:pPr>
            <a:endParaRPr lang="en-US" dirty="0"/>
          </a:p>
          <a:p>
            <a:pPr lvl="8"/>
            <a:endParaRPr lang="en-US" dirty="0"/>
          </a:p>
          <a:p>
            <a:pPr lvl="8">
              <a:buFont typeface="Wingdings" panose="020B0604020202020204" pitchFamily="34" charset="0"/>
              <a:buChar char="§"/>
            </a:pPr>
            <a:endParaRPr lang="en-US" dirty="0"/>
          </a:p>
        </p:txBody>
      </p:sp>
      <p:sp>
        <p:nvSpPr>
          <p:cNvPr id="117" name="TextBox 116">
            <a:extLst>
              <a:ext uri="{FF2B5EF4-FFF2-40B4-BE49-F238E27FC236}">
                <a16:creationId xmlns:a16="http://schemas.microsoft.com/office/drawing/2014/main" id="{8888195B-6D19-10BC-5E16-DB6494DC4A2A}"/>
              </a:ext>
            </a:extLst>
          </p:cNvPr>
          <p:cNvSpPr txBox="1"/>
          <p:nvPr/>
        </p:nvSpPr>
        <p:spPr>
          <a:xfrm>
            <a:off x="5034366" y="927315"/>
            <a:ext cx="5545810"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Century Gothic"/>
              </a:rPr>
              <a:t>Enhancing Daily Life: The app provides a crucial communication tool for the deaf and hard-of-hearing community, allowing for easier interaction in daily activities such as shopping, doctor's visits, and social gatherings.</a:t>
            </a:r>
            <a:endParaRPr lang="en-US"/>
          </a:p>
          <a:p>
            <a:pPr marL="285750" indent="-285750">
              <a:buFont typeface="Arial"/>
              <a:buChar char="•"/>
            </a:pPr>
            <a:r>
              <a:rPr lang="en-US" dirty="0">
                <a:latin typeface="Century Gothic"/>
              </a:rPr>
              <a:t>Improving Learning Outcomes: By facilitating communication between educators and students who use sign language, the app enhances educational opportunities and supports more inclusive classrooms.</a:t>
            </a:r>
          </a:p>
          <a:p>
            <a:pPr marL="285750" indent="-285750">
              <a:buFont typeface="Arial"/>
              <a:buChar char="•"/>
            </a:pPr>
            <a:r>
              <a:rPr lang="en-US" dirty="0">
                <a:latin typeface="Century Gothic"/>
              </a:rPr>
              <a:t>Promoting Inclusivity: This technology bridges a significant gap in accessibility, promoting equal opportunities for participation in society and fostering a more inclusive community for individuals who are deaf or hard-of-hearing.</a:t>
            </a:r>
          </a:p>
        </p:txBody>
      </p:sp>
    </p:spTree>
    <p:extLst>
      <p:ext uri="{BB962C8B-B14F-4D97-AF65-F5344CB8AC3E}">
        <p14:creationId xmlns:p14="http://schemas.microsoft.com/office/powerpoint/2010/main" val="211922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A9A18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cNvSpPr>
            <a:spLocks noGrp="1"/>
          </p:cNvSpPr>
          <p:nvPr>
            <p:ph type="ctrTitle"/>
          </p:nvPr>
        </p:nvSpPr>
        <p:spPr>
          <a:xfrm>
            <a:off x="1543382" y="2659223"/>
            <a:ext cx="3010737" cy="1536220"/>
          </a:xfrm>
        </p:spPr>
        <p:txBody>
          <a:bodyPr>
            <a:normAutofit/>
          </a:bodyPr>
          <a:lstStyle/>
          <a:p>
            <a:r>
              <a:rPr lang="en-US" sz="2800" dirty="0"/>
              <a:t>Closing</a:t>
            </a:r>
          </a:p>
        </p:txBody>
      </p:sp>
      <p:sp>
        <p:nvSpPr>
          <p:cNvPr id="116" name="Content Placeholder 115">
            <a:extLst>
              <a:ext uri="{FF2B5EF4-FFF2-40B4-BE49-F238E27FC236}">
                <a16:creationId xmlns:a16="http://schemas.microsoft.com/office/drawing/2014/main" id="{A68A4121-5B68-FCE2-D648-391445D1CE40}"/>
              </a:ext>
            </a:extLst>
          </p:cNvPr>
          <p:cNvSpPr>
            <a:spLocks noGrp="1"/>
          </p:cNvSpPr>
          <p:nvPr>
            <p:ph idx="1"/>
          </p:nvPr>
        </p:nvSpPr>
        <p:spPr>
          <a:xfrm>
            <a:off x="838200" y="293952"/>
            <a:ext cx="10515600" cy="5878248"/>
          </a:xfrm>
        </p:spPr>
        <p:txBody>
          <a:bodyPr vert="horz" lIns="91440" tIns="45720" rIns="91440" bIns="45720" rtlCol="0" anchor="t">
            <a:normAutofit/>
          </a:bodyPr>
          <a:lstStyle/>
          <a:p>
            <a:pPr lvl="8">
              <a:buFont typeface="Wingdings" panose="020B0604020202020204" pitchFamily="34" charset="0"/>
              <a:buChar char="§"/>
            </a:pPr>
            <a:endParaRPr lang="en-US" dirty="0"/>
          </a:p>
          <a:p>
            <a:pPr lvl="8"/>
            <a:endParaRPr lang="en-US" dirty="0"/>
          </a:p>
          <a:p>
            <a:pPr lvl="8">
              <a:buFont typeface="Wingdings" panose="020B0604020202020204" pitchFamily="34" charset="0"/>
              <a:buChar char="§"/>
            </a:pPr>
            <a:endParaRPr lang="en-US" dirty="0"/>
          </a:p>
        </p:txBody>
      </p:sp>
      <p:sp>
        <p:nvSpPr>
          <p:cNvPr id="117" name="TextBox 116">
            <a:extLst>
              <a:ext uri="{FF2B5EF4-FFF2-40B4-BE49-F238E27FC236}">
                <a16:creationId xmlns:a16="http://schemas.microsoft.com/office/drawing/2014/main" id="{8888195B-6D19-10BC-5E16-DB6494DC4A2A}"/>
              </a:ext>
            </a:extLst>
          </p:cNvPr>
          <p:cNvSpPr txBox="1"/>
          <p:nvPr/>
        </p:nvSpPr>
        <p:spPr>
          <a:xfrm>
            <a:off x="4879383" y="888569"/>
            <a:ext cx="554581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ea typeface="+mn-lt"/>
                <a:cs typeface="+mn-lt"/>
              </a:rPr>
              <a:t>Innovation:</a:t>
            </a:r>
            <a:r>
              <a:rPr lang="en-US" dirty="0">
                <a:ea typeface="+mn-lt"/>
                <a:cs typeface="+mn-lt"/>
              </a:rPr>
              <a:t> This app stands out due to its use of cutting-edge technologies like TensorFlow, </a:t>
            </a:r>
            <a:r>
              <a:rPr lang="en-US" dirty="0" err="1">
                <a:ea typeface="+mn-lt"/>
                <a:cs typeface="+mn-lt"/>
              </a:rPr>
              <a:t>MediaPipe</a:t>
            </a:r>
            <a:r>
              <a:rPr lang="en-US" dirty="0">
                <a:ea typeface="+mn-lt"/>
                <a:cs typeface="+mn-lt"/>
              </a:rPr>
              <a:t>, and Flutter, which ensure real-time and accurate translation of sign language into text.</a:t>
            </a:r>
            <a:endParaRPr lang="en-US"/>
          </a:p>
          <a:p>
            <a:pPr marL="285750" indent="-285750">
              <a:buFont typeface="Arial"/>
              <a:buChar char="•"/>
            </a:pPr>
            <a:r>
              <a:rPr lang="en-US" b="1" dirty="0">
                <a:ea typeface="+mn-lt"/>
                <a:cs typeface="+mn-lt"/>
              </a:rPr>
              <a:t>Long-Term Benefits:</a:t>
            </a:r>
            <a:r>
              <a:rPr lang="en-US" dirty="0">
                <a:ea typeface="+mn-lt"/>
                <a:cs typeface="+mn-lt"/>
              </a:rPr>
              <a:t> Over time, this app has the potential to not only support individual users but also to drive broader societal changes by raising awareness and understanding of sign language. As the technology evolves, it can be expanded to include multiple languages and dialects of sign language, further broadening its impact.</a:t>
            </a:r>
          </a:p>
          <a:p>
            <a:pPr marL="285750" indent="-285750">
              <a:buFont typeface="Arial"/>
              <a:buChar char="•"/>
            </a:pPr>
            <a:r>
              <a:rPr lang="en-US" b="1" dirty="0">
                <a:ea typeface="+mn-lt"/>
                <a:cs typeface="+mn-lt"/>
              </a:rPr>
              <a:t>Call to Action:</a:t>
            </a:r>
            <a:r>
              <a:rPr lang="en-US" dirty="0">
                <a:ea typeface="+mn-lt"/>
                <a:cs typeface="+mn-lt"/>
              </a:rPr>
              <a:t> We invite you to join us in refining this tool, contributing to its development, and helping us create a world where communication barriers are a thing of the past.</a:t>
            </a:r>
          </a:p>
          <a:p>
            <a:pPr marL="285750" indent="-285750">
              <a:buFont typeface="Arial"/>
              <a:buChar char="•"/>
            </a:pPr>
            <a:endParaRPr lang="en-US" dirty="0">
              <a:latin typeface="Century Gothic"/>
            </a:endParaRPr>
          </a:p>
        </p:txBody>
      </p:sp>
    </p:spTree>
    <p:extLst>
      <p:ext uri="{BB962C8B-B14F-4D97-AF65-F5344CB8AC3E}">
        <p14:creationId xmlns:p14="http://schemas.microsoft.com/office/powerpoint/2010/main" val="3167651003"/>
      </p:ext>
    </p:extLst>
  </p:cSld>
  <p:clrMapOvr>
    <a:masterClrMapping/>
  </p:clrMapOvr>
</p:sld>
</file>

<file path=ppt/theme/theme1.xml><?xml version="1.0" encoding="utf-8"?>
<a:theme xmlns:a="http://schemas.openxmlformats.org/drawingml/2006/main" name="BrushVTI">
  <a:themeElements>
    <a:clrScheme name="AnalogousFromLightSeedLeftStep">
      <a:dk1>
        <a:srgbClr val="000000"/>
      </a:dk1>
      <a:lt1>
        <a:srgbClr val="FFFFFF"/>
      </a:lt1>
      <a:dk2>
        <a:srgbClr val="412A24"/>
      </a:dk2>
      <a:lt2>
        <a:srgbClr val="E2E3E8"/>
      </a:lt2>
      <a:accent1>
        <a:srgbClr val="A9A180"/>
      </a:accent1>
      <a:accent2>
        <a:srgbClr val="BA957F"/>
      </a:accent2>
      <a:accent3>
        <a:srgbClr val="C59395"/>
      </a:accent3>
      <a:accent4>
        <a:srgbClr val="BA7F9A"/>
      </a:accent4>
      <a:accent5>
        <a:srgbClr val="C38FBC"/>
      </a:accent5>
      <a:accent6>
        <a:srgbClr val="A97FBA"/>
      </a:accent6>
      <a:hlink>
        <a:srgbClr val="6978A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12</Words>
  <Application>Microsoft Office PowerPoint</Application>
  <PresentationFormat>Widescreen</PresentationFormat>
  <Paragraphs>3</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BrushVTI</vt:lpstr>
      <vt:lpstr>Sign Language Recognition System</vt:lpstr>
      <vt:lpstr> Problem Statement and Solution</vt:lpstr>
      <vt:lpstr>Technology Stack</vt:lpstr>
      <vt:lpstr>Challenges</vt:lpstr>
      <vt:lpstr>Impact </vt:lpstr>
      <vt:lpstr>Closing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49</cp:revision>
  <dcterms:created xsi:type="dcterms:W3CDTF">2024-04-13T12:20:00Z</dcterms:created>
  <dcterms:modified xsi:type="dcterms:W3CDTF">2024-04-13T12:48:50Z</dcterms:modified>
</cp:coreProperties>
</file>