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46771"/>
            <a:ext cx="8791575" cy="81403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Port </a:t>
            </a:r>
            <a:r>
              <a:rPr lang="en-US" b="1" dirty="0"/>
              <a:t>scanning detection using </a:t>
            </a:r>
            <a:r>
              <a:rPr lang="en-US" b="1" dirty="0" smtClean="0"/>
              <a:t>    Machine </a:t>
            </a:r>
            <a:r>
              <a:rPr lang="en-US" b="1" dirty="0"/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453268"/>
            <a:ext cx="8791575" cy="28045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Group members: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Shiva Prasad </a:t>
            </a:r>
            <a:r>
              <a:rPr lang="en-US" b="1" dirty="0" err="1">
                <a:solidFill>
                  <a:schemeClr val="tx1"/>
                </a:solidFill>
              </a:rPr>
              <a:t>Aggayala</a:t>
            </a:r>
            <a:r>
              <a:rPr lang="en-US" b="1" dirty="0">
                <a:solidFill>
                  <a:schemeClr val="tx1"/>
                </a:solidFill>
              </a:rPr>
              <a:t> - 46233865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Mohan Kumar </a:t>
            </a:r>
            <a:r>
              <a:rPr lang="en-US" b="1" dirty="0" err="1">
                <a:solidFill>
                  <a:schemeClr val="tx1"/>
                </a:solidFill>
              </a:rPr>
              <a:t>Padmanabha</a:t>
            </a:r>
            <a:r>
              <a:rPr lang="en-US" b="1" dirty="0">
                <a:solidFill>
                  <a:schemeClr val="tx1"/>
                </a:solidFill>
              </a:rPr>
              <a:t> - 45758875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Srisai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Raviteja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Marupeddi</a:t>
            </a:r>
            <a:r>
              <a:rPr lang="en-US" b="1" dirty="0">
                <a:solidFill>
                  <a:schemeClr val="tx1"/>
                </a:solidFill>
              </a:rPr>
              <a:t> - 45756546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KNN result: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hart, scatter chart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2578100"/>
            <a:ext cx="6159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of KNN:</a:t>
            </a:r>
            <a:endParaRPr lang="en-US" dirty="0"/>
          </a:p>
        </p:txBody>
      </p:sp>
      <p:pic>
        <p:nvPicPr>
          <p:cNvPr id="4" name="Content Placeholder 3" descr="Chart&#10;&#10;Description automatically generated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714500"/>
            <a:ext cx="5143499" cy="492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05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AUC-ROC curve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hart&#10;&#10;Description automatically generated with medium confidenc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62" y="2261303"/>
            <a:ext cx="4896102" cy="3518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3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Random </a:t>
            </a:r>
            <a:r>
              <a:rPr lang="en-US" dirty="0" smtClean="0">
                <a:solidFill>
                  <a:schemeClr val="bg1"/>
                </a:solidFill>
              </a:rPr>
              <a:t>forest: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a supervised learning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more flexible and easy to use machine learning algorithms that provides great outcomes even without hyper-parameter tuning.</a:t>
            </a:r>
          </a:p>
          <a:p>
            <a:r>
              <a:rPr lang="en-US" dirty="0" smtClean="0"/>
              <a:t>On executing random forest on our dataset we get 99.99% accuracy. This is the most efficient algorithm for this type of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Random forest results: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1390" y="2413000"/>
            <a:ext cx="667971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70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Random forest confusion matrix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hart&#10;&#10;Description automatically generated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727200"/>
            <a:ext cx="5537199" cy="500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05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</a:t>
            </a:r>
            <a:r>
              <a:rPr lang="en-US" dirty="0" smtClean="0">
                <a:solidFill>
                  <a:schemeClr val="bg1"/>
                </a:solidFill>
              </a:rPr>
              <a:t>forest AUC-roc curve:</a:t>
            </a:r>
            <a:endParaRPr lang="en-US" dirty="0"/>
          </a:p>
        </p:txBody>
      </p:sp>
      <p:pic>
        <p:nvPicPr>
          <p:cNvPr id="4" name="Content Placeholder 3" descr="Shape, square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62" y="2261303"/>
            <a:ext cx="4896102" cy="3518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14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( support vector machine):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Support </a:t>
            </a:r>
            <a:r>
              <a:rPr lang="en-US" b="1" dirty="0"/>
              <a:t>Vector </a:t>
            </a:r>
            <a:r>
              <a:rPr lang="en-US" b="1" dirty="0" smtClean="0"/>
              <a:t>Machine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SVM</a:t>
            </a:r>
            <a:r>
              <a:rPr lang="en-US" dirty="0"/>
              <a:t>) is a supervised </a:t>
            </a:r>
            <a:r>
              <a:rPr lang="en-US" b="1" dirty="0"/>
              <a:t>machine learning</a:t>
            </a:r>
            <a:r>
              <a:rPr lang="en-US" dirty="0"/>
              <a:t> algorithm which can be used for both classification or regression </a:t>
            </a:r>
            <a:r>
              <a:rPr lang="en-US" dirty="0" smtClean="0"/>
              <a:t>challenges.</a:t>
            </a:r>
          </a:p>
          <a:p>
            <a:r>
              <a:rPr lang="en-US" dirty="0"/>
              <a:t>primarily, it is </a:t>
            </a:r>
            <a:r>
              <a:rPr lang="en-US" b="1" dirty="0"/>
              <a:t>used</a:t>
            </a:r>
            <a:r>
              <a:rPr lang="en-US" dirty="0"/>
              <a:t> for Classification problems in </a:t>
            </a:r>
            <a:r>
              <a:rPr lang="en-US" b="1" dirty="0"/>
              <a:t>Machine </a:t>
            </a:r>
            <a:r>
              <a:rPr lang="en-US" b="1" dirty="0" smtClean="0"/>
              <a:t>Learning.</a:t>
            </a:r>
          </a:p>
          <a:p>
            <a:r>
              <a:rPr lang="en-US" dirty="0" smtClean="0"/>
              <a:t>SVM also gets an accuracy of 99% and above. Below is result of SVM</a:t>
            </a:r>
          </a:p>
          <a:p>
            <a:endParaRPr lang="en-US" dirty="0"/>
          </a:p>
        </p:txBody>
      </p:sp>
      <p:pic>
        <p:nvPicPr>
          <p:cNvPr id="4" name="Picture 3" descr="Scatter chart&#10;&#10;Description automatically generated with medium confidence"/>
          <p:cNvPicPr/>
          <p:nvPr/>
        </p:nvPicPr>
        <p:blipFill rotWithShape="1">
          <a:blip r:embed="rId2"/>
          <a:srcRect t="12791" b="55233"/>
          <a:stretch/>
        </p:blipFill>
        <p:spPr bwMode="auto">
          <a:xfrm>
            <a:off x="3545204" y="5003800"/>
            <a:ext cx="4798695" cy="121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038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SVM confusion matrix: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hart&#10;&#10;Description automatically generated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1993900"/>
            <a:ext cx="5638799" cy="474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5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SVM AUC-Roc curve:</a:t>
            </a:r>
            <a:endParaRPr lang="en-US" dirty="0"/>
          </a:p>
        </p:txBody>
      </p:sp>
      <p:pic>
        <p:nvPicPr>
          <p:cNvPr id="4" name="Content Placeholder 3" descr="A picture containing line chart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62" y="2261303"/>
            <a:ext cx="4896102" cy="3518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88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scanning is a typical method used by cyber attackers to look for vulnerabilities and deplete a target's </a:t>
            </a:r>
            <a:r>
              <a:rPr lang="en-US" dirty="0" smtClean="0"/>
              <a:t>resources.</a:t>
            </a:r>
          </a:p>
          <a:p>
            <a:r>
              <a:rPr lang="en-US" dirty="0"/>
              <a:t>NMAP is the most widely used port scanning tool in the </a:t>
            </a:r>
            <a:r>
              <a:rPr lang="en-US" dirty="0" smtClean="0"/>
              <a:t>world.</a:t>
            </a:r>
          </a:p>
          <a:p>
            <a:r>
              <a:rPr lang="en-US" dirty="0" smtClean="0"/>
              <a:t>It handles Transmission </a:t>
            </a:r>
            <a:r>
              <a:rPr lang="en-US" dirty="0"/>
              <a:t>Control Protocol/Internet Protocol (TCP/IP) </a:t>
            </a:r>
            <a:r>
              <a:rPr lang="en-US" dirty="0" smtClean="0"/>
              <a:t>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7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 comparing the accuracy results of </a:t>
            </a:r>
            <a:r>
              <a:rPr lang="en-AU" dirty="0" smtClean="0"/>
              <a:t>each algorithm we can infer that </a:t>
            </a:r>
            <a:r>
              <a:rPr lang="en-AU" dirty="0"/>
              <a:t>Random Forest algorithm has the highest Accuracy which is above 99.99% for this type of data </a:t>
            </a:r>
            <a:r>
              <a:rPr lang="en-AU" dirty="0" smtClean="0"/>
              <a:t>set.</a:t>
            </a:r>
          </a:p>
          <a:p>
            <a:r>
              <a:rPr lang="en-AU" dirty="0" smtClean="0"/>
              <a:t>As a general observation supervised machine learning models give us higher accuracy.</a:t>
            </a:r>
          </a:p>
          <a:p>
            <a:r>
              <a:rPr lang="en-AU" dirty="0" smtClean="0"/>
              <a:t>This project can be further implemented on the live network to detect any malicious probing attacks.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1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461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>
                <a:solidFill>
                  <a:schemeClr val="bg1"/>
                </a:solidFill>
              </a:rPr>
              <a:t>set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41410" y="1155700"/>
            <a:ext cx="5934511" cy="46355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 In the </a:t>
            </a:r>
            <a:r>
              <a:rPr lang="en-AU" sz="2400" dirty="0"/>
              <a:t>data set we can see that the file has the network capture </a:t>
            </a:r>
            <a:r>
              <a:rPr lang="en-AU" sz="2400" dirty="0" err="1"/>
              <a:t>pcap</a:t>
            </a:r>
            <a:r>
              <a:rPr lang="en-AU" sz="2400" dirty="0"/>
              <a:t> file transcribed into a </a:t>
            </a:r>
            <a:r>
              <a:rPr lang="en-AU" sz="2400" dirty="0" err="1"/>
              <a:t>csv</a:t>
            </a:r>
            <a:r>
              <a:rPr lang="en-AU" sz="2400" dirty="0"/>
              <a:t> file. </a:t>
            </a: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</a:t>
            </a:r>
            <a:r>
              <a:rPr lang="en-AU" sz="2400" dirty="0" smtClean="0"/>
              <a:t>his </a:t>
            </a:r>
            <a:r>
              <a:rPr lang="en-AU" sz="2400" dirty="0"/>
              <a:t>data set was clearer to us and more understandable as we have a strong background in </a:t>
            </a:r>
            <a:r>
              <a:rPr lang="en-AU" sz="2400" dirty="0" smtClean="0"/>
              <a:t>Networking.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This is a very systematic data set generated by the network </a:t>
            </a:r>
            <a:r>
              <a:rPr lang="en-AU" sz="2400" dirty="0" smtClean="0"/>
              <a:t>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The data which is being used in our project is the </a:t>
            </a:r>
            <a:r>
              <a:rPr lang="en-AU" sz="2400" dirty="0" err="1"/>
              <a:t>MAWIlab</a:t>
            </a:r>
            <a:r>
              <a:rPr lang="en-AU" sz="2400" dirty="0"/>
              <a:t> dataset and the malicious data set is </a:t>
            </a:r>
            <a:r>
              <a:rPr lang="en-AU" sz="2400" dirty="0" smtClean="0"/>
              <a:t>generated on virtual network.</a:t>
            </a:r>
          </a:p>
          <a:p>
            <a:endParaRPr lang="en-US" sz="2400" dirty="0"/>
          </a:p>
        </p:txBody>
      </p:sp>
      <p:pic>
        <p:nvPicPr>
          <p:cNvPr id="1028" name="Picture 4" descr="Data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20732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erging </a:t>
            </a:r>
            <a:r>
              <a:rPr lang="en-US" dirty="0">
                <a:solidFill>
                  <a:schemeClr val="bg1"/>
                </a:solidFill>
              </a:rPr>
              <a:t>data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code works with three different data sets malicious_dataset.csv, </a:t>
            </a:r>
            <a:r>
              <a:rPr lang="en-US" dirty="0" smtClean="0"/>
              <a:t>attack_labels.csv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normal_dataset.csv.</a:t>
            </a:r>
          </a:p>
          <a:p>
            <a:r>
              <a:rPr lang="en-US" dirty="0" smtClean="0"/>
              <a:t>These </a:t>
            </a:r>
            <a:r>
              <a:rPr lang="en-US" dirty="0"/>
              <a:t>three files have been merged into a file named </a:t>
            </a:r>
            <a:r>
              <a:rPr lang="en-US" dirty="0" smtClean="0"/>
              <a:t>CSV3.csv.</a:t>
            </a:r>
          </a:p>
          <a:p>
            <a:r>
              <a:rPr lang="en-AU" dirty="0" smtClean="0"/>
              <a:t> </a:t>
            </a:r>
            <a:r>
              <a:rPr lang="en-AU" dirty="0"/>
              <a:t>L</a:t>
            </a:r>
            <a:r>
              <a:rPr lang="en-AU" dirty="0" smtClean="0"/>
              <a:t>oading </a:t>
            </a:r>
            <a:r>
              <a:rPr lang="en-AU" dirty="0"/>
              <a:t>this data set for modification using panda’s library. </a:t>
            </a:r>
            <a:endParaRPr lang="en-AU" dirty="0" smtClean="0"/>
          </a:p>
          <a:p>
            <a:r>
              <a:rPr lang="en-AU" dirty="0"/>
              <a:t>S</a:t>
            </a:r>
            <a:r>
              <a:rPr lang="en-AU" dirty="0" smtClean="0"/>
              <a:t>huffling </a:t>
            </a:r>
            <a:r>
              <a:rPr lang="en-AU" dirty="0"/>
              <a:t>the data to get uniformity and randomness in the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2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Reducing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columns which has same values through out the dataset or null values or zeros , these values have been removed from the data frame using drop () function.</a:t>
            </a:r>
          </a:p>
          <a:p>
            <a:r>
              <a:rPr lang="en-US" dirty="0" smtClean="0"/>
              <a:t>This increases the efficiency of the code and reduces execution time.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Modification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the labels and column </a:t>
            </a:r>
            <a:r>
              <a:rPr lang="en-AU" dirty="0" err="1" smtClean="0"/>
              <a:t>ip.src</a:t>
            </a:r>
            <a:r>
              <a:rPr lang="en-AU" dirty="0" smtClean="0"/>
              <a:t> in the dataset to numerical values for anomaly detection.</a:t>
            </a:r>
          </a:p>
          <a:p>
            <a:r>
              <a:rPr lang="en-US" dirty="0" smtClean="0"/>
              <a:t>Converting Hex and other strings into </a:t>
            </a:r>
            <a:r>
              <a:rPr lang="en-US" dirty="0" err="1" smtClean="0"/>
              <a:t>int</a:t>
            </a:r>
            <a:r>
              <a:rPr lang="en-US" dirty="0" smtClean="0"/>
              <a:t> and float for data analysis.</a:t>
            </a:r>
          </a:p>
          <a:p>
            <a:r>
              <a:rPr lang="en-US" dirty="0" smtClean="0"/>
              <a:t>Replacing null and </a:t>
            </a:r>
            <a:r>
              <a:rPr lang="en-US" dirty="0" err="1" smtClean="0"/>
              <a:t>NaN</a:t>
            </a:r>
            <a:r>
              <a:rPr lang="en-US" dirty="0" smtClean="0"/>
              <a:t> values with zeros.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7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 of 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Isolation forest ( unsupervised model</a:t>
            </a:r>
            <a:r>
              <a:rPr lang="en-US" sz="2800" dirty="0" smtClean="0"/>
              <a:t>):</a:t>
            </a:r>
          </a:p>
          <a:p>
            <a:pPr lvl="0"/>
            <a:r>
              <a:rPr lang="en-US" dirty="0" smtClean="0"/>
              <a:t>This is an unsupervised Machine learning algorithm .</a:t>
            </a:r>
          </a:p>
          <a:p>
            <a:pPr lvl="0"/>
            <a:r>
              <a:rPr lang="en-US" dirty="0" smtClean="0"/>
              <a:t>It detects global outliers in the dataset.</a:t>
            </a:r>
          </a:p>
          <a:p>
            <a:pPr lvl="0"/>
            <a:r>
              <a:rPr lang="en-US" dirty="0" smtClean="0"/>
              <a:t>The accuracy score for this algorithm is 77%.</a:t>
            </a:r>
          </a:p>
          <a:p>
            <a:pPr lvl="0"/>
            <a:r>
              <a:rPr lang="en-US" dirty="0" smtClean="0"/>
              <a:t>There is no much scope in hyper parameter tuning as it is </a:t>
            </a:r>
            <a:r>
              <a:rPr lang="en-US" dirty="0"/>
              <a:t>unsupervised </a:t>
            </a:r>
            <a:r>
              <a:rPr lang="en-US" dirty="0" smtClean="0"/>
              <a:t>model.</a:t>
            </a:r>
          </a:p>
          <a:p>
            <a:pPr marL="0" lv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40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Iforest</a:t>
            </a:r>
            <a:r>
              <a:rPr lang="en-US" dirty="0" smtClean="0">
                <a:solidFill>
                  <a:schemeClr val="bg1"/>
                </a:solidFill>
              </a:rPr>
              <a:t> Result: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raphical user interface, text, application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659" y="2249488"/>
            <a:ext cx="655750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KNN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classifier is a supervised ML model.</a:t>
            </a:r>
          </a:p>
          <a:p>
            <a:r>
              <a:rPr lang="en-US" dirty="0" smtClean="0"/>
              <a:t>Less scope in hyper parameter tuning</a:t>
            </a:r>
          </a:p>
          <a:p>
            <a:r>
              <a:rPr lang="en-US" dirty="0" smtClean="0"/>
              <a:t>We classifying each data point in data frame to the nearest neighboring value so in this implementation we comparing with nearest three neighbors.</a:t>
            </a:r>
          </a:p>
          <a:p>
            <a:r>
              <a:rPr lang="en-US" dirty="0" smtClean="0"/>
              <a:t>This algorithm gives 99% accuracy.</a:t>
            </a:r>
          </a:p>
          <a:p>
            <a:r>
              <a:rPr lang="en-US" dirty="0" smtClean="0"/>
              <a:t>The data is classified into 33 classes. One of which is normal network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571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Port scanning detection using     Machine learning</vt:lpstr>
      <vt:lpstr>Introduction </vt:lpstr>
      <vt:lpstr> Data set description</vt:lpstr>
      <vt:lpstr>Merging data files</vt:lpstr>
      <vt:lpstr>Reducing features</vt:lpstr>
      <vt:lpstr>Modification of data</vt:lpstr>
      <vt:lpstr>Implementation of ML models</vt:lpstr>
      <vt:lpstr>Iforest Result:</vt:lpstr>
      <vt:lpstr>KNN Algorithm</vt:lpstr>
      <vt:lpstr>KNN result:</vt:lpstr>
      <vt:lpstr>Confusion matrix of KNN:</vt:lpstr>
      <vt:lpstr>AUC-ROC curve</vt:lpstr>
      <vt:lpstr>Random forest: </vt:lpstr>
      <vt:lpstr>Random forest results:</vt:lpstr>
      <vt:lpstr>Random forest confusion matrix </vt:lpstr>
      <vt:lpstr>Random forest AUC-roc curve:</vt:lpstr>
      <vt:lpstr>SVM ( support vector machine):</vt:lpstr>
      <vt:lpstr>SVM confusion matrix:</vt:lpstr>
      <vt:lpstr>SVM AUC-Roc curve: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scanning detection using     Machine learning</dc:title>
  <dc:creator>shiva agyala</dc:creator>
  <cp:lastModifiedBy>shiva agyala</cp:lastModifiedBy>
  <cp:revision>14</cp:revision>
  <dcterms:created xsi:type="dcterms:W3CDTF">2021-06-06T02:30:43Z</dcterms:created>
  <dcterms:modified xsi:type="dcterms:W3CDTF">2021-06-06T04:57:36Z</dcterms:modified>
</cp:coreProperties>
</file>