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 id="2147483781" r:id="rId3"/>
  </p:sldMasterIdLst>
  <p:notesMasterIdLst>
    <p:notesMasterId r:id="rId19"/>
  </p:notesMasterIdLst>
  <p:sldIdLst>
    <p:sldId id="270" r:id="rId4"/>
    <p:sldId id="256" r:id="rId5"/>
    <p:sldId id="257" r:id="rId6"/>
    <p:sldId id="258" r:id="rId7"/>
    <p:sldId id="259" r:id="rId8"/>
    <p:sldId id="260" r:id="rId9"/>
    <p:sldId id="261" r:id="rId10"/>
    <p:sldId id="262" r:id="rId11"/>
    <p:sldId id="263" r:id="rId12"/>
    <p:sldId id="264" r:id="rId13"/>
    <p:sldId id="265" r:id="rId14"/>
    <p:sldId id="266" r:id="rId15"/>
    <p:sldId id="267"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C42A1-3679-43DE-881E-403DA33AF100}"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78881-3DE7-4A9F-9509-9DD028E0FD16}" type="slidenum">
              <a:rPr lang="en-IN" smtClean="0"/>
              <a:t>‹#›</a:t>
            </a:fld>
            <a:endParaRPr lang="en-IN"/>
          </a:p>
        </p:txBody>
      </p:sp>
    </p:spTree>
    <p:extLst>
      <p:ext uri="{BB962C8B-B14F-4D97-AF65-F5344CB8AC3E}">
        <p14:creationId xmlns:p14="http://schemas.microsoft.com/office/powerpoint/2010/main" val="330285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17F1-314F-8B68-9A58-364822DFD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AB8270-F4DF-80CD-DD2E-B9BB0BE9D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ECA22B-D570-F3EC-5A5E-591C226FEC35}"/>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5" name="Footer Placeholder 4">
            <a:extLst>
              <a:ext uri="{FF2B5EF4-FFF2-40B4-BE49-F238E27FC236}">
                <a16:creationId xmlns:a16="http://schemas.microsoft.com/office/drawing/2014/main" id="{20E31BD8-8C05-B4D8-F530-4C8FF802C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78FC4-9233-1CB1-6F15-CBCAC3BA1064}"/>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43833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637-C4B0-C9A8-9E62-8637E367AD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89B9A-EBFB-CFE9-5061-0552F1FD76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FF65E0-0D7D-C89B-8E8A-D7730F97B38A}"/>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5" name="Footer Placeholder 4">
            <a:extLst>
              <a:ext uri="{FF2B5EF4-FFF2-40B4-BE49-F238E27FC236}">
                <a16:creationId xmlns:a16="http://schemas.microsoft.com/office/drawing/2014/main" id="{291A69D7-91C5-EF5F-C820-7E31E9559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0B3A5-7B48-4AFF-BB0A-634C2E2F1BD7}"/>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166716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C9EA9-55E6-35F0-08BE-A1E3568D50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5047E-F8E1-D59F-1423-7C59AC87A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92B8F-F078-647A-790F-601778EA3E5A}"/>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5" name="Footer Placeholder 4">
            <a:extLst>
              <a:ext uri="{FF2B5EF4-FFF2-40B4-BE49-F238E27FC236}">
                <a16:creationId xmlns:a16="http://schemas.microsoft.com/office/drawing/2014/main" id="{7969F8D0-3FE5-4A7D-AA84-2E9C1A5D4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6C817-5094-42D6-F37E-86903AE31F1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80635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2529869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90934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313455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94148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885211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880891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4132346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9992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62B0-E115-C7AE-749B-A28664F44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654ED6-5C19-0EAE-2790-30A660F49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A9A6C3-32BA-2423-0E69-FCEAD2632975}"/>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5" name="Footer Placeholder 4">
            <a:extLst>
              <a:ext uri="{FF2B5EF4-FFF2-40B4-BE49-F238E27FC236}">
                <a16:creationId xmlns:a16="http://schemas.microsoft.com/office/drawing/2014/main" id="{8569EA66-6E1F-E778-E6C9-BF274DB48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BF41E-214F-1E24-4CAB-A1A2D28437D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362546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21832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9228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810793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67469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364294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442667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62021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013394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477578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05127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DA2-E873-7329-8E02-F0E86CA12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D83C9B-4FDB-CD15-854E-D4C35DB7A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0A125-8D48-58DA-C4A0-8CEF9419F280}"/>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5" name="Footer Placeholder 4">
            <a:extLst>
              <a:ext uri="{FF2B5EF4-FFF2-40B4-BE49-F238E27FC236}">
                <a16:creationId xmlns:a16="http://schemas.microsoft.com/office/drawing/2014/main" id="{CAC34EC7-8FF8-4191-86A9-CC03425E5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37EED-6BDD-ABD4-5FFC-675C1A71F923}"/>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0261027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73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97798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77576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9076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9829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00220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3112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47591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604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3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FCC9-4534-4E82-91F2-21C42A478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BC0F7-BE56-BD90-15AF-33A8BB077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AE29C9-5DFC-2195-7438-C7648A6AD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25BD24-5FE0-A0A2-816B-354D6533ECB3}"/>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6" name="Footer Placeholder 5">
            <a:extLst>
              <a:ext uri="{FF2B5EF4-FFF2-40B4-BE49-F238E27FC236}">
                <a16:creationId xmlns:a16="http://schemas.microsoft.com/office/drawing/2014/main" id="{A44C8F62-61DF-91A8-80CC-DA4997EDC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C0691-0C6C-9216-A329-47C1BA87EB39}"/>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6397903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004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E1B0-7CB6-EDF9-1C6E-97CF929C2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6A2AE0-63B8-BF30-F18F-672B8ADAE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9A273-98F2-6F91-A9E9-9DB24814C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1D9596-D6A3-8560-C75E-977D190B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C41F8-6514-DC94-5494-87BF0D51B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AE083B-6241-968C-B5B9-4A402EE5A44A}"/>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8" name="Footer Placeholder 7">
            <a:extLst>
              <a:ext uri="{FF2B5EF4-FFF2-40B4-BE49-F238E27FC236}">
                <a16:creationId xmlns:a16="http://schemas.microsoft.com/office/drawing/2014/main" id="{97B44182-8DAC-0686-4E6C-9637C29D8C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DD0B32-4AE4-3832-E037-7D7105A9AFE9}"/>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347642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2578-29D4-F869-15BD-FE5B9AA390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959D10-6587-4EA8-0986-9FD83B535D76}"/>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4" name="Footer Placeholder 3">
            <a:extLst>
              <a:ext uri="{FF2B5EF4-FFF2-40B4-BE49-F238E27FC236}">
                <a16:creationId xmlns:a16="http://schemas.microsoft.com/office/drawing/2014/main" id="{6F9EDE0D-964D-8AFC-7FB9-FEC55AC236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0235BA-08A3-C889-7652-EFE7E1724FC3}"/>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4045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621F2-824F-6FDE-1FF5-BC8684E9634F}"/>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3" name="Footer Placeholder 2">
            <a:extLst>
              <a:ext uri="{FF2B5EF4-FFF2-40B4-BE49-F238E27FC236}">
                <a16:creationId xmlns:a16="http://schemas.microsoft.com/office/drawing/2014/main" id="{48A8FA7E-C88F-07EB-5773-50DF54CF1C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E3FF59-0E73-3DFB-9EFC-8BE9A8E8F89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189676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8BDD-9C3D-5F16-C7BD-A8F76E93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222FA3-9132-EA79-5E82-64C22DDBC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09804D-8B67-EA35-9B58-BD21D900F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7C721-9EA0-20F6-505E-883ED4009C7B}"/>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6" name="Footer Placeholder 5">
            <a:extLst>
              <a:ext uri="{FF2B5EF4-FFF2-40B4-BE49-F238E27FC236}">
                <a16:creationId xmlns:a16="http://schemas.microsoft.com/office/drawing/2014/main" id="{73A9377F-B89C-D73B-EB4F-102DFE0BB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60547A-7F67-E156-C082-7505C3BEA3CC}"/>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76830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C06C-CCA4-2054-9CBF-0DEB23ED4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96038A-9CDB-74F9-799E-F5852571E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DF00BB-8F44-F279-F893-F80A095E9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F93DC-086A-8668-BE92-D7B237BE7AB7}"/>
              </a:ext>
            </a:extLst>
          </p:cNvPr>
          <p:cNvSpPr>
            <a:spLocks noGrp="1"/>
          </p:cNvSpPr>
          <p:nvPr>
            <p:ph type="dt" sz="half" idx="10"/>
          </p:nvPr>
        </p:nvSpPr>
        <p:spPr/>
        <p:txBody>
          <a:bodyPr/>
          <a:lstStyle/>
          <a:p>
            <a:fld id="{C62692E5-0402-4E0F-8E82-3D76AEE6C207}" type="datetimeFigureOut">
              <a:rPr lang="en-IN" smtClean="0"/>
              <a:t>17-12-2024</a:t>
            </a:fld>
            <a:endParaRPr lang="en-IN"/>
          </a:p>
        </p:txBody>
      </p:sp>
      <p:sp>
        <p:nvSpPr>
          <p:cNvPr id="6" name="Footer Placeholder 5">
            <a:extLst>
              <a:ext uri="{FF2B5EF4-FFF2-40B4-BE49-F238E27FC236}">
                <a16:creationId xmlns:a16="http://schemas.microsoft.com/office/drawing/2014/main" id="{89D22567-A802-021E-4459-9A87E4038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AFC03-D990-BD94-6E5C-374232378AA7}"/>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1302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FE821-09F5-5C3E-66B2-76E40F9C9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5FD310-0865-E24E-BB44-A5B3A79DF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9D414-626B-9501-6E0B-EDC7FEC03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692E5-0402-4E0F-8E82-3D76AEE6C207}" type="datetimeFigureOut">
              <a:rPr lang="en-IN" smtClean="0"/>
              <a:t>17-12-2024</a:t>
            </a:fld>
            <a:endParaRPr lang="en-IN"/>
          </a:p>
        </p:txBody>
      </p:sp>
      <p:sp>
        <p:nvSpPr>
          <p:cNvPr id="5" name="Footer Placeholder 4">
            <a:extLst>
              <a:ext uri="{FF2B5EF4-FFF2-40B4-BE49-F238E27FC236}">
                <a16:creationId xmlns:a16="http://schemas.microsoft.com/office/drawing/2014/main" id="{92D2C76F-1EC9-3F9C-06F2-40BD5A281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3B0533-75B8-F6E4-7A19-08472FAB7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F85DB-AC5C-4F9C-849C-D384E90154B8}" type="slidenum">
              <a:rPr lang="en-IN" smtClean="0"/>
              <a:t>‹#›</a:t>
            </a:fld>
            <a:endParaRPr lang="en-IN"/>
          </a:p>
        </p:txBody>
      </p:sp>
    </p:spTree>
    <p:extLst>
      <p:ext uri="{BB962C8B-B14F-4D97-AF65-F5344CB8AC3E}">
        <p14:creationId xmlns:p14="http://schemas.microsoft.com/office/powerpoint/2010/main" val="120085305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37929536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12/17/2024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195812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     </a:t>
            </a:r>
            <a:r>
              <a:rPr lang="en-US" dirty="0">
                <a:latin typeface="Bahnschrift SemiBold" panose="020B0502040204020203" pitchFamily="34" charset="0"/>
              </a:rPr>
              <a:t>SQL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50996" y="3639313"/>
            <a:ext cx="4250987" cy="660314"/>
          </a:xfrm>
        </p:spPr>
        <p:txBody>
          <a:bodyPr>
            <a:normAutofit fontScale="92500" lnSpcReduction="10000"/>
          </a:bodyPr>
          <a:lstStyle/>
          <a:p>
            <a:pPr marL="0" indent="0">
              <a:buNone/>
            </a:pPr>
            <a:r>
              <a:rPr lang="en-US" sz="2000" b="1">
                <a:latin typeface="Arial" panose="020B0604020202020204" pitchFamily="34" charset="0"/>
              </a:rPr>
              <a:t>                                      </a:t>
            </a:r>
            <a:r>
              <a:rPr lang="en-US" sz="2400" b="1">
                <a:latin typeface="Arial" panose="020B0604020202020204" pitchFamily="34" charset="0"/>
              </a:rPr>
              <a:t>       </a:t>
            </a:r>
            <a:r>
              <a:rPr lang="en-US" sz="2600" b="1">
                <a:solidFill>
                  <a:schemeClr val="bg1">
                    <a:lumMod val="95000"/>
                  </a:schemeClr>
                </a:solidFill>
                <a:ea typeface="Calibri" panose="020F0502020204030204" pitchFamily="34" charset="0"/>
                <a:cs typeface="Calibri" panose="020F0502020204030204" pitchFamily="34" charset="0"/>
              </a:rPr>
              <a:t>BY MOHANRAJ.S</a:t>
            </a:r>
            <a:endParaRPr lang="en-US" sz="2000" b="1" dirty="0">
              <a:solidFill>
                <a:schemeClr val="bg1">
                  <a:lumMod val="95000"/>
                </a:schemeClr>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83D000-B6A4-330B-9DC4-7CF37B4374F9}"/>
              </a:ext>
            </a:extLst>
          </p:cNvPr>
          <p:cNvSpPr txBox="1"/>
          <p:nvPr/>
        </p:nvSpPr>
        <p:spPr>
          <a:xfrm>
            <a:off x="0" y="0"/>
            <a:ext cx="863600" cy="662104"/>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07</a:t>
            </a:r>
          </a:p>
        </p:txBody>
      </p:sp>
      <p:sp>
        <p:nvSpPr>
          <p:cNvPr id="6" name="TextBox 5">
            <a:extLst>
              <a:ext uri="{FF2B5EF4-FFF2-40B4-BE49-F238E27FC236}">
                <a16:creationId xmlns:a16="http://schemas.microsoft.com/office/drawing/2014/main" id="{BD0B3D94-EC56-892F-9904-6CDD872CA110}"/>
              </a:ext>
            </a:extLst>
          </p:cNvPr>
          <p:cNvSpPr txBox="1"/>
          <p:nvPr/>
        </p:nvSpPr>
        <p:spPr>
          <a:xfrm>
            <a:off x="287493" y="4056889"/>
            <a:ext cx="2038858" cy="459106"/>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r>
              <a:rPr lang="en-US" sz="2399">
                <a:solidFill>
                  <a:srgbClr val="000000"/>
                </a:solidFill>
                <a:latin typeface="Montserrat Classic"/>
                <a:ea typeface="Montserrat Classic"/>
                <a:cs typeface="Montserrat Classic"/>
                <a:sym typeface="Montserrat Classic"/>
              </a:rPr>
              <a:t>:</a:t>
            </a:r>
          </a:p>
        </p:txBody>
      </p:sp>
      <p:sp>
        <p:nvSpPr>
          <p:cNvPr id="7" name="TextBox 6">
            <a:extLst>
              <a:ext uri="{FF2B5EF4-FFF2-40B4-BE49-F238E27FC236}">
                <a16:creationId xmlns:a16="http://schemas.microsoft.com/office/drawing/2014/main" id="{D2396AB4-6228-C292-8209-7FA05CFE7034}"/>
              </a:ext>
            </a:extLst>
          </p:cNvPr>
          <p:cNvSpPr txBox="1"/>
          <p:nvPr/>
        </p:nvSpPr>
        <p:spPr>
          <a:xfrm>
            <a:off x="7529033" y="4056889"/>
            <a:ext cx="3658333" cy="459106"/>
          </a:xfrm>
          <a:prstGeom prst="rect">
            <a:avLst/>
          </a:prstGeom>
        </p:spPr>
        <p:txBody>
          <a:bodyPr lIns="0" tIns="0" rIns="0" bIns="0" rtlCol="0" anchor="t">
            <a:spAutoFit/>
          </a:bodyPr>
          <a:lstStyle/>
          <a:p>
            <a:pPr>
              <a:lnSpc>
                <a:spcPts val="3839"/>
              </a:lnSpc>
            </a:pPr>
            <a:r>
              <a:rPr lang="en-US" sz="2399">
                <a:solidFill>
                  <a:srgbClr val="000000"/>
                </a:solidFill>
                <a:latin typeface="Montserrat Classic"/>
                <a:ea typeface="Montserrat Classic"/>
                <a:cs typeface="Montserrat Classic"/>
                <a:sym typeface="Montserrat Classic"/>
              </a:rPr>
              <a:t>Output:</a:t>
            </a:r>
          </a:p>
        </p:txBody>
      </p:sp>
      <p:sp>
        <p:nvSpPr>
          <p:cNvPr id="8" name="TextBox 7">
            <a:extLst>
              <a:ext uri="{FF2B5EF4-FFF2-40B4-BE49-F238E27FC236}">
                <a16:creationId xmlns:a16="http://schemas.microsoft.com/office/drawing/2014/main" id="{6724542D-7ED5-AA77-5153-C8F160C7EFA6}"/>
              </a:ext>
            </a:extLst>
          </p:cNvPr>
          <p:cNvSpPr txBox="1"/>
          <p:nvPr/>
        </p:nvSpPr>
        <p:spPr>
          <a:xfrm>
            <a:off x="642814" y="4945763"/>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finds the highest partnership score for the "Super Kings" team in match "T203817" by sum ming runs for each partnership and then selecting the maximum value from those sums</a:t>
            </a:r>
          </a:p>
        </p:txBody>
      </p:sp>
      <p:sp>
        <p:nvSpPr>
          <p:cNvPr id="9" name="TextBox 8">
            <a:extLst>
              <a:ext uri="{FF2B5EF4-FFF2-40B4-BE49-F238E27FC236}">
                <a16:creationId xmlns:a16="http://schemas.microsoft.com/office/drawing/2014/main" id="{519A4694-D09F-B96B-1FD9-9FDE03113F22}"/>
              </a:ext>
            </a:extLst>
          </p:cNvPr>
          <p:cNvSpPr txBox="1"/>
          <p:nvPr/>
        </p:nvSpPr>
        <p:spPr>
          <a:xfrm>
            <a:off x="116249" y="172847"/>
            <a:ext cx="3709281"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Top Partnerships </a:t>
            </a:r>
          </a:p>
        </p:txBody>
      </p:sp>
      <p:sp>
        <p:nvSpPr>
          <p:cNvPr id="10" name="TextBox 9">
            <a:extLst>
              <a:ext uri="{FF2B5EF4-FFF2-40B4-BE49-F238E27FC236}">
                <a16:creationId xmlns:a16="http://schemas.microsoft.com/office/drawing/2014/main" id="{16C21276-B1C4-3899-842F-6EBE20BEE23C}"/>
              </a:ext>
            </a:extLst>
          </p:cNvPr>
          <p:cNvSpPr txBox="1"/>
          <p:nvPr/>
        </p:nvSpPr>
        <p:spPr>
          <a:xfrm>
            <a:off x="786809" y="1173429"/>
            <a:ext cx="10662223"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 Determine the highest batting partnership for a particular team in a specific match</a:t>
            </a:r>
          </a:p>
        </p:txBody>
      </p:sp>
      <p:pic>
        <p:nvPicPr>
          <p:cNvPr id="15" name="Picture 14">
            <a:extLst>
              <a:ext uri="{FF2B5EF4-FFF2-40B4-BE49-F238E27FC236}">
                <a16:creationId xmlns:a16="http://schemas.microsoft.com/office/drawing/2014/main" id="{6D6260F7-2E22-476C-3F0E-6FBBCAE20E92}"/>
              </a:ext>
            </a:extLst>
          </p:cNvPr>
          <p:cNvPicPr>
            <a:picLocks noChangeAspect="1"/>
          </p:cNvPicPr>
          <p:nvPr/>
        </p:nvPicPr>
        <p:blipFill>
          <a:blip r:embed="rId2"/>
          <a:stretch>
            <a:fillRect/>
          </a:stretch>
        </p:blipFill>
        <p:spPr>
          <a:xfrm>
            <a:off x="1496534" y="1950721"/>
            <a:ext cx="7735368" cy="1676400"/>
          </a:xfrm>
          <a:prstGeom prst="rect">
            <a:avLst/>
          </a:prstGeom>
        </p:spPr>
      </p:pic>
      <p:pic>
        <p:nvPicPr>
          <p:cNvPr id="17" name="Picture 16">
            <a:extLst>
              <a:ext uri="{FF2B5EF4-FFF2-40B4-BE49-F238E27FC236}">
                <a16:creationId xmlns:a16="http://schemas.microsoft.com/office/drawing/2014/main" id="{5C0E7A03-99DB-7F80-ABF6-3B15A294ED93}"/>
              </a:ext>
            </a:extLst>
          </p:cNvPr>
          <p:cNvPicPr>
            <a:picLocks noChangeAspect="1"/>
          </p:cNvPicPr>
          <p:nvPr/>
        </p:nvPicPr>
        <p:blipFill>
          <a:blip r:embed="rId3"/>
          <a:stretch>
            <a:fillRect/>
          </a:stretch>
        </p:blipFill>
        <p:spPr>
          <a:xfrm>
            <a:off x="6806436" y="4621639"/>
            <a:ext cx="5273803" cy="1738358"/>
          </a:xfrm>
          <a:prstGeom prst="rect">
            <a:avLst/>
          </a:prstGeom>
        </p:spPr>
      </p:pic>
    </p:spTree>
    <p:extLst>
      <p:ext uri="{BB962C8B-B14F-4D97-AF65-F5344CB8AC3E}">
        <p14:creationId xmlns:p14="http://schemas.microsoft.com/office/powerpoint/2010/main" val="5973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A98F0556-1B7F-9CCE-6BCE-F3FD59F8ADE3}"/>
              </a:ext>
            </a:extLst>
          </p:cNvPr>
          <p:cNvSpPr txBox="1"/>
          <p:nvPr/>
        </p:nvSpPr>
        <p:spPr>
          <a:xfrm>
            <a:off x="0" y="0"/>
            <a:ext cx="914400"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08</a:t>
            </a:r>
          </a:p>
        </p:txBody>
      </p:sp>
      <p:sp>
        <p:nvSpPr>
          <p:cNvPr id="3" name="TextBox 14">
            <a:extLst>
              <a:ext uri="{FF2B5EF4-FFF2-40B4-BE49-F238E27FC236}">
                <a16:creationId xmlns:a16="http://schemas.microsoft.com/office/drawing/2014/main" id="{54A407FD-8597-9B56-1DA2-3EF9B2DBA9FE}"/>
              </a:ext>
            </a:extLst>
          </p:cNvPr>
          <p:cNvSpPr txBox="1"/>
          <p:nvPr/>
        </p:nvSpPr>
        <p:spPr>
          <a:xfrm>
            <a:off x="9835687" y="448178"/>
            <a:ext cx="1394026" cy="556434"/>
          </a:xfrm>
          <a:prstGeom prst="rect">
            <a:avLst/>
          </a:prstGeom>
        </p:spPr>
        <p:txBody>
          <a:bodyPr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 </a:t>
            </a:r>
          </a:p>
        </p:txBody>
      </p:sp>
      <p:sp>
        <p:nvSpPr>
          <p:cNvPr id="6" name="TextBox 7">
            <a:extLst>
              <a:ext uri="{FF2B5EF4-FFF2-40B4-BE49-F238E27FC236}">
                <a16:creationId xmlns:a16="http://schemas.microsoft.com/office/drawing/2014/main" id="{A89F5519-E0EE-9697-A35F-D2C3FDEA677C}"/>
              </a:ext>
            </a:extLst>
          </p:cNvPr>
          <p:cNvSpPr txBox="1"/>
          <p:nvPr/>
        </p:nvSpPr>
        <p:spPr>
          <a:xfrm>
            <a:off x="124933" y="4296978"/>
            <a:ext cx="2038858" cy="446725"/>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C37EB7A4-BA9A-0602-E7BD-0C7671A7381C}"/>
              </a:ext>
            </a:extLst>
          </p:cNvPr>
          <p:cNvSpPr txBox="1"/>
          <p:nvPr/>
        </p:nvSpPr>
        <p:spPr>
          <a:xfrm>
            <a:off x="7674113" y="3663668"/>
            <a:ext cx="3658333" cy="446725"/>
          </a:xfrm>
          <a:prstGeom prst="rect">
            <a:avLst/>
          </a:prstGeom>
        </p:spPr>
        <p:txBody>
          <a:bodyPr lIns="0" tIns="0" rIns="0" bIns="0" rtlCol="0" anchor="t">
            <a:spAutoFit/>
          </a:bodyPr>
          <a:lstStyle/>
          <a:p>
            <a:pPr>
              <a:lnSpc>
                <a:spcPts val="3839"/>
              </a:lnSpc>
            </a:pPr>
            <a:r>
              <a:rPr lang="en-US" sz="2400"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E2A39BE3-70C6-A258-ACD7-6A4BB7918BB1}"/>
              </a:ext>
            </a:extLst>
          </p:cNvPr>
          <p:cNvSpPr txBox="1"/>
          <p:nvPr/>
        </p:nvSpPr>
        <p:spPr>
          <a:xfrm>
            <a:off x="457200" y="4676308"/>
            <a:ext cx="5371906" cy="2132379"/>
          </a:xfrm>
          <a:prstGeom prst="rect">
            <a:avLst/>
          </a:prstGeom>
        </p:spPr>
        <p:txBody>
          <a:bodyPr lIns="0" tIns="0" rIns="0" bIns="0" rtlCol="0" anchor="t">
            <a:spAutoFit/>
          </a:bodyPr>
          <a:lstStyle/>
          <a:p>
            <a:pPr>
              <a:lnSpc>
                <a:spcPts val="2799"/>
              </a:lnSpc>
            </a:pPr>
            <a:r>
              <a:rPr lang="en-US" sz="2000" b="1">
                <a:solidFill>
                  <a:srgbClr val="000000"/>
                </a:solidFill>
                <a:ea typeface="Montserrat Classic"/>
                <a:cs typeface="Montserrat Classic"/>
                <a:sym typeface="Montserrat Classic"/>
              </a:rPr>
              <a:t>This SQL query joins the bowling_summary and match_summary tables to retrieve the bowling team, bowler name, and economy rate for the top 2 most economical bowlers from the winning team of each match, ordered by economy rate in ascending order.</a:t>
            </a:r>
          </a:p>
        </p:txBody>
      </p:sp>
      <p:sp>
        <p:nvSpPr>
          <p:cNvPr id="9" name="TextBox 10">
            <a:extLst>
              <a:ext uri="{FF2B5EF4-FFF2-40B4-BE49-F238E27FC236}">
                <a16:creationId xmlns:a16="http://schemas.microsoft.com/office/drawing/2014/main" id="{3A62EB32-3A40-2B74-9B29-BED14697C1A8}"/>
              </a:ext>
            </a:extLst>
          </p:cNvPr>
          <p:cNvSpPr txBox="1"/>
          <p:nvPr/>
        </p:nvSpPr>
        <p:spPr>
          <a:xfrm>
            <a:off x="-106326" y="164628"/>
            <a:ext cx="4965405" cy="783356"/>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Economical Bowler </a:t>
            </a:r>
          </a:p>
        </p:txBody>
      </p:sp>
      <p:sp>
        <p:nvSpPr>
          <p:cNvPr id="10" name="TextBox 11">
            <a:extLst>
              <a:ext uri="{FF2B5EF4-FFF2-40B4-BE49-F238E27FC236}">
                <a16:creationId xmlns:a16="http://schemas.microsoft.com/office/drawing/2014/main" id="{22542473-F661-FBE2-BB43-DC902213921A}"/>
              </a:ext>
            </a:extLst>
          </p:cNvPr>
          <p:cNvSpPr txBox="1"/>
          <p:nvPr/>
        </p:nvSpPr>
        <p:spPr>
          <a:xfrm>
            <a:off x="560867" y="1004612"/>
            <a:ext cx="711324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Identify the bowler with the lowest economy rate in matches won by their team. </a:t>
            </a:r>
          </a:p>
        </p:txBody>
      </p:sp>
      <p:pic>
        <p:nvPicPr>
          <p:cNvPr id="12" name="Picture 11">
            <a:extLst>
              <a:ext uri="{FF2B5EF4-FFF2-40B4-BE49-F238E27FC236}">
                <a16:creationId xmlns:a16="http://schemas.microsoft.com/office/drawing/2014/main" id="{C9212BCE-B721-B8A1-02B8-3590809A30CA}"/>
              </a:ext>
            </a:extLst>
          </p:cNvPr>
          <p:cNvPicPr>
            <a:picLocks noChangeAspect="1"/>
          </p:cNvPicPr>
          <p:nvPr/>
        </p:nvPicPr>
        <p:blipFill>
          <a:blip r:embed="rId2"/>
          <a:stretch>
            <a:fillRect/>
          </a:stretch>
        </p:blipFill>
        <p:spPr>
          <a:xfrm>
            <a:off x="362015" y="2186246"/>
            <a:ext cx="6683319" cy="2132379"/>
          </a:xfrm>
          <a:prstGeom prst="rect">
            <a:avLst/>
          </a:prstGeom>
        </p:spPr>
      </p:pic>
      <p:pic>
        <p:nvPicPr>
          <p:cNvPr id="13" name="Picture 12">
            <a:extLst>
              <a:ext uri="{FF2B5EF4-FFF2-40B4-BE49-F238E27FC236}">
                <a16:creationId xmlns:a16="http://schemas.microsoft.com/office/drawing/2014/main" id="{A7B40974-ED35-3237-D635-667A28DA3AB1}"/>
              </a:ext>
            </a:extLst>
          </p:cNvPr>
          <p:cNvPicPr>
            <a:picLocks noChangeAspect="1"/>
          </p:cNvPicPr>
          <p:nvPr/>
        </p:nvPicPr>
        <p:blipFill>
          <a:blip r:embed="rId3"/>
          <a:stretch>
            <a:fillRect/>
          </a:stretch>
        </p:blipFill>
        <p:spPr>
          <a:xfrm>
            <a:off x="6362896" y="4318625"/>
            <a:ext cx="5598732" cy="1889482"/>
          </a:xfrm>
          <a:prstGeom prst="rect">
            <a:avLst/>
          </a:prstGeom>
        </p:spPr>
      </p:pic>
    </p:spTree>
    <p:extLst>
      <p:ext uri="{BB962C8B-B14F-4D97-AF65-F5344CB8AC3E}">
        <p14:creationId xmlns:p14="http://schemas.microsoft.com/office/powerpoint/2010/main" val="4182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05AD5-4DFE-EA25-7256-1112E3DBACEB}"/>
              </a:ext>
            </a:extLst>
          </p:cNvPr>
          <p:cNvSpPr txBox="1"/>
          <p:nvPr/>
        </p:nvSpPr>
        <p:spPr>
          <a:xfrm>
            <a:off x="0" y="0"/>
            <a:ext cx="843280" cy="6352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ea typeface="Montserrat Classic Bold"/>
                <a:cs typeface="Montserrat Classic Bold"/>
                <a:sym typeface="Montserrat Classic Bold"/>
              </a:rPr>
              <a:t>09</a:t>
            </a:r>
          </a:p>
        </p:txBody>
      </p:sp>
      <p:sp>
        <p:nvSpPr>
          <p:cNvPr id="6" name="TextBox 7">
            <a:extLst>
              <a:ext uri="{FF2B5EF4-FFF2-40B4-BE49-F238E27FC236}">
                <a16:creationId xmlns:a16="http://schemas.microsoft.com/office/drawing/2014/main" id="{4439673C-596E-B870-8BA6-0BC772A2E56E}"/>
              </a:ext>
            </a:extLst>
          </p:cNvPr>
          <p:cNvSpPr txBox="1"/>
          <p:nvPr/>
        </p:nvSpPr>
        <p:spPr>
          <a:xfrm>
            <a:off x="0" y="4399399"/>
            <a:ext cx="2038858" cy="459106"/>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786E78CF-BABD-F43E-2F86-643789E47ACA}"/>
              </a:ext>
            </a:extLst>
          </p:cNvPr>
          <p:cNvSpPr txBox="1"/>
          <p:nvPr/>
        </p:nvSpPr>
        <p:spPr>
          <a:xfrm>
            <a:off x="6666613" y="2160722"/>
            <a:ext cx="3658333" cy="459106"/>
          </a:xfrm>
          <a:prstGeom prst="rect">
            <a:avLst/>
          </a:prstGeom>
        </p:spPr>
        <p:txBody>
          <a:bodyPr lIns="0" tIns="0" rIns="0" bIns="0" rtlCol="0" anchor="t">
            <a:spAutoFit/>
          </a:bodyPr>
          <a:lstStyle/>
          <a:p>
            <a:pPr algn="l">
              <a:lnSpc>
                <a:spcPts val="3839"/>
              </a:lnSpc>
            </a:pPr>
            <a:r>
              <a:rPr lang="en-US" sz="2400"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1A885B9B-AE47-F14B-43F8-A2A6DABF39AD}"/>
              </a:ext>
            </a:extLst>
          </p:cNvPr>
          <p:cNvSpPr txBox="1"/>
          <p:nvPr/>
        </p:nvSpPr>
        <p:spPr>
          <a:xfrm>
            <a:off x="220022" y="5032111"/>
            <a:ext cx="5371906" cy="1795363"/>
          </a:xfrm>
          <a:prstGeom prst="rect">
            <a:avLst/>
          </a:prstGeom>
        </p:spPr>
        <p:txBody>
          <a:bodyPr lIns="0" tIns="0" rIns="0" bIns="0" rtlCol="0" anchor="t">
            <a:spAutoFit/>
          </a:bodyPr>
          <a:lstStyle/>
          <a:p>
            <a:pPr algn="l">
              <a:lnSpc>
                <a:spcPts val="2799"/>
              </a:lnSpc>
            </a:pPr>
            <a:r>
              <a:rPr lang="en-US" sz="2400" b="1">
                <a:solidFill>
                  <a:srgbClr val="000000"/>
                </a:solidFill>
                <a:ea typeface="Montserrat Classic"/>
                <a:cs typeface="Montserrat Classic"/>
                <a:sym typeface="Montserrat Classic"/>
              </a:rPr>
              <a:t>This SQL query retrieves the names of batsmen and their run scores from a table called "mytable", but only for those who scored 50 or more runs in a specific match identified by the ID "T203817".</a:t>
            </a:r>
          </a:p>
        </p:txBody>
      </p:sp>
      <p:sp>
        <p:nvSpPr>
          <p:cNvPr id="9" name="TextBox 10">
            <a:extLst>
              <a:ext uri="{FF2B5EF4-FFF2-40B4-BE49-F238E27FC236}">
                <a16:creationId xmlns:a16="http://schemas.microsoft.com/office/drawing/2014/main" id="{56ED9FF0-3BB8-6E04-F304-B9BBF3CD2D86}"/>
              </a:ext>
            </a:extLst>
          </p:cNvPr>
          <p:cNvSpPr txBox="1"/>
          <p:nvPr/>
        </p:nvSpPr>
        <p:spPr>
          <a:xfrm>
            <a:off x="499730" y="298610"/>
            <a:ext cx="4387703"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a:solidFill>
                  <a:srgbClr val="000000"/>
                </a:solidFill>
                <a:ea typeface="Canva Sans Bold"/>
                <a:cs typeface="Canva Sans Bold"/>
                <a:sym typeface="Canva Sans Bold"/>
              </a:rPr>
              <a:t>Centuries and Half-Centuries </a:t>
            </a:r>
          </a:p>
        </p:txBody>
      </p:sp>
      <p:sp>
        <p:nvSpPr>
          <p:cNvPr id="10" name="TextBox 11">
            <a:extLst>
              <a:ext uri="{FF2B5EF4-FFF2-40B4-BE49-F238E27FC236}">
                <a16:creationId xmlns:a16="http://schemas.microsoft.com/office/drawing/2014/main" id="{FE073081-20B7-30D3-8735-0AEF0B094AB3}"/>
              </a:ext>
            </a:extLst>
          </p:cNvPr>
          <p:cNvSpPr txBox="1"/>
          <p:nvPr/>
        </p:nvSpPr>
        <p:spPr>
          <a:xfrm>
            <a:off x="345440" y="1081967"/>
            <a:ext cx="1139763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all the batsmen who have scored centuries (100 or more runs) or half-centuries (50-99 runs) in a match.</a:t>
            </a:r>
          </a:p>
        </p:txBody>
      </p:sp>
      <p:pic>
        <p:nvPicPr>
          <p:cNvPr id="12" name="Picture 11">
            <a:extLst>
              <a:ext uri="{FF2B5EF4-FFF2-40B4-BE49-F238E27FC236}">
                <a16:creationId xmlns:a16="http://schemas.microsoft.com/office/drawing/2014/main" id="{CECD5CC1-7B2D-581F-39F6-39195AA684DE}"/>
              </a:ext>
            </a:extLst>
          </p:cNvPr>
          <p:cNvPicPr>
            <a:picLocks noChangeAspect="1"/>
          </p:cNvPicPr>
          <p:nvPr/>
        </p:nvPicPr>
        <p:blipFill>
          <a:blip r:embed="rId2"/>
          <a:stretch>
            <a:fillRect/>
          </a:stretch>
        </p:blipFill>
        <p:spPr>
          <a:xfrm>
            <a:off x="564258" y="2281917"/>
            <a:ext cx="5371906" cy="2052695"/>
          </a:xfrm>
          <a:prstGeom prst="rect">
            <a:avLst/>
          </a:prstGeom>
        </p:spPr>
      </p:pic>
      <p:pic>
        <p:nvPicPr>
          <p:cNvPr id="14" name="Picture 13">
            <a:extLst>
              <a:ext uri="{FF2B5EF4-FFF2-40B4-BE49-F238E27FC236}">
                <a16:creationId xmlns:a16="http://schemas.microsoft.com/office/drawing/2014/main" id="{8B357A0F-CB50-2B61-4D3F-463A0FBE18B7}"/>
              </a:ext>
            </a:extLst>
          </p:cNvPr>
          <p:cNvPicPr>
            <a:picLocks noChangeAspect="1"/>
          </p:cNvPicPr>
          <p:nvPr/>
        </p:nvPicPr>
        <p:blipFill>
          <a:blip r:embed="rId3"/>
          <a:stretch>
            <a:fillRect/>
          </a:stretch>
        </p:blipFill>
        <p:spPr>
          <a:xfrm>
            <a:off x="6974957" y="3401321"/>
            <a:ext cx="4853375" cy="2574178"/>
          </a:xfrm>
          <a:prstGeom prst="rect">
            <a:avLst/>
          </a:prstGeom>
        </p:spPr>
      </p:pic>
    </p:spTree>
    <p:extLst>
      <p:ext uri="{BB962C8B-B14F-4D97-AF65-F5344CB8AC3E}">
        <p14:creationId xmlns:p14="http://schemas.microsoft.com/office/powerpoint/2010/main" val="275802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05AD5-4DFE-EA25-7256-1112E3DBACEB}"/>
              </a:ext>
            </a:extLst>
          </p:cNvPr>
          <p:cNvSpPr txBox="1"/>
          <p:nvPr/>
        </p:nvSpPr>
        <p:spPr>
          <a:xfrm>
            <a:off x="0" y="0"/>
            <a:ext cx="843280" cy="6352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ea typeface="Montserrat Classic Bold"/>
                <a:cs typeface="Montserrat Classic Bold"/>
                <a:sym typeface="Montserrat Classic Bold"/>
              </a:rPr>
              <a:t>10</a:t>
            </a:r>
          </a:p>
        </p:txBody>
      </p:sp>
      <p:sp>
        <p:nvSpPr>
          <p:cNvPr id="5" name="TextBox 7">
            <a:extLst>
              <a:ext uri="{FF2B5EF4-FFF2-40B4-BE49-F238E27FC236}">
                <a16:creationId xmlns:a16="http://schemas.microsoft.com/office/drawing/2014/main" id="{C68F96F3-B389-5609-09D4-846424601E11}"/>
              </a:ext>
            </a:extLst>
          </p:cNvPr>
          <p:cNvSpPr txBox="1"/>
          <p:nvPr/>
        </p:nvSpPr>
        <p:spPr>
          <a:xfrm>
            <a:off x="563525" y="3921187"/>
            <a:ext cx="2038858" cy="459106"/>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6" name="TextBox 8">
            <a:extLst>
              <a:ext uri="{FF2B5EF4-FFF2-40B4-BE49-F238E27FC236}">
                <a16:creationId xmlns:a16="http://schemas.microsoft.com/office/drawing/2014/main" id="{166DB632-B8D5-E2D5-4CFA-6C137DDAF0B4}"/>
              </a:ext>
            </a:extLst>
          </p:cNvPr>
          <p:cNvSpPr txBox="1"/>
          <p:nvPr/>
        </p:nvSpPr>
        <p:spPr>
          <a:xfrm>
            <a:off x="6422066" y="4135543"/>
            <a:ext cx="3658333" cy="459106"/>
          </a:xfrm>
          <a:prstGeom prst="rect">
            <a:avLst/>
          </a:prstGeom>
        </p:spPr>
        <p:txBody>
          <a:bodyPr lIns="0" tIns="0" rIns="0" bIns="0" rtlCol="0" anchor="t">
            <a:spAutoFit/>
          </a:bodyPr>
          <a:lstStyle/>
          <a:p>
            <a:pPr algn="l">
              <a:lnSpc>
                <a:spcPts val="3839"/>
              </a:lnSpc>
            </a:pPr>
            <a:r>
              <a:rPr lang="en-US" sz="2400" b="1">
                <a:solidFill>
                  <a:srgbClr val="000000"/>
                </a:solidFill>
                <a:ea typeface="Montserrat Classic"/>
                <a:cs typeface="Montserrat Classic"/>
                <a:sym typeface="Montserrat Classic"/>
              </a:rPr>
              <a:t>Output:</a:t>
            </a:r>
          </a:p>
        </p:txBody>
      </p:sp>
      <p:sp>
        <p:nvSpPr>
          <p:cNvPr id="7" name="TextBox 9">
            <a:extLst>
              <a:ext uri="{FF2B5EF4-FFF2-40B4-BE49-F238E27FC236}">
                <a16:creationId xmlns:a16="http://schemas.microsoft.com/office/drawing/2014/main" id="{6D6882C9-2C73-EAFA-FAA2-FFAE4BF900B7}"/>
              </a:ext>
            </a:extLst>
          </p:cNvPr>
          <p:cNvSpPr txBox="1"/>
          <p:nvPr/>
        </p:nvSpPr>
        <p:spPr>
          <a:xfrm>
            <a:off x="657705" y="4684394"/>
            <a:ext cx="5371906" cy="1773306"/>
          </a:xfrm>
          <a:prstGeom prst="rect">
            <a:avLst/>
          </a:prstGeom>
        </p:spPr>
        <p:txBody>
          <a:bodyPr lIns="0" tIns="0" rIns="0" bIns="0" rtlCol="0" anchor="t">
            <a:spAutoFit/>
          </a:bodyPr>
          <a:lstStyle/>
          <a:p>
            <a:pPr algn="l">
              <a:lnSpc>
                <a:spcPts val="2799"/>
              </a:lnSpc>
            </a:pPr>
            <a:r>
              <a:rPr lang="en-US" sz="2000" b="1">
                <a:solidFill>
                  <a:srgbClr val="000000"/>
                </a:solidFill>
                <a:ea typeface="Montserrat Classic"/>
                <a:cs typeface="Montserrat Classic"/>
                <a:sym typeface="Montserrat Classic"/>
              </a:rPr>
              <a:t>The SQL query in the image selects the bowlerName and wickets columns from the mytable table where the matchh_id is "T203817", orders the results by wickets in descending order, and limits the results to the top 2 rows.</a:t>
            </a:r>
          </a:p>
        </p:txBody>
      </p:sp>
      <p:sp>
        <p:nvSpPr>
          <p:cNvPr id="8" name="TextBox 10">
            <a:extLst>
              <a:ext uri="{FF2B5EF4-FFF2-40B4-BE49-F238E27FC236}">
                <a16:creationId xmlns:a16="http://schemas.microsoft.com/office/drawing/2014/main" id="{58894BC3-33F5-BA00-D7B3-86C67EAD7A5A}"/>
              </a:ext>
            </a:extLst>
          </p:cNvPr>
          <p:cNvSpPr txBox="1"/>
          <p:nvPr/>
        </p:nvSpPr>
        <p:spPr>
          <a:xfrm>
            <a:off x="723012" y="192882"/>
            <a:ext cx="4040373"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Dismissals by a Bowler</a:t>
            </a:r>
          </a:p>
        </p:txBody>
      </p:sp>
      <p:sp>
        <p:nvSpPr>
          <p:cNvPr id="9" name="TextBox 11">
            <a:extLst>
              <a:ext uri="{FF2B5EF4-FFF2-40B4-BE49-F238E27FC236}">
                <a16:creationId xmlns:a16="http://schemas.microsoft.com/office/drawing/2014/main" id="{E8BB2A06-3285-F97F-F37C-675637AF8804}"/>
              </a:ext>
            </a:extLst>
          </p:cNvPr>
          <p:cNvSpPr txBox="1"/>
          <p:nvPr/>
        </p:nvSpPr>
        <p:spPr>
          <a:xfrm>
            <a:off x="563525" y="1080359"/>
            <a:ext cx="11904921"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Find the bowler with the highest number of dismissals (wickets taken) in a particular match.</a:t>
            </a:r>
          </a:p>
        </p:txBody>
      </p:sp>
      <p:pic>
        <p:nvPicPr>
          <p:cNvPr id="11" name="Picture 10">
            <a:extLst>
              <a:ext uri="{FF2B5EF4-FFF2-40B4-BE49-F238E27FC236}">
                <a16:creationId xmlns:a16="http://schemas.microsoft.com/office/drawing/2014/main" id="{4C1B6BD5-588A-AE86-163B-2A73B69F1D7A}"/>
              </a:ext>
            </a:extLst>
          </p:cNvPr>
          <p:cNvPicPr>
            <a:picLocks noChangeAspect="1"/>
          </p:cNvPicPr>
          <p:nvPr/>
        </p:nvPicPr>
        <p:blipFill>
          <a:blip r:embed="rId2"/>
          <a:stretch>
            <a:fillRect/>
          </a:stretch>
        </p:blipFill>
        <p:spPr>
          <a:xfrm>
            <a:off x="657705" y="1723545"/>
            <a:ext cx="7219508" cy="2045592"/>
          </a:xfrm>
          <a:prstGeom prst="rect">
            <a:avLst/>
          </a:prstGeom>
        </p:spPr>
      </p:pic>
      <p:pic>
        <p:nvPicPr>
          <p:cNvPr id="13" name="Picture 12">
            <a:extLst>
              <a:ext uri="{FF2B5EF4-FFF2-40B4-BE49-F238E27FC236}">
                <a16:creationId xmlns:a16="http://schemas.microsoft.com/office/drawing/2014/main" id="{EF1AB743-BF8E-AB52-CE89-8B098EF66124}"/>
              </a:ext>
            </a:extLst>
          </p:cNvPr>
          <p:cNvPicPr>
            <a:picLocks noChangeAspect="1"/>
          </p:cNvPicPr>
          <p:nvPr/>
        </p:nvPicPr>
        <p:blipFill>
          <a:blip r:embed="rId3"/>
          <a:stretch>
            <a:fillRect/>
          </a:stretch>
        </p:blipFill>
        <p:spPr>
          <a:xfrm>
            <a:off x="6334516" y="4961055"/>
            <a:ext cx="5456992" cy="816586"/>
          </a:xfrm>
          <a:prstGeom prst="rect">
            <a:avLst/>
          </a:prstGeom>
        </p:spPr>
      </p:pic>
    </p:spTree>
    <p:extLst>
      <p:ext uri="{BB962C8B-B14F-4D97-AF65-F5344CB8AC3E}">
        <p14:creationId xmlns:p14="http://schemas.microsoft.com/office/powerpoint/2010/main" val="293166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F8DEDE2C-D9DB-533B-1328-02C98743162C}"/>
              </a:ext>
            </a:extLst>
          </p:cNvPr>
          <p:cNvSpPr txBox="1"/>
          <p:nvPr/>
        </p:nvSpPr>
        <p:spPr>
          <a:xfrm>
            <a:off x="413986" y="404776"/>
            <a:ext cx="5810233" cy="869918"/>
          </a:xfrm>
          <a:prstGeom prst="rect">
            <a:avLst/>
          </a:prstGeom>
        </p:spPr>
        <p:txBody>
          <a:bodyPr lIns="0" tIns="0" rIns="0" bIns="0" rtlCol="0" anchor="t">
            <a:spAutoFit/>
          </a:bodyPr>
          <a:lstStyle/>
          <a:p>
            <a:pPr>
              <a:lnSpc>
                <a:spcPts val="8160"/>
              </a:lnSpc>
            </a:pPr>
            <a:r>
              <a:rPr lang="en-US" sz="2400" b="1" i="1">
                <a:solidFill>
                  <a:srgbClr val="000000"/>
                </a:solidFill>
                <a:latin typeface="Goudy Old Style" panose="02020502050305020303" pitchFamily="18" charset="0"/>
                <a:ea typeface="Montserrat Classic Bold"/>
                <a:cs typeface="Montserrat Classic Bold"/>
                <a:sym typeface="Montserrat Classic Bold"/>
              </a:rPr>
              <a:t>CONCEPTS</a:t>
            </a:r>
          </a:p>
        </p:txBody>
      </p:sp>
      <p:sp>
        <p:nvSpPr>
          <p:cNvPr id="3" name="TextBox 6">
            <a:extLst>
              <a:ext uri="{FF2B5EF4-FFF2-40B4-BE49-F238E27FC236}">
                <a16:creationId xmlns:a16="http://schemas.microsoft.com/office/drawing/2014/main" id="{E6704EA3-7B41-7DF1-ACF4-81125D156B62}"/>
              </a:ext>
            </a:extLst>
          </p:cNvPr>
          <p:cNvSpPr txBox="1"/>
          <p:nvPr/>
        </p:nvSpPr>
        <p:spPr>
          <a:xfrm>
            <a:off x="288231" y="-377371"/>
            <a:ext cx="2577191" cy="1062278"/>
          </a:xfrm>
          <a:prstGeom prst="rect">
            <a:avLst/>
          </a:prstGeom>
        </p:spPr>
        <p:txBody>
          <a:bodyPr wrap="square" lIns="0" tIns="0" rIns="0" bIns="0" rtlCol="0" anchor="t">
            <a:spAutoFit/>
          </a:bodyPr>
          <a:lstStyle/>
          <a:p>
            <a:pPr>
              <a:lnSpc>
                <a:spcPts val="10199"/>
              </a:lnSpc>
            </a:pPr>
            <a:r>
              <a:rPr lang="en-US" sz="2400" b="1" i="1" u="sng">
                <a:solidFill>
                  <a:srgbClr val="000000"/>
                </a:solidFill>
                <a:latin typeface="Arial Black" panose="020B0A04020102020204" pitchFamily="34" charset="0"/>
                <a:ea typeface="Brittany"/>
                <a:cs typeface="Brittany"/>
                <a:sym typeface="Brittany"/>
              </a:rPr>
              <a:t>notable </a:t>
            </a:r>
          </a:p>
        </p:txBody>
      </p:sp>
      <p:sp>
        <p:nvSpPr>
          <p:cNvPr id="4" name="TextBox 7">
            <a:extLst>
              <a:ext uri="{FF2B5EF4-FFF2-40B4-BE49-F238E27FC236}">
                <a16:creationId xmlns:a16="http://schemas.microsoft.com/office/drawing/2014/main" id="{8BBAE818-0BB2-AE3A-E53B-CFC42AC5A5C9}"/>
              </a:ext>
            </a:extLst>
          </p:cNvPr>
          <p:cNvSpPr txBox="1"/>
          <p:nvPr/>
        </p:nvSpPr>
        <p:spPr>
          <a:xfrm>
            <a:off x="413986" y="1512691"/>
            <a:ext cx="6061745" cy="1412181"/>
          </a:xfrm>
          <a:prstGeom prst="rect">
            <a:avLst/>
          </a:prstGeom>
        </p:spPr>
        <p:txBody>
          <a:bodyPr lIns="0" tIns="0" rIns="0" bIns="0" rtlCol="0" anchor="t">
            <a:spAutoFit/>
          </a:bodyPr>
          <a:lstStyle/>
          <a:p>
            <a:pPr>
              <a:lnSpc>
                <a:spcPts val="2800"/>
              </a:lnSpc>
            </a:pPr>
            <a:r>
              <a:rPr lang="en-US" sz="2000" b="1">
                <a:solidFill>
                  <a:srgbClr val="000000">
                    <a:alpha val="80000"/>
                  </a:srgbClr>
                </a:solidFill>
                <a:latin typeface="Goudy Old Style" panose="02020502050305020303" pitchFamily="18" charset="0"/>
                <a:ea typeface="Montserrat Classic"/>
                <a:cs typeface="Montserrat Classic"/>
                <a:sym typeface="Montserrat Classic"/>
              </a:rPr>
              <a:t>WHERE clause is used to filter records from a result set based on specific conditions. It allows you to retrieve only the data that meets your criteria, making your queries more precise and efficient.</a:t>
            </a:r>
          </a:p>
        </p:txBody>
      </p:sp>
      <p:sp>
        <p:nvSpPr>
          <p:cNvPr id="5" name="TextBox 8">
            <a:extLst>
              <a:ext uri="{FF2B5EF4-FFF2-40B4-BE49-F238E27FC236}">
                <a16:creationId xmlns:a16="http://schemas.microsoft.com/office/drawing/2014/main" id="{B53ACFA4-55AB-FE88-D3FE-65F9D67E47E8}"/>
              </a:ext>
            </a:extLst>
          </p:cNvPr>
          <p:cNvSpPr txBox="1"/>
          <p:nvPr/>
        </p:nvSpPr>
        <p:spPr>
          <a:xfrm>
            <a:off x="413986" y="3514142"/>
            <a:ext cx="6142888" cy="1077218"/>
          </a:xfrm>
          <a:prstGeom prst="rect">
            <a:avLst/>
          </a:prstGeom>
        </p:spPr>
        <p:txBody>
          <a:bodyPr wrap="square" lIns="0" tIns="0" rIns="0" bIns="0" rtlCol="0" anchor="t">
            <a:spAutoFit/>
          </a:bodyPr>
          <a:lstStyle/>
          <a:p>
            <a:pPr>
              <a:lnSpc>
                <a:spcPts val="2800"/>
              </a:lnSpc>
            </a:pPr>
            <a:r>
              <a:rPr lang="en-US" sz="2000" b="1">
                <a:solidFill>
                  <a:srgbClr val="000000">
                    <a:alpha val="80000"/>
                  </a:srgbClr>
                </a:solidFill>
                <a:latin typeface="Goudy Old Style" panose="02020502050305020303" pitchFamily="18" charset="0"/>
                <a:ea typeface="Montserrat Classic"/>
                <a:cs typeface="Montserrat Classic"/>
                <a:sym typeface="Montserrat Classic"/>
              </a:rPr>
              <a:t>ORDER BY clause is used to sort the result set of a SELECT statement in ascending or descending order based on one or more columns.</a:t>
            </a:r>
          </a:p>
        </p:txBody>
      </p:sp>
      <p:sp>
        <p:nvSpPr>
          <p:cNvPr id="6" name="TextBox 9">
            <a:extLst>
              <a:ext uri="{FF2B5EF4-FFF2-40B4-BE49-F238E27FC236}">
                <a16:creationId xmlns:a16="http://schemas.microsoft.com/office/drawing/2014/main" id="{59D4631C-FFD0-91C8-7B22-B8E4C457EA8B}"/>
              </a:ext>
            </a:extLst>
          </p:cNvPr>
          <p:cNvSpPr txBox="1"/>
          <p:nvPr/>
        </p:nvSpPr>
        <p:spPr>
          <a:xfrm>
            <a:off x="454558" y="4905013"/>
            <a:ext cx="6061745" cy="1412181"/>
          </a:xfrm>
          <a:prstGeom prst="rect">
            <a:avLst/>
          </a:prstGeom>
        </p:spPr>
        <p:txBody>
          <a:bodyPr wrap="square" lIns="0" tIns="0" rIns="0" bIns="0" rtlCol="0" anchor="t">
            <a:spAutoFit/>
          </a:bodyPr>
          <a:lstStyle/>
          <a:p>
            <a:pPr>
              <a:lnSpc>
                <a:spcPts val="2800"/>
              </a:lnSpc>
            </a:pPr>
            <a:r>
              <a:rPr lang="en-US" sz="2000">
                <a:solidFill>
                  <a:srgbClr val="000000">
                    <a:alpha val="80000"/>
                  </a:srgbClr>
                </a:solidFill>
                <a:latin typeface="Goudy Old Style" panose="02020502050305020303" pitchFamily="18" charset="0"/>
                <a:ea typeface="Montserrat Classic"/>
                <a:cs typeface="Montserrat Classic"/>
                <a:sym typeface="Montserrat Classic"/>
              </a:rPr>
              <a:t>JOIN </a:t>
            </a:r>
            <a:r>
              <a:rPr lang="en-US">
                <a:solidFill>
                  <a:srgbClr val="000000">
                    <a:alpha val="80000"/>
                  </a:srgbClr>
                </a:solidFill>
                <a:latin typeface="Goudy Old Style" panose="02020502050305020303" pitchFamily="18" charset="0"/>
                <a:ea typeface="Montserrat Classic"/>
                <a:cs typeface="Montserrat Classic"/>
                <a:sym typeface="Montserrat Classic"/>
              </a:rPr>
              <a:t>combines</a:t>
            </a:r>
            <a:r>
              <a:rPr lang="en-US" sz="2000">
                <a:solidFill>
                  <a:srgbClr val="000000">
                    <a:alpha val="80000"/>
                  </a:srgbClr>
                </a:solidFill>
                <a:latin typeface="Goudy Old Style" panose="02020502050305020303" pitchFamily="18" charset="0"/>
                <a:ea typeface="Montserrat Classic"/>
                <a:cs typeface="Montserrat Classic"/>
                <a:sym typeface="Montserrat Classic"/>
              </a:rPr>
              <a:t> rows from two or more tables based on a related column between them. It allows you to retrieve data from multiple tables simultaneously, creating a new result set with columns from both tables.</a:t>
            </a:r>
          </a:p>
        </p:txBody>
      </p:sp>
      <p:sp>
        <p:nvSpPr>
          <p:cNvPr id="7" name="TextBox 10">
            <a:extLst>
              <a:ext uri="{FF2B5EF4-FFF2-40B4-BE49-F238E27FC236}">
                <a16:creationId xmlns:a16="http://schemas.microsoft.com/office/drawing/2014/main" id="{8692EC72-E3D1-E661-832D-0A9EF59F200A}"/>
              </a:ext>
            </a:extLst>
          </p:cNvPr>
          <p:cNvSpPr txBox="1"/>
          <p:nvPr/>
        </p:nvSpPr>
        <p:spPr>
          <a:xfrm>
            <a:off x="6556875" y="1393069"/>
            <a:ext cx="5635126" cy="1770549"/>
          </a:xfrm>
          <a:prstGeom prst="rect">
            <a:avLst/>
          </a:prstGeom>
        </p:spPr>
        <p:txBody>
          <a:bodyPr wrap="square" lIns="0" tIns="0" rIns="0" bIns="0" rtlCol="0" anchor="t">
            <a:spAutoFit/>
          </a:bodyPr>
          <a:lstStyle/>
          <a:p>
            <a:pPr>
              <a:lnSpc>
                <a:spcPts val="2800"/>
              </a:lnSpc>
            </a:pPr>
            <a:r>
              <a:rPr lang="en-US" sz="2000" b="1">
                <a:solidFill>
                  <a:srgbClr val="000000">
                    <a:alpha val="80000"/>
                  </a:srgbClr>
                </a:solidFill>
                <a:latin typeface="Goudy Old Style" panose="02020502050305020303" pitchFamily="18" charset="0"/>
                <a:ea typeface="Montserrat Classic"/>
                <a:cs typeface="Montserrat Classic"/>
                <a:sym typeface="Montserrat Classic"/>
              </a:rPr>
              <a:t>subquery is a query nested within another query. It's used to retrieve data that is then used in the main query's WHERE, HAVING, or FROM clause. Subqueries allow for complex data manipulation and filtering.</a:t>
            </a:r>
          </a:p>
        </p:txBody>
      </p:sp>
      <p:sp>
        <p:nvSpPr>
          <p:cNvPr id="8" name="TextBox 11">
            <a:extLst>
              <a:ext uri="{FF2B5EF4-FFF2-40B4-BE49-F238E27FC236}">
                <a16:creationId xmlns:a16="http://schemas.microsoft.com/office/drawing/2014/main" id="{D542BEAF-F0FF-67C0-1A0F-1CD723DE92A9}"/>
              </a:ext>
            </a:extLst>
          </p:cNvPr>
          <p:cNvSpPr txBox="1"/>
          <p:nvPr/>
        </p:nvSpPr>
        <p:spPr>
          <a:xfrm>
            <a:off x="6758893" y="3490031"/>
            <a:ext cx="4935267" cy="1795363"/>
          </a:xfrm>
          <a:prstGeom prst="rect">
            <a:avLst/>
          </a:prstGeom>
        </p:spPr>
        <p:txBody>
          <a:bodyPr wrap="square" lIns="0" tIns="0" rIns="0" bIns="0" rtlCol="0" anchor="t">
            <a:spAutoFit/>
          </a:bodyPr>
          <a:lstStyle/>
          <a:p>
            <a:pPr>
              <a:lnSpc>
                <a:spcPts val="2800"/>
              </a:lnSpc>
            </a:pPr>
            <a:r>
              <a:rPr lang="en-US" sz="2000">
                <a:solidFill>
                  <a:srgbClr val="000000">
                    <a:alpha val="80000"/>
                  </a:srgbClr>
                </a:solidFill>
                <a:latin typeface="Goudy Old Style" panose="02020502050305020303" pitchFamily="18" charset="0"/>
                <a:ea typeface="Montserrat Classic"/>
                <a:cs typeface="Montserrat Classic"/>
                <a:sym typeface="Montserrat Classic"/>
              </a:rPr>
              <a:t>LIMIT</a:t>
            </a:r>
            <a:r>
              <a:rPr lang="en-US" sz="2400">
                <a:solidFill>
                  <a:srgbClr val="000000">
                    <a:alpha val="80000"/>
                  </a:srgbClr>
                </a:solidFill>
                <a:latin typeface="Goudy Old Style" panose="02020502050305020303" pitchFamily="18" charset="0"/>
                <a:ea typeface="Montserrat Classic"/>
                <a:cs typeface="Montserrat Classic"/>
                <a:sym typeface="Montserrat Classic"/>
              </a:rPr>
              <a:t> clause restricts the number of rows returned by a SELECT query. It's often used for pagination, fetching specific </a:t>
            </a:r>
            <a:r>
              <a:rPr lang="en-US" sz="2000">
                <a:solidFill>
                  <a:srgbClr val="000000">
                    <a:alpha val="80000"/>
                  </a:srgbClr>
                </a:solidFill>
                <a:latin typeface="Goudy Old Style" panose="02020502050305020303" pitchFamily="18" charset="0"/>
                <a:ea typeface="Montserrat Classic"/>
                <a:cs typeface="Montserrat Classic"/>
                <a:sym typeface="Montserrat Classic"/>
              </a:rPr>
              <a:t>numbers</a:t>
            </a:r>
            <a:r>
              <a:rPr lang="en-US" sz="2400">
                <a:solidFill>
                  <a:srgbClr val="000000">
                    <a:alpha val="80000"/>
                  </a:srgbClr>
                </a:solidFill>
                <a:latin typeface="Goudy Old Style" panose="02020502050305020303" pitchFamily="18" charset="0"/>
                <a:ea typeface="Montserrat Classic"/>
                <a:cs typeface="Montserrat Classic"/>
                <a:sym typeface="Montserrat Classic"/>
              </a:rPr>
              <a:t> of records, or improving query performance on large datasets</a:t>
            </a:r>
          </a:p>
        </p:txBody>
      </p:sp>
    </p:spTree>
    <p:extLst>
      <p:ext uri="{BB962C8B-B14F-4D97-AF65-F5344CB8AC3E}">
        <p14:creationId xmlns:p14="http://schemas.microsoft.com/office/powerpoint/2010/main" val="414279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2915921" y="2960923"/>
            <a:ext cx="6289039" cy="936154"/>
          </a:xfrm>
          <a:prstGeom prst="rect">
            <a:avLst/>
          </a:prstGeom>
        </p:spPr>
        <p:txBody>
          <a:bodyPr wrap="square" lIns="0" tIns="0" rIns="0" bIns="0" rtlCol="0" anchor="t">
            <a:spAutoFit/>
          </a:bodyPr>
          <a:lstStyle/>
          <a:p>
            <a:pPr defTabSz="609630">
              <a:lnSpc>
                <a:spcPts val="7333"/>
              </a:lnSpc>
            </a:pPr>
            <a:r>
              <a:rPr lang="en-US" sz="6000">
                <a:solidFill>
                  <a:srgbClr val="000000"/>
                </a:solidFill>
                <a:latin typeface="Colonna MT" panose="04020805060202030203" pitchFamily="82" charset="0"/>
                <a:ea typeface="Montserrat Classic Bold"/>
                <a:cs typeface="Montserrat Classic Bold"/>
                <a:sym typeface="Montserrat Classic Bold"/>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DF6228-3CAA-13C7-816D-D753B0C6795A}"/>
              </a:ext>
            </a:extLst>
          </p:cNvPr>
          <p:cNvSpPr>
            <a:spLocks noGrp="1"/>
          </p:cNvSpPr>
          <p:nvPr>
            <p:ph type="title"/>
          </p:nvPr>
        </p:nvSpPr>
        <p:spPr>
          <a:xfrm>
            <a:off x="243840" y="1869440"/>
            <a:ext cx="4941252" cy="1747520"/>
          </a:xfrm>
        </p:spPr>
        <p:txBody>
          <a:bodyPr>
            <a:noAutofit/>
          </a:bodyPr>
          <a:lstStyle/>
          <a:p>
            <a:r>
              <a:rPr lang="en-US">
                <a:solidFill>
                  <a:srgbClr val="000000"/>
                </a:solidFill>
                <a:latin typeface="Montserrat Classic Bold"/>
                <a:ea typeface="Montserrat Classic Bold"/>
                <a:cs typeface="Montserrat Classic Bold"/>
                <a:sym typeface="Montserrat Classic Bold"/>
              </a:rPr>
              <a:t>   </a:t>
            </a: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r>
              <a:rPr lang="en-US">
                <a:solidFill>
                  <a:srgbClr val="000000"/>
                </a:solidFill>
                <a:latin typeface="Illuma Black" panose="00000A00000000000000" pitchFamily="2" charset="0"/>
                <a:ea typeface="Montserrat Classic Bold"/>
                <a:cs typeface="Montserrat Classic Bold"/>
                <a:sym typeface="Montserrat Classic Bold"/>
              </a:rPr>
              <a:t>Introducing</a:t>
            </a: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r>
              <a:rPr lang="en-US" b="1">
                <a:solidFill>
                  <a:srgbClr val="000000"/>
                </a:solidFill>
                <a:latin typeface="Montserrat Classic Bold"/>
                <a:ea typeface="Montserrat Classic Bold"/>
                <a:cs typeface="Montserrat Classic Bold"/>
                <a:sym typeface="Montserrat Classic Bold"/>
              </a:rPr>
              <a:t>PROJECT</a:t>
            </a:r>
            <a:br>
              <a:rPr lang="en-US" b="1">
                <a:solidFill>
                  <a:srgbClr val="000000"/>
                </a:solidFill>
                <a:latin typeface="Montserrat Classic Bold"/>
                <a:ea typeface="Montserrat Classic Bold"/>
                <a:cs typeface="Montserrat Classic Bold"/>
                <a:sym typeface="Montserrat Classic Bold"/>
              </a:rPr>
            </a:br>
            <a:endParaRPr lang="en-IN" b="1"/>
          </a:p>
        </p:txBody>
      </p:sp>
      <p:pic>
        <p:nvPicPr>
          <p:cNvPr id="8" name="Picture Placeholder 7">
            <a:extLst>
              <a:ext uri="{FF2B5EF4-FFF2-40B4-BE49-F238E27FC236}">
                <a16:creationId xmlns:a16="http://schemas.microsoft.com/office/drawing/2014/main" id="{D6988534-2E84-C133-4641-4FCD2173F5B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045" r="10045"/>
          <a:stretch>
            <a:fillRect/>
          </a:stretch>
        </p:blipFill>
        <p:spPr>
          <a:xfrm>
            <a:off x="7778489" y="157480"/>
            <a:ext cx="3491548" cy="2921000"/>
          </a:xfrm>
        </p:spPr>
      </p:pic>
      <p:sp>
        <p:nvSpPr>
          <p:cNvPr id="6" name="Text Placeholder 5">
            <a:extLst>
              <a:ext uri="{FF2B5EF4-FFF2-40B4-BE49-F238E27FC236}">
                <a16:creationId xmlns:a16="http://schemas.microsoft.com/office/drawing/2014/main" id="{384EFA80-0F75-3FD7-3536-569FCCB7FB8D}"/>
              </a:ext>
            </a:extLst>
          </p:cNvPr>
          <p:cNvSpPr>
            <a:spLocks noGrp="1"/>
          </p:cNvSpPr>
          <p:nvPr>
            <p:ph type="body" sz="half" idx="2"/>
          </p:nvPr>
        </p:nvSpPr>
        <p:spPr>
          <a:xfrm>
            <a:off x="243840" y="3860800"/>
            <a:ext cx="5852160" cy="2529839"/>
          </a:xfrm>
        </p:spPr>
        <p:txBody>
          <a:bodyPr>
            <a:normAutofit/>
          </a:bodyPr>
          <a:lstStyle/>
          <a:p>
            <a:pPr marL="285750" marR="0" lvl="0" indent="-285750"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Montserrat Classic"/>
              </a:rPr>
              <a:t>This project involves analyzing cricket match data stored across four different databases: batting_summary, bowling_summary, match_summary, and players. Each database contains specific tables with detailed records of batting performances, bowling statistics, match outcomes, and player profiles.</a:t>
            </a:r>
          </a:p>
          <a:p>
            <a:endParaRPr lang="en-IN" sz="1800"/>
          </a:p>
        </p:txBody>
      </p:sp>
      <p:pic>
        <p:nvPicPr>
          <p:cNvPr id="9" name="Picture 6">
            <a:extLst>
              <a:ext uri="{FF2B5EF4-FFF2-40B4-BE49-F238E27FC236}">
                <a16:creationId xmlns:a16="http://schemas.microsoft.com/office/drawing/2014/main" id="{89C7F7A3-B488-BFF1-0D8F-175A29F2D688}"/>
              </a:ext>
            </a:extLst>
          </p:cNvPr>
          <p:cNvPicPr>
            <a:picLocks noChangeAspect="1"/>
          </p:cNvPicPr>
          <p:nvPr/>
        </p:nvPicPr>
        <p:blipFill>
          <a:blip r:embed="rId3"/>
          <a:srcRect l="24386" r="24386"/>
          <a:stretch>
            <a:fillRect/>
          </a:stretch>
        </p:blipFill>
        <p:spPr>
          <a:xfrm>
            <a:off x="7641265" y="3200400"/>
            <a:ext cx="3923412" cy="3316458"/>
          </a:xfrm>
          <a:prstGeom prst="rect">
            <a:avLst/>
          </a:prstGeom>
        </p:spPr>
      </p:pic>
    </p:spTree>
    <p:extLst>
      <p:ext uri="{BB962C8B-B14F-4D97-AF65-F5344CB8AC3E}">
        <p14:creationId xmlns:p14="http://schemas.microsoft.com/office/powerpoint/2010/main" val="33219140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82C2B5C3-EE26-172B-FFAE-3AAF88C5BE8E}"/>
              </a:ext>
            </a:extLst>
          </p:cNvPr>
          <p:cNvGrpSpPr/>
          <p:nvPr/>
        </p:nvGrpSpPr>
        <p:grpSpPr>
          <a:xfrm>
            <a:off x="7023245" y="7614106"/>
            <a:ext cx="8551657" cy="3477843"/>
            <a:chOff x="0" y="-38100"/>
            <a:chExt cx="2469893" cy="2859427"/>
          </a:xfrm>
        </p:grpSpPr>
        <p:sp>
          <p:nvSpPr>
            <p:cNvPr id="6" name="Freeform 3">
              <a:extLst>
                <a:ext uri="{FF2B5EF4-FFF2-40B4-BE49-F238E27FC236}">
                  <a16:creationId xmlns:a16="http://schemas.microsoft.com/office/drawing/2014/main" id="{85EF7B35-7BC4-7F09-A3D9-4FF60BB0F2DF}"/>
                </a:ext>
              </a:extLst>
            </p:cNvPr>
            <p:cNvSpPr/>
            <p:nvPr/>
          </p:nvSpPr>
          <p:spPr>
            <a:xfrm>
              <a:off x="466991" y="0"/>
              <a:ext cx="2002901" cy="2737940"/>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p:spPr>
        </p:sp>
        <p:sp>
          <p:nvSpPr>
            <p:cNvPr id="7" name="TextBox 4">
              <a:extLst>
                <a:ext uri="{FF2B5EF4-FFF2-40B4-BE49-F238E27FC236}">
                  <a16:creationId xmlns:a16="http://schemas.microsoft.com/office/drawing/2014/main" id="{323465B6-D96C-27BA-A27E-76331B0B192F}"/>
                </a:ext>
              </a:extLst>
            </p:cNvPr>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8" name="TextBox 5">
            <a:extLst>
              <a:ext uri="{FF2B5EF4-FFF2-40B4-BE49-F238E27FC236}">
                <a16:creationId xmlns:a16="http://schemas.microsoft.com/office/drawing/2014/main" id="{B5318CE5-6598-F883-B251-BEE48D4CBAF3}"/>
              </a:ext>
            </a:extLst>
          </p:cNvPr>
          <p:cNvSpPr txBox="1"/>
          <p:nvPr/>
        </p:nvSpPr>
        <p:spPr>
          <a:xfrm>
            <a:off x="1117472" y="406963"/>
            <a:ext cx="5873170" cy="952953"/>
          </a:xfrm>
          <a:prstGeom prst="rect">
            <a:avLst/>
          </a:prstGeom>
        </p:spPr>
        <p:txBody>
          <a:bodyPr lIns="0" tIns="0" rIns="0" bIns="0" rtlCol="0" anchor="t">
            <a:spAutoFit/>
          </a:bodyPr>
          <a:lstStyle/>
          <a:p>
            <a:pPr algn="l">
              <a:lnSpc>
                <a:spcPts val="8480"/>
              </a:lnSpc>
            </a:pPr>
            <a:r>
              <a:rPr lang="en-US" sz="4000">
                <a:solidFill>
                  <a:srgbClr val="000000"/>
                </a:solidFill>
                <a:ea typeface="Montserrat Classic Bold"/>
                <a:cs typeface="Montserrat Classic Bold"/>
                <a:sym typeface="Montserrat Classic Bold"/>
              </a:rPr>
              <a:t>LIST OF CONTENTS</a:t>
            </a:r>
          </a:p>
        </p:txBody>
      </p:sp>
      <p:sp>
        <p:nvSpPr>
          <p:cNvPr id="9" name="TextBox 6">
            <a:extLst>
              <a:ext uri="{FF2B5EF4-FFF2-40B4-BE49-F238E27FC236}">
                <a16:creationId xmlns:a16="http://schemas.microsoft.com/office/drawing/2014/main" id="{80577621-EB3C-38E4-5F77-F6C68F649C5D}"/>
              </a:ext>
            </a:extLst>
          </p:cNvPr>
          <p:cNvSpPr txBox="1"/>
          <p:nvPr/>
        </p:nvSpPr>
        <p:spPr>
          <a:xfrm>
            <a:off x="7346772" y="1397361"/>
            <a:ext cx="5083376" cy="410433"/>
          </a:xfrm>
          <a:prstGeom prst="rect">
            <a:avLst/>
          </a:prstGeom>
        </p:spPr>
        <p:txBody>
          <a:bodyPr wrap="square" lIns="0" tIns="0" rIns="0" bIns="0" rtlCol="0" anchor="t">
            <a:spAutoFit/>
          </a:bodyPr>
          <a:lstStyle/>
          <a:p>
            <a:pPr algn="l">
              <a:lnSpc>
                <a:spcPts val="2999"/>
              </a:lnSpc>
            </a:pPr>
            <a:r>
              <a:rPr lang="en-US" b="1">
                <a:solidFill>
                  <a:srgbClr val="000000"/>
                </a:solidFill>
                <a:ea typeface="Montserrat Classic Bold"/>
                <a:cs typeface="Montserrat Classic Bold"/>
                <a:sym typeface="Montserrat Classic Bold"/>
              </a:rPr>
              <a:t>MOST</a:t>
            </a:r>
            <a:r>
              <a:rPr lang="en-US" sz="36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ECONOMICAL</a:t>
            </a:r>
            <a:r>
              <a:rPr lang="en-US" sz="32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BOWLER </a:t>
            </a:r>
            <a:endParaRPr lang="en-US" sz="2800" b="1">
              <a:solidFill>
                <a:srgbClr val="000000"/>
              </a:solidFill>
              <a:ea typeface="Montserrat Classic Bold"/>
              <a:cs typeface="Montserrat Classic Bold"/>
              <a:sym typeface="Montserrat Classic Bold"/>
            </a:endParaRPr>
          </a:p>
        </p:txBody>
      </p:sp>
      <p:sp>
        <p:nvSpPr>
          <p:cNvPr id="10" name="TextBox 7">
            <a:extLst>
              <a:ext uri="{FF2B5EF4-FFF2-40B4-BE49-F238E27FC236}">
                <a16:creationId xmlns:a16="http://schemas.microsoft.com/office/drawing/2014/main" id="{976E8C58-0F7B-E802-3B34-3CBDE353484C}"/>
              </a:ext>
            </a:extLst>
          </p:cNvPr>
          <p:cNvSpPr txBox="1"/>
          <p:nvPr/>
        </p:nvSpPr>
        <p:spPr>
          <a:xfrm>
            <a:off x="6400665" y="1978705"/>
            <a:ext cx="541690" cy="542906"/>
          </a:xfrm>
          <a:prstGeom prst="rect">
            <a:avLst/>
          </a:prstGeom>
        </p:spPr>
        <p:txBody>
          <a:bodyPr wrap="square"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09</a:t>
            </a:r>
          </a:p>
        </p:txBody>
      </p:sp>
      <p:sp>
        <p:nvSpPr>
          <p:cNvPr id="11" name="TextBox 8">
            <a:extLst>
              <a:ext uri="{FF2B5EF4-FFF2-40B4-BE49-F238E27FC236}">
                <a16:creationId xmlns:a16="http://schemas.microsoft.com/office/drawing/2014/main" id="{4D0BE284-B84F-C977-8511-59EB0BAAFCF9}"/>
              </a:ext>
            </a:extLst>
          </p:cNvPr>
          <p:cNvSpPr txBox="1"/>
          <p:nvPr/>
        </p:nvSpPr>
        <p:spPr>
          <a:xfrm>
            <a:off x="862589" y="4590871"/>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05</a:t>
            </a:r>
          </a:p>
        </p:txBody>
      </p:sp>
      <p:sp>
        <p:nvSpPr>
          <p:cNvPr id="13" name="TextBox 10">
            <a:extLst>
              <a:ext uri="{FF2B5EF4-FFF2-40B4-BE49-F238E27FC236}">
                <a16:creationId xmlns:a16="http://schemas.microsoft.com/office/drawing/2014/main" id="{587E20E8-EB8F-7D2E-FEE6-FDD2E952A3AD}"/>
              </a:ext>
            </a:extLst>
          </p:cNvPr>
          <p:cNvSpPr txBox="1"/>
          <p:nvPr/>
        </p:nvSpPr>
        <p:spPr>
          <a:xfrm>
            <a:off x="844038" y="5215934"/>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06</a:t>
            </a:r>
          </a:p>
        </p:txBody>
      </p:sp>
      <p:sp>
        <p:nvSpPr>
          <p:cNvPr id="14" name="TextBox 11">
            <a:extLst>
              <a:ext uri="{FF2B5EF4-FFF2-40B4-BE49-F238E27FC236}">
                <a16:creationId xmlns:a16="http://schemas.microsoft.com/office/drawing/2014/main" id="{2721C7BC-7B80-6AD1-AED8-EE749A5DEDD0}"/>
              </a:ext>
            </a:extLst>
          </p:cNvPr>
          <p:cNvSpPr txBox="1"/>
          <p:nvPr/>
        </p:nvSpPr>
        <p:spPr>
          <a:xfrm>
            <a:off x="2073380" y="4655050"/>
            <a:ext cx="5543939" cy="36978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PLAYERS' ROLES DISTRIBUTION</a:t>
            </a:r>
          </a:p>
        </p:txBody>
      </p:sp>
      <p:sp>
        <p:nvSpPr>
          <p:cNvPr id="15" name="TextBox 12">
            <a:extLst>
              <a:ext uri="{FF2B5EF4-FFF2-40B4-BE49-F238E27FC236}">
                <a16:creationId xmlns:a16="http://schemas.microsoft.com/office/drawing/2014/main" id="{DFB987E6-F3DD-B08C-9850-C570A79C6DCA}"/>
              </a:ext>
            </a:extLst>
          </p:cNvPr>
          <p:cNvSpPr txBox="1"/>
          <p:nvPr/>
        </p:nvSpPr>
        <p:spPr>
          <a:xfrm>
            <a:off x="862589" y="5829454"/>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07</a:t>
            </a:r>
          </a:p>
        </p:txBody>
      </p:sp>
      <p:sp>
        <p:nvSpPr>
          <p:cNvPr id="16" name="TextBox 13">
            <a:extLst>
              <a:ext uri="{FF2B5EF4-FFF2-40B4-BE49-F238E27FC236}">
                <a16:creationId xmlns:a16="http://schemas.microsoft.com/office/drawing/2014/main" id="{C03E050F-93E6-85F8-F704-0E4E95940D02}"/>
              </a:ext>
            </a:extLst>
          </p:cNvPr>
          <p:cNvSpPr txBox="1"/>
          <p:nvPr/>
        </p:nvSpPr>
        <p:spPr>
          <a:xfrm>
            <a:off x="2105309" y="5313290"/>
            <a:ext cx="5512010" cy="35625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MAIDEN OVERS BY BOWLERS</a:t>
            </a:r>
          </a:p>
        </p:txBody>
      </p:sp>
      <p:sp>
        <p:nvSpPr>
          <p:cNvPr id="17" name="TextBox 14">
            <a:extLst>
              <a:ext uri="{FF2B5EF4-FFF2-40B4-BE49-F238E27FC236}">
                <a16:creationId xmlns:a16="http://schemas.microsoft.com/office/drawing/2014/main" id="{06E8CE4D-C900-CFF9-AAC9-AB59D22AA6D0}"/>
              </a:ext>
            </a:extLst>
          </p:cNvPr>
          <p:cNvSpPr txBox="1"/>
          <p:nvPr/>
        </p:nvSpPr>
        <p:spPr>
          <a:xfrm>
            <a:off x="6096000" y="1297205"/>
            <a:ext cx="1107518" cy="542906"/>
          </a:xfrm>
          <a:prstGeom prst="rect">
            <a:avLst/>
          </a:prstGeom>
        </p:spPr>
        <p:txBody>
          <a:bodyPr wrap="square"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08</a:t>
            </a:r>
          </a:p>
        </p:txBody>
      </p:sp>
      <p:sp>
        <p:nvSpPr>
          <p:cNvPr id="18" name="TextBox 15">
            <a:extLst>
              <a:ext uri="{FF2B5EF4-FFF2-40B4-BE49-F238E27FC236}">
                <a16:creationId xmlns:a16="http://schemas.microsoft.com/office/drawing/2014/main" id="{49006581-F2AE-1ABB-D70B-D819C106B89B}"/>
              </a:ext>
            </a:extLst>
          </p:cNvPr>
          <p:cNvSpPr txBox="1"/>
          <p:nvPr/>
        </p:nvSpPr>
        <p:spPr>
          <a:xfrm>
            <a:off x="2073460" y="5911391"/>
            <a:ext cx="4226126" cy="410433"/>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TOP</a:t>
            </a:r>
            <a:r>
              <a:rPr lang="en-US" sz="32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PARTNERSHIPS</a:t>
            </a:r>
            <a:endParaRPr lang="en-US" sz="3200" b="1">
              <a:solidFill>
                <a:srgbClr val="000000"/>
              </a:solidFill>
              <a:ea typeface="Montserrat Classic Bold"/>
              <a:cs typeface="Montserrat Classic Bold"/>
              <a:sym typeface="Montserrat Classic Bold"/>
            </a:endParaRPr>
          </a:p>
        </p:txBody>
      </p:sp>
      <p:sp>
        <p:nvSpPr>
          <p:cNvPr id="21" name="TextBox 18">
            <a:extLst>
              <a:ext uri="{FF2B5EF4-FFF2-40B4-BE49-F238E27FC236}">
                <a16:creationId xmlns:a16="http://schemas.microsoft.com/office/drawing/2014/main" id="{ED7A5DC8-C260-7618-B2F1-6271389EF86B}"/>
              </a:ext>
            </a:extLst>
          </p:cNvPr>
          <p:cNvSpPr txBox="1"/>
          <p:nvPr/>
        </p:nvSpPr>
        <p:spPr>
          <a:xfrm>
            <a:off x="7346772" y="2066671"/>
            <a:ext cx="6440689" cy="35625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CENTURIES AND HALF-CENTURIES </a:t>
            </a:r>
          </a:p>
        </p:txBody>
      </p:sp>
      <p:sp>
        <p:nvSpPr>
          <p:cNvPr id="22" name="TextBox 19">
            <a:extLst>
              <a:ext uri="{FF2B5EF4-FFF2-40B4-BE49-F238E27FC236}">
                <a16:creationId xmlns:a16="http://schemas.microsoft.com/office/drawing/2014/main" id="{E8D279AF-81B1-E6D0-BCDE-7AA8E9AB7CC4}"/>
              </a:ext>
            </a:extLst>
          </p:cNvPr>
          <p:cNvSpPr txBox="1"/>
          <p:nvPr/>
        </p:nvSpPr>
        <p:spPr>
          <a:xfrm>
            <a:off x="5994571" y="2893807"/>
            <a:ext cx="1394026" cy="542713"/>
          </a:xfrm>
          <a:prstGeom prst="rect">
            <a:avLst/>
          </a:prstGeom>
        </p:spPr>
        <p:txBody>
          <a:bodyPr lIns="0" tIns="0" rIns="0" bIns="0" rtlCol="0" anchor="t">
            <a:spAutoFit/>
          </a:bodyPr>
          <a:lstStyle/>
          <a:p>
            <a:pPr algn="ctr" defTabSz="989013">
              <a:lnSpc>
                <a:spcPts val="4799"/>
              </a:lnSpc>
              <a:tabLst>
                <a:tab pos="627063" algn="l"/>
                <a:tab pos="808038" algn="l"/>
              </a:tabLst>
            </a:pPr>
            <a:r>
              <a:rPr lang="en-US" sz="2400" b="1">
                <a:solidFill>
                  <a:srgbClr val="000000"/>
                </a:solidFill>
                <a:ea typeface="Montserrat Classic Bold"/>
                <a:cs typeface="Montserrat Classic Bold"/>
                <a:sym typeface="Montserrat Classic Bold"/>
              </a:rPr>
              <a:t>10</a:t>
            </a:r>
          </a:p>
        </p:txBody>
      </p:sp>
      <p:sp>
        <p:nvSpPr>
          <p:cNvPr id="23" name="TextBox 20">
            <a:extLst>
              <a:ext uri="{FF2B5EF4-FFF2-40B4-BE49-F238E27FC236}">
                <a16:creationId xmlns:a16="http://schemas.microsoft.com/office/drawing/2014/main" id="{3A66CF53-1815-9D57-3378-D220A70E5A7E}"/>
              </a:ext>
            </a:extLst>
          </p:cNvPr>
          <p:cNvSpPr txBox="1"/>
          <p:nvPr/>
        </p:nvSpPr>
        <p:spPr>
          <a:xfrm>
            <a:off x="684362" y="1497453"/>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    01</a:t>
            </a:r>
          </a:p>
        </p:txBody>
      </p:sp>
      <p:sp>
        <p:nvSpPr>
          <p:cNvPr id="24" name="TextBox 21">
            <a:extLst>
              <a:ext uri="{FF2B5EF4-FFF2-40B4-BE49-F238E27FC236}">
                <a16:creationId xmlns:a16="http://schemas.microsoft.com/office/drawing/2014/main" id="{32ED7AA4-9F27-6937-6546-55558720ACE0}"/>
              </a:ext>
            </a:extLst>
          </p:cNvPr>
          <p:cNvSpPr txBox="1"/>
          <p:nvPr/>
        </p:nvSpPr>
        <p:spPr>
          <a:xfrm>
            <a:off x="2181887" y="1647437"/>
            <a:ext cx="4226126" cy="356123"/>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Scorers in a Match </a:t>
            </a:r>
          </a:p>
        </p:txBody>
      </p:sp>
      <p:sp>
        <p:nvSpPr>
          <p:cNvPr id="25" name="TextBox 22">
            <a:extLst>
              <a:ext uri="{FF2B5EF4-FFF2-40B4-BE49-F238E27FC236}">
                <a16:creationId xmlns:a16="http://schemas.microsoft.com/office/drawing/2014/main" id="{C86C2FDF-BB50-3C5B-34D0-4C1303DDA012}"/>
              </a:ext>
            </a:extLst>
          </p:cNvPr>
          <p:cNvSpPr txBox="1"/>
          <p:nvPr/>
        </p:nvSpPr>
        <p:spPr>
          <a:xfrm>
            <a:off x="821591" y="2198103"/>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02</a:t>
            </a:r>
          </a:p>
        </p:txBody>
      </p:sp>
      <p:sp>
        <p:nvSpPr>
          <p:cNvPr id="26" name="TextBox 23">
            <a:extLst>
              <a:ext uri="{FF2B5EF4-FFF2-40B4-BE49-F238E27FC236}">
                <a16:creationId xmlns:a16="http://schemas.microsoft.com/office/drawing/2014/main" id="{3F78F587-097D-CAC3-3FE7-467393574E1F}"/>
              </a:ext>
            </a:extLst>
          </p:cNvPr>
          <p:cNvSpPr txBox="1"/>
          <p:nvPr/>
        </p:nvSpPr>
        <p:spPr>
          <a:xfrm>
            <a:off x="2215617" y="2398690"/>
            <a:ext cx="4226126"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BEST ECONOMY RATES</a:t>
            </a:r>
          </a:p>
        </p:txBody>
      </p:sp>
      <p:sp>
        <p:nvSpPr>
          <p:cNvPr id="27" name="TextBox 24">
            <a:extLst>
              <a:ext uri="{FF2B5EF4-FFF2-40B4-BE49-F238E27FC236}">
                <a16:creationId xmlns:a16="http://schemas.microsoft.com/office/drawing/2014/main" id="{BA115139-B1F7-AB46-8F0C-905EF1B96319}"/>
              </a:ext>
            </a:extLst>
          </p:cNvPr>
          <p:cNvSpPr txBox="1"/>
          <p:nvPr/>
        </p:nvSpPr>
        <p:spPr>
          <a:xfrm>
            <a:off x="787861" y="2978497"/>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03</a:t>
            </a:r>
          </a:p>
        </p:txBody>
      </p:sp>
      <p:sp>
        <p:nvSpPr>
          <p:cNvPr id="28" name="TextBox 25">
            <a:extLst>
              <a:ext uri="{FF2B5EF4-FFF2-40B4-BE49-F238E27FC236}">
                <a16:creationId xmlns:a16="http://schemas.microsoft.com/office/drawing/2014/main" id="{32116444-B29D-BF66-41C4-8B502043C77D}"/>
              </a:ext>
            </a:extLst>
          </p:cNvPr>
          <p:cNvSpPr txBox="1"/>
          <p:nvPr/>
        </p:nvSpPr>
        <p:spPr>
          <a:xfrm>
            <a:off x="2204681" y="3185325"/>
            <a:ext cx="4226126"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MOST</a:t>
            </a:r>
            <a:r>
              <a:rPr lang="en-US" b="1">
                <a:solidFill>
                  <a:srgbClr val="000000"/>
                </a:solidFill>
                <a:ea typeface="Montserrat Classic Bold"/>
                <a:cs typeface="Montserrat Classic Bold"/>
                <a:sym typeface="Montserrat Classic Bold"/>
              </a:rPr>
              <a:t> SIXES IN A MATCH</a:t>
            </a:r>
          </a:p>
        </p:txBody>
      </p:sp>
      <p:sp>
        <p:nvSpPr>
          <p:cNvPr id="29" name="TextBox 26">
            <a:extLst>
              <a:ext uri="{FF2B5EF4-FFF2-40B4-BE49-F238E27FC236}">
                <a16:creationId xmlns:a16="http://schemas.microsoft.com/office/drawing/2014/main" id="{835D0064-0CB4-CB4E-3838-3B656C3DD879}"/>
              </a:ext>
            </a:extLst>
          </p:cNvPr>
          <p:cNvSpPr txBox="1"/>
          <p:nvPr/>
        </p:nvSpPr>
        <p:spPr>
          <a:xfrm>
            <a:off x="821591" y="3882419"/>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04</a:t>
            </a:r>
          </a:p>
        </p:txBody>
      </p:sp>
      <p:sp>
        <p:nvSpPr>
          <p:cNvPr id="30" name="TextBox 27">
            <a:extLst>
              <a:ext uri="{FF2B5EF4-FFF2-40B4-BE49-F238E27FC236}">
                <a16:creationId xmlns:a16="http://schemas.microsoft.com/office/drawing/2014/main" id="{AD01EF42-B1D3-E556-2FE9-BCA5A05CCFE7}"/>
              </a:ext>
            </a:extLst>
          </p:cNvPr>
          <p:cNvSpPr txBox="1"/>
          <p:nvPr/>
        </p:nvSpPr>
        <p:spPr>
          <a:xfrm>
            <a:off x="2062747" y="4012461"/>
            <a:ext cx="4879608"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MATCH WINNERS BY MARGI N </a:t>
            </a:r>
          </a:p>
        </p:txBody>
      </p:sp>
      <p:sp>
        <p:nvSpPr>
          <p:cNvPr id="32" name="TextBox 29">
            <a:extLst>
              <a:ext uri="{FF2B5EF4-FFF2-40B4-BE49-F238E27FC236}">
                <a16:creationId xmlns:a16="http://schemas.microsoft.com/office/drawing/2014/main" id="{082DA641-1F79-BEF3-76AA-00A2944BB140}"/>
              </a:ext>
            </a:extLst>
          </p:cNvPr>
          <p:cNvSpPr txBox="1"/>
          <p:nvPr/>
        </p:nvSpPr>
        <p:spPr>
          <a:xfrm>
            <a:off x="7346772" y="3054862"/>
            <a:ext cx="5821564"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MOST DISMISSALS BY A BOWLER</a:t>
            </a:r>
          </a:p>
        </p:txBody>
      </p:sp>
      <p:sp>
        <p:nvSpPr>
          <p:cNvPr id="38" name="TextBox 35">
            <a:extLst>
              <a:ext uri="{FF2B5EF4-FFF2-40B4-BE49-F238E27FC236}">
                <a16:creationId xmlns:a16="http://schemas.microsoft.com/office/drawing/2014/main" id="{4B28968B-E13F-A0B5-BCDB-0D3133185D54}"/>
              </a:ext>
            </a:extLst>
          </p:cNvPr>
          <p:cNvSpPr txBox="1"/>
          <p:nvPr/>
        </p:nvSpPr>
        <p:spPr>
          <a:xfrm>
            <a:off x="9835687" y="7437550"/>
            <a:ext cx="1394026" cy="542713"/>
          </a:xfrm>
          <a:prstGeom prst="rect">
            <a:avLst/>
          </a:prstGeom>
        </p:spPr>
        <p:txBody>
          <a:bodyPr lIns="0" tIns="0" rIns="0" bIns="0" rtlCol="0" anchor="t">
            <a:spAutoFit/>
          </a:bodyPr>
          <a:lstStyle/>
          <a:p>
            <a:pPr algn="ctr">
              <a:lnSpc>
                <a:spcPts val="4799"/>
              </a:lnSpc>
            </a:pPr>
            <a:r>
              <a:rPr lang="en-US" sz="2400">
                <a:solidFill>
                  <a:srgbClr val="000000"/>
                </a:solidFill>
                <a:ea typeface="Montserrat Classic Bold"/>
                <a:cs typeface="Montserrat Classic Bold"/>
                <a:sym typeface="Montserrat Classic Bold"/>
              </a:rPr>
              <a:t>01</a:t>
            </a:r>
          </a:p>
        </p:txBody>
      </p:sp>
      <p:sp>
        <p:nvSpPr>
          <p:cNvPr id="39" name="TextBox 36">
            <a:extLst>
              <a:ext uri="{FF2B5EF4-FFF2-40B4-BE49-F238E27FC236}">
                <a16:creationId xmlns:a16="http://schemas.microsoft.com/office/drawing/2014/main" id="{AB8705CE-510D-2BC1-C4AA-22D67F8E1711}"/>
              </a:ext>
            </a:extLst>
          </p:cNvPr>
          <p:cNvSpPr txBox="1"/>
          <p:nvPr/>
        </p:nvSpPr>
        <p:spPr>
          <a:xfrm>
            <a:off x="11229714" y="7437550"/>
            <a:ext cx="5297689" cy="342658"/>
          </a:xfrm>
          <a:prstGeom prst="rect">
            <a:avLst/>
          </a:prstGeom>
        </p:spPr>
        <p:txBody>
          <a:bodyPr lIns="0" tIns="0" rIns="0" bIns="0" rtlCol="0" anchor="t">
            <a:spAutoFit/>
          </a:bodyPr>
          <a:lstStyle/>
          <a:p>
            <a:pPr algn="l">
              <a:lnSpc>
                <a:spcPts val="2999"/>
              </a:lnSpc>
            </a:pPr>
            <a:r>
              <a:rPr lang="en-US" sz="1600">
                <a:solidFill>
                  <a:srgbClr val="000000"/>
                </a:solidFill>
                <a:ea typeface="Montserrat Classic Bold"/>
                <a:cs typeface="Montserrat Classic Bold"/>
                <a:sym typeface="Montserrat Classic Bold"/>
              </a:rPr>
              <a:t>BATTING AND BOWLING PERFORMANCE ANALYSIS</a:t>
            </a:r>
          </a:p>
        </p:txBody>
      </p:sp>
      <p:sp>
        <p:nvSpPr>
          <p:cNvPr id="40" name="TextBox 37">
            <a:extLst>
              <a:ext uri="{FF2B5EF4-FFF2-40B4-BE49-F238E27FC236}">
                <a16:creationId xmlns:a16="http://schemas.microsoft.com/office/drawing/2014/main" id="{AB916EEF-5106-C347-1247-534F3CEE09EB}"/>
              </a:ext>
            </a:extLst>
          </p:cNvPr>
          <p:cNvSpPr txBox="1"/>
          <p:nvPr/>
        </p:nvSpPr>
        <p:spPr>
          <a:xfrm>
            <a:off x="9835687" y="8713900"/>
            <a:ext cx="1394026" cy="542713"/>
          </a:xfrm>
          <a:prstGeom prst="rect">
            <a:avLst/>
          </a:prstGeom>
        </p:spPr>
        <p:txBody>
          <a:bodyPr lIns="0" tIns="0" rIns="0" bIns="0" rtlCol="0" anchor="t">
            <a:spAutoFit/>
          </a:bodyPr>
          <a:lstStyle/>
          <a:p>
            <a:pPr algn="ctr">
              <a:lnSpc>
                <a:spcPts val="4799"/>
              </a:lnSpc>
            </a:pPr>
            <a:r>
              <a:rPr lang="en-US" sz="2400">
                <a:solidFill>
                  <a:srgbClr val="000000"/>
                </a:solidFill>
                <a:ea typeface="Montserrat Classic Bold"/>
                <a:cs typeface="Montserrat Classic Bold"/>
                <a:sym typeface="Montserrat Classic Bold"/>
              </a:rPr>
              <a:t>02</a:t>
            </a:r>
          </a:p>
        </p:txBody>
      </p:sp>
      <p:sp>
        <p:nvSpPr>
          <p:cNvPr id="41" name="TextBox 38">
            <a:extLst>
              <a:ext uri="{FF2B5EF4-FFF2-40B4-BE49-F238E27FC236}">
                <a16:creationId xmlns:a16="http://schemas.microsoft.com/office/drawing/2014/main" id="{EEFA9317-5F53-4577-6A68-8A635F7F2246}"/>
              </a:ext>
            </a:extLst>
          </p:cNvPr>
          <p:cNvSpPr txBox="1"/>
          <p:nvPr/>
        </p:nvSpPr>
        <p:spPr>
          <a:xfrm>
            <a:off x="11229714" y="8571025"/>
            <a:ext cx="5297689" cy="342594"/>
          </a:xfrm>
          <a:prstGeom prst="rect">
            <a:avLst/>
          </a:prstGeom>
        </p:spPr>
        <p:txBody>
          <a:bodyPr lIns="0" tIns="0" rIns="0" bIns="0" rtlCol="0" anchor="t">
            <a:spAutoFit/>
          </a:bodyPr>
          <a:lstStyle/>
          <a:p>
            <a:pPr algn="l">
              <a:lnSpc>
                <a:spcPts val="2999"/>
              </a:lnSpc>
            </a:pPr>
            <a:r>
              <a:rPr lang="en-US" sz="1600">
                <a:solidFill>
                  <a:srgbClr val="000000"/>
                </a:solidFill>
                <a:ea typeface="Montserrat Classic Bold"/>
                <a:cs typeface="Montserrat Classic Bold"/>
                <a:sym typeface="Montserrat Classic Bold"/>
              </a:rPr>
              <a:t>TEAM PERFORMANCE EVALUATION</a:t>
            </a:r>
          </a:p>
        </p:txBody>
      </p:sp>
    </p:spTree>
    <p:extLst>
      <p:ext uri="{BB962C8B-B14F-4D97-AF65-F5344CB8AC3E}">
        <p14:creationId xmlns:p14="http://schemas.microsoft.com/office/powerpoint/2010/main" val="286943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BDD759C0-CFE2-DE48-B9EA-5655F2DF2896}"/>
              </a:ext>
            </a:extLst>
          </p:cNvPr>
          <p:cNvSpPr txBox="1"/>
          <p:nvPr/>
        </p:nvSpPr>
        <p:spPr>
          <a:xfrm>
            <a:off x="358849" y="3835560"/>
            <a:ext cx="2038858" cy="435568"/>
          </a:xfrm>
          <a:prstGeom prst="rect">
            <a:avLst/>
          </a:prstGeom>
        </p:spPr>
        <p:txBody>
          <a:bodyPr lIns="0" tIns="0" rIns="0" bIns="0" rtlCol="0" anchor="t">
            <a:spAutoFit/>
          </a:bodyPr>
          <a:lstStyle/>
          <a:p>
            <a:pPr algn="ctr">
              <a:lnSpc>
                <a:spcPts val="3839"/>
              </a:lnSpc>
            </a:pPr>
            <a:r>
              <a:rPr lang="en-US" sz="2399" b="1">
                <a:solidFill>
                  <a:srgbClr val="000000"/>
                </a:solidFill>
                <a:latin typeface="Montserrat Classic"/>
                <a:ea typeface="Montserrat Classic"/>
                <a:cs typeface="Montserrat Classic"/>
                <a:sym typeface="Montserrat Classic"/>
              </a:rPr>
              <a:t>definition:</a:t>
            </a:r>
          </a:p>
        </p:txBody>
      </p:sp>
      <p:sp>
        <p:nvSpPr>
          <p:cNvPr id="3" name="TextBox 6">
            <a:extLst>
              <a:ext uri="{FF2B5EF4-FFF2-40B4-BE49-F238E27FC236}">
                <a16:creationId xmlns:a16="http://schemas.microsoft.com/office/drawing/2014/main" id="{C277F526-A423-C1DE-5EC9-31B78743BDAE}"/>
              </a:ext>
            </a:extLst>
          </p:cNvPr>
          <p:cNvSpPr txBox="1"/>
          <p:nvPr/>
        </p:nvSpPr>
        <p:spPr>
          <a:xfrm>
            <a:off x="6687878" y="3888828"/>
            <a:ext cx="3658333" cy="459106"/>
          </a:xfrm>
          <a:prstGeom prst="rect">
            <a:avLst/>
          </a:prstGeom>
        </p:spPr>
        <p:txBody>
          <a:bodyPr lIns="0" tIns="0" rIns="0" bIns="0" rtlCol="0" anchor="t">
            <a:spAutoFit/>
          </a:bodyPr>
          <a:lstStyle/>
          <a:p>
            <a:pPr algn="l">
              <a:lnSpc>
                <a:spcPts val="3839"/>
              </a:lnSpc>
            </a:pPr>
            <a:r>
              <a:rPr lang="en-US" sz="2399">
                <a:solidFill>
                  <a:srgbClr val="000000"/>
                </a:solidFill>
                <a:latin typeface="Montserrat Classic"/>
                <a:ea typeface="Montserrat Classic"/>
                <a:cs typeface="Montserrat Classic"/>
                <a:sym typeface="Montserrat Classic"/>
              </a:rPr>
              <a:t>Output:</a:t>
            </a:r>
          </a:p>
        </p:txBody>
      </p:sp>
      <p:sp>
        <p:nvSpPr>
          <p:cNvPr id="4" name="TextBox 7">
            <a:extLst>
              <a:ext uri="{FF2B5EF4-FFF2-40B4-BE49-F238E27FC236}">
                <a16:creationId xmlns:a16="http://schemas.microsoft.com/office/drawing/2014/main" id="{5C592677-4C03-5E31-DBB1-B1A07081BBCF}"/>
              </a:ext>
            </a:extLst>
          </p:cNvPr>
          <p:cNvSpPr txBox="1"/>
          <p:nvPr/>
        </p:nvSpPr>
        <p:spPr>
          <a:xfrm>
            <a:off x="724094" y="4347934"/>
            <a:ext cx="5371906" cy="1764009"/>
          </a:xfrm>
          <a:prstGeom prst="rect">
            <a:avLst/>
          </a:prstGeom>
        </p:spPr>
        <p:txBody>
          <a:bodyPr lIns="0" tIns="0" rIns="0" bIns="0" rtlCol="0" anchor="t">
            <a:spAutoFit/>
          </a:bodyPr>
          <a:lstStyle/>
          <a:p>
            <a:pPr algn="l">
              <a:lnSpc>
                <a:spcPts val="2799"/>
              </a:lnSpc>
            </a:pPr>
            <a:r>
              <a:rPr lang="en-US" sz="1999" b="1">
                <a:solidFill>
                  <a:srgbClr val="000000"/>
                </a:solidFill>
                <a:latin typeface="Montserrat Classic"/>
                <a:ea typeface="Montserrat Classic"/>
                <a:cs typeface="Montserrat Classic"/>
                <a:sym typeface="Montserrat Classic"/>
              </a:rPr>
              <a:t>This SQL query selects the top 3 batsmen by runs scored from the "batting_summary" database for a specific T20 match (ID: T20I566), retrieving their names and run totals, ordered from highest to lowest runs</a:t>
            </a:r>
          </a:p>
        </p:txBody>
      </p:sp>
      <p:sp>
        <p:nvSpPr>
          <p:cNvPr id="5" name="TextBox 8">
            <a:extLst>
              <a:ext uri="{FF2B5EF4-FFF2-40B4-BE49-F238E27FC236}">
                <a16:creationId xmlns:a16="http://schemas.microsoft.com/office/drawing/2014/main" id="{0B1129C7-60BC-852C-4CDF-B7C6D73BA1DC}"/>
              </a:ext>
            </a:extLst>
          </p:cNvPr>
          <p:cNvSpPr txBox="1"/>
          <p:nvPr/>
        </p:nvSpPr>
        <p:spPr>
          <a:xfrm>
            <a:off x="-494642" y="159446"/>
            <a:ext cx="6262331" cy="783869"/>
          </a:xfrm>
          <a:prstGeom prst="rect">
            <a:avLst/>
          </a:prstGeom>
        </p:spPr>
        <p:txBody>
          <a:bodyPr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Scorers</a:t>
            </a:r>
            <a:r>
              <a:rPr lang="en-US" sz="2800" b="1" u="sng">
                <a:solidFill>
                  <a:srgbClr val="000000"/>
                </a:solidFill>
                <a:latin typeface="Canva Sans Bold"/>
                <a:ea typeface="Canva Sans Bold"/>
                <a:cs typeface="Canva Sans Bold"/>
                <a:sym typeface="Canva Sans Bold"/>
              </a:rPr>
              <a:t> </a:t>
            </a:r>
            <a:r>
              <a:rPr lang="en-US" sz="2400" b="1" u="sng">
                <a:solidFill>
                  <a:srgbClr val="000000"/>
                </a:solidFill>
                <a:latin typeface="Canva Sans Bold"/>
                <a:ea typeface="Canva Sans Bold"/>
                <a:cs typeface="Canva Sans Bold"/>
                <a:sym typeface="Canva Sans Bold"/>
              </a:rPr>
              <a:t>in</a:t>
            </a:r>
            <a:r>
              <a:rPr lang="en-US" sz="2800" b="1" u="sng">
                <a:solidFill>
                  <a:srgbClr val="000000"/>
                </a:solidFill>
                <a:latin typeface="Canva Sans Bold"/>
                <a:ea typeface="Canva Sans Bold"/>
                <a:cs typeface="Canva Sans Bold"/>
                <a:sym typeface="Canva Sans Bold"/>
              </a:rPr>
              <a:t> a</a:t>
            </a:r>
            <a:r>
              <a:rPr lang="en-US" sz="2400" b="1" u="sng">
                <a:solidFill>
                  <a:srgbClr val="000000"/>
                </a:solidFill>
                <a:latin typeface="Canva Sans Bold"/>
                <a:ea typeface="Canva Sans Bold"/>
                <a:cs typeface="Canva Sans Bold"/>
                <a:sym typeface="Canva Sans Bold"/>
              </a:rPr>
              <a:t> Match </a:t>
            </a:r>
            <a:endParaRPr lang="en-US" sz="2800" b="1" u="sng">
              <a:solidFill>
                <a:srgbClr val="000000"/>
              </a:solidFill>
              <a:latin typeface="Canva Sans Bold"/>
              <a:ea typeface="Canva Sans Bold"/>
              <a:cs typeface="Canva Sans Bold"/>
              <a:sym typeface="Canva Sans Bold"/>
            </a:endParaRPr>
          </a:p>
        </p:txBody>
      </p:sp>
      <p:sp>
        <p:nvSpPr>
          <p:cNvPr id="6" name="TextBox 9">
            <a:extLst>
              <a:ext uri="{FF2B5EF4-FFF2-40B4-BE49-F238E27FC236}">
                <a16:creationId xmlns:a16="http://schemas.microsoft.com/office/drawing/2014/main" id="{72C09C0E-CFD5-E9E4-45B1-A0B13364DBF9}"/>
              </a:ext>
            </a:extLst>
          </p:cNvPr>
          <p:cNvSpPr txBox="1"/>
          <p:nvPr/>
        </p:nvSpPr>
        <p:spPr>
          <a:xfrm>
            <a:off x="724094" y="1216474"/>
            <a:ext cx="1556335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the top 3 highest-scoring batsmen for a given match along with their runs</a:t>
            </a:r>
          </a:p>
          <a:p>
            <a:pPr algn="just">
              <a:lnSpc>
                <a:spcPts val="4480"/>
              </a:lnSpc>
            </a:pPr>
            <a:endParaRPr lang="en-US" sz="2400" b="1">
              <a:solidFill>
                <a:srgbClr val="000000"/>
              </a:solidFill>
              <a:ea typeface="Canva Sans Bold"/>
              <a:cs typeface="Canva Sans Bold"/>
              <a:sym typeface="Canva Sans Bold"/>
            </a:endParaRPr>
          </a:p>
        </p:txBody>
      </p:sp>
      <p:pic>
        <p:nvPicPr>
          <p:cNvPr id="10" name="Picture 9">
            <a:extLst>
              <a:ext uri="{FF2B5EF4-FFF2-40B4-BE49-F238E27FC236}">
                <a16:creationId xmlns:a16="http://schemas.microsoft.com/office/drawing/2014/main" id="{01EBDD0C-3F01-3E42-A9FF-278F26C806B7}"/>
              </a:ext>
            </a:extLst>
          </p:cNvPr>
          <p:cNvPicPr>
            <a:picLocks noChangeAspect="1"/>
          </p:cNvPicPr>
          <p:nvPr/>
        </p:nvPicPr>
        <p:blipFill>
          <a:blip r:embed="rId2"/>
          <a:stretch>
            <a:fillRect/>
          </a:stretch>
        </p:blipFill>
        <p:spPr>
          <a:xfrm>
            <a:off x="724094" y="1804912"/>
            <a:ext cx="5589047" cy="2030648"/>
          </a:xfrm>
          <a:prstGeom prst="rect">
            <a:avLst/>
          </a:prstGeom>
        </p:spPr>
      </p:pic>
      <p:pic>
        <p:nvPicPr>
          <p:cNvPr id="12" name="Picture 11">
            <a:extLst>
              <a:ext uri="{FF2B5EF4-FFF2-40B4-BE49-F238E27FC236}">
                <a16:creationId xmlns:a16="http://schemas.microsoft.com/office/drawing/2014/main" id="{A98EB274-0A63-84D2-8902-477DEB820399}"/>
              </a:ext>
            </a:extLst>
          </p:cNvPr>
          <p:cNvPicPr>
            <a:picLocks noChangeAspect="1"/>
          </p:cNvPicPr>
          <p:nvPr/>
        </p:nvPicPr>
        <p:blipFill>
          <a:blip r:embed="rId3"/>
          <a:stretch>
            <a:fillRect/>
          </a:stretch>
        </p:blipFill>
        <p:spPr>
          <a:xfrm>
            <a:off x="7032963" y="4444409"/>
            <a:ext cx="4556525" cy="2101850"/>
          </a:xfrm>
          <a:prstGeom prst="rect">
            <a:avLst/>
          </a:prstGeom>
        </p:spPr>
      </p:pic>
      <p:sp>
        <p:nvSpPr>
          <p:cNvPr id="18" name="TextBox 20">
            <a:extLst>
              <a:ext uri="{FF2B5EF4-FFF2-40B4-BE49-F238E27FC236}">
                <a16:creationId xmlns:a16="http://schemas.microsoft.com/office/drawing/2014/main" id="{6219CD7F-C6DC-3EC3-BF2F-7C02009E7411}"/>
              </a:ext>
            </a:extLst>
          </p:cNvPr>
          <p:cNvSpPr txBox="1"/>
          <p:nvPr/>
        </p:nvSpPr>
        <p:spPr>
          <a:xfrm>
            <a:off x="1" y="-18391"/>
            <a:ext cx="724094"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01</a:t>
            </a:r>
            <a:endParaRPr lang="en-US" sz="3200" b="1">
              <a:solidFill>
                <a:srgbClr val="000000"/>
              </a:solidFill>
              <a:latin typeface="Arial Black" panose="020B0A04020102020204" pitchFamily="34" charset="0"/>
              <a:ea typeface="Montserrat Classic Bold"/>
              <a:cs typeface="Montserrat Classic Bold"/>
              <a:sym typeface="Montserrat Classic Bold"/>
            </a:endParaRPr>
          </a:p>
        </p:txBody>
      </p:sp>
    </p:spTree>
    <p:extLst>
      <p:ext uri="{BB962C8B-B14F-4D97-AF65-F5344CB8AC3E}">
        <p14:creationId xmlns:p14="http://schemas.microsoft.com/office/powerpoint/2010/main" val="93148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D007B-6E34-467C-3DA9-FB6718244125}"/>
              </a:ext>
            </a:extLst>
          </p:cNvPr>
          <p:cNvSpPr txBox="1"/>
          <p:nvPr/>
        </p:nvSpPr>
        <p:spPr>
          <a:xfrm>
            <a:off x="0" y="1"/>
            <a:ext cx="751840" cy="6486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b="1"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02</a:t>
            </a:r>
            <a:endParaRPr kumimoji="0" lang="en-US" sz="3200" b="1"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endParaRPr>
          </a:p>
        </p:txBody>
      </p:sp>
      <p:sp>
        <p:nvSpPr>
          <p:cNvPr id="6" name="TextBox 7">
            <a:extLst>
              <a:ext uri="{FF2B5EF4-FFF2-40B4-BE49-F238E27FC236}">
                <a16:creationId xmlns:a16="http://schemas.microsoft.com/office/drawing/2014/main" id="{89C2FB40-6659-C24C-821B-86EC0D3E6D20}"/>
              </a:ext>
            </a:extLst>
          </p:cNvPr>
          <p:cNvSpPr txBox="1"/>
          <p:nvPr/>
        </p:nvSpPr>
        <p:spPr>
          <a:xfrm>
            <a:off x="0" y="3886750"/>
            <a:ext cx="2038858" cy="446725"/>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D1AA6423-792B-32B5-A377-7B2FB808BBF6}"/>
              </a:ext>
            </a:extLst>
          </p:cNvPr>
          <p:cNvSpPr txBox="1"/>
          <p:nvPr/>
        </p:nvSpPr>
        <p:spPr>
          <a:xfrm>
            <a:off x="6964325" y="3429000"/>
            <a:ext cx="3658333" cy="459106"/>
          </a:xfrm>
          <a:prstGeom prst="rect">
            <a:avLst/>
          </a:prstGeom>
        </p:spPr>
        <p:txBody>
          <a:bodyPr lIns="0" tIns="0" rIns="0" bIns="0" rtlCol="0" anchor="t">
            <a:spAutoFit/>
          </a:bodyPr>
          <a:lstStyle/>
          <a:p>
            <a:pPr algn="l">
              <a:lnSpc>
                <a:spcPts val="3839"/>
              </a:lnSpc>
            </a:pPr>
            <a:r>
              <a:rPr lang="en-US" sz="2399" b="1">
                <a:solidFill>
                  <a:srgbClr val="000000"/>
                </a:solidFill>
                <a:latin typeface="+mj-lt"/>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8BE0A9B0-E849-9FF6-9C03-0444CE05108E}"/>
              </a:ext>
            </a:extLst>
          </p:cNvPr>
          <p:cNvSpPr txBox="1"/>
          <p:nvPr/>
        </p:nvSpPr>
        <p:spPr>
          <a:xfrm>
            <a:off x="362048" y="4362203"/>
            <a:ext cx="5371906" cy="1414233"/>
          </a:xfrm>
          <a:prstGeom prst="rect">
            <a:avLst/>
          </a:prstGeom>
        </p:spPr>
        <p:txBody>
          <a:bodyPr lIns="0" tIns="0" rIns="0" bIns="0" rtlCol="0" anchor="t">
            <a:spAutoFit/>
          </a:bodyPr>
          <a:lstStyle/>
          <a:p>
            <a:pPr algn="l">
              <a:lnSpc>
                <a:spcPts val="2799"/>
              </a:lnSpc>
            </a:pPr>
            <a:r>
              <a:rPr lang="en-US" sz="1999" b="1">
                <a:solidFill>
                  <a:srgbClr val="000000"/>
                </a:solidFill>
                <a:ea typeface="Montserrat Classic"/>
                <a:cs typeface="Montserrat Classic"/>
                <a:sym typeface="Montserrat Classic"/>
              </a:rPr>
              <a:t>This SQL query selects the top 5 most economical bowlers from the bowling_summary database, displaying their names and economy rates in order from lowest (best) to highest economy rate.</a:t>
            </a:r>
          </a:p>
        </p:txBody>
      </p:sp>
      <p:sp>
        <p:nvSpPr>
          <p:cNvPr id="9" name="TextBox 10">
            <a:extLst>
              <a:ext uri="{FF2B5EF4-FFF2-40B4-BE49-F238E27FC236}">
                <a16:creationId xmlns:a16="http://schemas.microsoft.com/office/drawing/2014/main" id="{62830ADE-A233-8A7F-DF27-D0F7D3300766}"/>
              </a:ext>
            </a:extLst>
          </p:cNvPr>
          <p:cNvSpPr txBox="1"/>
          <p:nvPr/>
        </p:nvSpPr>
        <p:spPr>
          <a:xfrm>
            <a:off x="334062" y="196200"/>
            <a:ext cx="3930789"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Best Economy Rates</a:t>
            </a:r>
          </a:p>
        </p:txBody>
      </p:sp>
      <p:sp>
        <p:nvSpPr>
          <p:cNvPr id="10" name="TextBox 11">
            <a:extLst>
              <a:ext uri="{FF2B5EF4-FFF2-40B4-BE49-F238E27FC236}">
                <a16:creationId xmlns:a16="http://schemas.microsoft.com/office/drawing/2014/main" id="{BCD67BB3-C6C6-563E-8B36-707FA5ACF59D}"/>
              </a:ext>
            </a:extLst>
          </p:cNvPr>
          <p:cNvSpPr txBox="1"/>
          <p:nvPr/>
        </p:nvSpPr>
        <p:spPr>
          <a:xfrm>
            <a:off x="334062" y="1254502"/>
            <a:ext cx="10436719"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Find the top 5 bowlers with the best economy rates in a given season.</a:t>
            </a:r>
          </a:p>
        </p:txBody>
      </p:sp>
      <p:pic>
        <p:nvPicPr>
          <p:cNvPr id="12" name="Picture 11">
            <a:extLst>
              <a:ext uri="{FF2B5EF4-FFF2-40B4-BE49-F238E27FC236}">
                <a16:creationId xmlns:a16="http://schemas.microsoft.com/office/drawing/2014/main" id="{A6534506-00EA-3600-0B74-2CCD2CFDF56D}"/>
              </a:ext>
            </a:extLst>
          </p:cNvPr>
          <p:cNvPicPr>
            <a:picLocks noChangeAspect="1"/>
          </p:cNvPicPr>
          <p:nvPr/>
        </p:nvPicPr>
        <p:blipFill>
          <a:blip r:embed="rId2"/>
          <a:stretch>
            <a:fillRect/>
          </a:stretch>
        </p:blipFill>
        <p:spPr>
          <a:xfrm>
            <a:off x="334062" y="1991678"/>
            <a:ext cx="5790498" cy="1895072"/>
          </a:xfrm>
          <a:prstGeom prst="rect">
            <a:avLst/>
          </a:prstGeom>
        </p:spPr>
      </p:pic>
      <p:pic>
        <p:nvPicPr>
          <p:cNvPr id="14" name="Picture 13">
            <a:extLst>
              <a:ext uri="{FF2B5EF4-FFF2-40B4-BE49-F238E27FC236}">
                <a16:creationId xmlns:a16="http://schemas.microsoft.com/office/drawing/2014/main" id="{5C25FACC-8AA6-0C30-470D-8FCF36DC84BF}"/>
              </a:ext>
            </a:extLst>
          </p:cNvPr>
          <p:cNvPicPr>
            <a:picLocks noChangeAspect="1"/>
          </p:cNvPicPr>
          <p:nvPr/>
        </p:nvPicPr>
        <p:blipFill>
          <a:blip r:embed="rId3"/>
          <a:stretch>
            <a:fillRect/>
          </a:stretch>
        </p:blipFill>
        <p:spPr>
          <a:xfrm>
            <a:off x="6964326" y="4055607"/>
            <a:ext cx="4865626" cy="2472784"/>
          </a:xfrm>
          <a:prstGeom prst="rect">
            <a:avLst/>
          </a:prstGeom>
        </p:spPr>
      </p:pic>
    </p:spTree>
    <p:extLst>
      <p:ext uri="{BB962C8B-B14F-4D97-AF65-F5344CB8AC3E}">
        <p14:creationId xmlns:p14="http://schemas.microsoft.com/office/powerpoint/2010/main" val="39260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A425AFA7-DDFA-8367-3E52-5D24B24432CB}"/>
              </a:ext>
            </a:extLst>
          </p:cNvPr>
          <p:cNvSpPr txBox="1"/>
          <p:nvPr/>
        </p:nvSpPr>
        <p:spPr>
          <a:xfrm>
            <a:off x="0" y="0"/>
            <a:ext cx="599440" cy="583301"/>
          </a:xfrm>
          <a:prstGeom prst="rect">
            <a:avLst/>
          </a:prstGeom>
        </p:spPr>
        <p:txBody>
          <a:bodyPr wrap="square" lIns="0" tIns="0" rIns="0" bIns="0" rtlCol="0" anchor="t">
            <a:spAutoFit/>
          </a:bodyPr>
          <a:lstStyle/>
          <a:p>
            <a:pPr algn="ctr">
              <a:lnSpc>
                <a:spcPts val="4799"/>
              </a:lnSpc>
            </a:pPr>
            <a:r>
              <a:rPr lang="en-US" sz="3200" b="1">
                <a:solidFill>
                  <a:srgbClr val="000000"/>
                </a:solidFill>
                <a:latin typeface="Arial Black" panose="020B0A04020102020204" pitchFamily="34" charset="0"/>
                <a:ea typeface="Montserrat Classic Bold"/>
                <a:cs typeface="Montserrat Classic Bold"/>
                <a:sym typeface="Montserrat Classic Bold"/>
              </a:rPr>
              <a:t>03</a:t>
            </a:r>
          </a:p>
        </p:txBody>
      </p:sp>
      <p:grpSp>
        <p:nvGrpSpPr>
          <p:cNvPr id="3" name="Group 2">
            <a:extLst>
              <a:ext uri="{FF2B5EF4-FFF2-40B4-BE49-F238E27FC236}">
                <a16:creationId xmlns:a16="http://schemas.microsoft.com/office/drawing/2014/main" id="{E273A346-9718-CAF0-4029-DA4130B066FC}"/>
              </a:ext>
            </a:extLst>
          </p:cNvPr>
          <p:cNvGrpSpPr/>
          <p:nvPr/>
        </p:nvGrpSpPr>
        <p:grpSpPr>
          <a:xfrm flipH="1">
            <a:off x="18398329" y="-147106"/>
            <a:ext cx="1947071" cy="10581211"/>
            <a:chOff x="0" y="0"/>
            <a:chExt cx="2437354" cy="2786821"/>
          </a:xfrm>
        </p:grpSpPr>
        <p:sp>
          <p:nvSpPr>
            <p:cNvPr id="4" name="Freeform 3">
              <a:extLst>
                <a:ext uri="{FF2B5EF4-FFF2-40B4-BE49-F238E27FC236}">
                  <a16:creationId xmlns:a16="http://schemas.microsoft.com/office/drawing/2014/main" id="{423BA45B-2B59-87FE-8C03-FF0C79F1D5AF}"/>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5" name="TextBox 4">
              <a:extLst>
                <a:ext uri="{FF2B5EF4-FFF2-40B4-BE49-F238E27FC236}">
                  <a16:creationId xmlns:a16="http://schemas.microsoft.com/office/drawing/2014/main" id="{700CAE08-1184-651E-D5A6-7EB8230B702D}"/>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8" name="TextBox 7">
            <a:extLst>
              <a:ext uri="{FF2B5EF4-FFF2-40B4-BE49-F238E27FC236}">
                <a16:creationId xmlns:a16="http://schemas.microsoft.com/office/drawing/2014/main" id="{E35E890C-6836-46E4-1108-8185BF2395FC}"/>
              </a:ext>
            </a:extLst>
          </p:cNvPr>
          <p:cNvSpPr txBox="1"/>
          <p:nvPr/>
        </p:nvSpPr>
        <p:spPr>
          <a:xfrm>
            <a:off x="0" y="4093299"/>
            <a:ext cx="2038858" cy="444352"/>
          </a:xfrm>
          <a:prstGeom prst="rect">
            <a:avLst/>
          </a:prstGeom>
        </p:spPr>
        <p:txBody>
          <a:bodyPr lIns="0" tIns="0" rIns="0" bIns="0" rtlCol="0" anchor="t">
            <a:spAutoFit/>
          </a:bodyPr>
          <a:lstStyle/>
          <a:p>
            <a:pPr algn="ctr">
              <a:lnSpc>
                <a:spcPts val="3839"/>
              </a:lnSpc>
            </a:pPr>
            <a:r>
              <a:rPr lang="en-US" sz="2399">
                <a:solidFill>
                  <a:srgbClr val="000000"/>
                </a:solidFill>
                <a:ea typeface="Montserrat Classic"/>
                <a:cs typeface="Montserrat Classic"/>
                <a:sym typeface="Montserrat Classic"/>
              </a:rPr>
              <a:t>definition</a:t>
            </a:r>
            <a:r>
              <a:rPr lang="en-US" sz="2399">
                <a:solidFill>
                  <a:srgbClr val="000000"/>
                </a:solidFill>
                <a:latin typeface="Montserrat Classic"/>
                <a:ea typeface="Montserrat Classic"/>
                <a:cs typeface="Montserrat Classic"/>
                <a:sym typeface="Montserrat Classic"/>
              </a:rPr>
              <a:t>:</a:t>
            </a:r>
          </a:p>
        </p:txBody>
      </p:sp>
      <p:sp>
        <p:nvSpPr>
          <p:cNvPr id="9" name="TextBox 8">
            <a:extLst>
              <a:ext uri="{FF2B5EF4-FFF2-40B4-BE49-F238E27FC236}">
                <a16:creationId xmlns:a16="http://schemas.microsoft.com/office/drawing/2014/main" id="{CDCBB284-8553-1AD7-5016-DD738EEFA151}"/>
              </a:ext>
            </a:extLst>
          </p:cNvPr>
          <p:cNvSpPr txBox="1"/>
          <p:nvPr/>
        </p:nvSpPr>
        <p:spPr>
          <a:xfrm>
            <a:off x="6615112" y="3059499"/>
            <a:ext cx="3658333" cy="459106"/>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r>
              <a:rPr lang="en-US" sz="2399">
                <a:solidFill>
                  <a:srgbClr val="000000"/>
                </a:solidFill>
                <a:latin typeface="Montserrat Classic"/>
                <a:ea typeface="Montserrat Classic"/>
                <a:cs typeface="Montserrat Classic"/>
                <a:sym typeface="Montserrat Classic"/>
              </a:rPr>
              <a:t>:</a:t>
            </a:r>
          </a:p>
        </p:txBody>
      </p:sp>
      <p:sp>
        <p:nvSpPr>
          <p:cNvPr id="10" name="TextBox 9">
            <a:extLst>
              <a:ext uri="{FF2B5EF4-FFF2-40B4-BE49-F238E27FC236}">
                <a16:creationId xmlns:a16="http://schemas.microsoft.com/office/drawing/2014/main" id="{75C44E28-D7B8-D19A-3631-D8487CEEE663}"/>
              </a:ext>
            </a:extLst>
          </p:cNvPr>
          <p:cNvSpPr txBox="1"/>
          <p:nvPr/>
        </p:nvSpPr>
        <p:spPr>
          <a:xfrm>
            <a:off x="299720" y="4756150"/>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retrieves the highest individual score (6s) with the batsman's name and match ID  from the batting_summary database for a specific match (T20I817), displaying only the top result.</a:t>
            </a:r>
          </a:p>
        </p:txBody>
      </p:sp>
      <p:sp>
        <p:nvSpPr>
          <p:cNvPr id="11" name="TextBox 10">
            <a:extLst>
              <a:ext uri="{FF2B5EF4-FFF2-40B4-BE49-F238E27FC236}">
                <a16:creationId xmlns:a16="http://schemas.microsoft.com/office/drawing/2014/main" id="{159D85D4-D555-67C7-E194-04551617672B}"/>
              </a:ext>
            </a:extLst>
          </p:cNvPr>
          <p:cNvSpPr txBox="1"/>
          <p:nvPr/>
        </p:nvSpPr>
        <p:spPr>
          <a:xfrm>
            <a:off x="-964265" y="103268"/>
            <a:ext cx="6928247" cy="783356"/>
          </a:xfrm>
          <a:prstGeom prst="rect">
            <a:avLst/>
          </a:prstGeom>
        </p:spPr>
        <p:txBody>
          <a:bodyPr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Sixes in a Match</a:t>
            </a:r>
          </a:p>
        </p:txBody>
      </p:sp>
      <p:sp>
        <p:nvSpPr>
          <p:cNvPr id="12" name="TextBox 11">
            <a:extLst>
              <a:ext uri="{FF2B5EF4-FFF2-40B4-BE49-F238E27FC236}">
                <a16:creationId xmlns:a16="http://schemas.microsoft.com/office/drawing/2014/main" id="{DCE7B7EA-9126-35A5-3FAB-4E448E64F0D4}"/>
              </a:ext>
            </a:extLst>
          </p:cNvPr>
          <p:cNvSpPr txBox="1"/>
          <p:nvPr/>
        </p:nvSpPr>
        <p:spPr>
          <a:xfrm>
            <a:off x="1181100" y="932075"/>
            <a:ext cx="10726915" cy="514564"/>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Identify the batsman who hit the most sixes in a particular match.</a:t>
            </a:r>
          </a:p>
        </p:txBody>
      </p:sp>
      <p:grpSp>
        <p:nvGrpSpPr>
          <p:cNvPr id="13" name="Group 2">
            <a:extLst>
              <a:ext uri="{FF2B5EF4-FFF2-40B4-BE49-F238E27FC236}">
                <a16:creationId xmlns:a16="http://schemas.microsoft.com/office/drawing/2014/main" id="{1D80E43B-A7C7-2943-134D-8436CA848159}"/>
              </a:ext>
            </a:extLst>
          </p:cNvPr>
          <p:cNvGrpSpPr/>
          <p:nvPr/>
        </p:nvGrpSpPr>
        <p:grpSpPr>
          <a:xfrm flipH="1">
            <a:off x="18550729" y="5294"/>
            <a:ext cx="1947071" cy="10581211"/>
            <a:chOff x="0" y="0"/>
            <a:chExt cx="2437354" cy="2786821"/>
          </a:xfrm>
        </p:grpSpPr>
        <p:sp>
          <p:nvSpPr>
            <p:cNvPr id="14" name="Freeform 3">
              <a:extLst>
                <a:ext uri="{FF2B5EF4-FFF2-40B4-BE49-F238E27FC236}">
                  <a16:creationId xmlns:a16="http://schemas.microsoft.com/office/drawing/2014/main" id="{E810AA93-A693-D37F-0FE4-13FFBC3DC9E7}"/>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15" name="TextBox 4">
              <a:extLst>
                <a:ext uri="{FF2B5EF4-FFF2-40B4-BE49-F238E27FC236}">
                  <a16:creationId xmlns:a16="http://schemas.microsoft.com/office/drawing/2014/main" id="{8E2767D5-4F95-248C-76F3-A284D4B44303}"/>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pic>
        <p:nvPicPr>
          <p:cNvPr id="17" name="Picture 16">
            <a:extLst>
              <a:ext uri="{FF2B5EF4-FFF2-40B4-BE49-F238E27FC236}">
                <a16:creationId xmlns:a16="http://schemas.microsoft.com/office/drawing/2014/main" id="{E44FE80B-4EA0-2250-F102-3C099427A43E}"/>
              </a:ext>
            </a:extLst>
          </p:cNvPr>
          <p:cNvPicPr>
            <a:picLocks noChangeAspect="1"/>
          </p:cNvPicPr>
          <p:nvPr/>
        </p:nvPicPr>
        <p:blipFill>
          <a:blip r:embed="rId2"/>
          <a:stretch>
            <a:fillRect/>
          </a:stretch>
        </p:blipFill>
        <p:spPr>
          <a:xfrm>
            <a:off x="420852" y="1450760"/>
            <a:ext cx="5371906" cy="2386242"/>
          </a:xfrm>
          <a:prstGeom prst="rect">
            <a:avLst/>
          </a:prstGeom>
        </p:spPr>
      </p:pic>
      <p:pic>
        <p:nvPicPr>
          <p:cNvPr id="19" name="Picture 18">
            <a:extLst>
              <a:ext uri="{FF2B5EF4-FFF2-40B4-BE49-F238E27FC236}">
                <a16:creationId xmlns:a16="http://schemas.microsoft.com/office/drawing/2014/main" id="{0023D645-0022-A805-6CC4-07EFDE244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112" y="3798501"/>
            <a:ext cx="5277168" cy="1729868"/>
          </a:xfrm>
          <a:prstGeom prst="rect">
            <a:avLst/>
          </a:prstGeom>
        </p:spPr>
      </p:pic>
    </p:spTree>
    <p:extLst>
      <p:ext uri="{BB962C8B-B14F-4D97-AF65-F5344CB8AC3E}">
        <p14:creationId xmlns:p14="http://schemas.microsoft.com/office/powerpoint/2010/main" val="163501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A425AFA7-DDFA-8367-3E52-5D24B24432CB}"/>
              </a:ext>
            </a:extLst>
          </p:cNvPr>
          <p:cNvSpPr txBox="1"/>
          <p:nvPr/>
        </p:nvSpPr>
        <p:spPr>
          <a:xfrm>
            <a:off x="66523" y="0"/>
            <a:ext cx="532917"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04</a:t>
            </a:r>
            <a:endParaRPr lang="en-US" sz="3200" b="1">
              <a:solidFill>
                <a:srgbClr val="000000"/>
              </a:solidFill>
              <a:latin typeface="Arial Black" panose="020B0A04020102020204" pitchFamily="34" charset="0"/>
              <a:ea typeface="Montserrat Classic Bold"/>
              <a:cs typeface="Montserrat Classic Bold"/>
              <a:sym typeface="Montserrat Classic Bold"/>
            </a:endParaRPr>
          </a:p>
        </p:txBody>
      </p:sp>
      <p:grpSp>
        <p:nvGrpSpPr>
          <p:cNvPr id="3" name="Group 2">
            <a:extLst>
              <a:ext uri="{FF2B5EF4-FFF2-40B4-BE49-F238E27FC236}">
                <a16:creationId xmlns:a16="http://schemas.microsoft.com/office/drawing/2014/main" id="{E273A346-9718-CAF0-4029-DA4130B066FC}"/>
              </a:ext>
            </a:extLst>
          </p:cNvPr>
          <p:cNvGrpSpPr/>
          <p:nvPr/>
        </p:nvGrpSpPr>
        <p:grpSpPr>
          <a:xfrm flipH="1">
            <a:off x="18398329" y="-147106"/>
            <a:ext cx="1947071" cy="10581211"/>
            <a:chOff x="0" y="0"/>
            <a:chExt cx="2437354" cy="2786821"/>
          </a:xfrm>
        </p:grpSpPr>
        <p:sp>
          <p:nvSpPr>
            <p:cNvPr id="4" name="Freeform 3">
              <a:extLst>
                <a:ext uri="{FF2B5EF4-FFF2-40B4-BE49-F238E27FC236}">
                  <a16:creationId xmlns:a16="http://schemas.microsoft.com/office/drawing/2014/main" id="{423BA45B-2B59-87FE-8C03-FF0C79F1D5AF}"/>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5" name="TextBox 4">
              <a:extLst>
                <a:ext uri="{FF2B5EF4-FFF2-40B4-BE49-F238E27FC236}">
                  <a16:creationId xmlns:a16="http://schemas.microsoft.com/office/drawing/2014/main" id="{700CAE08-1184-651E-D5A6-7EB8230B702D}"/>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6" name="TextBox 5">
            <a:extLst>
              <a:ext uri="{FF2B5EF4-FFF2-40B4-BE49-F238E27FC236}">
                <a16:creationId xmlns:a16="http://schemas.microsoft.com/office/drawing/2014/main" id="{E1943310-EDEC-63EE-50B4-E4EEB8DD569E}"/>
              </a:ext>
            </a:extLst>
          </p:cNvPr>
          <p:cNvSpPr txBox="1"/>
          <p:nvPr/>
        </p:nvSpPr>
        <p:spPr>
          <a:xfrm>
            <a:off x="196955" y="4554552"/>
            <a:ext cx="1656579" cy="446725"/>
          </a:xfrm>
          <a:prstGeom prst="rect">
            <a:avLst/>
          </a:prstGeom>
        </p:spPr>
        <p:txBody>
          <a:bodyPr wrap="square"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p>
        </p:txBody>
      </p:sp>
      <p:sp>
        <p:nvSpPr>
          <p:cNvPr id="7" name="TextBox 6">
            <a:extLst>
              <a:ext uri="{FF2B5EF4-FFF2-40B4-BE49-F238E27FC236}">
                <a16:creationId xmlns:a16="http://schemas.microsoft.com/office/drawing/2014/main" id="{B39B2975-27A3-9049-0428-FAE0D9FBDD0C}"/>
              </a:ext>
            </a:extLst>
          </p:cNvPr>
          <p:cNvSpPr txBox="1"/>
          <p:nvPr/>
        </p:nvSpPr>
        <p:spPr>
          <a:xfrm>
            <a:off x="332981" y="5020099"/>
            <a:ext cx="5763019" cy="1773306"/>
          </a:xfrm>
          <a:prstGeom prst="rect">
            <a:avLst/>
          </a:prstGeom>
        </p:spPr>
        <p:txBody>
          <a:bodyPr wrap="square" lIns="0" tIns="0" rIns="0" bIns="0" rtlCol="0" anchor="t">
            <a:spAutoFit/>
          </a:bodyPr>
          <a:lstStyle/>
          <a:p>
            <a:pPr>
              <a:lnSpc>
                <a:spcPts val="2799"/>
              </a:lnSpc>
            </a:pPr>
            <a:r>
              <a:rPr lang="en-US" sz="1999">
                <a:solidFill>
                  <a:srgbClr val="000000"/>
                </a:solidFill>
                <a:ea typeface="Montserrat Classic"/>
                <a:cs typeface="Montserrat Classic"/>
                <a:sym typeface="Montserrat Classic"/>
              </a:rPr>
              <a:t>This SQL query selects all columns from the match_summary database for matches where the winning margin was either greater than 50 runs or more than 6 wickets, effectively retrieving data on high-margin victories.</a:t>
            </a:r>
          </a:p>
        </p:txBody>
      </p:sp>
      <p:sp>
        <p:nvSpPr>
          <p:cNvPr id="8" name="TextBox 7">
            <a:extLst>
              <a:ext uri="{FF2B5EF4-FFF2-40B4-BE49-F238E27FC236}">
                <a16:creationId xmlns:a16="http://schemas.microsoft.com/office/drawing/2014/main" id="{5F174C72-2834-3013-2352-9C541CAC0324}"/>
              </a:ext>
            </a:extLst>
          </p:cNvPr>
          <p:cNvSpPr txBox="1"/>
          <p:nvPr/>
        </p:nvSpPr>
        <p:spPr>
          <a:xfrm>
            <a:off x="-978195" y="255279"/>
            <a:ext cx="7772400" cy="810478"/>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Match Winners by Margin </a:t>
            </a:r>
          </a:p>
        </p:txBody>
      </p:sp>
      <p:sp>
        <p:nvSpPr>
          <p:cNvPr id="9" name="TextBox 8">
            <a:extLst>
              <a:ext uri="{FF2B5EF4-FFF2-40B4-BE49-F238E27FC236}">
                <a16:creationId xmlns:a16="http://schemas.microsoft.com/office/drawing/2014/main" id="{AA22E0D9-E578-6512-38F2-8C5029C7F06A}"/>
              </a:ext>
            </a:extLst>
          </p:cNvPr>
          <p:cNvSpPr txBox="1"/>
          <p:nvPr/>
        </p:nvSpPr>
        <p:spPr>
          <a:xfrm>
            <a:off x="1216128" y="1018295"/>
            <a:ext cx="10353773" cy="1118255"/>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all matches</a:t>
            </a:r>
            <a:r>
              <a:rPr lang="en-US" sz="3200" b="1">
                <a:solidFill>
                  <a:srgbClr val="000000"/>
                </a:solidFill>
                <a:ea typeface="Canva Sans Bold"/>
                <a:cs typeface="Canva Sans Bold"/>
                <a:sym typeface="Canva Sans Bold"/>
              </a:rPr>
              <a:t> </a:t>
            </a:r>
            <a:r>
              <a:rPr lang="en-US" sz="2400" b="1">
                <a:solidFill>
                  <a:srgbClr val="000000"/>
                </a:solidFill>
                <a:ea typeface="Canva Sans Bold"/>
                <a:cs typeface="Canva Sans Bold"/>
                <a:sym typeface="Canva Sans Bold"/>
              </a:rPr>
              <a:t>where the winning team won by a margin of more than 50 runs or 6 wickets.</a:t>
            </a:r>
            <a:endParaRPr lang="en-US" sz="3200" b="1">
              <a:solidFill>
                <a:srgbClr val="000000"/>
              </a:solidFill>
              <a:ea typeface="Canva Sans Bold"/>
              <a:cs typeface="Canva Sans Bold"/>
              <a:sym typeface="Canva Sans Bold"/>
            </a:endParaRPr>
          </a:p>
        </p:txBody>
      </p:sp>
      <p:pic>
        <p:nvPicPr>
          <p:cNvPr id="12" name="Picture 11">
            <a:extLst>
              <a:ext uri="{FF2B5EF4-FFF2-40B4-BE49-F238E27FC236}">
                <a16:creationId xmlns:a16="http://schemas.microsoft.com/office/drawing/2014/main" id="{F36DC1B9-5249-AE38-CE95-E0F1E08904E4}"/>
              </a:ext>
            </a:extLst>
          </p:cNvPr>
          <p:cNvPicPr>
            <a:picLocks noChangeAspect="1"/>
          </p:cNvPicPr>
          <p:nvPr/>
        </p:nvPicPr>
        <p:blipFill>
          <a:blip r:embed="rId2"/>
          <a:stretch>
            <a:fillRect/>
          </a:stretch>
        </p:blipFill>
        <p:spPr>
          <a:xfrm>
            <a:off x="599440" y="2303448"/>
            <a:ext cx="6767146" cy="2232282"/>
          </a:xfrm>
          <a:prstGeom prst="rect">
            <a:avLst/>
          </a:prstGeom>
        </p:spPr>
      </p:pic>
      <p:sp>
        <p:nvSpPr>
          <p:cNvPr id="15" name="TextBox 14">
            <a:extLst>
              <a:ext uri="{FF2B5EF4-FFF2-40B4-BE49-F238E27FC236}">
                <a16:creationId xmlns:a16="http://schemas.microsoft.com/office/drawing/2014/main" id="{9DA507D0-226E-12FB-1CF1-1D5FDF8FBC77}"/>
              </a:ext>
            </a:extLst>
          </p:cNvPr>
          <p:cNvSpPr txBox="1"/>
          <p:nvPr/>
        </p:nvSpPr>
        <p:spPr>
          <a:xfrm>
            <a:off x="6710805" y="3506067"/>
            <a:ext cx="3658333" cy="446725"/>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p>
        </p:txBody>
      </p:sp>
      <p:pic>
        <p:nvPicPr>
          <p:cNvPr id="17" name="Picture 16">
            <a:extLst>
              <a:ext uri="{FF2B5EF4-FFF2-40B4-BE49-F238E27FC236}">
                <a16:creationId xmlns:a16="http://schemas.microsoft.com/office/drawing/2014/main" id="{E8A2DED8-84F6-8957-6DB0-B905F6C6843E}"/>
              </a:ext>
            </a:extLst>
          </p:cNvPr>
          <p:cNvPicPr>
            <a:picLocks noChangeAspect="1"/>
          </p:cNvPicPr>
          <p:nvPr/>
        </p:nvPicPr>
        <p:blipFill>
          <a:blip r:embed="rId3"/>
          <a:stretch>
            <a:fillRect/>
          </a:stretch>
        </p:blipFill>
        <p:spPr>
          <a:xfrm>
            <a:off x="6996223" y="4465458"/>
            <a:ext cx="4998822" cy="1773306"/>
          </a:xfrm>
          <a:prstGeom prst="rect">
            <a:avLst/>
          </a:prstGeom>
        </p:spPr>
      </p:pic>
    </p:spTree>
    <p:extLst>
      <p:ext uri="{BB962C8B-B14F-4D97-AF65-F5344CB8AC3E}">
        <p14:creationId xmlns:p14="http://schemas.microsoft.com/office/powerpoint/2010/main" val="413137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F81D35-B85D-8212-F3D8-ABBC4418DA43}"/>
              </a:ext>
            </a:extLst>
          </p:cNvPr>
          <p:cNvSpPr txBox="1"/>
          <p:nvPr/>
        </p:nvSpPr>
        <p:spPr>
          <a:xfrm>
            <a:off x="-121920" y="-44183"/>
            <a:ext cx="1056640" cy="662104"/>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i="0" u="none"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05</a:t>
            </a:r>
          </a:p>
        </p:txBody>
      </p:sp>
      <p:sp>
        <p:nvSpPr>
          <p:cNvPr id="6" name="TextBox 7">
            <a:extLst>
              <a:ext uri="{FF2B5EF4-FFF2-40B4-BE49-F238E27FC236}">
                <a16:creationId xmlns:a16="http://schemas.microsoft.com/office/drawing/2014/main" id="{87E5D4EA-DF32-72E6-2E14-F685B050ACED}"/>
              </a:ext>
            </a:extLst>
          </p:cNvPr>
          <p:cNvSpPr txBox="1"/>
          <p:nvPr/>
        </p:nvSpPr>
        <p:spPr>
          <a:xfrm>
            <a:off x="0" y="4657027"/>
            <a:ext cx="2038858" cy="459106"/>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r>
              <a:rPr lang="en-US" sz="2399">
                <a:solidFill>
                  <a:srgbClr val="000000"/>
                </a:solidFill>
                <a:ea typeface="Montserrat Classic"/>
                <a:cs typeface="Montserrat Classic"/>
                <a:sym typeface="Montserrat Classic"/>
              </a:rPr>
              <a:t>:</a:t>
            </a:r>
          </a:p>
        </p:txBody>
      </p:sp>
      <p:sp>
        <p:nvSpPr>
          <p:cNvPr id="7" name="TextBox 8">
            <a:extLst>
              <a:ext uri="{FF2B5EF4-FFF2-40B4-BE49-F238E27FC236}">
                <a16:creationId xmlns:a16="http://schemas.microsoft.com/office/drawing/2014/main" id="{D9F85784-7711-64F4-979C-305BC202BA6E}"/>
              </a:ext>
            </a:extLst>
          </p:cNvPr>
          <p:cNvSpPr txBox="1"/>
          <p:nvPr/>
        </p:nvSpPr>
        <p:spPr>
          <a:xfrm>
            <a:off x="7674138" y="3340470"/>
            <a:ext cx="3658333" cy="459106"/>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B183DF4B-5A1C-522D-D1C5-BE9D3372E081}"/>
              </a:ext>
            </a:extLst>
          </p:cNvPr>
          <p:cNvSpPr txBox="1"/>
          <p:nvPr/>
        </p:nvSpPr>
        <p:spPr>
          <a:xfrm>
            <a:off x="461926" y="5235601"/>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retrieves the count of players for each unique playing role from a table named "mytable", grouping the results by the playing role.</a:t>
            </a:r>
          </a:p>
        </p:txBody>
      </p:sp>
      <p:sp>
        <p:nvSpPr>
          <p:cNvPr id="9" name="TextBox 10">
            <a:extLst>
              <a:ext uri="{FF2B5EF4-FFF2-40B4-BE49-F238E27FC236}">
                <a16:creationId xmlns:a16="http://schemas.microsoft.com/office/drawing/2014/main" id="{35035920-982E-6C91-D4F6-F3629DDF361D}"/>
              </a:ext>
            </a:extLst>
          </p:cNvPr>
          <p:cNvSpPr txBox="1"/>
          <p:nvPr/>
        </p:nvSpPr>
        <p:spPr>
          <a:xfrm>
            <a:off x="533991" y="136579"/>
            <a:ext cx="4619911" cy="807209"/>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Players</a:t>
            </a:r>
            <a:r>
              <a:rPr lang="en-US" sz="3200" b="1" u="sng">
                <a:solidFill>
                  <a:srgbClr val="000000"/>
                </a:solidFill>
                <a:latin typeface="+mj-lt"/>
                <a:ea typeface="Canva Sans Bold"/>
                <a:cs typeface="Canva Sans Bold"/>
                <a:sym typeface="Canva Sans Bold"/>
              </a:rPr>
              <a:t>' </a:t>
            </a:r>
            <a:r>
              <a:rPr lang="en-US" sz="2400" b="1" u="sng">
                <a:solidFill>
                  <a:srgbClr val="000000"/>
                </a:solidFill>
                <a:latin typeface="+mj-lt"/>
                <a:ea typeface="Canva Sans Bold"/>
                <a:cs typeface="Canva Sans Bold"/>
                <a:sym typeface="Canva Sans Bold"/>
              </a:rPr>
              <a:t>Roles Distribution</a:t>
            </a:r>
            <a:endParaRPr lang="en-US" sz="3200" b="1" u="sng">
              <a:solidFill>
                <a:srgbClr val="000000"/>
              </a:solidFill>
              <a:latin typeface="+mj-lt"/>
              <a:ea typeface="Canva Sans Bold"/>
              <a:cs typeface="Canva Sans Bold"/>
              <a:sym typeface="Canva Sans Bold"/>
            </a:endParaRPr>
          </a:p>
        </p:txBody>
      </p:sp>
      <p:sp>
        <p:nvSpPr>
          <p:cNvPr id="10" name="TextBox 11">
            <a:extLst>
              <a:ext uri="{FF2B5EF4-FFF2-40B4-BE49-F238E27FC236}">
                <a16:creationId xmlns:a16="http://schemas.microsoft.com/office/drawing/2014/main" id="{67AA3EAB-8BA4-14D8-6156-39E2C9E80375}"/>
              </a:ext>
            </a:extLst>
          </p:cNvPr>
          <p:cNvSpPr txBox="1"/>
          <p:nvPr/>
        </p:nvSpPr>
        <p:spPr>
          <a:xfrm>
            <a:off x="533991" y="934809"/>
            <a:ext cx="10473069"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Count the number of players in each playing role (batsman, bowler, all-rounder, etc.) in the tournament</a:t>
            </a:r>
            <a:r>
              <a:rPr lang="en-US" sz="2400" b="1">
                <a:solidFill>
                  <a:srgbClr val="000000"/>
                </a:solidFill>
                <a:latin typeface="+mj-lt"/>
                <a:ea typeface="Canva Sans Bold"/>
                <a:cs typeface="Canva Sans Bold"/>
                <a:sym typeface="Canva Sans Bold"/>
              </a:rPr>
              <a:t>.</a:t>
            </a:r>
          </a:p>
        </p:txBody>
      </p:sp>
      <p:pic>
        <p:nvPicPr>
          <p:cNvPr id="12" name="Picture 11">
            <a:extLst>
              <a:ext uri="{FF2B5EF4-FFF2-40B4-BE49-F238E27FC236}">
                <a16:creationId xmlns:a16="http://schemas.microsoft.com/office/drawing/2014/main" id="{3C407FB6-BAD1-5319-7AA8-2340366A82A7}"/>
              </a:ext>
            </a:extLst>
          </p:cNvPr>
          <p:cNvPicPr>
            <a:picLocks noChangeAspect="1"/>
          </p:cNvPicPr>
          <p:nvPr/>
        </p:nvPicPr>
        <p:blipFill>
          <a:blip r:embed="rId2"/>
          <a:stretch>
            <a:fillRect/>
          </a:stretch>
        </p:blipFill>
        <p:spPr>
          <a:xfrm>
            <a:off x="406400" y="2265716"/>
            <a:ext cx="6638192" cy="2377674"/>
          </a:xfrm>
          <a:prstGeom prst="rect">
            <a:avLst/>
          </a:prstGeom>
        </p:spPr>
      </p:pic>
      <p:pic>
        <p:nvPicPr>
          <p:cNvPr id="14" name="Picture 13">
            <a:extLst>
              <a:ext uri="{FF2B5EF4-FFF2-40B4-BE49-F238E27FC236}">
                <a16:creationId xmlns:a16="http://schemas.microsoft.com/office/drawing/2014/main" id="{21212154-C429-2F83-B149-42A82DAA09AA}"/>
              </a:ext>
            </a:extLst>
          </p:cNvPr>
          <p:cNvPicPr>
            <a:picLocks noChangeAspect="1"/>
          </p:cNvPicPr>
          <p:nvPr/>
        </p:nvPicPr>
        <p:blipFill>
          <a:blip r:embed="rId3"/>
          <a:stretch>
            <a:fillRect/>
          </a:stretch>
        </p:blipFill>
        <p:spPr>
          <a:xfrm>
            <a:off x="7203798" y="4221054"/>
            <a:ext cx="4419241" cy="2428780"/>
          </a:xfrm>
          <a:prstGeom prst="rect">
            <a:avLst/>
          </a:prstGeom>
        </p:spPr>
      </p:pic>
    </p:spTree>
    <p:extLst>
      <p:ext uri="{BB962C8B-B14F-4D97-AF65-F5344CB8AC3E}">
        <p14:creationId xmlns:p14="http://schemas.microsoft.com/office/powerpoint/2010/main" val="153154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746435-6319-39EB-D746-F10F81FEED93}"/>
              </a:ext>
            </a:extLst>
          </p:cNvPr>
          <p:cNvPicPr>
            <a:picLocks noChangeAspect="1"/>
          </p:cNvPicPr>
          <p:nvPr/>
        </p:nvPicPr>
        <p:blipFill>
          <a:blip r:embed="rId2"/>
          <a:stretch>
            <a:fillRect/>
          </a:stretch>
        </p:blipFill>
        <p:spPr>
          <a:xfrm>
            <a:off x="-18303" y="-52754"/>
            <a:ext cx="861583" cy="783356"/>
          </a:xfrm>
          <a:prstGeom prst="rect">
            <a:avLst/>
          </a:prstGeom>
        </p:spPr>
      </p:pic>
      <p:sp>
        <p:nvSpPr>
          <p:cNvPr id="7" name="TextBox 7">
            <a:extLst>
              <a:ext uri="{FF2B5EF4-FFF2-40B4-BE49-F238E27FC236}">
                <a16:creationId xmlns:a16="http://schemas.microsoft.com/office/drawing/2014/main" id="{9A050ECB-09EE-ACB3-68CB-0522525480E0}"/>
              </a:ext>
            </a:extLst>
          </p:cNvPr>
          <p:cNvSpPr txBox="1"/>
          <p:nvPr/>
        </p:nvSpPr>
        <p:spPr>
          <a:xfrm>
            <a:off x="109453" y="4060055"/>
            <a:ext cx="2038858" cy="446725"/>
          </a:xfrm>
          <a:prstGeom prst="rect">
            <a:avLst/>
          </a:prstGeom>
        </p:spPr>
        <p:txBody>
          <a:bodyPr lIns="0" tIns="0" rIns="0" bIns="0" rtlCol="0" anchor="t">
            <a:spAutoFit/>
          </a:bodyPr>
          <a:lstStyle/>
          <a:p>
            <a:pPr algn="ctr">
              <a:lnSpc>
                <a:spcPts val="3839"/>
              </a:lnSpc>
            </a:pPr>
            <a:r>
              <a:rPr lang="en-US" sz="2000" b="1">
                <a:solidFill>
                  <a:srgbClr val="000000"/>
                </a:solidFill>
                <a:ea typeface="Montserrat Classic"/>
                <a:cs typeface="Montserrat Classic"/>
                <a:sym typeface="Montserrat Classic"/>
              </a:rPr>
              <a:t>definition:</a:t>
            </a:r>
          </a:p>
        </p:txBody>
      </p:sp>
      <p:sp>
        <p:nvSpPr>
          <p:cNvPr id="8" name="TextBox 8">
            <a:extLst>
              <a:ext uri="{FF2B5EF4-FFF2-40B4-BE49-F238E27FC236}">
                <a16:creationId xmlns:a16="http://schemas.microsoft.com/office/drawing/2014/main" id="{1D775EEC-ED82-D8D0-A14A-268806D63C89}"/>
              </a:ext>
            </a:extLst>
          </p:cNvPr>
          <p:cNvSpPr txBox="1"/>
          <p:nvPr/>
        </p:nvSpPr>
        <p:spPr>
          <a:xfrm>
            <a:off x="7322525" y="3613330"/>
            <a:ext cx="3658333" cy="446725"/>
          </a:xfrm>
          <a:prstGeom prst="rect">
            <a:avLst/>
          </a:prstGeom>
        </p:spPr>
        <p:txBody>
          <a:bodyPr lIns="0" tIns="0" rIns="0" bIns="0" rtlCol="0" anchor="t">
            <a:spAutoFit/>
          </a:bodyPr>
          <a:lstStyle/>
          <a:p>
            <a:pPr>
              <a:lnSpc>
                <a:spcPts val="3839"/>
              </a:lnSpc>
            </a:pPr>
            <a:r>
              <a:rPr lang="en-US" sz="2000" b="1">
                <a:solidFill>
                  <a:srgbClr val="000000"/>
                </a:solidFill>
                <a:ea typeface="Montserrat Classic"/>
                <a:cs typeface="Montserrat Classic"/>
                <a:sym typeface="Montserrat Classic"/>
              </a:rPr>
              <a:t>Output:</a:t>
            </a:r>
          </a:p>
        </p:txBody>
      </p:sp>
      <p:sp>
        <p:nvSpPr>
          <p:cNvPr id="9" name="TextBox 9">
            <a:extLst>
              <a:ext uri="{FF2B5EF4-FFF2-40B4-BE49-F238E27FC236}">
                <a16:creationId xmlns:a16="http://schemas.microsoft.com/office/drawing/2014/main" id="{0B63138C-7D20-1CEF-574F-62CB891E9ABF}"/>
              </a:ext>
            </a:extLst>
          </p:cNvPr>
          <p:cNvSpPr txBox="1"/>
          <p:nvPr/>
        </p:nvSpPr>
        <p:spPr>
          <a:xfrm>
            <a:off x="580854" y="4663696"/>
            <a:ext cx="5371906" cy="1773306"/>
          </a:xfrm>
          <a:prstGeom prst="rect">
            <a:avLst/>
          </a:prstGeom>
        </p:spPr>
        <p:txBody>
          <a:bodyPr lIns="0" tIns="0" rIns="0" bIns="0" rtlCol="0" anchor="t">
            <a:spAutoFit/>
          </a:bodyPr>
          <a:lstStyle/>
          <a:p>
            <a:pPr>
              <a:lnSpc>
                <a:spcPts val="2799"/>
              </a:lnSpc>
            </a:pPr>
            <a:r>
              <a:rPr lang="en-US" sz="2000" b="1">
                <a:solidFill>
                  <a:srgbClr val="000000"/>
                </a:solidFill>
                <a:ea typeface="Montserrat Classic"/>
                <a:cs typeface="Montserrat Classic"/>
                <a:sym typeface="Montserrat Classic"/>
              </a:rPr>
              <a:t>This SQL query retrieves the bowler names and maiden counts from the "mytable" in the "bowling_summary" database for a specific match (ID "T285539"), showing only bowlers who have bowled at least one maiden over.</a:t>
            </a:r>
          </a:p>
        </p:txBody>
      </p:sp>
      <p:sp>
        <p:nvSpPr>
          <p:cNvPr id="10" name="TextBox 10">
            <a:extLst>
              <a:ext uri="{FF2B5EF4-FFF2-40B4-BE49-F238E27FC236}">
                <a16:creationId xmlns:a16="http://schemas.microsoft.com/office/drawing/2014/main" id="{0323315F-5078-3B34-A901-4256817914B8}"/>
              </a:ext>
            </a:extLst>
          </p:cNvPr>
          <p:cNvSpPr txBox="1"/>
          <p:nvPr/>
        </p:nvSpPr>
        <p:spPr>
          <a:xfrm>
            <a:off x="648586" y="260466"/>
            <a:ext cx="3921270"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Maiden Overs by Bowlers</a:t>
            </a:r>
          </a:p>
        </p:txBody>
      </p:sp>
      <p:sp>
        <p:nvSpPr>
          <p:cNvPr id="11" name="TextBox 11">
            <a:extLst>
              <a:ext uri="{FF2B5EF4-FFF2-40B4-BE49-F238E27FC236}">
                <a16:creationId xmlns:a16="http://schemas.microsoft.com/office/drawing/2014/main" id="{9FBF7FE0-3F0D-12C5-FBB2-C2280644FC55}"/>
              </a:ext>
            </a:extLst>
          </p:cNvPr>
          <p:cNvSpPr txBox="1"/>
          <p:nvPr/>
        </p:nvSpPr>
        <p:spPr>
          <a:xfrm>
            <a:off x="1128882" y="901770"/>
            <a:ext cx="10465095"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 List the bowlers who have bowled maiden overs in a specific match and how many they bowled.</a:t>
            </a:r>
          </a:p>
        </p:txBody>
      </p:sp>
      <p:pic>
        <p:nvPicPr>
          <p:cNvPr id="13" name="Picture 12">
            <a:extLst>
              <a:ext uri="{FF2B5EF4-FFF2-40B4-BE49-F238E27FC236}">
                <a16:creationId xmlns:a16="http://schemas.microsoft.com/office/drawing/2014/main" id="{C49C5F29-5A45-E197-6DF6-FD63780F178F}"/>
              </a:ext>
            </a:extLst>
          </p:cNvPr>
          <p:cNvPicPr>
            <a:picLocks noChangeAspect="1"/>
          </p:cNvPicPr>
          <p:nvPr/>
        </p:nvPicPr>
        <p:blipFill>
          <a:blip r:embed="rId3"/>
          <a:stretch>
            <a:fillRect/>
          </a:stretch>
        </p:blipFill>
        <p:spPr>
          <a:xfrm>
            <a:off x="843280" y="2114980"/>
            <a:ext cx="5831840" cy="1773307"/>
          </a:xfrm>
          <a:prstGeom prst="rect">
            <a:avLst/>
          </a:prstGeom>
        </p:spPr>
      </p:pic>
      <p:pic>
        <p:nvPicPr>
          <p:cNvPr id="15" name="Picture 14">
            <a:extLst>
              <a:ext uri="{FF2B5EF4-FFF2-40B4-BE49-F238E27FC236}">
                <a16:creationId xmlns:a16="http://schemas.microsoft.com/office/drawing/2014/main" id="{87502B60-DF53-B546-B298-71312ED9F3E1}"/>
              </a:ext>
            </a:extLst>
          </p:cNvPr>
          <p:cNvPicPr>
            <a:picLocks noChangeAspect="1"/>
          </p:cNvPicPr>
          <p:nvPr/>
        </p:nvPicPr>
        <p:blipFill>
          <a:blip r:embed="rId4"/>
          <a:stretch>
            <a:fillRect/>
          </a:stretch>
        </p:blipFill>
        <p:spPr>
          <a:xfrm>
            <a:off x="6675120" y="4060055"/>
            <a:ext cx="5273040" cy="2635602"/>
          </a:xfrm>
          <a:prstGeom prst="rect">
            <a:avLst/>
          </a:prstGeom>
        </p:spPr>
      </p:pic>
    </p:spTree>
    <p:extLst>
      <p:ext uri="{BB962C8B-B14F-4D97-AF65-F5344CB8AC3E}">
        <p14:creationId xmlns:p14="http://schemas.microsoft.com/office/powerpoint/2010/main" val="226123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1007</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15</vt:i4>
      </vt:variant>
    </vt:vector>
  </HeadingPairs>
  <TitlesOfParts>
    <vt:vector size="32" baseType="lpstr">
      <vt:lpstr>Arial</vt:lpstr>
      <vt:lpstr>Arial Black</vt:lpstr>
      <vt:lpstr>Bahnschrift SemiBold</vt:lpstr>
      <vt:lpstr>Calibri</vt:lpstr>
      <vt:lpstr>Calibri Light</vt:lpstr>
      <vt:lpstr>Canva Sans Bold</vt:lpstr>
      <vt:lpstr>Colonna MT</vt:lpstr>
      <vt:lpstr>Goudy Old Style</vt:lpstr>
      <vt:lpstr>Illuma Black</vt:lpstr>
      <vt:lpstr>Montserrat Classic</vt:lpstr>
      <vt:lpstr>Montserrat Classic Bold</vt:lpstr>
      <vt:lpstr>Trade Gothic LT Pro</vt:lpstr>
      <vt:lpstr>Trebuchet MS</vt:lpstr>
      <vt:lpstr>Wingdings</vt:lpstr>
      <vt:lpstr>Office Theme</vt:lpstr>
      <vt:lpstr>1_Office Theme</vt:lpstr>
      <vt:lpstr>2_Office Theme</vt:lpstr>
      <vt:lpstr>     SQL PROJECT</vt:lpstr>
      <vt:lpstr>                                                     Introducing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ri</dc:creator>
  <cp:lastModifiedBy>hari ri</cp:lastModifiedBy>
  <cp:revision>6</cp:revision>
  <dcterms:created xsi:type="dcterms:W3CDTF">2024-09-11T11:14:17Z</dcterms:created>
  <dcterms:modified xsi:type="dcterms:W3CDTF">2024-12-17T09:16:13Z</dcterms:modified>
</cp:coreProperties>
</file>