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B47566-C9C6-40E6-883F-C90C629BB896}">
  <a:tblStyle styleId="{FEB47566-C9C6-40E6-883F-C90C629BB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AF3167-DA32-4E5D-B85A-CEFC13B92C9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063aa695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1d063aa695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063aa69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d063aa69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063aa69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063aa69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063aa69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d063aa69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d063aa69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d063aa69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063aa695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d063aa695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d063aa695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d063aa69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063aa695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d063aa695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063aa6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063aa6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063aa695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d063aa695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063aa695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063aa695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063aa695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063aa695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63aa695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063aa695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d063aa695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d063aa695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063aa695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d063aa695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063aa69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063aa69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ortheastern-my.sharepoint.com/:v:/g/personal/bhosale_mo_northeastern_edu/EWNQw2wUWIxFpertRjkZ9ikBeq_61vj4M8ab23XXu55hU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850588"/>
            <a:ext cx="82221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Literature Survey on Hallucination Evaluation in Large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Models: State-of-the-Art (SOTA)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448627"/>
            <a:ext cx="82221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Under the guidance of:</a:t>
            </a:r>
            <a:r>
              <a:rPr lang="en-GB" sz="1400"/>
              <a:t> Prof. Uzair Ahmad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Submitted by:</a:t>
            </a:r>
            <a:r>
              <a:rPr lang="en-GB" sz="1400"/>
              <a:t> Yash Khare, Mohan Bhosale, Karthikeyan Sugavanan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Affiliation</a:t>
            </a:r>
            <a:r>
              <a:rPr lang="en-GB" sz="1000"/>
              <a:t>: Khoury College of Computer Sciences, Northeastern University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Date</a:t>
            </a:r>
            <a:r>
              <a:rPr lang="en-GB" sz="1000"/>
              <a:t>: December 8, 2024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28500"/>
            <a:ext cx="3095624" cy="17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 Analysis</a:t>
            </a:r>
            <a:endParaRPr/>
          </a:p>
        </p:txBody>
      </p:sp>
      <p:graphicFrame>
        <p:nvGraphicFramePr>
          <p:cNvPr id="177" name="Google Shape;177;p22"/>
          <p:cNvGraphicFramePr/>
          <p:nvPr/>
        </p:nvGraphicFramePr>
        <p:xfrm>
          <a:off x="149200" y="86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{08AF3167-DA32-4E5D-B85A-CEFC13B92C99}</a:tableStyleId>
              </a:tblPr>
              <a:tblGrid>
                <a:gridCol w="1045325"/>
                <a:gridCol w="1703750"/>
                <a:gridCol w="1663375"/>
                <a:gridCol w="1544025"/>
                <a:gridCol w="1129225"/>
                <a:gridCol w="899650"/>
                <a:gridCol w="860250"/>
              </a:tblGrid>
              <a:tr h="64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Benchmark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Methods Used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Dataset Type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Challenges Addressed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Evaluation Metrics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Baseline Models Evaluated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Year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89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DAHL, 2024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Deconstructing responses into atomic units and evaluating fact-conflicting hallucinations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Biomedical domain-specific dataset with 8,573 questions across 29 categories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Hallucination in long-form text generation within the biomedical domain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DAHL Score (average accuracy of atomic units)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GPT-4, BioGPT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 (submitted on 14 Nov 2024)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FreshQA, 2024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Dynamic question answering platform with weekly question announcements and evaluations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Dynamic QA benchmark with diverse question types, including fast-changing world knowledge and questions with false premises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Answering questions about up-to-date information, challenging static assumptions in open-domain QA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 evaluation 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GPT-3, T5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 (last revised on 28 Feb 2024)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Insights and Research Gaps</a:t>
            </a:r>
            <a:endParaRPr sz="3400"/>
          </a:p>
        </p:txBody>
      </p:sp>
      <p:sp>
        <p:nvSpPr>
          <p:cNvPr id="183" name="Google Shape;183;p23"/>
          <p:cNvSpPr txBox="1"/>
          <p:nvPr/>
        </p:nvSpPr>
        <p:spPr>
          <a:xfrm>
            <a:off x="950625" y="1707550"/>
            <a:ext cx="413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392125" y="1598625"/>
            <a:ext cx="4267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23800" y="12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{08AF3167-DA32-4E5D-B85A-CEFC13B92C99}</a:tableStyleId>
              </a:tblPr>
              <a:tblGrid>
                <a:gridCol w="1543050"/>
                <a:gridCol w="7553325"/>
              </a:tblGrid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Category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Details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Key Insights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Benchmark Sophistication</a:t>
                      </a:r>
                      <a:r>
                        <a:rPr lang="en-GB" sz="1100"/>
                        <a:t>: Focus on complex reasoning and multimodal evaluations.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Diverse Detection Strategies</a:t>
                      </a:r>
                      <a:r>
                        <a:rPr lang="en-GB" sz="1100"/>
                        <a:t>: Ensemble classifiers (e.g., ViBe), real-time augmentation (e.g., FreshQA), cross-model consistency (e.g., SAC3).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Reliability and Trustworthiness</a:t>
                      </a:r>
                      <a:r>
                        <a:rPr lang="en-GB" sz="1100"/>
                        <a:t>: Robust frameworks (e.g., HQM) ensure evaluation reliability.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Gaps in Current Research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Interpretability</a:t>
                      </a:r>
                      <a:r>
                        <a:rPr lang="en-GB" sz="1100"/>
                        <a:t>: Limited tools to explain why hallucinations occur.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Energy Efficiency</a:t>
                      </a:r>
                      <a:r>
                        <a:rPr lang="en-GB" sz="1100"/>
                        <a:t>: High computational costs and environmental concerns.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Cultural Diversity</a:t>
                      </a:r>
                      <a:r>
                        <a:rPr lang="en-GB" sz="1100"/>
                        <a:t>: Need for benchmarks covering broader linguistic and cultural contexts.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Real-Time Adaptability</a:t>
                      </a:r>
                      <a:r>
                        <a:rPr lang="en-GB" sz="1100"/>
                        <a:t>: Difficulty evaluating evolving knowledge (e.g., FreshQA, RealTime QA).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</a:t>
            </a:r>
            <a:endParaRPr/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426025" y="1201088"/>
            <a:ext cx="45555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●"/>
            </a:pPr>
            <a:r>
              <a:rPr b="1" lang="en-GB" sz="1400"/>
              <a:t>H</a:t>
            </a:r>
            <a:r>
              <a:rPr lang="en-GB" sz="1400"/>
              <a:t>ealthcare: AI hallucinations can lead to </a:t>
            </a:r>
            <a:r>
              <a:rPr lang="en-GB" sz="1400"/>
              <a:t>misdiagnosis</a:t>
            </a:r>
            <a:r>
              <a:rPr lang="en-GB" sz="1400"/>
              <a:t> or inappropriate treatments, posing significant risks to patient safety and trust in medical technologies.</a:t>
            </a:r>
            <a:endParaRPr sz="1400"/>
          </a:p>
          <a:p>
            <a:pPr indent="-27305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●"/>
            </a:pPr>
            <a:r>
              <a:rPr lang="en-GB" sz="1400"/>
              <a:t>Education: Inaccurate or fabricated information from AI tutors can mislead learners, compromising the quality of education and eroding trust in AI-assisted learning tools.</a:t>
            </a:r>
            <a:endParaRPr sz="1400"/>
          </a:p>
          <a:p>
            <a:pPr indent="-27305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●"/>
            </a:pPr>
            <a:r>
              <a:rPr lang="en-GB" sz="1400"/>
              <a:t>Automation: Hallucinations in AI-generated content undermine decision-making in business applications, resulting in inefficiencies and potential reputational damage.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9187" r="8412" t="0"/>
          <a:stretch/>
        </p:blipFill>
        <p:spPr>
          <a:xfrm>
            <a:off x="5409075" y="1282600"/>
            <a:ext cx="3474504" cy="2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Directions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420975" y="1708400"/>
            <a:ext cx="82221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★"/>
            </a:pPr>
            <a:r>
              <a:rPr lang="en-GB" sz="1600"/>
              <a:t>Hybrid Models: Combine structured and unstructured data to enhance accuracy.</a:t>
            </a:r>
            <a:endParaRPr sz="1600"/>
          </a:p>
          <a:p>
            <a:pPr indent="-2857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★"/>
            </a:pPr>
            <a:r>
              <a:rPr lang="en-GB" sz="1600"/>
              <a:t>Energy Efficiency: Develop sustainable algorithms to reduce environmental impact.</a:t>
            </a:r>
            <a:endParaRPr sz="1600"/>
          </a:p>
          <a:p>
            <a:pPr indent="-2857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★"/>
            </a:pPr>
            <a:r>
              <a:rPr lang="en-GB" sz="1600"/>
              <a:t>Diverse Benchmarks: Expand to include more languages and cultural contexts.</a:t>
            </a:r>
            <a:endParaRPr sz="1600"/>
          </a:p>
          <a:p>
            <a:pPr indent="-2857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★"/>
            </a:pPr>
            <a:r>
              <a:rPr lang="en-GB" sz="1600"/>
              <a:t>Dynamic Frameworks: Enable real-time updates to evaluation systems.</a:t>
            </a:r>
            <a:endParaRPr sz="1600"/>
          </a:p>
          <a:p>
            <a:pPr indent="-2857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Char char="★"/>
            </a:pPr>
            <a:r>
              <a:rPr lang="en-GB" sz="1600"/>
              <a:t>Improved Interpretability: Create tools to explain and refine model outputs.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ctrTitle"/>
          </p:nvPr>
        </p:nvSpPr>
        <p:spPr>
          <a:xfrm>
            <a:off x="598100" y="175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521900" y="1826546"/>
            <a:ext cx="82221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★"/>
            </a:pPr>
            <a:r>
              <a:rPr lang="en-GB" sz="1500"/>
              <a:t>Hallucination Challenge: A critical issue in LLMs, driving efforts in detection, mitigation, and building trust.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★"/>
            </a:pPr>
            <a:r>
              <a:rPr lang="en-GB" sz="1500"/>
              <a:t>Evolving Benchmarks: Advancements highlight the need for better interpretability and diversity.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★"/>
            </a:pPr>
            <a:r>
              <a:rPr lang="en-GB" sz="1500"/>
              <a:t>Future Focus: Ethical, sustainable, and globally inclusive AI development is paramount.</a:t>
            </a:r>
            <a:endParaRPr sz="1500"/>
          </a:p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500"/>
              <a:buFont typeface="Arial"/>
              <a:buChar char="★"/>
            </a:pPr>
            <a:r>
              <a:rPr lang="en-GB" sz="1500"/>
              <a:t>Survey Insights: Progress from factual checks to multimodal and domain-specific evaluations, emphasizing trust and applicability.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 and Contributions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460950" y="1576691"/>
            <a:ext cx="82221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/>
              <a:t>Learning Experience:</a:t>
            </a:r>
            <a:r>
              <a:rPr lang="en-GB" sz="1400"/>
              <a:t> Gained insights into literature review methodologies, LLM advancements, and hallucination evaluation.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/>
              <a:t>Key Insights:</a:t>
            </a:r>
            <a:r>
              <a:rPr lang="en-GB" sz="1400"/>
              <a:t> Explored benchmarks, methodologies, and challenges in detecting hallucinations in LLMs.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/>
              <a:t>Team Contributions: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/>
              <a:t>Yash Khare:</a:t>
            </a:r>
            <a:r>
              <a:rPr lang="en-GB" sz="1400"/>
              <a:t> Conducted literature search and analysis; documented findings in the report and presentation.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/>
              <a:t>Mohan Bhosale:</a:t>
            </a:r>
            <a:r>
              <a:rPr lang="en-GB" sz="1400"/>
              <a:t> Conducted literature search and analysis; documented findings in the report and presentation.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-GB" sz="1400"/>
              <a:t>Karthikeyan Sugavanan:</a:t>
            </a:r>
            <a:r>
              <a:rPr lang="en-GB" sz="1400"/>
              <a:t> Focused on documenting findings in the report and presentation.</a:t>
            </a:r>
            <a:endParaRPr sz="1400"/>
          </a:p>
          <a:p>
            <a:pPr indent="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659425" y="2985725"/>
            <a:ext cx="746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Presentation Recording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Meeting in NLP Project-20241208_175326-Meeting Recording.mp4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1039603"/>
            <a:ext cx="82221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Introduction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Methodology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What is Hallucination?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Hallucination Mitigation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Thematic Analysis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Comparative Analysis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Insights and Research Gaps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Implications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Future Directions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Conclusion</a:t>
            </a:r>
            <a:endParaRPr sz="1842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42"/>
              <a:buChar char="❏"/>
            </a:pPr>
            <a:r>
              <a:rPr lang="en-GB" sz="1842"/>
              <a:t>Contributions</a:t>
            </a:r>
            <a:endParaRPr sz="184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22625"/>
            <a:ext cx="4539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094" y="1344325"/>
            <a:ext cx="4259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 u="sng"/>
              <a:t>Background</a:t>
            </a:r>
            <a:endParaRPr sz="1842" u="sng"/>
          </a:p>
        </p:txBody>
      </p:sp>
      <p:sp>
        <p:nvSpPr>
          <p:cNvPr id="100" name="Google Shape;100;p15"/>
          <p:cNvSpPr txBox="1"/>
          <p:nvPr/>
        </p:nvSpPr>
        <p:spPr>
          <a:xfrm>
            <a:off x="140900" y="1650525"/>
            <a:ext cx="48357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00"/>
              <a:buChar char="★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Hallucinations in LLMs refer to outputs that appear plausible but are factually incorrect or nonsensical.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★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 A healthcare chatbot suggesting non-existent treatments.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★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Hallucinations challenge reliability in applications like healthcare, legal advice, and education.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★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Mitigating hallucinations is critical for building trustworthy AI.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00" y="1624813"/>
            <a:ext cx="3405400" cy="271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50491" y="963325"/>
            <a:ext cx="163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 u="sng"/>
              <a:t>Objectives</a:t>
            </a:r>
            <a:endParaRPr sz="1842" u="sng"/>
          </a:p>
        </p:txBody>
      </p:sp>
      <p:sp>
        <p:nvSpPr>
          <p:cNvPr id="107" name="Google Shape;107;p16"/>
          <p:cNvSpPr txBox="1"/>
          <p:nvPr/>
        </p:nvSpPr>
        <p:spPr>
          <a:xfrm>
            <a:off x="521900" y="1574325"/>
            <a:ext cx="32367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Contributing Factors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Assess Impact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Mitigation Techniques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Research Gaps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50491" y="2897625"/>
            <a:ext cx="163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 u="sng"/>
              <a:t>Scope</a:t>
            </a:r>
            <a:endParaRPr sz="1842" u="sng"/>
          </a:p>
        </p:txBody>
      </p:sp>
      <p:sp>
        <p:nvSpPr>
          <p:cNvPr id="109" name="Google Shape;109;p16"/>
          <p:cNvSpPr txBox="1"/>
          <p:nvPr/>
        </p:nvSpPr>
        <p:spPr>
          <a:xfrm>
            <a:off x="521900" y="3403125"/>
            <a:ext cx="5859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Reviewed research from 2020–2024.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Focused on scholarly articles, conference papers, and technical reports.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Covered diverse domains: biomedicine, multimodal tasks, cultural contexts.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Analyzed datasets, evaluation metrics, and benchmarks.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598100" y="22625"/>
            <a:ext cx="4539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3695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369509" y="1039525"/>
            <a:ext cx="316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Search Strategy</a:t>
            </a:r>
            <a:endParaRPr sz="1800" u="sng"/>
          </a:p>
        </p:txBody>
      </p:sp>
      <p:sp>
        <p:nvSpPr>
          <p:cNvPr id="117" name="Google Shape;117;p17"/>
          <p:cNvSpPr txBox="1"/>
          <p:nvPr/>
        </p:nvSpPr>
        <p:spPr>
          <a:xfrm>
            <a:off x="140900" y="1650525"/>
            <a:ext cx="44310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Utilized databases: Google Scholar, IEEE Xplore, arXiv, ACM Digital Library, SpringerLink.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Targeted first-page results using specific keywords.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Ensured inclusion of relevant and high-quality papers.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369491" y="2973825"/>
            <a:ext cx="163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 u="sng"/>
              <a:t>Keywords</a:t>
            </a:r>
            <a:endParaRPr sz="1842" u="sng"/>
          </a:p>
        </p:txBody>
      </p:sp>
      <p:sp>
        <p:nvSpPr>
          <p:cNvPr id="119" name="Google Shape;119;p17"/>
          <p:cNvSpPr txBox="1"/>
          <p:nvPr/>
        </p:nvSpPr>
        <p:spPr>
          <a:xfrm>
            <a:off x="140900" y="3479325"/>
            <a:ext cx="5859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LLM Hallucinations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Factual Consistency in LLM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Mitigating LLM Hallucinations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 rot="-2026490">
            <a:off x="5994813" y="2273655"/>
            <a:ext cx="1012357" cy="998278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493189" y="1754187"/>
            <a:ext cx="1861206" cy="1636239"/>
            <a:chOff x="1978637" y="1202068"/>
            <a:chExt cx="2407147" cy="2190413"/>
          </a:xfrm>
        </p:grpSpPr>
        <p:sp>
          <p:nvSpPr>
            <p:cNvPr id="122" name="Google Shape;122;p17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7D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5180157" y="2798388"/>
            <a:ext cx="1629910" cy="1820561"/>
            <a:chOff x="2867112" y="2599927"/>
            <a:chExt cx="2108006" cy="2437164"/>
          </a:xfrm>
        </p:grpSpPr>
        <p:sp>
          <p:nvSpPr>
            <p:cNvPr id="125" name="Google Shape;125;p17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CDF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6317074" y="2697159"/>
            <a:ext cx="1874628" cy="1566864"/>
            <a:chOff x="4337515" y="2464414"/>
            <a:chExt cx="2424506" cy="2097542"/>
          </a:xfrm>
        </p:grpSpPr>
        <p:sp>
          <p:nvSpPr>
            <p:cNvPr id="128" name="Google Shape;128;p17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3F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5486332" y="909528"/>
            <a:ext cx="1812461" cy="1770889"/>
            <a:chOff x="3263096" y="71333"/>
            <a:chExt cx="2344104" cy="2370669"/>
          </a:xfrm>
        </p:grpSpPr>
        <p:sp>
          <p:nvSpPr>
            <p:cNvPr id="131" name="Google Shape;131;p17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2A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865" y="1691600"/>
            <a:ext cx="772275" cy="432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7"/>
          <p:cNvGrpSpPr/>
          <p:nvPr/>
        </p:nvGrpSpPr>
        <p:grpSpPr>
          <a:xfrm>
            <a:off x="6514851" y="1457111"/>
            <a:ext cx="1754191" cy="1825668"/>
            <a:chOff x="4593307" y="804376"/>
            <a:chExt cx="2268741" cy="2444000"/>
          </a:xfrm>
        </p:grpSpPr>
        <p:sp>
          <p:nvSpPr>
            <p:cNvPr id="135" name="Google Shape;135;p17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AF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626279">
            <a:off x="7005814" y="2300438"/>
            <a:ext cx="772272" cy="39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136057">
            <a:off x="5246800" y="2336223"/>
            <a:ext cx="722500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399035">
            <a:off x="5569900" y="3348725"/>
            <a:ext cx="949399" cy="33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6705400" y="3330262"/>
            <a:ext cx="795351" cy="22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4913" y="2386700"/>
            <a:ext cx="772200" cy="77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ctrTitle"/>
          </p:nvPr>
        </p:nvSpPr>
        <p:spPr>
          <a:xfrm>
            <a:off x="3695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293309" y="887125"/>
            <a:ext cx="316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Selection Criteria</a:t>
            </a:r>
            <a:endParaRPr sz="1800" u="sng"/>
          </a:p>
        </p:txBody>
      </p:sp>
      <p:sp>
        <p:nvSpPr>
          <p:cNvPr id="148" name="Google Shape;148;p18"/>
          <p:cNvSpPr txBox="1"/>
          <p:nvPr/>
        </p:nvSpPr>
        <p:spPr>
          <a:xfrm>
            <a:off x="148225" y="1320825"/>
            <a:ext cx="47184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Relevance of first-page results.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Preference for peer-reviewed sources.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Assessment of contributions (datasets, models, solutions).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Citation metrics and publication quality.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253757" y="2792125"/>
            <a:ext cx="286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 u="sng"/>
              <a:t>Distribution of Papers</a:t>
            </a:r>
            <a:endParaRPr sz="1842" u="sng"/>
          </a:p>
        </p:txBody>
      </p:sp>
      <p:sp>
        <p:nvSpPr>
          <p:cNvPr id="150" name="Google Shape;150;p18"/>
          <p:cNvSpPr txBox="1"/>
          <p:nvPr/>
        </p:nvSpPr>
        <p:spPr>
          <a:xfrm>
            <a:off x="168525" y="3174525"/>
            <a:ext cx="44913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Categorized by keywords and subcategories: Multimodal &amp; Language.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papers reviewed: 103.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★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Majority from arXiv, followed by IEEE and ACM.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4942700" y="14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{FEB47566-C9C6-40E6-883F-C90C629BB896}</a:tableStyleId>
              </a:tblPr>
              <a:tblGrid>
                <a:gridCol w="1629050"/>
                <a:gridCol w="1038825"/>
                <a:gridCol w="949825"/>
              </a:tblGrid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Publisher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LLM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LMM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IEEE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arXiv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ACM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Springer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Science Direct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293300" y="175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Hallucination?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48225" y="1244625"/>
            <a:ext cx="48855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-GB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Definition:</a:t>
            </a:r>
            <a:endParaRPr b="1"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Generation of plausible yet incorrect or nonsensical information.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-GB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Causes:</a:t>
            </a:r>
            <a:endParaRPr b="1"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Training Data Quality: Inaccurate or biased data.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Architecture: Limitations in model design.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Inference Mechanisms: Challenges during the generation process.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1" lang="en-GB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Incorrect factual statements.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Fabricated references or citations.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12777" l="4635" r="6735" t="10892"/>
          <a:stretch/>
        </p:blipFill>
        <p:spPr>
          <a:xfrm>
            <a:off x="4720000" y="2293325"/>
            <a:ext cx="4175126" cy="1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369500" y="175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Hallucination Mitigation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17173" r="18843" t="0"/>
          <a:stretch/>
        </p:blipFill>
        <p:spPr>
          <a:xfrm>
            <a:off x="5209700" y="1623425"/>
            <a:ext cx="3370125" cy="263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48225" y="1244625"/>
            <a:ext cx="48855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b="1" lang="en-GB" sz="1200" u="sng">
                <a:solidFill>
                  <a:schemeClr val="lt1"/>
                </a:solidFill>
              </a:rPr>
              <a:t>Impact of Hallucinations:</a:t>
            </a:r>
            <a:endParaRPr b="1" sz="1200" u="sng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Reliability Issues:</a:t>
            </a:r>
            <a:r>
              <a:rPr lang="en-GB" sz="1200">
                <a:solidFill>
                  <a:schemeClr val="lt1"/>
                </a:solidFill>
              </a:rPr>
              <a:t> Decreases trust in LLM applications.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High-Stakes Consequences:</a:t>
            </a:r>
            <a:r>
              <a:rPr lang="en-GB" sz="1200">
                <a:solidFill>
                  <a:schemeClr val="lt1"/>
                </a:solidFill>
              </a:rPr>
              <a:t> Potential misinformation in healthcare, legal, and educational settings.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b="1" lang="en-GB" sz="1200" u="sng">
                <a:solidFill>
                  <a:schemeClr val="lt1"/>
                </a:solidFill>
              </a:rPr>
              <a:t>Mitigation Strategies:</a:t>
            </a:r>
            <a:endParaRPr b="1" sz="1200" u="sng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Fine-Tuning:</a:t>
            </a:r>
            <a:r>
              <a:rPr lang="en-GB" sz="1200">
                <a:solidFill>
                  <a:schemeClr val="lt1"/>
                </a:solidFill>
              </a:rPr>
              <a:t> Adjusting models with high-quality data.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Reinforcement Learning:</a:t>
            </a:r>
            <a:r>
              <a:rPr lang="en-GB" sz="1200">
                <a:solidFill>
                  <a:schemeClr val="lt1"/>
                </a:solidFill>
              </a:rPr>
              <a:t> Enhancing model responses through feedback.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External Knowledge Integration:</a:t>
            </a:r>
            <a:r>
              <a:rPr lang="en-GB" sz="1200">
                <a:solidFill>
                  <a:schemeClr val="lt1"/>
                </a:solidFill>
              </a:rPr>
              <a:t> Incorporating verified knowledge bases.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b="1" lang="en-GB" sz="1200" u="sng">
                <a:solidFill>
                  <a:schemeClr val="lt1"/>
                </a:solidFill>
              </a:rPr>
              <a:t>Challenges in Mitigation:</a:t>
            </a:r>
            <a:endParaRPr b="1" sz="1200" u="sng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Interpretability:</a:t>
            </a:r>
            <a:r>
              <a:rPr lang="en-GB" sz="1200">
                <a:solidFill>
                  <a:schemeClr val="lt1"/>
                </a:solidFill>
              </a:rPr>
              <a:t> Difficulty in understanding model decisions.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Energy Inefficiency:</a:t>
            </a:r>
            <a:r>
              <a:rPr lang="en-GB" sz="1200">
                <a:solidFill>
                  <a:schemeClr val="lt1"/>
                </a:solidFill>
              </a:rPr>
              <a:t> High computational resources required.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598100" y="2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Thematic Analysis</a:t>
            </a:r>
            <a:endParaRPr/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176500" y="8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{08AF3167-DA32-4E5D-B85A-CEFC13B92C99}</a:tableStyleId>
              </a:tblPr>
              <a:tblGrid>
                <a:gridCol w="1089275"/>
                <a:gridCol w="1235725"/>
                <a:gridCol w="1312500"/>
                <a:gridCol w="2109400"/>
                <a:gridCol w="2958200"/>
              </a:tblGrid>
              <a:tr h="5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Benchmark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Reasoning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Domain-Specific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Reliability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Unique Contributions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13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DAHL, 2024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Fact-conflict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Biomedical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In-depth evaluation over multiple-choice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- 8,573 curated biomedical questions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DAHL Score for atomic accuracy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Minimal accuracy gain beyond 7-8B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Reefknot, 2024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Relation hallucination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Visual Genome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Comprehensive over object/attribute benchmarks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- 20,000+ real-world samples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Defined relation hallucinations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VG-based corpus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- 9.75% reduction via mitigation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FreshQA, 2023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Current knowledge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 QA Tasks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Two-mode correctness and hallucination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Dynamic QA benchmark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FreshPrompt method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Concise answers reduce hallucination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 Impact of evidence retrieval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