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18" r:id="rId9"/>
    <p:sldId id="263" r:id="rId10"/>
    <p:sldId id="311" r:id="rId11"/>
    <p:sldId id="312" r:id="rId12"/>
    <p:sldId id="320" r:id="rId13"/>
    <p:sldId id="321" r:id="rId14"/>
    <p:sldId id="322" r:id="rId15"/>
    <p:sldId id="323" r:id="rId16"/>
    <p:sldId id="324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3440" autoAdjust="0"/>
  </p:normalViewPr>
  <p:slideViewPr>
    <p:cSldViewPr snapToGrid="0">
      <p:cViewPr>
        <p:scale>
          <a:sx n="100" d="100"/>
          <a:sy n="100" d="100"/>
        </p:scale>
        <p:origin x="108" y="474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22-May-24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22-May-24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xmlns="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xmlns="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xmlns="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5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981074"/>
            <a:ext cx="10360152" cy="2352675"/>
          </a:xfrm>
        </p:spPr>
        <p:txBody>
          <a:bodyPr anchor="ctr"/>
          <a:lstStyle/>
          <a:p>
            <a:pPr algn="l"/>
            <a:r>
              <a:rPr lang="en-US" dirty="0">
                <a:latin typeface="Arial Black" pitchFamily="34" charset="0"/>
              </a:rPr>
              <a:t>SQL Presto Tech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Computer Science</a:t>
            </a:r>
            <a:br>
              <a:rPr lang="en-US" sz="2000" dirty="0"/>
            </a:br>
            <a:r>
              <a:rPr lang="en-US" sz="2000" dirty="0"/>
              <a:t>Technologies for Big Data Management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850" y="4010025"/>
            <a:ext cx="2770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SUPERVISOR</a:t>
            </a:r>
          </a:p>
          <a:p>
            <a:r>
              <a:rPr lang="en-US" sz="1600" dirty="0"/>
              <a:t>Massimo </a:t>
            </a:r>
            <a:r>
              <a:rPr lang="en-US" sz="1600" dirty="0" err="1"/>
              <a:t>Callisto</a:t>
            </a:r>
            <a:r>
              <a:rPr lang="en-US" sz="1600" dirty="0"/>
              <a:t> De </a:t>
            </a:r>
            <a:r>
              <a:rPr lang="en-US" sz="1600" dirty="0" err="1"/>
              <a:t>Donato</a:t>
            </a:r>
            <a:endParaRPr lang="en-US" sz="1600" dirty="0" smtClean="0"/>
          </a:p>
          <a:p>
            <a:r>
              <a:rPr lang="en-US" sz="2400" b="1" dirty="0" smtClean="0">
                <a:latin typeface="Arial Rounded MT Bold" pitchFamily="34" charset="0"/>
              </a:rPr>
              <a:t>TEAM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PEDDIBOINA MOHAN VAMSI</a:t>
            </a:r>
            <a:br>
              <a:rPr lang="en-US" sz="1200" dirty="0" smtClean="0"/>
            </a:br>
            <a:r>
              <a:rPr lang="en-US" sz="1200" dirty="0" smtClean="0"/>
              <a:t>VAIBHAV MATHUKIYA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266700"/>
            <a:ext cx="1257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914400"/>
            <a:ext cx="7534656" cy="914400"/>
          </a:xfrm>
        </p:spPr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Presto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Presto is a distributed SQL query engine that supports non-relational sources.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That is how Presto allows to perform SQL computation over </a:t>
            </a:r>
            <a:r>
              <a:rPr lang="en-US" sz="1600" dirty="0" err="1"/>
              <a:t>MongoDB</a:t>
            </a:r>
            <a:r>
              <a:rPr lang="en-US" sz="1600" dirty="0"/>
              <a:t> (</a:t>
            </a:r>
            <a:r>
              <a:rPr lang="en-US" sz="1600" dirty="0" err="1"/>
              <a:t>NoSQL</a:t>
            </a:r>
            <a:r>
              <a:rPr lang="en-US" sz="1600" dirty="0"/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41" y="1981200"/>
            <a:ext cx="1914525" cy="191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91" y="628650"/>
            <a:ext cx="1657350" cy="165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554651"/>
            <a:ext cx="4972050" cy="2815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8950" y="2369985"/>
            <a:ext cx="265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Presto architecture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554651"/>
            <a:ext cx="3524250" cy="32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914400"/>
            <a:ext cx="7534656" cy="914400"/>
          </a:xfrm>
        </p:spPr>
        <p:txBody>
          <a:bodyPr/>
          <a:lstStyle/>
          <a:p>
            <a:r>
              <a:rPr lang="en-US" sz="4000" dirty="0" smtClean="0">
                <a:latin typeface="Arial Black" pitchFamily="34" charset="0"/>
              </a:rPr>
              <a:t>Power BI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It is a Microsoft business analytics service that enables users </a:t>
            </a:r>
            <a:r>
              <a:rPr lang="en-US" dirty="0" smtClean="0"/>
              <a:t>to visualize </a:t>
            </a:r>
            <a:r>
              <a:rPr lang="en-US" dirty="0"/>
              <a:t>and share insights from their data through interactive dashboards and reports.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While </a:t>
            </a:r>
            <a:r>
              <a:rPr lang="en-US" sz="1600" dirty="0"/>
              <a:t>the platform is commonly used by business analysts, it is also designed to be easily accessible for those without any specialized data knowledge.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41" y="1981200"/>
            <a:ext cx="1914525" cy="1914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3281362"/>
            <a:ext cx="4114408" cy="1042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790575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sz="3600" dirty="0" smtClean="0">
                <a:latin typeface="Arial Black" pitchFamily="34" charset="0"/>
              </a:rPr>
              <a:t>4. Approach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804463"/>
            <a:ext cx="8315325" cy="3815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4425" y="4308001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Power BI</a:t>
            </a:r>
            <a:endParaRPr lang="en-US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99" y="3438124"/>
            <a:ext cx="1995487" cy="19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5" y="1038225"/>
            <a:ext cx="5449824" cy="3538728"/>
          </a:xfrm>
        </p:spPr>
        <p:txBody>
          <a:bodyPr anchor="b"/>
          <a:lstStyle/>
          <a:p>
            <a:r>
              <a:rPr lang="en-US" dirty="0" smtClean="0">
                <a:latin typeface="Arial Black" pitchFamily="34" charset="0"/>
              </a:rPr>
              <a:t>Results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81317"/>
            <a:ext cx="4829175" cy="33745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628663"/>
            <a:ext cx="4653479" cy="310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40" y="181317"/>
            <a:ext cx="6538628" cy="3447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5840" y="4800600"/>
            <a:ext cx="305699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Future implementation</a:t>
            </a:r>
          </a:p>
          <a:p>
            <a:endParaRPr lang="en-US" dirty="0">
              <a:latin typeface="Arial Black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AI and Machine Learning </a:t>
            </a:r>
            <a:r>
              <a:rPr lang="en-US" sz="1200" dirty="0" smtClean="0"/>
              <a:t>Integration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Advanced Analytics and </a:t>
            </a:r>
            <a:r>
              <a:rPr lang="en-US" sz="1200" dirty="0" smtClean="0"/>
              <a:t>Visualization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Blockchain</a:t>
            </a:r>
            <a:r>
              <a:rPr lang="en-US" sz="1200" dirty="0"/>
              <a:t> for Data Integrity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>
              <a:latin typeface="Arial Black" pitchFamily="34" charset="0"/>
            </a:endParaRPr>
          </a:p>
          <a:p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0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000" b="1" dirty="0">
                <a:latin typeface="Arial Black" pitchFamily="34" charset="0"/>
              </a:rPr>
              <a:t>CONTENTS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028923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xmlns="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 Rounded MT Bold" pitchFamily="34" charset="0"/>
                        </a:rPr>
                        <a:t>Project Description &amp; </a:t>
                      </a:r>
                      <a:r>
                        <a:rPr lang="en-US" sz="2400" dirty="0" smtClean="0">
                          <a:latin typeface="Arial Rounded MT Bold" pitchFamily="34" charset="0"/>
                        </a:rPr>
                        <a:t>Objectives</a:t>
                      </a:r>
                      <a:endParaRPr lang="en-US" sz="2400" b="0" dirty="0">
                        <a:latin typeface="Arial Rounded MT Bold" pitchFamily="34" charset="0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 Rounded MT Bold" pitchFamily="34" charset="0"/>
                        </a:rPr>
                        <a:t>Methodology and </a:t>
                      </a:r>
                      <a:r>
                        <a:rPr lang="en-US" sz="2400" dirty="0" smtClean="0">
                          <a:latin typeface="Arial Rounded MT Bold" pitchFamily="34" charset="0"/>
                        </a:rPr>
                        <a:t>Technologies</a:t>
                      </a:r>
                      <a:endParaRPr lang="en-US" sz="2400" dirty="0" smtClean="0">
                        <a:latin typeface="Arial Rounded MT Bold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Arial Rounded MT Bold" pitchFamily="34" charset="0"/>
                        </a:rPr>
                        <a:t>Technical </a:t>
                      </a:r>
                      <a:r>
                        <a:rPr lang="en-US" sz="2400" dirty="0" smtClean="0">
                          <a:latin typeface="Arial Rounded MT Bold" pitchFamily="34" charset="0"/>
                        </a:rPr>
                        <a:t>Implementation</a:t>
                      </a:r>
                    </a:p>
                    <a:p>
                      <a:pPr algn="r"/>
                      <a:endParaRPr lang="en-US" sz="2400" dirty="0" smtClean="0">
                        <a:latin typeface="Arial Rounded MT Bold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 Rounded MT Bold" pitchFamily="34" charset="0"/>
                        </a:rPr>
                        <a:t>Approach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Arial Rounded MT Bold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dirty="0" smtClean="0">
                          <a:latin typeface="Arial Rounded MT Bold" pitchFamily="34" charset="0"/>
                        </a:rPr>
                        <a:t> Achieved Results &amp;</a:t>
                      </a:r>
                      <a:r>
                        <a:rPr lang="en-US" sz="2400" baseline="0" dirty="0" smtClean="0">
                          <a:latin typeface="Arial Rounded MT Bold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Arial Rounded MT Bold" pitchFamily="34" charset="0"/>
                        </a:rPr>
                        <a:t>Conclusion</a:t>
                      </a:r>
                      <a:endParaRPr lang="en-US" sz="2400" baseline="0" dirty="0" smtClean="0">
                        <a:latin typeface="Arial Rounded MT Bold" pitchFamily="34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1. Project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7575" y="2885450"/>
            <a:ext cx="4171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2800" b="1" dirty="0">
                <a:latin typeface="Arial Black" pitchFamily="34" charset="0"/>
              </a:rPr>
              <a:t>SQL Presto Tech</a:t>
            </a:r>
          </a:p>
          <a:p>
            <a:endParaRPr lang="en-US" sz="1200" dirty="0"/>
          </a:p>
          <a:p>
            <a:r>
              <a:rPr lang="en-US" sz="1200" dirty="0" smtClean="0">
                <a:latin typeface="Bahnschrift" pitchFamily="34" charset="0"/>
              </a:rPr>
              <a:t>      A </a:t>
            </a:r>
            <a:r>
              <a:rPr lang="en-US" sz="1200" dirty="0">
                <a:latin typeface="Bahnschrift" pitchFamily="34" charset="0"/>
              </a:rPr>
              <a:t>tool that enables Real-Time Data Analytics on data</a:t>
            </a:r>
          </a:p>
          <a:p>
            <a:r>
              <a:rPr lang="en-US" sz="1200" dirty="0" smtClean="0">
                <a:latin typeface="Bahnschrift" pitchFamily="34" charset="0"/>
              </a:rPr>
              <a:t>        from </a:t>
            </a:r>
            <a:r>
              <a:rPr lang="en-US" sz="1200" dirty="0">
                <a:latin typeface="Bahnschrift" pitchFamily="34" charset="0"/>
              </a:rPr>
              <a:t>devices </a:t>
            </a:r>
            <a:r>
              <a:rPr lang="en-US" sz="1200" dirty="0" err="1">
                <a:latin typeface="Bahnschrift" pitchFamily="34" charset="0"/>
              </a:rPr>
              <a:t>IoT</a:t>
            </a:r>
            <a:r>
              <a:rPr lang="en-US" sz="1200" dirty="0">
                <a:latin typeface="Bahnschrift" pitchFamily="34" charset="0"/>
              </a:rPr>
              <a:t> devices using technologies such as</a:t>
            </a:r>
          </a:p>
          <a:p>
            <a:r>
              <a:rPr lang="en-US" sz="1200" dirty="0" smtClean="0">
                <a:latin typeface="Bahnschrift" pitchFamily="34" charset="0"/>
              </a:rPr>
              <a:t>           Kafka</a:t>
            </a:r>
            <a:r>
              <a:rPr lang="en-US" sz="1200" dirty="0">
                <a:latin typeface="Bahnschrift" pitchFamily="34" charset="0"/>
              </a:rPr>
              <a:t>, </a:t>
            </a:r>
            <a:r>
              <a:rPr lang="en-US" sz="1200" dirty="0" err="1">
                <a:latin typeface="Bahnschrift" pitchFamily="34" charset="0"/>
              </a:rPr>
              <a:t>MongoDB</a:t>
            </a:r>
            <a:r>
              <a:rPr lang="en-US" sz="1200" dirty="0">
                <a:latin typeface="Bahnschrift" pitchFamily="34" charset="0"/>
              </a:rPr>
              <a:t> and Presto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 smtClean="0">
                <a:latin typeface="Arial Black" pitchFamily="34" charset="0"/>
              </a:rPr>
              <a:t>Objectives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674" y="1971674"/>
            <a:ext cx="2619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 smtClean="0">
                <a:latin typeface="Arial Black" pitchFamily="34" charset="0"/>
              </a:rPr>
              <a:t>Messages</a:t>
            </a:r>
          </a:p>
          <a:p>
            <a:r>
              <a:rPr lang="en-US" dirty="0"/>
              <a:t>	</a:t>
            </a:r>
            <a:r>
              <a:rPr lang="en-US" sz="1100" dirty="0" smtClean="0"/>
              <a:t>Handle </a:t>
            </a:r>
            <a:r>
              <a:rPr lang="en-US" sz="1100" dirty="0"/>
              <a:t>and publish </a:t>
            </a:r>
            <a:r>
              <a:rPr lang="en-US" sz="1100" dirty="0" smtClean="0"/>
              <a:t>	messages </a:t>
            </a:r>
            <a:r>
              <a:rPr lang="en-US" sz="1100" dirty="0"/>
              <a:t>in real-time </a:t>
            </a:r>
            <a:r>
              <a:rPr lang="en-US" sz="1100" dirty="0" smtClean="0"/>
              <a:t>	on </a:t>
            </a:r>
            <a:r>
              <a:rPr lang="en-US" sz="1100" dirty="0"/>
              <a:t>Kafka Topics </a:t>
            </a:r>
            <a:endParaRPr lang="en-US" sz="1100" dirty="0" smtClean="0"/>
          </a:p>
          <a:p>
            <a:endParaRPr lang="en-US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sz="2000" b="1" dirty="0" err="1" smtClean="0">
                <a:latin typeface="Arial Black" pitchFamily="34" charset="0"/>
              </a:rPr>
              <a:t>Storaging</a:t>
            </a:r>
            <a:endParaRPr lang="en-US" sz="2000" b="1" dirty="0" smtClean="0">
              <a:latin typeface="Arial Black" pitchFamily="34" charset="0"/>
            </a:endParaRPr>
          </a:p>
          <a:p>
            <a:r>
              <a:rPr lang="it-IT" sz="1100" dirty="0" smtClean="0"/>
              <a:t>	Store </a:t>
            </a:r>
            <a:r>
              <a:rPr lang="it-IT" sz="1100" dirty="0"/>
              <a:t>IoT data in a</a:t>
            </a:r>
          </a:p>
          <a:p>
            <a:r>
              <a:rPr lang="it-IT" sz="1100" dirty="0" smtClean="0"/>
              <a:t>	NoSQL Database</a:t>
            </a:r>
          </a:p>
          <a:p>
            <a:endParaRPr lang="it-IT" sz="1100" dirty="0"/>
          </a:p>
          <a:p>
            <a:endParaRPr lang="it-IT" sz="11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Presto </a:t>
            </a:r>
            <a:endParaRPr lang="en-US" sz="2000" dirty="0" smtClean="0">
              <a:latin typeface="Arial Black" pitchFamily="34" charset="0"/>
            </a:endParaRPr>
          </a:p>
          <a:p>
            <a:r>
              <a:rPr lang="en-US" sz="1100" dirty="0" smtClean="0"/>
              <a:t>	Study </a:t>
            </a:r>
            <a:r>
              <a:rPr lang="en-US" sz="1100" dirty="0"/>
              <a:t>and use Presto’s </a:t>
            </a:r>
            <a:r>
              <a:rPr lang="en-US" sz="1100" dirty="0" smtClean="0"/>
              <a:t>	SQL </a:t>
            </a:r>
            <a:r>
              <a:rPr lang="en-US" sz="1100" dirty="0"/>
              <a:t>engine to perform </a:t>
            </a:r>
            <a:r>
              <a:rPr lang="en-US" sz="1100" dirty="0" smtClean="0"/>
              <a:t>	queries </a:t>
            </a:r>
            <a:r>
              <a:rPr lang="en-US" sz="1100" dirty="0"/>
              <a:t>on a </a:t>
            </a:r>
            <a:r>
              <a:rPr lang="en-US" sz="1100" dirty="0" err="1"/>
              <a:t>NoSQL</a:t>
            </a:r>
            <a:r>
              <a:rPr lang="en-US" sz="1100" dirty="0"/>
              <a:t> </a:t>
            </a:r>
            <a:r>
              <a:rPr lang="en-US" sz="1100" dirty="0" smtClean="0"/>
              <a:t>	Database </a:t>
            </a:r>
          </a:p>
          <a:p>
            <a:endParaRPr lang="en-US" sz="11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Analytics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1100" dirty="0" smtClean="0"/>
              <a:t>	Create </a:t>
            </a:r>
            <a:r>
              <a:rPr lang="en-US" sz="1100" dirty="0"/>
              <a:t>a tool for </a:t>
            </a:r>
            <a:r>
              <a:rPr lang="en-US" sz="1100" dirty="0" smtClean="0"/>
              <a:t>	analytics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276475"/>
            <a:ext cx="6400800" cy="50292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2.Methodologies           &amp; </a:t>
            </a:r>
            <a:r>
              <a:rPr lang="en-US" dirty="0">
                <a:latin typeface="Arial Black" pitchFamily="34" charset="0"/>
              </a:rPr>
              <a:t>Technologies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1047749"/>
            <a:ext cx="6467475" cy="3429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34626" y="3943350"/>
            <a:ext cx="876299" cy="41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Power BI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4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781050"/>
            <a:ext cx="78867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Technologies</a:t>
            </a:r>
          </a:p>
          <a:p>
            <a:endParaRPr lang="en-US" sz="3200" dirty="0" smtClean="0">
              <a:latin typeface="Arial Black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Apache Kafka </a:t>
            </a:r>
            <a:endParaRPr lang="en-US" sz="2400" dirty="0" smtClean="0">
              <a:latin typeface="Arial Rounded MT Bold" pitchFamily="34" charset="0"/>
            </a:endParaRPr>
          </a:p>
          <a:p>
            <a:r>
              <a:rPr lang="en-US" sz="1400" dirty="0" smtClean="0"/>
              <a:t>It </a:t>
            </a:r>
            <a:r>
              <a:rPr lang="en-US" sz="1400" dirty="0"/>
              <a:t>is a distributed data streaming platform that can publish, subscribe to, store, </a:t>
            </a:r>
            <a:r>
              <a:rPr lang="en-US" sz="1400" dirty="0" smtClean="0"/>
              <a:t>and process </a:t>
            </a:r>
            <a:r>
              <a:rPr lang="en-US" sz="1400" dirty="0"/>
              <a:t>streams of records in real time. </a:t>
            </a:r>
            <a:endParaRPr lang="en-US" sz="1400" dirty="0" smtClean="0"/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err="1" smtClean="0">
                <a:latin typeface="Arial Rounded MT Bold" pitchFamily="34" charset="0"/>
              </a:rPr>
              <a:t>MongoDB</a:t>
            </a:r>
            <a:endParaRPr lang="en-US" dirty="0"/>
          </a:p>
          <a:p>
            <a:r>
              <a:rPr lang="en-US" sz="1400" dirty="0"/>
              <a:t>It is an open source </a:t>
            </a:r>
            <a:r>
              <a:rPr lang="en-US" sz="1400" dirty="0" err="1"/>
              <a:t>NoSQL</a:t>
            </a:r>
            <a:r>
              <a:rPr lang="en-US" sz="1400" dirty="0"/>
              <a:t> database that uses a non-relational, </a:t>
            </a:r>
            <a:endParaRPr lang="en-US" sz="1400" dirty="0" smtClean="0"/>
          </a:p>
          <a:p>
            <a:r>
              <a:rPr lang="en-US" sz="1400" dirty="0" smtClean="0"/>
              <a:t>document-oriented </a:t>
            </a:r>
            <a:r>
              <a:rPr lang="en-US" sz="1400" dirty="0"/>
              <a:t>data model to stores data objects </a:t>
            </a:r>
          </a:p>
          <a:p>
            <a:endParaRPr lang="en-US" dirty="0" smtClean="0"/>
          </a:p>
          <a:p>
            <a:r>
              <a:rPr lang="en-US" sz="2400" dirty="0" smtClean="0">
                <a:latin typeface="Arial Rounded MT Bold" pitchFamily="34" charset="0"/>
              </a:rPr>
              <a:t>Presto </a:t>
            </a:r>
            <a:endParaRPr lang="en-US" dirty="0" smtClean="0"/>
          </a:p>
          <a:p>
            <a:r>
              <a:rPr lang="en-US" sz="1400" dirty="0"/>
              <a:t>It is a distributed SQL query engine that is open-source and optimized for </a:t>
            </a:r>
            <a:endParaRPr lang="en-US" sz="1400" dirty="0" smtClean="0"/>
          </a:p>
          <a:p>
            <a:r>
              <a:rPr lang="en-US" sz="1400" dirty="0" smtClean="0"/>
              <a:t>high-speed </a:t>
            </a:r>
            <a:r>
              <a:rPr lang="en-US" sz="1400" dirty="0"/>
              <a:t>analytic queries of data of any size. 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sz="2400" dirty="0">
                <a:latin typeface="Arial Rounded MT Bold" pitchFamily="34" charset="0"/>
              </a:rPr>
              <a:t>Power </a:t>
            </a:r>
            <a:r>
              <a:rPr lang="en-US" sz="2400" dirty="0" smtClean="0">
                <a:latin typeface="Arial Rounded MT Bold" pitchFamily="34" charset="0"/>
              </a:rPr>
              <a:t>BI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is a Microsoft business analytics service that enables users </a:t>
            </a:r>
            <a:r>
              <a:rPr lang="en-US" sz="1400" dirty="0" smtClean="0"/>
              <a:t>to</a:t>
            </a:r>
          </a:p>
          <a:p>
            <a:r>
              <a:rPr lang="en-US" sz="1400" dirty="0" smtClean="0"/>
              <a:t>visualize </a:t>
            </a:r>
            <a:r>
              <a:rPr lang="en-US" sz="1400" dirty="0"/>
              <a:t>and share insights from their data through interactive dashboards and reports.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1990725"/>
            <a:ext cx="1914525" cy="1914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2286000"/>
            <a:ext cx="828675" cy="828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2" y="3367088"/>
            <a:ext cx="1228725" cy="1228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4166055"/>
            <a:ext cx="1323976" cy="132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793376"/>
            <a:ext cx="1585913" cy="1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2571750"/>
            <a:ext cx="10360152" cy="914400"/>
          </a:xfrm>
        </p:spPr>
        <p:txBody>
          <a:bodyPr/>
          <a:lstStyle/>
          <a:p>
            <a:r>
              <a:rPr lang="en-US" sz="4000" dirty="0">
                <a:latin typeface="Arial Black" pitchFamily="34" charset="0"/>
              </a:rPr>
              <a:t>3. Technical </a:t>
            </a:r>
            <a:r>
              <a:rPr lang="en-US" sz="4000" dirty="0" smtClean="0">
                <a:latin typeface="Arial Black" pitchFamily="34" charset="0"/>
              </a:rPr>
              <a:t/>
            </a:r>
            <a:br>
              <a:rPr lang="en-US" sz="4000" dirty="0" smtClean="0">
                <a:latin typeface="Arial Black" pitchFamily="34" charset="0"/>
              </a:rPr>
            </a:br>
            <a:r>
              <a:rPr lang="en-US" sz="4000" dirty="0" smtClean="0">
                <a:latin typeface="Arial Black" pitchFamily="34" charset="0"/>
              </a:rPr>
              <a:t>    Implementation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914400"/>
            <a:ext cx="7534656" cy="914400"/>
          </a:xfrm>
        </p:spPr>
        <p:txBody>
          <a:bodyPr/>
          <a:lstStyle/>
          <a:p>
            <a:r>
              <a:rPr lang="en-US" sz="4000" dirty="0">
                <a:latin typeface="Arial Black" pitchFamily="34" charset="0"/>
              </a:rPr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sz="1800" dirty="0"/>
              <a:t>A distributed publish-subscribe messaging system used to stream messages that comes from the </a:t>
            </a:r>
            <a:r>
              <a:rPr lang="en-US" sz="1800" dirty="0" err="1"/>
              <a:t>iot</a:t>
            </a:r>
            <a:r>
              <a:rPr lang="en-US" sz="1800" dirty="0"/>
              <a:t>-simulator </a:t>
            </a:r>
            <a:endParaRPr lang="en-US" sz="1800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order to stream the messages is needed a MQTT-Source connector that connects to a MQTT broker and subscribes to the specified topics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52" y="800100"/>
            <a:ext cx="179129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5" y="2047875"/>
            <a:ext cx="1914525" cy="1914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689922"/>
            <a:ext cx="6096000" cy="3714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313932"/>
            <a:ext cx="4210050" cy="30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914400"/>
            <a:ext cx="7534656" cy="914400"/>
          </a:xfrm>
        </p:spPr>
        <p:txBody>
          <a:bodyPr/>
          <a:lstStyle/>
          <a:p>
            <a:r>
              <a:rPr lang="en-US" sz="4000" dirty="0">
                <a:latin typeface="Arial Black" pitchFamily="34" charset="0"/>
              </a:rPr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is a document-oriented </a:t>
            </a:r>
            <a:r>
              <a:rPr lang="en-US" dirty="0" err="1"/>
              <a:t>NoSQL</a:t>
            </a:r>
            <a:r>
              <a:rPr lang="en-US" dirty="0"/>
              <a:t> database used to store messages streamed by Kafka.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dirty="0"/>
              <a:t>order to address messages inside each </a:t>
            </a:r>
            <a:r>
              <a:rPr lang="en-US" sz="1600" dirty="0" err="1"/>
              <a:t>mongodb</a:t>
            </a:r>
            <a:r>
              <a:rPr lang="en-US" sz="1600" dirty="0"/>
              <a:t> collection is necessary to use the </a:t>
            </a:r>
            <a:r>
              <a:rPr lang="en-US" sz="1600" dirty="0" err="1"/>
              <a:t>MongoDB</a:t>
            </a:r>
            <a:r>
              <a:rPr lang="en-US" sz="1600" dirty="0"/>
              <a:t> Sink Connector, that reads data from Apache Kafka topic and writes data to </a:t>
            </a:r>
            <a:r>
              <a:rPr lang="en-US" sz="1600" dirty="0" err="1"/>
              <a:t>MongoDB</a:t>
            </a:r>
            <a:r>
              <a:rPr lang="en-US" sz="16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5" y="2047875"/>
            <a:ext cx="191452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3" y="742950"/>
            <a:ext cx="1800226" cy="1800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0" y="1819275"/>
            <a:ext cx="6305855" cy="48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91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sharepoint/v3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Custom</PresentationFormat>
  <Paragraphs>98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SQL Presto Tech Computer Science Technologies for Big Data Management </vt:lpstr>
      <vt:lpstr>CONTENTS</vt:lpstr>
      <vt:lpstr>1. Project Description</vt:lpstr>
      <vt:lpstr>Objectives</vt:lpstr>
      <vt:lpstr>2.Methodologies           &amp; Technologies</vt:lpstr>
      <vt:lpstr>PowerPoint Presentation</vt:lpstr>
      <vt:lpstr>3. Technical      Implementation</vt:lpstr>
      <vt:lpstr>Apache Kafka</vt:lpstr>
      <vt:lpstr>Mongo DB</vt:lpstr>
      <vt:lpstr>Presto</vt:lpstr>
      <vt:lpstr>Power BI</vt:lpstr>
      <vt:lpstr>4. Approach</vt:lpstr>
      <vt:lpstr>Results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2023-12-12T20:05:16Z</dcterms:created>
  <dcterms:modified xsi:type="dcterms:W3CDTF">2024-05-21T23:10:24Z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