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12724830/f/827b45ec-7a70-41e9-aee7-786da4d41335/Employee_Datas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Salary</c:v>
                </c:pt>
              </c:strCache>
            </c:strRef>
          </c:tx>
          <c:spPr>
            <a:solidFill>
              <a:schemeClr val="accent2"/>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Sheet2!$E$2:$E$10</c:f>
              <c:numCache>
                <c:formatCode>General</c:formatCode>
                <c:ptCount val="9"/>
                <c:pt idx="0">
                  <c:v>105468.7</c:v>
                </c:pt>
                <c:pt idx="1">
                  <c:v>88360.79</c:v>
                </c:pt>
                <c:pt idx="2">
                  <c:v>85879.23</c:v>
                </c:pt>
                <c:pt idx="3">
                  <c:v>93128.34</c:v>
                </c:pt>
                <c:pt idx="4">
                  <c:v>57002.02</c:v>
                </c:pt>
                <c:pt idx="5">
                  <c:v>118976.16</c:v>
                </c:pt>
                <c:pt idx="6">
                  <c:v>104802.63</c:v>
                </c:pt>
                <c:pt idx="7">
                  <c:v>66017.18</c:v>
                </c:pt>
                <c:pt idx="8">
                  <c:v>74279.01</c:v>
                </c:pt>
              </c:numCache>
            </c:numRef>
          </c:val>
        </c:ser>
        <c:ser>
          <c:idx val="1"/>
          <c:order val="1"/>
          <c:tx>
            <c:strRef>
              <c:f>Sheet2!$F$1</c:f>
              <c:strCache>
                <c:ptCount val="1"/>
                <c:pt idx="0">
                  <c:v>Start Date</c:v>
                </c:pt>
              </c:strCache>
            </c:strRef>
          </c:tx>
          <c:spPr>
            <a:solidFill>
              <a:schemeClr val="accent4"/>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Sheet2!$F$2:$F$10</c:f>
              <c:numCache>
                <c:formatCode>General</c:formatCode>
                <c:ptCount val="9"/>
                <c:pt idx="0">
                  <c:v>0.0</c:v>
                </c:pt>
                <c:pt idx="1">
                  <c:v>43710.0</c:v>
                </c:pt>
                <c:pt idx="2">
                  <c:v>43902.0</c:v>
                </c:pt>
                <c:pt idx="3">
                  <c:v>0.0</c:v>
                </c:pt>
                <c:pt idx="4">
                  <c:v>0.0</c:v>
                </c:pt>
                <c:pt idx="5">
                  <c:v>0.0</c:v>
                </c:pt>
                <c:pt idx="6">
                  <c:v>44502.0</c:v>
                </c:pt>
                <c:pt idx="7">
                  <c:v>43643.0</c:v>
                </c:pt>
                <c:pt idx="8">
                  <c:v>43466.0</c:v>
                </c:pt>
              </c:numCache>
            </c:numRef>
          </c:val>
        </c:ser>
        <c:ser>
          <c:idx val="2"/>
          <c:order val="2"/>
          <c:tx>
            <c:strRef>
              <c:f>Sheet2!$G$1</c:f>
              <c:strCache>
                <c:ptCount val="1"/>
                <c:pt idx="0">
                  <c:v>FTE</c:v>
                </c:pt>
              </c:strCache>
            </c:strRef>
          </c:tx>
          <c:spPr>
            <a:solidFill>
              <a:schemeClr val="accent6"/>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Sheet2!$G$2:$G$10</c:f>
              <c:numCache>
                <c:formatCode>General</c:formatCode>
                <c:ptCount val="9"/>
                <c:pt idx="0">
                  <c:v>1.0</c:v>
                </c:pt>
                <c:pt idx="1">
                  <c:v>1.0</c:v>
                </c:pt>
                <c:pt idx="2">
                  <c:v>1.0</c:v>
                </c:pt>
                <c:pt idx="3">
                  <c:v>1.0</c:v>
                </c:pt>
                <c:pt idx="4">
                  <c:v>0.7</c:v>
                </c:pt>
                <c:pt idx="5">
                  <c:v>1.0</c:v>
                </c:pt>
                <c:pt idx="6">
                  <c:v>1.0</c:v>
                </c:pt>
                <c:pt idx="7">
                  <c:v>0.9</c:v>
                </c:pt>
                <c:pt idx="8">
                  <c:v>1.0</c:v>
                </c:pt>
              </c:numCache>
            </c:numRef>
          </c:val>
        </c:ser>
        <c:dLbls>
          <c:showLegendKey val="0"/>
          <c:showVal val="0"/>
          <c:showCatName val="0"/>
          <c:showSerName val="0"/>
          <c:showPercent val="0"/>
          <c:showBubbleSize val="0"/>
        </c:dLbls>
        <c:gapWidth val="219"/>
        <c:overlap val="-27"/>
        <c:axId val="193710084"/>
        <c:axId val="922680818"/>
      </c:barChart>
      <c:catAx>
        <c:axId val="1937100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680818"/>
        <c:crosses val="autoZero"/>
        <c:auto val="1"/>
        <c:lblAlgn val="ctr"/>
        <c:lblOffset val="100"/>
        <c:noMultiLvlLbl val="0"/>
      </c:catAx>
      <c:valAx>
        <c:axId val="92268081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100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9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3" y="2628899"/>
            <a:ext cx="8610600" cy="2453641"/>
          </a:xfrm>
          <a:prstGeom prst="rect"/>
          <a:noFill/>
        </p:spPr>
        <p:txBody>
          <a:bodyPr rtlCol="0" wrap="square">
            <a:spAutoFit/>
          </a:bodyPr>
          <a:p>
            <a:r>
              <a:rPr sz="2400" lang="en-US"/>
              <a:t>STUDENT NAME:</a:t>
            </a:r>
            <a:r>
              <a:rPr sz="2400" lang="en-US"/>
              <a:t> </a:t>
            </a:r>
            <a:r>
              <a:rPr altLang="en-IN" sz="2400" lang="en-US"/>
              <a:t>M</a:t>
            </a:r>
            <a:r>
              <a:rPr altLang="en-IN" sz="2400" lang="en-US"/>
              <a:t>o</a:t>
            </a:r>
            <a:r>
              <a:rPr altLang="en-IN" sz="2400" lang="en-US"/>
              <a:t>h</a:t>
            </a:r>
            <a:r>
              <a:rPr altLang="en-IN" sz="2400" lang="en-US"/>
              <a:t>a</a:t>
            </a:r>
            <a:r>
              <a:rPr altLang="en-IN" sz="2400" lang="en-US"/>
              <a:t>n</a:t>
            </a:r>
            <a:r>
              <a:rPr altLang="en-IN" sz="2400" lang="en-US"/>
              <a:t> </a:t>
            </a:r>
            <a:r>
              <a:rPr altLang="en-IN" sz="2400" lang="en-US"/>
              <a:t>E</a:t>
            </a:r>
            <a:endParaRPr dirty="0" sz="2400" lang="en-US"/>
          </a:p>
          <a:p>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2</a:t>
            </a:r>
            <a:r>
              <a:rPr dirty="0" sz="2400" lang="en-US"/>
              <a:t>1</a:t>
            </a:r>
            <a:r>
              <a:rPr dirty="0" sz="2400" lang="en-US"/>
              <a:t>1</a:t>
            </a:r>
            <a:r>
              <a:rPr dirty="0" sz="2400" lang="en-US"/>
              <a:t>0</a:t>
            </a:r>
            <a:r>
              <a:rPr dirty="0" sz="2400" lang="en-US"/>
              <a:t>4</a:t>
            </a:r>
            <a:r>
              <a:rPr dirty="0" sz="2400" lang="en-US"/>
              <a:t>2</a:t>
            </a:r>
            <a:r>
              <a:rPr dirty="0" sz="2400" lang="en-US"/>
              <a:t>0</a:t>
            </a:r>
            <a:r>
              <a:rPr altLang="en-IN" dirty="0" sz="2400" lang="en-US"/>
              <a:t>1</a:t>
            </a:r>
            <a:r>
              <a:rPr altLang="en-IN" dirty="0" sz="2400" lang="en-US"/>
              <a:t>9</a:t>
            </a:r>
            <a:endParaRPr altLang="en-US" lang="zh-CN"/>
          </a:p>
          <a:p>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E</a:t>
            </a:r>
            <a:r>
              <a:rPr dirty="0" sz="2400" lang="en-US"/>
              <a:t>S</a:t>
            </a:r>
            <a:r>
              <a:rPr dirty="0" sz="2400" lang="en-US"/>
              <a:t>I</a:t>
            </a:r>
            <a:r>
              <a:rPr dirty="0" sz="2400" lang="en-US"/>
              <a:t>D</a:t>
            </a:r>
            <a:r>
              <a:rPr dirty="0" sz="2400" lang="en-US"/>
              <a:t>E</a:t>
            </a:r>
            <a:r>
              <a:rPr dirty="0" sz="2400" lang="en-US"/>
              <a:t>N</a:t>
            </a:r>
            <a:r>
              <a:rPr dirty="0" sz="2400" lang="en-US"/>
              <a:t>C</a:t>
            </a:r>
            <a:r>
              <a:rPr dirty="0" sz="2400" lang="en-US"/>
              <a:t>Y</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8" name=""/>
        <p:cNvGrpSpPr/>
        <p:nvPr/>
      </p:nvGrpSpPr>
      <p:grpSpPr>
        <a:xfrm>
          <a:off x="0" y="0"/>
          <a:ext cx="0" cy="0"/>
          <a:chOff x="0" y="0"/>
          <a:chExt cx="0" cy="0"/>
        </a:xfrm>
      </p:grpSpPr>
      <p:sp>
        <p:nvSpPr>
          <p:cNvPr id="1048680" name="Title 1"/>
          <p:cNvSpPr>
            <a:spLocks noGrp="1"/>
          </p:cNvSpPr>
          <p:nvPr>
            <p:ph type="title"/>
          </p:nvPr>
        </p:nvSpPr>
        <p:spPr>
          <a:xfrm>
            <a:off x="303067" y="0"/>
            <a:ext cx="10681335" cy="723901"/>
          </a:xfrm>
        </p:spPr>
        <p:txBody>
          <a:bodyPr/>
          <a:p>
            <a:r>
              <a:rPr dirty="0" i="1" lang="en-US"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conclusion</a:t>
            </a:r>
            <a:endParaRPr dirty="0" i="1" lang="en-IN"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endParaRPr>
          </a:p>
        </p:txBody>
      </p:sp>
      <p:sp>
        <p:nvSpPr>
          <p:cNvPr id="1048681" name=""/>
          <p:cNvSpPr txBox="1"/>
          <p:nvPr/>
        </p:nvSpPr>
        <p:spPr>
          <a:xfrm>
            <a:off x="303066" y="723900"/>
            <a:ext cx="11585865" cy="5539740"/>
          </a:xfrm>
          <a:prstGeom prst="rect"/>
        </p:spPr>
        <p:txBody>
          <a:bodyPr rtlCol="0" wrap="square">
            <a:spAutoFit/>
          </a:bodyPr>
          <a:p>
            <a:r>
              <a:rPr sz="2800" lang="en-US">
                <a:solidFill>
                  <a:srgbClr val="000000"/>
                </a:solidFill>
              </a:rPr>
              <a:t>This dataset provides a snapshot of employee details, including their IDs, names, gender, department, salary, start date, and full-time equivalent (FTE) status. Key observations include:
There are diverse departments represented such as Business Development, Services, Training, Engineering, Support, Marketing, and Research and Development.
Salaries vary significantly, with the highest being $118,976.16 and the lowest $57,002.02.
Employment types vary, with some employees working full-time (FTE = 1) and others part-time (FTE &lt; 1).
Dates of employment start range from 2018 to 2020.</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YOU </a:t>
            </a:r>
            <a:r>
              <a:rPr sz="2800" lang="en-US">
                <a:solidFill>
                  <a:srgbClr val="000000"/>
                </a:solidFill>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i="1" spc="5" u="sng">
                <a:solidFill>
                  <a:srgbClr val="BF0000"/>
                </a:solidFill>
                <a:effectLst>
                  <a:outerShdw algn="br" blurRad="38100" dir="2700000" dist="38100" rotWithShape="0">
                    <a:srgbClr val="000000"/>
                  </a:outerShdw>
                </a:effectLst>
              </a:rPr>
              <a:t>PROJECT</a:t>
            </a:r>
            <a:r>
              <a:rPr dirty="0" sz="4250" i="1" spc="-85" u="sng">
                <a:solidFill>
                  <a:srgbClr val="BF0000"/>
                </a:solidFill>
                <a:effectLst>
                  <a:outerShdw algn="br" blurRad="38100" dir="2700000" dist="38100" rotWithShape="0">
                    <a:srgbClr val="000000"/>
                  </a:outerShdw>
                </a:effectLst>
              </a:rPr>
              <a:t> </a:t>
            </a:r>
            <a:r>
              <a:rPr dirty="0" sz="4250" i="1" spc="25" u="sng">
                <a:solidFill>
                  <a:srgbClr val="BF0000"/>
                </a:solidFill>
                <a:effectLst>
                  <a:outerShdw algn="br" blurRad="38100" dir="2700000" dist="38100" rotWithShape="0">
                    <a:srgbClr val="000000"/>
                  </a:outerShdw>
                </a:effectLst>
              </a:rPr>
              <a:t>TITLE</a:t>
            </a:r>
            <a:endParaRPr sz="4250" i="1" u="sng">
              <a:solidFill>
                <a:srgbClr val="BF0000"/>
              </a:solidFill>
              <a:effectLst>
                <a:outerShdw algn="br" blurRad="38100" dir="2700000" dist="38100" rotWithShape="0">
                  <a:srgbClr val="000000"/>
                </a:outerShdw>
              </a:effectLst>
            </a:endParaRPr>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9649" y="2499042"/>
            <a:ext cx="8593228" cy="1183640"/>
          </a:xfrm>
          <a:prstGeom prst="rect"/>
          <a:noFill/>
        </p:spPr>
        <p:txBody>
          <a:bodyPr rtlCol="0" wrap="square">
            <a:spAutoFit/>
          </a:bodyPr>
          <a:p>
            <a:r>
              <a:rPr b="1" dirty="0" sz="4400" lang="en-US">
                <a:solidFill>
                  <a:srgbClr val="02A5E3"/>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02A5E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92D04F"/>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749665" cy="610235"/>
          </a:xfrm>
          <a:prstGeom prst="rect"/>
        </p:spPr>
        <p:txBody>
          <a:bodyPr bIns="0" lIns="0" rIns="0" rtlCol="0" tIns="13335" vert="horz" wrap="square">
            <a:spAutoFit/>
          </a:bodyPr>
          <a:p>
            <a:pPr marL="12700">
              <a:lnSpc>
                <a:spcPct val="100000"/>
              </a:lnSpc>
              <a:spcBef>
                <a:spcPts val="105"/>
              </a:spcBef>
            </a:pPr>
            <a:r>
              <a:rPr b="0" dirty="0" i="1" spc="25" u="sng">
                <a:solidFill>
                  <a:srgbClr val="BF0000"/>
                </a:solidFill>
                <a:effectLst>
                  <a:outerShdw algn="br" blurRad="38100" dir="2700000" dist="38100" rotWithShape="0">
                    <a:srgbClr val="000000"/>
                  </a:outerShdw>
                </a:effectLst>
              </a:rPr>
              <a:t>A</a:t>
            </a:r>
            <a:r>
              <a:rPr b="0" dirty="0" i="1" spc="-5" u="sng">
                <a:solidFill>
                  <a:srgbClr val="BF0000"/>
                </a:solidFill>
                <a:effectLst>
                  <a:outerShdw algn="br" blurRad="38100" dir="2700000" dist="38100" rotWithShape="0">
                    <a:srgbClr val="000000"/>
                  </a:outerShdw>
                </a:effectLst>
              </a:rPr>
              <a:t>G</a:t>
            </a:r>
            <a:r>
              <a:rPr b="0" dirty="0" i="1" spc="-35" u="sng">
                <a:solidFill>
                  <a:srgbClr val="BF0000"/>
                </a:solidFill>
                <a:effectLst>
                  <a:outerShdw algn="br" blurRad="38100" dir="2700000" dist="38100" rotWithShape="0">
                    <a:srgbClr val="000000"/>
                  </a:outerShdw>
                </a:effectLst>
              </a:rPr>
              <a:t>E</a:t>
            </a:r>
            <a:r>
              <a:rPr b="0" dirty="0" i="1" spc="15" u="sng">
                <a:solidFill>
                  <a:srgbClr val="BF0000"/>
                </a:solidFill>
                <a:effectLst>
                  <a:outerShdw algn="br" blurRad="38100" dir="2700000" dist="38100" rotWithShape="0">
                    <a:srgbClr val="000000"/>
                  </a:outerShdw>
                </a:effectLst>
              </a:rPr>
              <a:t>N</a:t>
            </a:r>
            <a:r>
              <a:rPr b="0" dirty="0" i="1" u="sng">
                <a:solidFill>
                  <a:srgbClr val="BF0000"/>
                </a:solidFill>
                <a:effectLst>
                  <a:outerShdw algn="br" blurRad="38100" dir="2700000" dist="38100" rotWithShape="0">
                    <a:srgbClr val="000000"/>
                  </a:outerShdw>
                </a:effectLst>
              </a:rPr>
              <a:t>DA</a:t>
            </a:r>
            <a:endParaRPr b="0" dirty="0" i="1" u="sng">
              <a:solidFill>
                <a:srgbClr val="BF0000"/>
              </a:solidFill>
              <a:effectLst>
                <a:outerShdw algn="br" blurRad="38100" dir="2700000" dist="38100" rotWithShape="0">
                  <a:srgbClr val="000000"/>
                </a:outerShdw>
              </a:effectLst>
            </a:endParaRP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712465" y="1434274"/>
            <a:ext cx="5571836" cy="3647441"/>
          </a:xfrm>
          <a:prstGeom prst="rect"/>
          <a:noFill/>
        </p:spPr>
        <p:txBody>
          <a:bodyPr rtlCol="0" wrap="square">
            <a:spAutoFit/>
          </a:bodyPr>
          <a:p>
            <a:pPr algn="l"/>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Problem Statement</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Project Overview</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End Users</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6600CC"/>
                </a:solidFill>
                <a:latin typeface="Times New Roman" panose="02020603050405020304" pitchFamily="18" charset="0"/>
                <a:cs typeface="Times New Roman" panose="02020603050405020304" pitchFamily="18" charset="0"/>
              </a:rPr>
              <a:t>Dataset Description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Modelling Approach</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Results and </a:t>
            </a:r>
            <a:r>
              <a:rPr dirty="0" sz="2800" lang="en-US">
                <a:solidFill>
                  <a:srgbClr val="6600CC"/>
                </a:solidFill>
                <a:latin typeface="Times New Roman" panose="02020603050405020304" pitchFamily="18" charset="0"/>
                <a:cs typeface="Times New Roman" panose="02020603050405020304" pitchFamily="18" charset="0"/>
              </a:rPr>
              <a:t>Discussion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Conclusion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endParaRPr dirty="0" sz="2800" lang="en-IN">
              <a:solidFill>
                <a:srgbClr val="66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64077" cy="537211"/>
          </a:xfrm>
          <a:prstGeom prst="rect"/>
        </p:spPr>
        <p:txBody>
          <a:bodyPr bIns="0" lIns="0" rIns="0" rtlCol="0" tIns="16510" vert="horz" wrap="square">
            <a:spAutoFit/>
          </a:bodyPr>
          <a:p>
            <a:pPr marL="12700">
              <a:lnSpc>
                <a:spcPct val="100000"/>
              </a:lnSpc>
              <a:spcBef>
                <a:spcPts val="130"/>
              </a:spcBef>
              <a:tabLst>
                <a:tab algn="l" pos="2727960"/>
              </a:tabLst>
            </a:pPr>
            <a:r>
              <a:rPr b="0" dirty="0" sz="4250" i="1" spc="-20" u="sng">
                <a:solidFill>
                  <a:srgbClr val="BF0000"/>
                </a:solidFill>
                <a:effectLst>
                  <a:outerShdw algn="br" blurRad="38100" dir="2700000" dist="38100" rotWithShape="0">
                    <a:srgbClr val="000000"/>
                  </a:outerShdw>
                </a:effectLst>
              </a:rPr>
              <a:t>P</a:t>
            </a:r>
            <a:r>
              <a:rPr b="0" dirty="0" sz="4250" i="1" spc="15" u="sng">
                <a:solidFill>
                  <a:srgbClr val="BF0000"/>
                </a:solidFill>
                <a:effectLst>
                  <a:outerShdw algn="br" blurRad="38100" dir="2700000" dist="38100" rotWithShape="0">
                    <a:srgbClr val="000000"/>
                  </a:outerShdw>
                </a:effectLst>
              </a:rPr>
              <a:t>ROB</a:t>
            </a:r>
            <a:r>
              <a:rPr b="0" dirty="0" sz="4250" i="1" spc="55" u="sng">
                <a:solidFill>
                  <a:srgbClr val="BF0000"/>
                </a:solidFill>
                <a:effectLst>
                  <a:outerShdw algn="br" blurRad="38100" dir="2700000" dist="38100" rotWithShape="0">
                    <a:srgbClr val="000000"/>
                  </a:outerShdw>
                </a:effectLst>
              </a:rPr>
              <a:t>L</a:t>
            </a:r>
            <a:r>
              <a:rPr b="0" dirty="0" sz="4250" i="1" spc="-2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a:t>
            </a:r>
            <a:r>
              <a:rPr b="0" dirty="0" sz="4250" i="1" u="sng">
                <a:solidFill>
                  <a:srgbClr val="BF0000"/>
                </a:solidFill>
                <a:effectLst>
                  <a:outerShdw algn="br" blurRad="38100" dir="2700000" dist="38100" rotWithShape="0">
                    <a:srgbClr val="000000"/>
                  </a:outerShdw>
                </a:effectLst>
              </a:rPr>
              <a:t>	</a:t>
            </a:r>
            <a:r>
              <a:rPr b="0" dirty="0" sz="4250" i="1" spc="10" u="sng">
                <a:solidFill>
                  <a:srgbClr val="BF0000"/>
                </a:solidFill>
                <a:effectLst>
                  <a:outerShdw algn="br" blurRad="38100" dir="2700000" dist="38100" rotWithShape="0">
                    <a:srgbClr val="000000"/>
                  </a:outerShdw>
                </a:effectLst>
              </a:rPr>
              <a:t>S</a:t>
            </a:r>
            <a:r>
              <a:rPr b="0" dirty="0" sz="4250" i="1" spc="-370" u="sng">
                <a:solidFill>
                  <a:srgbClr val="BF0000"/>
                </a:solidFill>
                <a:effectLst>
                  <a:outerShdw algn="br" blurRad="38100" dir="2700000" dist="38100" rotWithShape="0">
                    <a:srgbClr val="000000"/>
                  </a:outerShdw>
                </a:effectLst>
              </a:rPr>
              <a:t>T</a:t>
            </a:r>
            <a:r>
              <a:rPr b="0" dirty="0" sz="4250" i="1" spc="-375" u="sng">
                <a:solidFill>
                  <a:srgbClr val="BF0000"/>
                </a:solidFill>
                <a:effectLst>
                  <a:outerShdw algn="br" blurRad="38100" dir="2700000" dist="38100" rotWithShape="0">
                    <a:srgbClr val="000000"/>
                  </a:outerShdw>
                </a:effectLst>
              </a:rPr>
              <a:t>A</a:t>
            </a:r>
            <a:r>
              <a:rPr b="0" dirty="0" sz="4250" i="1" spc="15" u="sng">
                <a:solidFill>
                  <a:srgbClr val="BF0000"/>
                </a:solidFill>
                <a:effectLst>
                  <a:outerShdw algn="br" blurRad="38100" dir="2700000" dist="38100" rotWithShape="0">
                    <a:srgbClr val="000000"/>
                  </a:outerShdw>
                </a:effectLst>
              </a:rPr>
              <a:t>T</a:t>
            </a:r>
            <a:r>
              <a:rPr b="0" dirty="0" sz="4250" i="1" spc="-1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ME</a:t>
            </a:r>
            <a:r>
              <a:rPr b="0" dirty="0" sz="4250" i="1" spc="10" u="sng">
                <a:solidFill>
                  <a:srgbClr val="BF0000"/>
                </a:solidFill>
                <a:effectLst>
                  <a:outerShdw algn="br" blurRad="38100" dir="2700000" dist="38100" rotWithShape="0">
                    <a:srgbClr val="000000"/>
                  </a:outerShdw>
                </a:effectLst>
              </a:rPr>
              <a:t>NT</a:t>
            </a:r>
            <a:endParaRPr b="0" sz="4250" i="1" u="sng">
              <a:solidFill>
                <a:srgbClr val="BF0000"/>
              </a:solidFill>
              <a:effectLst>
                <a:outerShdw algn="br" blurRad="38100" dir="2700000" dist="38100" rotWithShape="0">
                  <a:srgbClr val="000000"/>
                </a:outerShdw>
              </a:effectLs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graphicFrame>
        <p:nvGraphicFramePr>
          <p:cNvPr id="4194304" name=""/>
          <p:cNvGraphicFramePr>
            <a:graphicFrameLocks/>
          </p:cNvGraphicFramePr>
          <p:nvPr/>
        </p:nvGraphicFramePr>
        <p:xfrm>
          <a:off x="1857374" y="2100261"/>
          <a:ext cx="6134100" cy="4454319"/>
        </p:xfrm>
        <a:graphic>
          <a:graphicData uri="http://schemas.openxmlformats.org/drawingml/2006/table">
            <a:tbl>
              <a:tblPr firstRow="0" firstCol="0" lastRow="0" lastCol="0" bandRow="0" bandCol="0">
                <a:tableStyleId>{5940675A-B579-460E-94D1-54222C63F5DA}</a:tableStyleId>
              </a:tblPr>
              <a:tblGrid>
                <a:gridCol w="1206500"/>
                <a:gridCol w="774700"/>
                <a:gridCol w="1828800"/>
                <a:gridCol w="774700"/>
                <a:gridCol w="774700"/>
                <a:gridCol w="774700"/>
              </a:tblGrid>
              <a:tr h="483279">
                <a:tc>
                  <a:txBody>
                    <a:bodyPr/>
                    <a:p>
                      <a:pPr algn="ctr" fontAlgn="ctr"/>
                      <a:r>
                        <a:rPr b="1" sz="1100">
                          <a:solidFill>
                            <a:srgbClr val="000000"/>
                          </a:solidFill>
                          <a:latin typeface="Calibri"/>
                        </a:rPr>
                        <a:t>Name</a:t>
                      </a:r>
                    </a:p>
                  </a:txBody>
                  <a:tcPr anchor="ctr"/>
                </a:tc>
                <a:tc>
                  <a:txBody>
                    <a:bodyPr/>
                    <a:p>
                      <a:pPr algn="ctr" fontAlgn="ctr"/>
                      <a:r>
                        <a:rPr b="1" sz="1100">
                          <a:solidFill>
                            <a:srgbClr val="000000"/>
                          </a:solidFill>
                          <a:latin typeface="Calibri"/>
                        </a:rPr>
                        <a:t>Gender</a:t>
                      </a:r>
                    </a:p>
                  </a:txBody>
                  <a:tcPr anchor="ctr"/>
                </a:tc>
                <a:tc>
                  <a:txBody>
                    <a:bodyPr/>
                    <a:p>
                      <a:pPr algn="ctr" fontAlgn="ctr"/>
                      <a:r>
                        <a:rPr b="1" sz="1100">
                          <a:solidFill>
                            <a:srgbClr val="000000"/>
                          </a:solidFill>
                          <a:latin typeface="Calibri"/>
                        </a:rPr>
                        <a:t>Department</a:t>
                      </a:r>
                    </a:p>
                  </a:txBody>
                  <a:tcPr anchor="ctr"/>
                </a:tc>
                <a:tc>
                  <a:txBody>
                    <a:bodyPr/>
                    <a:p>
                      <a:pPr algn="ctr" fontAlgn="ctr"/>
                      <a:r>
                        <a:rPr b="1" sz="1100">
                          <a:solidFill>
                            <a:srgbClr val="000000"/>
                          </a:solidFill>
                          <a:latin typeface="Calibri"/>
                        </a:rPr>
                        <a:t>Salary</a:t>
                      </a:r>
                    </a:p>
                  </a:txBody>
                  <a:tcPr anchor="ctr"/>
                </a:tc>
                <a:tc>
                  <a:txBody>
                    <a:bodyPr/>
                    <a:p>
                      <a:pPr algn="ctr" fontAlgn="ctr"/>
                      <a:r>
                        <a:rPr b="1" sz="1100">
                          <a:solidFill>
                            <a:srgbClr val="000000"/>
                          </a:solidFill>
                          <a:latin typeface="Calibri"/>
                        </a:rPr>
                        <a:t>Start Date</a:t>
                      </a:r>
                    </a:p>
                  </a:txBody>
                  <a:tcPr anchor="ctr"/>
                </a:tc>
                <a:tc>
                  <a:txBody>
                    <a:bodyPr/>
                    <a:p>
                      <a:pPr algn="ctr" fontAlgn="ctr"/>
                      <a:r>
                        <a:rPr b="1" sz="1100">
                          <a:solidFill>
                            <a:srgbClr val="000000"/>
                          </a:solidFill>
                          <a:latin typeface="Calibri"/>
                        </a:rPr>
                        <a:t>FTE</a:t>
                      </a:r>
                    </a:p>
                  </a:txBody>
                  <a:tcPr anchor="ctr"/>
                </a:tc>
              </a:tr>
              <a:tr h="483279">
                <a:tc>
                  <a:txBody>
                    <a:bodyPr/>
                    <a:p>
                      <a:pPr algn="ctr" fontAlgn="ctr"/>
                      <a:r>
                        <a:rPr sz="1100">
                          <a:latin typeface="Calibri"/>
                        </a:rPr>
                        <a:t>Minerva Ricardot</a:t>
                      </a:r>
                    </a:p>
                  </a:txBody>
                  <a:tcPr anchor="ctr"/>
                </a:tc>
                <a:tc>
                  <a:txBody>
                    <a:bodyPr/>
                    <a:p>
                      <a:pPr algn="ctr" fontAlgn="ctr"/>
                      <a:r>
                        <a:rPr sz="1100">
                          <a:latin typeface="Calibri"/>
                        </a:rPr>
                        <a:t>Male</a:t>
                      </a:r>
                    </a:p>
                  </a:txBody>
                  <a:tcPr anchor="ctr"/>
                </a:tc>
                <a:tc>
                  <a:txBody>
                    <a:bodyPr/>
                    <a:p>
                      <a:pPr algn="ctr" fontAlgn="ctr"/>
                      <a:r>
                        <a:rPr sz="1100">
                          <a:latin typeface="Calibri"/>
                        </a:rPr>
                        <a:t>NULL</a:t>
                      </a:r>
                    </a:p>
                  </a:txBody>
                  <a:tcPr anchor="ctr"/>
                </a:tc>
                <a:tc>
                  <a:txBody>
                    <a:bodyPr/>
                    <a:p>
                      <a:pPr algn="ctr" fontAlgn="ctr"/>
                      <a:r>
                        <a:rPr sz="1100">
                          <a:latin typeface="Calibri"/>
                        </a:rPr>
                        <a:t>105468.7</a:t>
                      </a:r>
                    </a:p>
                  </a:txBody>
                  <a:tcPr anchor="ctr"/>
                </a:tc>
                <a:tc>
                  <a:txBody>
                    <a:bodyPr/>
                    <a:p>
                      <a:pPr algn="ctr" fontAlgn="ctr"/>
                      <a:r>
                        <a:rPr sz="1100">
                          <a:latin typeface="Calibri"/>
                        </a:rPr>
                        <a:t>12-Nov-18</a:t>
                      </a:r>
                    </a:p>
                  </a:txBody>
                  <a:tcPr anchor="ctr"/>
                </a:tc>
                <a:tc>
                  <a:txBody>
                    <a:bodyPr/>
                    <a:p>
                      <a:pPr algn="ctr" fontAlgn="ctr"/>
                      <a:r>
                        <a:rPr sz="1100">
                          <a:latin typeface="Calibri"/>
                        </a:rPr>
                        <a:t>1</a:t>
                      </a:r>
                    </a:p>
                  </a:txBody>
                  <a:tcPr anchor="ctr"/>
                </a:tc>
              </a:tr>
              <a:tr h="294043">
                <a:tc>
                  <a:txBody>
                    <a:bodyPr/>
                    <a:p>
                      <a:pPr algn="ctr" fontAlgn="ctr"/>
                      <a:r>
                        <a:rPr sz="1100">
                          <a:latin typeface="Calibri"/>
                        </a:rPr>
                        <a:t>Oona Donan</a:t>
                      </a:r>
                    </a:p>
                  </a:txBody>
                  <a:tcPr anchor="ctr"/>
                </a:tc>
                <a:tc>
                  <a:txBody>
                    <a:bodyPr/>
                    <a:p>
                      <a:pPr algn="ctr" fontAlgn="ctr"/>
                      <a:r>
                        <a:rPr sz="1100">
                          <a:latin typeface="Calibri"/>
                        </a:rPr>
                        <a:t>Female</a:t>
                      </a:r>
                    </a:p>
                  </a:txBody>
                  <a:tcPr anchor="ctr"/>
                </a:tc>
                <a:tc>
                  <a:txBody>
                    <a:bodyPr/>
                    <a:p>
                      <a:pPr algn="ctr" fontAlgn="ctr"/>
                      <a:r>
                        <a:rPr sz="1100">
                          <a:latin typeface="Calibri"/>
                        </a:rPr>
                        <a:t>Business Development</a:t>
                      </a:r>
                    </a:p>
                  </a:txBody>
                  <a:tcPr anchor="ctr"/>
                </a:tc>
                <a:tc>
                  <a:txBody>
                    <a:bodyPr/>
                    <a:p>
                      <a:pPr algn="ctr" fontAlgn="ctr"/>
                      <a:r>
                        <a:rPr sz="1100">
                          <a:latin typeface="Calibri"/>
                        </a:rPr>
                        <a:t>88360.79</a:t>
                      </a:r>
                    </a:p>
                  </a:txBody>
                  <a:tcPr anchor="ctr"/>
                </a:tc>
                <a:tc>
                  <a:txBody>
                    <a:bodyPr/>
                    <a:p>
                      <a:pPr algn="ctr" fontAlgn="ctr"/>
                      <a:r>
                        <a:rPr sz="1100">
                          <a:latin typeface="Calibri"/>
                        </a:rPr>
                        <a:t>43710</a:t>
                      </a:r>
                    </a:p>
                  </a:txBody>
                  <a:tcPr anchor="ctr"/>
                </a:tc>
                <a:tc>
                  <a:txBody>
                    <a:bodyPr/>
                    <a:p>
                      <a:pPr algn="ctr" fontAlgn="ctr"/>
                      <a:r>
                        <a:rPr sz="1100">
                          <a:latin typeface="Calibri"/>
                        </a:rPr>
                        <a:t>1</a:t>
                      </a:r>
                    </a:p>
                  </a:txBody>
                  <a:tcPr anchor="ctr"/>
                </a:tc>
              </a:tr>
              <a:tr h="294043">
                <a:tc>
                  <a:txBody>
                    <a:bodyPr/>
                    <a:p>
                      <a:pPr algn="ctr" fontAlgn="ctr"/>
                      <a:r>
                        <a:rPr sz="1100">
                          <a:latin typeface="Calibri"/>
                        </a:rPr>
                        <a:t>Mick Spraberry</a:t>
                      </a:r>
                    </a:p>
                  </a:txBody>
                  <a:tcPr anchor="ctr"/>
                </a:tc>
                <a:tc>
                  <a:txBody>
                    <a:bodyPr/>
                    <a:p>
                      <a:pPr algn="ctr" fontAlgn="ctr"/>
                      <a:r>
                        <a:rPr sz="1100">
                          <a:latin typeface="Calibri"/>
                        </a:rPr>
                        <a:t>Female</a:t>
                      </a:r>
                    </a:p>
                  </a:txBody>
                  <a:tcPr anchor="ctr"/>
                </a:tc>
                <a:tc>
                  <a:txBody>
                    <a:bodyPr/>
                    <a:p>
                      <a:pPr algn="ctr" fontAlgn="ctr"/>
                      <a:r>
                        <a:rPr sz="1100">
                          <a:latin typeface="Calibri"/>
                        </a:rPr>
                        <a:t>Services</a:t>
                      </a:r>
                    </a:p>
                  </a:txBody>
                  <a:tcPr anchor="ctr"/>
                </a:tc>
                <a:tc>
                  <a:txBody>
                    <a:bodyPr/>
                    <a:p>
                      <a:pPr algn="ctr" fontAlgn="ctr"/>
                      <a:r>
                        <a:rPr sz="1100">
                          <a:latin typeface="Calibri"/>
                        </a:rPr>
                        <a:t>85879.23</a:t>
                      </a:r>
                    </a:p>
                  </a:txBody>
                  <a:tcPr anchor="ctr"/>
                </a:tc>
                <a:tc>
                  <a:txBody>
                    <a:bodyPr/>
                    <a:p>
                      <a:pPr algn="ctr" fontAlgn="ctr"/>
                      <a:r>
                        <a:rPr sz="1100">
                          <a:latin typeface="Calibri"/>
                        </a:rPr>
                        <a:t>43902</a:t>
                      </a:r>
                    </a:p>
                  </a:txBody>
                  <a:tcPr anchor="ctr"/>
                </a:tc>
                <a:tc>
                  <a:txBody>
                    <a:bodyPr/>
                    <a:p>
                      <a:pPr algn="ctr" fontAlgn="ctr"/>
                      <a:r>
                        <a:rPr sz="1100">
                          <a:latin typeface="Calibri"/>
                        </a:rPr>
                        <a:t>1</a:t>
                      </a:r>
                    </a:p>
                  </a:txBody>
                  <a:tcPr anchor="ctr"/>
                </a:tc>
              </a:tr>
              <a:tr h="483279">
                <a:tc>
                  <a:txBody>
                    <a:bodyPr/>
                    <a:p>
                      <a:pPr algn="ctr" fontAlgn="ctr"/>
                      <a:r>
                        <a:rPr sz="1100">
                          <a:latin typeface="Calibri"/>
                        </a:rPr>
                        <a:t>Freddy Linford</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93128.34</a:t>
                      </a:r>
                    </a:p>
                  </a:txBody>
                  <a:tcPr anchor="ctr"/>
                </a:tc>
                <a:tc>
                  <a:txBody>
                    <a:bodyPr/>
                    <a:p>
                      <a:pPr algn="ctr" fontAlgn="ctr"/>
                      <a:r>
                        <a:rPr sz="1100">
                          <a:latin typeface="Calibri"/>
                        </a:rPr>
                        <a:t>Mar 5, 2018</a:t>
                      </a:r>
                    </a:p>
                  </a:txBody>
                  <a:tcPr anchor="ctr"/>
                </a:tc>
                <a:tc>
                  <a:txBody>
                    <a:bodyPr/>
                    <a:p>
                      <a:pPr algn="ctr" fontAlgn="ctr"/>
                      <a:r>
                        <a:rPr sz="1100">
                          <a:latin typeface="Calibri"/>
                        </a:rPr>
                        <a:t>1</a:t>
                      </a:r>
                    </a:p>
                  </a:txBody>
                  <a:tcPr anchor="ctr"/>
                </a:tc>
              </a:tr>
              <a:tr h="483279">
                <a:tc>
                  <a:txBody>
                    <a:bodyPr/>
                    <a:p>
                      <a:pPr algn="ctr" fontAlgn="ctr"/>
                      <a:r>
                        <a:rPr sz="1100">
                          <a:latin typeface="Calibri"/>
                        </a:rPr>
                        <a:t>Mackenzie Hannis</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57002.02</a:t>
                      </a:r>
                    </a:p>
                  </a:txBody>
                  <a:tcPr anchor="ctr"/>
                </a:tc>
                <a:tc>
                  <a:txBody>
                    <a:bodyPr/>
                    <a:p>
                      <a:pPr algn="ctr" fontAlgn="ctr"/>
                      <a:r>
                        <a:rPr sz="1100">
                          <a:latin typeface="Calibri"/>
                        </a:rPr>
                        <a:t>2-Apr-18</a:t>
                      </a:r>
                    </a:p>
                  </a:txBody>
                  <a:tcPr anchor="ctr"/>
                </a:tc>
                <a:tc>
                  <a:txBody>
                    <a:bodyPr/>
                    <a:p>
                      <a:pPr algn="ctr" fontAlgn="ctr"/>
                      <a:r>
                        <a:rPr sz="1100">
                          <a:latin typeface="Calibri"/>
                        </a:rPr>
                        <a:t>0.7</a:t>
                      </a:r>
                    </a:p>
                  </a:txBody>
                  <a:tcPr anchor="ctr"/>
                </a:tc>
              </a:tr>
              <a:tr h="483279">
                <a:tc>
                  <a:txBody>
                    <a:bodyPr/>
                    <a:p>
                      <a:pPr algn="ctr" fontAlgn="ctr"/>
                      <a:r>
                        <a:rPr sz="1100">
                          <a:latin typeface="Calibri"/>
                        </a:rPr>
                        <a:t>Collen Dunbleton</a:t>
                      </a:r>
                    </a:p>
                  </a:txBody>
                  <a:tcPr anchor="ctr"/>
                </a:tc>
                <a:tc>
                  <a:txBody>
                    <a:bodyPr/>
                    <a:p>
                      <a:pPr algn="ctr" fontAlgn="ctr"/>
                      <a:r>
                        <a:rPr sz="1100">
                          <a:latin typeface="Calibri"/>
                        </a:rPr>
                        <a:t>Male</a:t>
                      </a:r>
                    </a:p>
                  </a:txBody>
                  <a:tcPr anchor="ctr"/>
                </a:tc>
                <a:tc>
                  <a:txBody>
                    <a:bodyPr/>
                    <a:p>
                      <a:pPr algn="ctr" fontAlgn="ctr"/>
                      <a:r>
                        <a:rPr sz="1100">
                          <a:latin typeface="Calibri"/>
                        </a:rPr>
                        <a:t>Engineering</a:t>
                      </a:r>
                    </a:p>
                  </a:txBody>
                  <a:tcPr anchor="ctr"/>
                </a:tc>
                <a:tc>
                  <a:txBody>
                    <a:bodyPr/>
                    <a:p>
                      <a:pPr algn="ctr" fontAlgn="ctr"/>
                      <a:r>
                        <a:rPr sz="1100">
                          <a:latin typeface="Calibri"/>
                        </a:rPr>
                        <a:t>118976.16</a:t>
                      </a:r>
                    </a:p>
                  </a:txBody>
                  <a:tcPr anchor="ctr"/>
                </a:tc>
                <a:tc>
                  <a:txBody>
                    <a:bodyPr/>
                    <a:p>
                      <a:pPr algn="ctr" fontAlgn="ctr"/>
                      <a:r>
                        <a:rPr sz="1100">
                          <a:latin typeface="Calibri"/>
                        </a:rPr>
                        <a:t>Oct 16, 2020</a:t>
                      </a:r>
                    </a:p>
                  </a:txBody>
                  <a:tcPr anchor="ctr"/>
                </a:tc>
                <a:tc>
                  <a:txBody>
                    <a:bodyPr/>
                    <a:p>
                      <a:pPr algn="ctr" fontAlgn="ctr"/>
                      <a:r>
                        <a:rPr sz="1100">
                          <a:latin typeface="Calibri"/>
                        </a:rPr>
                        <a:t>1</a:t>
                      </a:r>
                    </a:p>
                  </a:txBody>
                  <a:tcPr anchor="ctr"/>
                </a:tc>
              </a:tr>
              <a:tr h="483279">
                <a:tc>
                  <a:txBody>
                    <a:bodyPr/>
                    <a:p>
                      <a:pPr algn="ctr" fontAlgn="ctr"/>
                      <a:r>
                        <a:rPr sz="1100">
                          <a:latin typeface="Calibri"/>
                        </a:rPr>
                        <a:t>Nananne Gehringer</a:t>
                      </a:r>
                    </a:p>
                  </a:txBody>
                  <a:tcPr anchor="ctr"/>
                </a:tc>
                <a:tc>
                  <a:txBody>
                    <a:bodyPr/>
                    <a:p>
                      <a:pPr algn="ctr" fontAlgn="ctr"/>
                      <a:r>
                        <a:rPr sz="1100"/>
                        <a:t/>
                      </a:r>
                    </a:p>
                  </a:txBody>
                  <a:tcPr anchor="ctr"/>
                </a:tc>
                <a:tc>
                  <a:txBody>
                    <a:bodyPr/>
                    <a:p>
                      <a:pPr algn="ctr" fontAlgn="ctr"/>
                      <a:r>
                        <a:rPr sz="1100">
                          <a:latin typeface="Calibri"/>
                        </a:rPr>
                        <a:t>Support</a:t>
                      </a:r>
                    </a:p>
                  </a:txBody>
                  <a:tcPr anchor="ctr"/>
                </a:tc>
                <a:tc>
                  <a:txBody>
                    <a:bodyPr/>
                    <a:p>
                      <a:pPr algn="ctr" fontAlgn="ctr"/>
                      <a:r>
                        <a:rPr sz="1100">
                          <a:latin typeface="Calibri"/>
                        </a:rPr>
                        <a:t>104802.63</a:t>
                      </a:r>
                    </a:p>
                  </a:txBody>
                  <a:tcPr anchor="ctr"/>
                </a:tc>
                <a:tc>
                  <a:txBody>
                    <a:bodyPr/>
                    <a:p>
                      <a:pPr algn="ctr" fontAlgn="ctr"/>
                      <a:r>
                        <a:rPr sz="1100">
                          <a:latin typeface="Calibri"/>
                        </a:rPr>
                        <a:t>44502</a:t>
                      </a:r>
                    </a:p>
                  </a:txBody>
                  <a:tcPr anchor="ctr"/>
                </a:tc>
                <a:tc>
                  <a:txBody>
                    <a:bodyPr/>
                    <a:p>
                      <a:pPr algn="ctr" fontAlgn="ctr"/>
                      <a:r>
                        <a:rPr sz="1100">
                          <a:latin typeface="Calibri"/>
                        </a:rPr>
                        <a:t>1</a:t>
                      </a:r>
                    </a:p>
                  </a:txBody>
                  <a:tcPr anchor="ctr"/>
                </a:tc>
              </a:tr>
              <a:tr h="483279">
                <a:tc>
                  <a:txBody>
                    <a:bodyPr/>
                    <a:p>
                      <a:pPr algn="ctr" fontAlgn="ctr"/>
                      <a:r>
                        <a:rPr sz="1100">
                          <a:latin typeface="Calibri"/>
                        </a:rPr>
                        <a:t>Jessica Callcott</a:t>
                      </a:r>
                    </a:p>
                  </a:txBody>
                  <a:tcPr anchor="ctr"/>
                </a:tc>
                <a:tc>
                  <a:txBody>
                    <a:bodyPr/>
                    <a:p>
                      <a:pPr algn="ctr" fontAlgn="ctr"/>
                      <a:r>
                        <a:rPr sz="1100">
                          <a:latin typeface="Calibri"/>
                        </a:rPr>
                        <a:t>Female</a:t>
                      </a:r>
                    </a:p>
                  </a:txBody>
                  <a:tcPr anchor="ctr"/>
                </a:tc>
                <a:tc>
                  <a:txBody>
                    <a:bodyPr/>
                    <a:p>
                      <a:pPr algn="ctr" fontAlgn="ctr"/>
                      <a:r>
                        <a:rPr sz="1100">
                          <a:latin typeface="Calibri"/>
                        </a:rPr>
                        <a:t>Marketing</a:t>
                      </a:r>
                    </a:p>
                  </a:txBody>
                  <a:tcPr anchor="ctr"/>
                </a:tc>
                <a:tc>
                  <a:txBody>
                    <a:bodyPr/>
                    <a:p>
                      <a:pPr algn="ctr" fontAlgn="ctr"/>
                      <a:r>
                        <a:rPr sz="1100">
                          <a:latin typeface="Calibri"/>
                        </a:rPr>
                        <a:t>66017.18</a:t>
                      </a:r>
                    </a:p>
                  </a:txBody>
                  <a:tcPr anchor="ctr"/>
                </a:tc>
                <a:tc>
                  <a:txBody>
                    <a:bodyPr/>
                    <a:p>
                      <a:pPr algn="ctr" fontAlgn="ctr"/>
                      <a:r>
                        <a:rPr sz="1100">
                          <a:latin typeface="Calibri"/>
                        </a:rPr>
                        <a:t>43643</a:t>
                      </a:r>
                    </a:p>
                  </a:txBody>
                  <a:tcPr anchor="ctr"/>
                </a:tc>
                <a:tc>
                  <a:txBody>
                    <a:bodyPr/>
                    <a:p>
                      <a:pPr algn="ctr" fontAlgn="ctr"/>
                      <a:r>
                        <a:rPr sz="1100">
                          <a:latin typeface="Calibri"/>
                        </a:rPr>
                        <a:t>0.9</a:t>
                      </a:r>
                    </a:p>
                  </a:txBody>
                  <a:tcPr anchor="ctr"/>
                </a:tc>
              </a:tr>
              <a:tr h="483279">
                <a:tc>
                  <a:txBody>
                    <a:bodyPr/>
                    <a:p>
                      <a:pPr algn="ctr" fontAlgn="ctr"/>
                      <a:r>
                        <a:rPr sz="1100">
                          <a:latin typeface="Calibri"/>
                        </a:rPr>
                        <a:t> Leena Bruckshaw</a:t>
                      </a:r>
                    </a:p>
                  </a:txBody>
                  <a:tcPr anchor="ctr"/>
                </a:tc>
                <a:tc>
                  <a:txBody>
                    <a:bodyPr/>
                    <a:p>
                      <a:pPr algn="ctr" fontAlgn="ctr"/>
                      <a:r>
                        <a:rPr sz="1100">
                          <a:latin typeface="Calibri"/>
                        </a:rPr>
                        <a:t>Male</a:t>
                      </a:r>
                    </a:p>
                  </a:txBody>
                  <a:tcPr anchor="ctr"/>
                </a:tc>
                <a:tc>
                  <a:txBody>
                    <a:bodyPr/>
                    <a:p>
                      <a:pPr algn="ctr" fontAlgn="ctr"/>
                      <a:r>
                        <a:rPr sz="1100">
                          <a:latin typeface="Calibri"/>
                        </a:rPr>
                        <a:t>Research and Development</a:t>
                      </a:r>
                    </a:p>
                  </a:txBody>
                  <a:tcPr anchor="ctr"/>
                </a:tc>
                <a:tc>
                  <a:txBody>
                    <a:bodyPr/>
                    <a:p>
                      <a:pPr algn="ctr" fontAlgn="ctr"/>
                      <a:r>
                        <a:rPr sz="1100">
                          <a:latin typeface="Calibri"/>
                        </a:rPr>
                        <a:t>74279.01</a:t>
                      </a:r>
                    </a:p>
                  </a:txBody>
                  <a:tcPr anchor="ctr"/>
                </a:tc>
                <a:tc>
                  <a:txBody>
                    <a:bodyPr/>
                    <a:p>
                      <a:pPr algn="ctr" fontAlgn="ctr"/>
                      <a:r>
                        <a:rPr sz="1100">
                          <a:latin typeface="Calibri"/>
                        </a:rPr>
                        <a:t>43466</a:t>
                      </a:r>
                    </a:p>
                  </a:txBody>
                  <a:tcPr anchor="ctr"/>
                </a:tc>
                <a:tc>
                  <a:txBody>
                    <a:bodyPr/>
                    <a:p>
                      <a:pPr algn="ctr" fontAlgn="ctr"/>
                      <a:r>
                        <a:rPr sz="1100">
                          <a:latin typeface="Calibri"/>
                        </a:rPr>
                        <a:t>1</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000"/>
        </a:solidFill>
      </p:bgPr>
    </p:bg>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9129712" y="-17724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548215" y="300249"/>
            <a:ext cx="5263515" cy="537211"/>
          </a:xfrm>
          <a:prstGeom prst="rect"/>
        </p:spPr>
        <p:txBody>
          <a:bodyPr bIns="0" lIns="0" rIns="0" rtlCol="0" tIns="16510" vert="horz" wrap="square">
            <a:spAutoFit/>
          </a:bodyPr>
          <a:p>
            <a:pPr marL="12700">
              <a:lnSpc>
                <a:spcPct val="100000"/>
              </a:lnSpc>
              <a:spcBef>
                <a:spcPts val="130"/>
              </a:spcBef>
              <a:tabLst>
                <a:tab algn="l" pos="2642870"/>
              </a:tabLst>
            </a:pPr>
            <a:r>
              <a:rPr dirty="0" sz="4250" i="1" spc="5" u="sng">
                <a:solidFill>
                  <a:srgbClr val="BF0000"/>
                </a:solidFill>
                <a:effectLst>
                  <a:outerShdw algn="br" blurRad="38100" dir="2700000" dist="38100" rotWithShape="0">
                    <a:srgbClr val="000000"/>
                  </a:outerShdw>
                </a:effectLst>
              </a:rPr>
              <a:t>PROJECT	</a:t>
            </a:r>
            <a:r>
              <a:rPr dirty="0" sz="4250" i="1" spc="-20" u="sng">
                <a:solidFill>
                  <a:srgbClr val="BF0000"/>
                </a:solidFill>
                <a:effectLst>
                  <a:outerShdw algn="br" blurRad="38100" dir="2700000" dist="38100" rotWithShape="0">
                    <a:srgbClr val="000000"/>
                  </a:outerShdw>
                </a:effectLst>
              </a:rPr>
              <a:t>OVERVIEW</a:t>
            </a:r>
            <a:endParaRPr sz="4250" i="1" u="sng">
              <a:solidFill>
                <a:srgbClr val="BF0000"/>
              </a:solidFill>
              <a:effectLst>
                <a:outerShdw algn="br" blurRad="38100" dir="2700000" dist="38100" rotWithShape="0">
                  <a:srgbClr val="000000"/>
                </a:outerShdw>
              </a:effectLs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
          <p:cNvSpPr txBox="1"/>
          <p:nvPr/>
        </p:nvSpPr>
        <p:spPr>
          <a:xfrm>
            <a:off x="676274" y="118110"/>
            <a:ext cx="8895822" cy="3647440"/>
          </a:xfrm>
          <a:prstGeom prst="rect"/>
        </p:spPr>
        <p:txBody>
          <a:bodyPr rtlCol="0" wrap="square">
            <a:spAutoFit/>
          </a:bodyPr>
          <a:p>
            <a:r>
              <a:rPr sz="2800" lang="en-US">
                <a:solidFill>
                  <a:srgbClr val="FFC000"/>
                </a:solidFill>
              </a:rPr>
              <a:t>
Departmental Distribution: Each department has a relatively small number of employees, indicating a possible niche or specialized role within the organization.
Salary Insights: Salaries vary significantly, reflecting differences in roles, responsibilities, and possibly tenure.
FTE and Employment Type: The majority of employees are full-time, but there is a notable presence of part-time roles.
Gender Diversity: The workforce is slightly more female-dominated</a:t>
            </a:r>
            <a:endParaRPr sz="2800" lang="en-US">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4"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b="0" dirty="0" sz="3200" i="1" spc="25" u="sng">
                <a:solidFill>
                  <a:srgbClr val="BF0000"/>
                </a:solidFill>
                <a:effectLst>
                  <a:outerShdw algn="br" blurRad="38100" dir="2700000" dist="38100" rotWithShape="0">
                    <a:srgbClr val="000000"/>
                  </a:outerShdw>
                </a:effectLst>
              </a:rPr>
              <a:t>W</a:t>
            </a:r>
            <a:r>
              <a:rPr b="0" dirty="0" sz="3200" i="1" spc="-20" u="sng">
                <a:solidFill>
                  <a:srgbClr val="BF0000"/>
                </a:solidFill>
                <a:effectLst>
                  <a:outerShdw algn="br" blurRad="38100" dir="2700000" dist="38100" rotWithShape="0">
                    <a:srgbClr val="000000"/>
                  </a:outerShdw>
                </a:effectLst>
              </a:rPr>
              <a:t>H</a:t>
            </a:r>
            <a:r>
              <a:rPr b="0" dirty="0" sz="3200" i="1" spc="20" u="sng">
                <a:solidFill>
                  <a:srgbClr val="BF0000"/>
                </a:solidFill>
                <a:effectLst>
                  <a:outerShdw algn="br" blurRad="38100" dir="2700000" dist="38100" rotWithShape="0">
                    <a:srgbClr val="000000"/>
                  </a:outerShdw>
                </a:effectLst>
              </a:rPr>
              <a:t>O</a:t>
            </a:r>
            <a:r>
              <a:rPr b="0" dirty="0" sz="3200" i="1" spc="-2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AR</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T</a:t>
            </a:r>
            <a:r>
              <a:rPr b="0" dirty="0" sz="3200" i="1" spc="-15" u="sng">
                <a:solidFill>
                  <a:srgbClr val="BF0000"/>
                </a:solidFill>
                <a:effectLst>
                  <a:outerShdw algn="br" blurRad="38100" dir="2700000" dist="38100" rotWithShape="0">
                    <a:srgbClr val="000000"/>
                  </a:outerShdw>
                </a:effectLst>
              </a:rPr>
              <a:t>H</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20" u="sng">
                <a:solidFill>
                  <a:srgbClr val="BF0000"/>
                </a:solidFill>
                <a:effectLst>
                  <a:outerShdw algn="br" blurRad="38100" dir="2700000" dist="38100" rotWithShape="0">
                    <a:srgbClr val="000000"/>
                  </a:outerShdw>
                </a:effectLst>
              </a:rPr>
              <a:t>E</a:t>
            </a:r>
            <a:r>
              <a:rPr b="0" dirty="0" sz="3200" i="1" spc="30" u="sng">
                <a:solidFill>
                  <a:srgbClr val="BF0000"/>
                </a:solidFill>
                <a:effectLst>
                  <a:outerShdw algn="br" blurRad="38100" dir="2700000" dist="38100" rotWithShape="0">
                    <a:srgbClr val="000000"/>
                  </a:outerShdw>
                </a:effectLst>
              </a:rPr>
              <a:t>N</a:t>
            </a:r>
            <a:r>
              <a:rPr b="0" dirty="0" sz="3200" i="1" spc="15" u="sng">
                <a:solidFill>
                  <a:srgbClr val="BF0000"/>
                </a:solidFill>
                <a:effectLst>
                  <a:outerShdw algn="br" blurRad="38100" dir="2700000" dist="38100" rotWithShape="0">
                    <a:srgbClr val="000000"/>
                  </a:outerShdw>
                </a:effectLst>
              </a:rPr>
              <a:t>D</a:t>
            </a:r>
            <a:r>
              <a:rPr b="0" dirty="0" sz="3200" i="1" spc="-45" u="sng">
                <a:solidFill>
                  <a:srgbClr val="BF0000"/>
                </a:solidFill>
                <a:effectLst>
                  <a:outerShdw algn="br" blurRad="38100" dir="2700000" dist="38100" rotWithShape="0">
                    <a:srgbClr val="000000"/>
                  </a:outerShdw>
                </a:effectLst>
              </a:rPr>
              <a:t> </a:t>
            </a:r>
            <a:r>
              <a:rPr b="0" dirty="0" sz="3200" i="1" u="sng">
                <a:solidFill>
                  <a:srgbClr val="BF0000"/>
                </a:solidFill>
                <a:effectLst>
                  <a:outerShdw algn="br" blurRad="38100" dir="2700000" dist="38100" rotWithShape="0">
                    <a:srgbClr val="000000"/>
                  </a:outerShdw>
                </a:effectLst>
              </a:rPr>
              <a:t>U</a:t>
            </a:r>
            <a:r>
              <a:rPr b="0" dirty="0" sz="3200" i="1" spc="10" u="sng">
                <a:solidFill>
                  <a:srgbClr val="BF0000"/>
                </a:solidFill>
                <a:effectLst>
                  <a:outerShdw algn="br" blurRad="38100" dir="2700000" dist="38100" rotWithShape="0">
                    <a:srgbClr val="000000"/>
                  </a:outerShdw>
                </a:effectLst>
              </a:rPr>
              <a:t>S</a:t>
            </a:r>
            <a:r>
              <a:rPr b="0" dirty="0" sz="3200" i="1" spc="-25" u="sng">
                <a:solidFill>
                  <a:srgbClr val="BF0000"/>
                </a:solidFill>
                <a:effectLst>
                  <a:outerShdw algn="br" blurRad="38100" dir="2700000" dist="38100" rotWithShape="0">
                    <a:srgbClr val="000000"/>
                  </a:outerShdw>
                </a:effectLst>
              </a:rPr>
              <a:t>E</a:t>
            </a:r>
            <a:r>
              <a:rPr b="0" dirty="0" sz="3200" i="1" spc="-10" u="sng">
                <a:solidFill>
                  <a:srgbClr val="BF0000"/>
                </a:solidFill>
                <a:effectLst>
                  <a:outerShdw algn="br" blurRad="38100" dir="2700000" dist="38100" rotWithShape="0">
                    <a:srgbClr val="000000"/>
                  </a:outerShdw>
                </a:effectLst>
              </a:rPr>
              <a:t>R</a:t>
            </a:r>
            <a:r>
              <a:rPr b="0" dirty="0" sz="3200" i="1" spc="5" u="sng">
                <a:solidFill>
                  <a:srgbClr val="BF0000"/>
                </a:solidFill>
                <a:effectLst>
                  <a:outerShdw algn="br" blurRad="38100" dir="2700000" dist="38100" rotWithShape="0">
                    <a:srgbClr val="000000"/>
                  </a:outerShdw>
                </a:effectLst>
              </a:rPr>
              <a:t>S?</a:t>
            </a:r>
            <a:endParaRPr b="0" sz="3200" i="1" u="sng">
              <a:solidFill>
                <a:srgbClr val="BF0000"/>
              </a:solidFill>
              <a:effectLst>
                <a:outerShdw algn="br" blurRad="38100" dir="2700000" dist="38100" rotWithShape="0">
                  <a:srgbClr val="000000"/>
                </a:outerShdw>
              </a:effectLs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723899" y="2035491"/>
            <a:ext cx="8578273" cy="3647440"/>
          </a:xfrm>
          <a:prstGeom prst="rect"/>
        </p:spPr>
        <p:txBody>
          <a:bodyPr rtlCol="0" wrap="square">
            <a:spAutoFit/>
          </a:bodyPr>
          <a:p>
            <a:r>
              <a:rPr sz="2800" lang="en-US">
                <a:solidFill>
                  <a:srgbClr val="36363D"/>
                </a:solidFill>
              </a:rPr>
              <a:t>if you are referring to employees who are involved in roles directly serving external customers or clients, then those might be roles in departments such as:
Business Development (Oona Donan)
Services (Mick Spraberry)
Marketing (Jessica Callcott)
These roles are likely to interact with external stakeholders and thus could be considered as having a direct impact on end users or clients.</a:t>
            </a:r>
            <a:endParaRPr sz="2800" lang="en-US">
              <a:solidFill>
                <a:srgbClr val="36363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314826" y="-4427338"/>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039225" y="-15031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34661" y="422850"/>
            <a:ext cx="9763125" cy="546736"/>
          </a:xfrm>
          <a:prstGeom prst="rect"/>
        </p:spPr>
        <p:txBody>
          <a:bodyPr bIns="0" lIns="0" rIns="0" rtlCol="0" tIns="13335" vert="horz" wrap="square">
            <a:spAutoFit/>
          </a:bodyPr>
          <a:p>
            <a:pPr marL="12700">
              <a:lnSpc>
                <a:spcPct val="100000"/>
              </a:lnSpc>
              <a:spcBef>
                <a:spcPts val="105"/>
              </a:spcBef>
            </a:pP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U</a:t>
            </a:r>
            <a:r>
              <a:rPr dirty="0" sz="3600" i="1" u="sng">
                <a:solidFill>
                  <a:srgbClr val="BF0000"/>
                </a:solidFill>
                <a:effectLst>
                  <a:outerShdw algn="br" blurRad="38100" dir="2700000" dist="38100" rotWithShape="0">
                    <a:srgbClr val="000000"/>
                  </a:outerShdw>
                </a:effectLst>
              </a:rPr>
              <a:t>R</a:t>
            </a:r>
            <a:r>
              <a:rPr dirty="0" sz="3600" i="1" spc="5" u="sng">
                <a:solidFill>
                  <a:srgbClr val="BF0000"/>
                </a:solidFill>
                <a:effectLst>
                  <a:outerShdw algn="br" blurRad="38100" dir="2700000" dist="38100" rotWithShape="0">
                    <a:srgbClr val="000000"/>
                  </a:outerShdw>
                </a:effectLst>
              </a:rPr>
              <a:t> </a:t>
            </a:r>
            <a:r>
              <a:rPr dirty="0" sz="3600" i="1" spc="25" u="sng">
                <a:solidFill>
                  <a:srgbClr val="BF0000"/>
                </a:solidFill>
                <a:effectLst>
                  <a:outerShdw algn="br" blurRad="38100" dir="2700000" dist="38100" rotWithShape="0">
                    <a:srgbClr val="000000"/>
                  </a:outerShdw>
                </a:effectLst>
              </a:rPr>
              <a:t>S</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LU</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r>
              <a:rPr dirty="0" sz="3600" i="1" spc="-345" u="sng">
                <a:solidFill>
                  <a:srgbClr val="BF0000"/>
                </a:solidFill>
                <a:effectLst>
                  <a:outerShdw algn="br" blurRad="38100" dir="2700000" dist="38100" rotWithShape="0">
                    <a:srgbClr val="000000"/>
                  </a:outerShdw>
                </a:effectLst>
              </a:rPr>
              <a:t> </a:t>
            </a:r>
            <a:r>
              <a:rPr dirty="0" sz="3600" i="1" spc="-35" u="sng">
                <a:solidFill>
                  <a:srgbClr val="BF0000"/>
                </a:solidFill>
                <a:effectLst>
                  <a:outerShdw algn="br" blurRad="38100" dir="2700000" dist="38100" rotWithShape="0">
                    <a:srgbClr val="000000"/>
                  </a:outerShdw>
                </a:effectLst>
              </a:rPr>
              <a:t>A</a:t>
            </a:r>
            <a:r>
              <a:rPr dirty="0" sz="3600" i="1" spc="-5" u="sng">
                <a:solidFill>
                  <a:srgbClr val="BF0000"/>
                </a:solidFill>
                <a:effectLst>
                  <a:outerShdw algn="br" blurRad="38100" dir="2700000" dist="38100" rotWithShape="0">
                    <a:srgbClr val="000000"/>
                  </a:outerShdw>
                </a:effectLst>
              </a:rPr>
              <a:t>N</a:t>
            </a:r>
            <a:r>
              <a:rPr dirty="0" sz="3600" i="1" u="sng">
                <a:solidFill>
                  <a:srgbClr val="BF0000"/>
                </a:solidFill>
                <a:effectLst>
                  <a:outerShdw algn="br" blurRad="38100" dir="2700000" dist="38100" rotWithShape="0">
                    <a:srgbClr val="000000"/>
                  </a:outerShdw>
                </a:effectLst>
              </a:rPr>
              <a:t>D</a:t>
            </a:r>
            <a:r>
              <a:rPr dirty="0" sz="3600" i="1" spc="35" u="sng">
                <a:solidFill>
                  <a:srgbClr val="BF0000"/>
                </a:solidFill>
                <a:effectLst>
                  <a:outerShdw algn="br" blurRad="38100" dir="2700000" dist="38100" rotWithShape="0">
                    <a:srgbClr val="000000"/>
                  </a:outerShdw>
                </a:effectLst>
              </a:rPr>
              <a:t> </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u="sng">
                <a:solidFill>
                  <a:srgbClr val="BF0000"/>
                </a:solidFill>
                <a:effectLst>
                  <a:outerShdw algn="br" blurRad="38100" dir="2700000" dist="38100" rotWithShape="0">
                    <a:srgbClr val="000000"/>
                  </a:outerShdw>
                </a:effectLst>
              </a:rPr>
              <a:t>S</a:t>
            </a:r>
            <a:r>
              <a:rPr dirty="0" sz="3600" i="1" spc="60" u="sng">
                <a:solidFill>
                  <a:srgbClr val="BF0000"/>
                </a:solidFill>
                <a:effectLst>
                  <a:outerShdw algn="br" blurRad="38100" dir="2700000" dist="38100" rotWithShape="0">
                    <a:srgbClr val="000000"/>
                  </a:outerShdw>
                </a:effectLst>
              </a:rPr>
              <a:t> </a:t>
            </a:r>
            <a:r>
              <a:rPr dirty="0" sz="3600" i="1" spc="-295" u="sng">
                <a:solidFill>
                  <a:srgbClr val="BF0000"/>
                </a:solidFill>
                <a:effectLst>
                  <a:outerShdw algn="br" blurRad="38100" dir="2700000" dist="38100" rotWithShape="0">
                    <a:srgbClr val="000000"/>
                  </a:outerShdw>
                </a:effectLst>
              </a:rPr>
              <a:t>V</a:t>
            </a:r>
            <a:r>
              <a:rPr dirty="0" sz="3600" i="1" spc="-35" u="sng">
                <a:solidFill>
                  <a:srgbClr val="BF0000"/>
                </a:solidFill>
                <a:effectLst>
                  <a:outerShdw algn="br" blurRad="38100" dir="2700000" dist="38100" rotWithShape="0">
                    <a:srgbClr val="000000"/>
                  </a:outerShdw>
                </a:effectLst>
              </a:rPr>
              <a:t>A</a:t>
            </a:r>
            <a:r>
              <a:rPr dirty="0" sz="3600" i="1" spc="25" u="sng">
                <a:solidFill>
                  <a:srgbClr val="BF0000"/>
                </a:solidFill>
                <a:effectLst>
                  <a:outerShdw algn="br" blurRad="38100" dir="2700000" dist="38100" rotWithShape="0">
                    <a:srgbClr val="000000"/>
                  </a:outerShdw>
                </a:effectLst>
              </a:rPr>
              <a:t>LU</a:t>
            </a:r>
            <a:r>
              <a:rPr dirty="0" sz="3600" i="1" u="sng">
                <a:solidFill>
                  <a:srgbClr val="BF0000"/>
                </a:solidFill>
                <a:effectLst>
                  <a:outerShdw algn="br" blurRad="38100" dir="2700000" dist="38100" rotWithShape="0">
                    <a:srgbClr val="000000"/>
                  </a:outerShdw>
                </a:effectLst>
              </a:rPr>
              <a:t>E</a:t>
            </a:r>
            <a:r>
              <a:rPr dirty="0" sz="3600" i="1" spc="-65" u="sng">
                <a:solidFill>
                  <a:srgbClr val="BF0000"/>
                </a:solidFill>
                <a:effectLst>
                  <a:outerShdw algn="br" blurRad="38100" dir="2700000" dist="38100" rotWithShape="0">
                    <a:srgbClr val="000000"/>
                  </a:outerShdw>
                </a:effectLst>
              </a:rPr>
              <a:t> </a:t>
            </a:r>
            <a:r>
              <a:rPr dirty="0" sz="3600" i="1" spc="-15" u="sng">
                <a:solidFill>
                  <a:srgbClr val="BF0000"/>
                </a:solidFill>
                <a:effectLst>
                  <a:outerShdw algn="br" blurRad="38100" dir="2700000" dist="38100" rotWithShape="0">
                    <a:srgbClr val="000000"/>
                  </a:outerShdw>
                </a:effectLst>
              </a:rPr>
              <a:t>P</a:t>
            </a:r>
            <a:r>
              <a:rPr dirty="0" sz="3600" i="1" spc="-30" u="sng">
                <a:solidFill>
                  <a:srgbClr val="BF0000"/>
                </a:solidFill>
                <a:effectLst>
                  <a:outerShdw algn="br" blurRad="38100" dir="2700000" dist="38100" rotWithShape="0">
                    <a:srgbClr val="000000"/>
                  </a:outerShdw>
                </a:effectLst>
              </a:rPr>
              <a:t>R</a:t>
            </a:r>
            <a:r>
              <a:rPr dirty="0" sz="3600" i="1" spc="10" u="sng">
                <a:solidFill>
                  <a:srgbClr val="BF0000"/>
                </a:solidFill>
                <a:effectLst>
                  <a:outerShdw algn="br" blurRad="38100" dir="2700000" dist="38100" rotWithShape="0">
                    <a:srgbClr val="000000"/>
                  </a:outerShdw>
                </a:effectLst>
              </a:rPr>
              <a:t>O</a:t>
            </a:r>
            <a:r>
              <a:rPr dirty="0" sz="3600" i="1" spc="-15" u="sng">
                <a:solidFill>
                  <a:srgbClr val="BF0000"/>
                </a:solidFill>
                <a:effectLst>
                  <a:outerShdw algn="br" blurRad="38100" dir="2700000" dist="38100" rotWithShape="0">
                    <a:srgbClr val="000000"/>
                  </a:outerShdw>
                </a:effectLst>
              </a:rPr>
              <a:t>P</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S</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endParaRPr dirty="0" sz="3600" i="1" u="sng">
              <a:solidFill>
                <a:srgbClr val="BF0000"/>
              </a:solidFill>
              <a:effectLst>
                <a:outerShdw algn="br" blurRad="38100" dir="2700000" dist="38100" rotWithShape="0">
                  <a:srgbClr val="000000"/>
                </a:outerShdw>
              </a:effectLs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34661" y="969585"/>
            <a:ext cx="9762193" cy="3025140"/>
          </a:xfrm>
          <a:prstGeom prst="rect"/>
        </p:spPr>
        <p:txBody>
          <a:bodyPr rtlCol="0" wrap="square">
            <a:spAutoFit/>
          </a:bodyPr>
          <a:p>
            <a:r>
              <a:rPr sz="2800" lang="en-US">
                <a:solidFill>
                  <a:srgbClr val="000000"/>
                </a:solidFill>
              </a:rPr>
              <a:t>Solution:
Employee Optimization and Talent Utilization
The solution involves strategically leveraging the skills and roles of employees to enhance overall business performance. This includes optimizing the allocation of resources based on department needs, employee strengths, and organizational goals.</a:t>
            </a:r>
            <a:endParaRPr sz="2800" lang="en-US">
              <a:solidFill>
                <a:srgbClr val="000000"/>
              </a:solidFill>
            </a:endParaRPr>
          </a:p>
        </p:txBody>
      </p:sp>
      <p:sp>
        <p:nvSpPr>
          <p:cNvPr id="1048668" name=""/>
          <p:cNvSpPr txBox="1"/>
          <p:nvPr/>
        </p:nvSpPr>
        <p:spPr>
          <a:xfrm>
            <a:off x="323127" y="4009992"/>
            <a:ext cx="9120909" cy="929640"/>
          </a:xfrm>
          <a:prstGeom prst="rect"/>
        </p:spPr>
        <p:txBody>
          <a:bodyPr rtlCol="0" wrap="square">
            <a:spAutoFit/>
          </a:bodyPr>
          <a:p>
            <a:r>
              <a:rPr sz="2800" lang="en-US">
                <a:solidFill>
                  <a:srgbClr val="000000"/>
                </a:solidFill>
              </a:rPr>
              <a:t>Value Proposition: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I</a:t>
            </a:r>
            <a:r>
              <a:rPr sz="2800" lang="en-US">
                <a:solidFill>
                  <a:srgbClr val="000000"/>
                </a:solidFill>
              </a:rPr>
              <a:t>ncreased Efficiency and Productivity</a:t>
            </a:r>
            <a:endParaRPr sz="2800" lang="en-US">
              <a:solidFill>
                <a:srgbClr val="000000"/>
              </a:solidFill>
            </a:endParaRPr>
          </a:p>
        </p:txBody>
      </p:sp>
      <p:sp>
        <p:nvSpPr>
          <p:cNvPr id="1048669" name=""/>
          <p:cNvSpPr txBox="1"/>
          <p:nvPr/>
        </p:nvSpPr>
        <p:spPr>
          <a:xfrm>
            <a:off x="1264660" y="4939632"/>
            <a:ext cx="6419326" cy="510540"/>
          </a:xfrm>
          <a:prstGeom prst="rect"/>
        </p:spPr>
        <p:txBody>
          <a:bodyPr rtlCol="0" wrap="square">
            <a:spAutoFit/>
          </a:bodyPr>
          <a:p>
            <a:r>
              <a:rPr sz="2800" lang="en-US">
                <a:solidFill>
                  <a:srgbClr val="000000"/>
                </a:solidFill>
              </a:rPr>
              <a:t>Enhanced Employee Satisfaction</a:t>
            </a:r>
            <a:endParaRPr sz="2800" lang="en-US">
              <a:solidFill>
                <a:srgbClr val="000000"/>
              </a:solidFill>
            </a:endParaRPr>
          </a:p>
        </p:txBody>
      </p:sp>
      <p:sp>
        <p:nvSpPr>
          <p:cNvPr id="1048670" name=""/>
          <p:cNvSpPr txBox="1"/>
          <p:nvPr/>
        </p:nvSpPr>
        <p:spPr>
          <a:xfrm>
            <a:off x="1421823" y="5417802"/>
            <a:ext cx="7931727" cy="510541"/>
          </a:xfrm>
          <a:prstGeom prst="rect"/>
        </p:spPr>
        <p:txBody>
          <a:bodyPr rtlCol="0" wrap="square">
            <a:spAutoFit/>
          </a:bodyPr>
          <a:p>
            <a:r>
              <a:rPr sz="2800" lang="en-US">
                <a:solidFill>
                  <a:srgbClr val="000000"/>
                </a:solidFill>
              </a:rPr>
              <a:t>Better Client and Customer Engagement:</a:t>
            </a:r>
            <a:endParaRPr sz="2800" lang="en-US">
              <a:solidFill>
                <a:srgbClr val="000000"/>
              </a:solidFill>
            </a:endParaRPr>
          </a:p>
        </p:txBody>
      </p:sp>
      <p:sp>
        <p:nvSpPr>
          <p:cNvPr id="1048671" name=""/>
          <p:cNvSpPr txBox="1"/>
          <p:nvPr/>
        </p:nvSpPr>
        <p:spPr>
          <a:xfrm>
            <a:off x="1524000" y="5895974"/>
            <a:ext cx="5530273" cy="510540"/>
          </a:xfrm>
          <a:prstGeom prst="rect"/>
        </p:spPr>
        <p:txBody>
          <a:bodyPr rtlCol="0" wrap="square">
            <a:spAutoFit/>
          </a:bodyPr>
          <a:p>
            <a:r>
              <a:rPr sz="2800" lang="en-US">
                <a:solidFill>
                  <a:srgbClr val="000000"/>
                </a:solidFill>
              </a:rPr>
              <a:t>Data-Driven Decision Making</a:t>
            </a:r>
            <a:endParaRPr sz="2800" lang="en-US">
              <a:solidFill>
                <a:srgbClr val="000000"/>
              </a:solidFill>
            </a:endParaRPr>
          </a:p>
        </p:txBody>
      </p:sp>
      <p:sp>
        <p:nvSpPr>
          <p:cNvPr id="1048672" name=""/>
          <p:cNvSpPr txBox="1"/>
          <p:nvPr/>
        </p:nvSpPr>
        <p:spPr>
          <a:xfrm>
            <a:off x="1524000" y="6212205"/>
            <a:ext cx="5945909" cy="510540"/>
          </a:xfrm>
          <a:prstGeom prst="rect"/>
        </p:spPr>
        <p:txBody>
          <a:bodyPr rtlCol="0" wrap="square">
            <a:spAutoFit/>
          </a:bodyPr>
          <a:p>
            <a:r>
              <a:rPr sz="2800" lang="en-US">
                <a:solidFill>
                  <a:srgbClr val="000000"/>
                </a:solidFill>
              </a:rPr>
              <a:t>Cost Management: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6" name=""/>
        <p:cNvGrpSpPr/>
        <p:nvPr/>
      </p:nvGrpSpPr>
      <p:grpSpPr>
        <a:xfrm>
          <a:off x="0" y="0"/>
          <a:ext cx="0" cy="0"/>
          <a:chOff x="0" y="0"/>
          <a:chExt cx="0" cy="0"/>
        </a:xfrm>
      </p:grpSpPr>
      <p:sp>
        <p:nvSpPr>
          <p:cNvPr id="1048673" name="Title 1"/>
          <p:cNvSpPr>
            <a:spLocks noGrp="1"/>
          </p:cNvSpPr>
          <p:nvPr>
            <p:ph type="title"/>
          </p:nvPr>
        </p:nvSpPr>
        <p:spPr>
          <a:xfrm>
            <a:off x="500321" y="190006"/>
            <a:ext cx="10681335" cy="723901"/>
          </a:xfrm>
        </p:spPr>
        <p:txBody>
          <a:bodyPr/>
          <a:p>
            <a:r>
              <a:rPr dirty="0" i="1" lang="en-IN" u="sng">
                <a:solidFill>
                  <a:srgbClr val="BF0000"/>
                </a:solidFill>
                <a:effectLst>
                  <a:outerShdw algn="br" blurRad="38100" dir="2700000" dist="38100" rotWithShape="0">
                    <a:srgbClr val="000000"/>
                  </a:outerShdw>
                </a:effectLst>
              </a:rPr>
              <a:t>Dataset Description</a:t>
            </a:r>
            <a:endParaRPr dirty="0" i="1" lang="en-IN" u="sng">
              <a:solidFill>
                <a:srgbClr val="BF0000"/>
              </a:solidFill>
              <a:effectLst>
                <a:outerShdw algn="br" blurRad="38100" dir="2700000" dist="38100" rotWithShape="0">
                  <a:srgbClr val="000000"/>
                </a:outerShdw>
              </a:effectLst>
            </a:endParaRPr>
          </a:p>
        </p:txBody>
      </p:sp>
      <p:sp>
        <p:nvSpPr>
          <p:cNvPr id="1048674" name=""/>
          <p:cNvSpPr txBox="1"/>
          <p:nvPr/>
        </p:nvSpPr>
        <p:spPr>
          <a:xfrm>
            <a:off x="500322" y="1109344"/>
            <a:ext cx="10936345" cy="5539740"/>
          </a:xfrm>
          <a:prstGeom prst="rect"/>
        </p:spPr>
        <p:txBody>
          <a:bodyPr rtlCol="0" wrap="square">
            <a:spAutoFit/>
          </a:bodyPr>
          <a:p>
            <a:r>
              <a:rPr sz="2800" lang="en-US">
                <a:solidFill>
                  <a:srgbClr val="000000"/>
                </a:solidFill>
              </a:rPr>
              <a:t>Dataset Description:
Emp ID: Unique identifier for each employee.
Example: PR00147, PR04686
Name: Full name of the employee.
Example: Minerva Ricardot, Oona Donan
Gender: Gender of the employee.
Example: Male, Female
Department: The department where the employee works.
Example: Business Development, Training</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7"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16604" y="339412"/>
            <a:ext cx="3903402" cy="737236"/>
          </a:xfrm>
          <a:prstGeom prst="rect"/>
        </p:spPr>
        <p:txBody>
          <a:bodyPr bIns="0" lIns="0" rIns="0" rtlCol="0" tIns="13335" vert="horz" wrap="square">
            <a:spAutoFit/>
          </a:bodyPr>
          <a:p>
            <a:pPr marL="12700">
              <a:lnSpc>
                <a:spcPct val="100000"/>
              </a:lnSpc>
              <a:spcBef>
                <a:spcPts val="105"/>
              </a:spcBef>
            </a:pPr>
            <a:r>
              <a:rPr dirty="0" i="1" u="sng">
                <a:solidFill>
                  <a:srgbClr val="BF0000"/>
                </a:solidFill>
                <a:effectLst>
                  <a:outerShdw algn="br" blurRad="38100" dir="2700000" dist="38100" rotWithShape="0">
                    <a:srgbClr val="000000"/>
                  </a:outerShdw>
                </a:effectLst>
              </a:rPr>
              <a:t>R</a:t>
            </a:r>
            <a:r>
              <a:rPr dirty="0" i="1" spc="-40" u="sng">
                <a:solidFill>
                  <a:srgbClr val="BF0000"/>
                </a:solidFill>
                <a:effectLst>
                  <a:outerShdw algn="br" blurRad="38100" dir="2700000" dist="38100" rotWithShape="0">
                    <a:srgbClr val="000000"/>
                  </a:outerShdw>
                </a:effectLst>
              </a:rPr>
              <a:t>E</a:t>
            </a:r>
            <a:r>
              <a:rPr dirty="0" i="1" spc="15" u="sng">
                <a:solidFill>
                  <a:srgbClr val="BF0000"/>
                </a:solidFill>
                <a:effectLst>
                  <a:outerShdw algn="br" blurRad="38100" dir="2700000" dist="38100" rotWithShape="0">
                    <a:srgbClr val="000000"/>
                  </a:outerShdw>
                </a:effectLst>
              </a:rPr>
              <a:t>S</a:t>
            </a:r>
            <a:r>
              <a:rPr dirty="0" i="1" spc="-30" u="sng">
                <a:solidFill>
                  <a:srgbClr val="BF0000"/>
                </a:solidFill>
                <a:effectLst>
                  <a:outerShdw algn="br" blurRad="38100" dir="2700000" dist="38100" rotWithShape="0">
                    <a:srgbClr val="000000"/>
                  </a:outerShdw>
                </a:effectLst>
              </a:rPr>
              <a:t>U</a:t>
            </a:r>
            <a:r>
              <a:rPr dirty="0" i="1" spc="-405" u="sng">
                <a:solidFill>
                  <a:srgbClr val="BF0000"/>
                </a:solidFill>
                <a:effectLst>
                  <a:outerShdw algn="br" blurRad="38100" dir="2700000" dist="38100" rotWithShape="0">
                    <a:srgbClr val="000000"/>
                  </a:outerShdw>
                </a:effectLst>
              </a:rPr>
              <a:t>L</a:t>
            </a:r>
            <a:r>
              <a:rPr dirty="0" i="1" u="sng">
                <a:solidFill>
                  <a:srgbClr val="BF0000"/>
                </a:solidFill>
                <a:effectLst>
                  <a:outerShdw algn="br" blurRad="38100" dir="2700000" dist="38100" rotWithShape="0">
                    <a:srgbClr val="000000"/>
                  </a:outerShdw>
                </a:effectLst>
              </a:rPr>
              <a:t>TS</a:t>
            </a:r>
            <a:endParaRPr dirty="0" i="1" u="sng">
              <a:solidFill>
                <a:srgbClr val="BF0000"/>
              </a:solidFill>
              <a:effectLst>
                <a:outerShdw algn="br" blurRad="38100" dir="2700000" dist="38100" rotWithShape="0">
                  <a:srgbClr val="000000"/>
                </a:outerShdw>
              </a:effectLst>
            </a:endParaRPr>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graphicFrame>
        <p:nvGraphicFramePr>
          <p:cNvPr id="4194305" name="图表 1"/>
          <p:cNvGraphicFramePr>
            <a:graphicFrameLocks/>
          </p:cNvGraphicFramePr>
          <p:nvPr/>
        </p:nvGraphicFramePr>
        <p:xfrm>
          <a:off x="1666874" y="1369842"/>
          <a:ext cx="6450813" cy="50976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2024-09-12T06:07:13Z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160f9b010d36496f977a3358b48a5353</vt:lpwstr>
  </property>
</Properties>
</file>