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c6da54112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c6da54112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9c6da54112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9c6da54112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9c6da54112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9c6da54112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0adc6109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0adc6109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0adc6109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0adc6109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c6da5411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c6da541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0adc6109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0adc6109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79175" y="744575"/>
            <a:ext cx="4053000" cy="286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DATA ANALYSIS AND VISUALISATIONS OF INDIAN PREMIER LEAGUE</a:t>
            </a:r>
            <a:endParaRPr sz="3000"/>
          </a:p>
          <a:p>
            <a:pPr marL="0" lvl="0" indent="0" algn="ctr" rtl="0">
              <a:spcBef>
                <a:spcPts val="0"/>
              </a:spcBef>
              <a:spcAft>
                <a:spcPts val="0"/>
              </a:spcAft>
              <a:buNone/>
            </a:pPr>
            <a:endParaRPr sz="2200"/>
          </a:p>
        </p:txBody>
      </p:sp>
      <p:sp>
        <p:nvSpPr>
          <p:cNvPr id="55" name="Google Shape;55;p13"/>
          <p:cNvSpPr txBox="1">
            <a:spLocks noGrp="1"/>
          </p:cNvSpPr>
          <p:nvPr>
            <p:ph type="subTitle" idx="1"/>
          </p:nvPr>
        </p:nvSpPr>
        <p:spPr>
          <a:xfrm>
            <a:off x="204550" y="40449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Nithin Veer Reddy | Sankaranarayanan | Mohan Dwarampudi</a:t>
            </a:r>
            <a:endParaRPr sz="2000"/>
          </a:p>
        </p:txBody>
      </p:sp>
      <p:pic>
        <p:nvPicPr>
          <p:cNvPr id="56" name="Google Shape;56;p13"/>
          <p:cNvPicPr preferRelativeResize="0"/>
          <p:nvPr/>
        </p:nvPicPr>
        <p:blipFill>
          <a:blip r:embed="rId3">
            <a:alphaModFix/>
          </a:blip>
          <a:stretch>
            <a:fillRect/>
          </a:stretch>
        </p:blipFill>
        <p:spPr>
          <a:xfrm>
            <a:off x="184325" y="345275"/>
            <a:ext cx="4387674" cy="348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000000"/>
                </a:solidFill>
                <a:highlight>
                  <a:srgbClr val="FFFFFF"/>
                </a:highlight>
              </a:rPr>
              <a:t>The Indian Premier League is a professional Twenty20 cricket league in India contested during March or April and May of every year by eight teams representing eight different cities in India.In this project we want to present some cool,interesting fun facts ,records and results of IPL. </a:t>
            </a:r>
            <a:endParaRPr sz="1350">
              <a:solidFill>
                <a:srgbClr val="000000"/>
              </a:solidFill>
              <a:highlight>
                <a:srgbClr val="FFFFFF"/>
              </a:highlight>
            </a:endParaRPr>
          </a:p>
          <a:p>
            <a:pPr marL="0" lvl="0" indent="0" algn="l" rtl="0">
              <a:spcBef>
                <a:spcPts val="1600"/>
              </a:spcBef>
              <a:spcAft>
                <a:spcPts val="0"/>
              </a:spcAft>
              <a:buNone/>
            </a:pPr>
            <a:r>
              <a:rPr lang="en" sz="1350">
                <a:solidFill>
                  <a:srgbClr val="000000"/>
                </a:solidFill>
                <a:highlight>
                  <a:srgbClr val="FFFFFF"/>
                </a:highlight>
              </a:rPr>
              <a:t>Given the amount of data collected over the years, this is a perfect scenario to do data analysis, mining. The data is structured which makes it all the more effective to perform data analysis. Due to the abundance of data, it enables us to explore the various aspects of data pipeline as well and how it can scale. This can be used in building a distributed data analysis/mining system. </a:t>
            </a:r>
            <a:endParaRPr sz="1350">
              <a:solidFill>
                <a:srgbClr val="000000"/>
              </a:solidFill>
              <a:highlight>
                <a:srgbClr val="FFFFFF"/>
              </a:highlight>
            </a:endParaRPr>
          </a:p>
          <a:p>
            <a:pPr marL="0" lvl="0" indent="0" algn="l" rtl="0">
              <a:spcBef>
                <a:spcPts val="1600"/>
              </a:spcBef>
              <a:spcAft>
                <a:spcPts val="0"/>
              </a:spcAft>
              <a:buNone/>
            </a:pPr>
            <a:r>
              <a:rPr lang="en" sz="1350">
                <a:solidFill>
                  <a:srgbClr val="000000"/>
                </a:solidFill>
                <a:highlight>
                  <a:srgbClr val="FFFFFF"/>
                </a:highlight>
              </a:rPr>
              <a:t>A huge amount of data indicates that Data Visualizations can also be utilized to generate useful insights. This can also be used as an example of knowledge mining. It can also be used as a feedback mechanism for the players which will help them in improving the performance. </a:t>
            </a:r>
            <a:endParaRPr sz="1350">
              <a:solidFill>
                <a:srgbClr val="000000"/>
              </a:solidFill>
              <a:highlight>
                <a:srgbClr val="FFFFFF"/>
              </a:highlight>
            </a:endParaRPr>
          </a:p>
          <a:p>
            <a:pPr marL="0" lvl="0" indent="0" algn="l" rtl="0">
              <a:spcBef>
                <a:spcPts val="1600"/>
              </a:spcBef>
              <a:spcAft>
                <a:spcPts val="1600"/>
              </a:spcAft>
              <a:buNone/>
            </a:pPr>
            <a:r>
              <a:rPr lang="en" sz="1350">
                <a:solidFill>
                  <a:srgbClr val="000000"/>
                </a:solidFill>
                <a:highlight>
                  <a:srgbClr val="FFFFFF"/>
                </a:highlight>
              </a:rPr>
              <a:t>These are some of the use cases.</a:t>
            </a:r>
            <a:endParaRPr sz="1350">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MILESTONES</a:t>
            </a:r>
            <a:endParaRPr sz="2600"/>
          </a:p>
        </p:txBody>
      </p:sp>
      <p:sp>
        <p:nvSpPr>
          <p:cNvPr id="68" name="Google Shape;68;p15"/>
          <p:cNvSpPr txBox="1">
            <a:spLocks noGrp="1"/>
          </p:cNvSpPr>
          <p:nvPr>
            <p:ph type="body" idx="1"/>
          </p:nvPr>
        </p:nvSpPr>
        <p:spPr>
          <a:xfrm>
            <a:off x="365275" y="1152475"/>
            <a:ext cx="8520600" cy="3680400"/>
          </a:xfrm>
          <a:prstGeom prst="rect">
            <a:avLst/>
          </a:prstGeom>
        </p:spPr>
        <p:txBody>
          <a:bodyPr spcFirstLastPara="1" wrap="square" lIns="91425" tIns="91425" rIns="91425" bIns="91425" anchor="t" anchorCtr="0">
            <a:noAutofit/>
          </a:bodyPr>
          <a:lstStyle/>
          <a:p>
            <a:pPr marL="457200" lvl="0" indent="-314325" algn="l" rtl="0">
              <a:spcBef>
                <a:spcPts val="0"/>
              </a:spcBef>
              <a:spcAft>
                <a:spcPts val="0"/>
              </a:spcAft>
              <a:buClr>
                <a:srgbClr val="4A86E8"/>
              </a:buClr>
              <a:buSzPts val="1350"/>
              <a:buChar char="●"/>
            </a:pPr>
            <a:r>
              <a:rPr lang="en" sz="1350" b="1">
                <a:solidFill>
                  <a:srgbClr val="4A86E8"/>
                </a:solidFill>
              </a:rPr>
              <a:t>Data Extraction from different sources and storing into S3. </a:t>
            </a:r>
            <a:endParaRPr sz="1350" b="1">
              <a:solidFill>
                <a:srgbClr val="4A86E8"/>
              </a:solidFill>
            </a:endParaRPr>
          </a:p>
          <a:p>
            <a:pPr marL="457200" lvl="0" indent="-314325" algn="l" rtl="0">
              <a:spcBef>
                <a:spcPts val="0"/>
              </a:spcBef>
              <a:spcAft>
                <a:spcPts val="0"/>
              </a:spcAft>
              <a:buClr>
                <a:srgbClr val="4A86E8"/>
              </a:buClr>
              <a:buSzPts val="1350"/>
              <a:buChar char="●"/>
            </a:pPr>
            <a:r>
              <a:rPr lang="en" sz="1350" b="1">
                <a:solidFill>
                  <a:srgbClr val="4A86E8"/>
                </a:solidFill>
              </a:rPr>
              <a:t>Transforming the data into JSON Format.</a:t>
            </a:r>
            <a:endParaRPr sz="1350" b="1">
              <a:solidFill>
                <a:srgbClr val="4A86E8"/>
              </a:solidFill>
            </a:endParaRPr>
          </a:p>
          <a:p>
            <a:pPr marL="457200" lvl="0" indent="-314325" algn="l" rtl="0">
              <a:spcBef>
                <a:spcPts val="0"/>
              </a:spcBef>
              <a:spcAft>
                <a:spcPts val="0"/>
              </a:spcAft>
              <a:buClr>
                <a:srgbClr val="4A86E8"/>
              </a:buClr>
              <a:buSzPts val="1350"/>
              <a:buChar char="●"/>
            </a:pPr>
            <a:r>
              <a:rPr lang="en" sz="1350" b="1">
                <a:solidFill>
                  <a:srgbClr val="4A86E8"/>
                </a:solidFill>
              </a:rPr>
              <a:t>Creating AWS lambda functions to parse the data before loading into DynamoDB.</a:t>
            </a:r>
            <a:endParaRPr sz="1350">
              <a:solidFill>
                <a:srgbClr val="4A86E8"/>
              </a:solidFill>
            </a:endParaRPr>
          </a:p>
          <a:p>
            <a:pPr marL="457200" lvl="0" indent="-314325" algn="l" rtl="0">
              <a:spcBef>
                <a:spcPts val="0"/>
              </a:spcBef>
              <a:spcAft>
                <a:spcPts val="0"/>
              </a:spcAft>
              <a:buClr>
                <a:srgbClr val="6AA84F"/>
              </a:buClr>
              <a:buSzPts val="1350"/>
              <a:buChar char="●"/>
            </a:pPr>
            <a:r>
              <a:rPr lang="en" sz="1350" b="1">
                <a:solidFill>
                  <a:srgbClr val="6AA84F"/>
                </a:solidFill>
              </a:rPr>
              <a:t>Fetching geo data through Google API.</a:t>
            </a:r>
            <a:endParaRPr sz="1350" b="1">
              <a:solidFill>
                <a:srgbClr val="6AA84F"/>
              </a:solidFill>
            </a:endParaRPr>
          </a:p>
          <a:p>
            <a:pPr marL="457200" lvl="0" indent="-314325" algn="l" rtl="0">
              <a:spcBef>
                <a:spcPts val="0"/>
              </a:spcBef>
              <a:spcAft>
                <a:spcPts val="0"/>
              </a:spcAft>
              <a:buClr>
                <a:srgbClr val="6AA84F"/>
              </a:buClr>
              <a:buSzPts val="1350"/>
              <a:buChar char="●"/>
            </a:pPr>
            <a:r>
              <a:rPr lang="en" sz="1350" b="1">
                <a:solidFill>
                  <a:srgbClr val="6AA84F"/>
                </a:solidFill>
              </a:rPr>
              <a:t>Transformed data is loaded into elasticsearch cluster.</a:t>
            </a:r>
            <a:endParaRPr sz="1350" b="1">
              <a:solidFill>
                <a:srgbClr val="6AA84F"/>
              </a:solidFill>
            </a:endParaRPr>
          </a:p>
          <a:p>
            <a:pPr marL="457200" lvl="0" indent="-314325" algn="l" rtl="0">
              <a:spcBef>
                <a:spcPts val="0"/>
              </a:spcBef>
              <a:spcAft>
                <a:spcPts val="0"/>
              </a:spcAft>
              <a:buClr>
                <a:srgbClr val="6AA84F"/>
              </a:buClr>
              <a:buSzPts val="1350"/>
              <a:buChar char="●"/>
            </a:pPr>
            <a:r>
              <a:rPr lang="en" sz="1350" b="1">
                <a:solidFill>
                  <a:srgbClr val="6AA84F"/>
                </a:solidFill>
              </a:rPr>
              <a:t>Indexing the incoming data from lambdas with elasticsearch.</a:t>
            </a:r>
            <a:endParaRPr sz="1350" b="1">
              <a:solidFill>
                <a:srgbClr val="6AA84F"/>
              </a:solidFill>
            </a:endParaRPr>
          </a:p>
          <a:p>
            <a:pPr marL="457200" lvl="0" indent="-314325" algn="l" rtl="0">
              <a:spcBef>
                <a:spcPts val="0"/>
              </a:spcBef>
              <a:spcAft>
                <a:spcPts val="0"/>
              </a:spcAft>
              <a:buClr>
                <a:srgbClr val="6AA84F"/>
              </a:buClr>
              <a:buSzPts val="1350"/>
              <a:buChar char="●"/>
            </a:pPr>
            <a:r>
              <a:rPr lang="en" sz="1350" b="1">
                <a:solidFill>
                  <a:srgbClr val="6AA84F"/>
                </a:solidFill>
              </a:rPr>
              <a:t>Loading the data into three different tables namely Matches,players and Deliverables.</a:t>
            </a:r>
            <a:endParaRPr sz="1350" b="1">
              <a:solidFill>
                <a:srgbClr val="6AA84F"/>
              </a:solidFill>
            </a:endParaRPr>
          </a:p>
          <a:p>
            <a:pPr marL="457200" lvl="0" indent="-314325" algn="l" rtl="0">
              <a:spcBef>
                <a:spcPts val="0"/>
              </a:spcBef>
              <a:spcAft>
                <a:spcPts val="0"/>
              </a:spcAft>
              <a:buClr>
                <a:srgbClr val="6AA84F"/>
              </a:buClr>
              <a:buSzPts val="1350"/>
              <a:buChar char="●"/>
            </a:pPr>
            <a:r>
              <a:rPr lang="en" sz="1350" b="1">
                <a:solidFill>
                  <a:srgbClr val="6AA84F"/>
                </a:solidFill>
              </a:rPr>
              <a:t>Generate visualisations separately for each of the tables with the created indices using kibana.</a:t>
            </a:r>
            <a:endParaRPr sz="1350" b="1">
              <a:solidFill>
                <a:srgbClr val="6AA84F"/>
              </a:solidFill>
            </a:endParaRPr>
          </a:p>
          <a:p>
            <a:pPr marL="457200" lvl="0" indent="-314325" algn="l" rtl="0">
              <a:spcBef>
                <a:spcPts val="0"/>
              </a:spcBef>
              <a:spcAft>
                <a:spcPts val="0"/>
              </a:spcAft>
              <a:buClr>
                <a:srgbClr val="6AA84F"/>
              </a:buClr>
              <a:buSzPts val="1350"/>
              <a:buChar char="●"/>
            </a:pPr>
            <a:r>
              <a:rPr lang="en" sz="1350" b="1">
                <a:solidFill>
                  <a:srgbClr val="6AA84F"/>
                </a:solidFill>
              </a:rPr>
              <a:t>Create the dashboards with the already generated visualisations.</a:t>
            </a:r>
            <a:endParaRPr sz="1350" b="1">
              <a:solidFill>
                <a:srgbClr val="6AA84F"/>
              </a:solidFill>
            </a:endParaRPr>
          </a:p>
          <a:p>
            <a:pPr marL="0" lvl="0" indent="0" algn="l" rtl="0">
              <a:spcBef>
                <a:spcPts val="1600"/>
              </a:spcBef>
              <a:spcAft>
                <a:spcPts val="0"/>
              </a:spcAft>
              <a:buNone/>
            </a:pPr>
            <a:endParaRPr sz="1500"/>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ARCHITECTURE DIAGRAM</a:t>
            </a:r>
            <a:endParaRPr/>
          </a:p>
        </p:txBody>
      </p:sp>
      <p:pic>
        <p:nvPicPr>
          <p:cNvPr id="74" name="Google Shape;74;p16"/>
          <p:cNvPicPr preferRelativeResize="0"/>
          <p:nvPr/>
        </p:nvPicPr>
        <p:blipFill>
          <a:blip r:embed="rId3">
            <a:alphaModFix/>
          </a:blip>
          <a:stretch>
            <a:fillRect/>
          </a:stretch>
        </p:blipFill>
        <p:spPr>
          <a:xfrm>
            <a:off x="152400" y="1170125"/>
            <a:ext cx="8839198" cy="32424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WORK</a:t>
            </a:r>
            <a:endParaRPr/>
          </a:p>
        </p:txBody>
      </p:sp>
      <p:sp>
        <p:nvSpPr>
          <p:cNvPr id="80" name="Google Shape;80;p17"/>
          <p:cNvSpPr txBox="1">
            <a:spLocks noGrp="1"/>
          </p:cNvSpPr>
          <p:nvPr>
            <p:ph type="body" idx="1"/>
          </p:nvPr>
        </p:nvSpPr>
        <p:spPr>
          <a:xfrm>
            <a:off x="311700" y="1152475"/>
            <a:ext cx="8520600" cy="3814200"/>
          </a:xfrm>
          <a:prstGeom prst="rect">
            <a:avLst/>
          </a:prstGeom>
        </p:spPr>
        <p:txBody>
          <a:bodyPr spcFirstLastPara="1" wrap="square" lIns="91425" tIns="91425" rIns="91425" bIns="91425" anchor="t" anchorCtr="0">
            <a:noAutofit/>
          </a:bodyPr>
          <a:lstStyle/>
          <a:p>
            <a:pPr marL="130041" lvl="0" indent="0" algn="l" rtl="0">
              <a:lnSpc>
                <a:spcPct val="100000"/>
              </a:lnSpc>
              <a:spcBef>
                <a:spcPts val="2706"/>
              </a:spcBef>
              <a:spcAft>
                <a:spcPts val="0"/>
              </a:spcAft>
              <a:buNone/>
            </a:pPr>
            <a:r>
              <a:rPr lang="en" sz="1350">
                <a:solidFill>
                  <a:schemeClr val="dk1"/>
                </a:solidFill>
              </a:rPr>
              <a:t>We started out by doing data extraction from sources such as Kaggle and doing preliminary data pre-processing. After this we decided to do initial analysis of data by using a few important statistically important measures like the Pearson Correlation Coefficient. This was useful in identifying the variables that are positively/negatively correlated and helped in filtering out a few columns. But this measure only works for numerical attributes. So we decided to do basic visualizations using the Python library called Seaborn. This was used in preparing a scatter plot of a pair of variables and also a heatmap of non-numerical attributes.                                                    </a:t>
            </a:r>
            <a:endParaRPr sz="1350">
              <a:solidFill>
                <a:schemeClr val="dk1"/>
              </a:solidFill>
            </a:endParaRPr>
          </a:p>
          <a:p>
            <a:pPr marL="130041" lvl="0" indent="0" algn="l" rtl="0">
              <a:lnSpc>
                <a:spcPct val="100000"/>
              </a:lnSpc>
              <a:spcBef>
                <a:spcPts val="2706"/>
              </a:spcBef>
              <a:spcAft>
                <a:spcPts val="0"/>
              </a:spcAft>
              <a:buClr>
                <a:schemeClr val="dk1"/>
              </a:buClr>
              <a:buSzPts val="1100"/>
              <a:buFont typeface="Arial"/>
              <a:buNone/>
            </a:pPr>
            <a:r>
              <a:rPr lang="en" sz="1350">
                <a:solidFill>
                  <a:schemeClr val="dk1"/>
                </a:solidFill>
              </a:rPr>
              <a:t>From the Machine Learning perspective, we decided to aggregate the data over all the seasons. This was useful in performing a preliminary K-Means analysis. Different performance metrics were used for analysis. Batsmen were classified into high performing, moderately performing players based on the number of runs scored across all the seasons. Bowlers were classified based on the number of wickets. A lot of such performance metrics can be used but could become a little tedious on large datasets. We had a large dataset that consisted of 150000 records and needed to interface with the other datasets as well. So we decided to move to ElasticSearch and Kibana which help in this purpose.</a:t>
            </a:r>
            <a:endParaRPr sz="13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Issues Encountered</a:t>
            </a:r>
            <a:endParaRPr/>
          </a:p>
        </p:txBody>
      </p:sp>
      <p:sp>
        <p:nvSpPr>
          <p:cNvPr id="86" name="Google Shape;86;p18"/>
          <p:cNvSpPr txBox="1">
            <a:spLocks noGrp="1"/>
          </p:cNvSpPr>
          <p:nvPr>
            <p:ph type="body" idx="1"/>
          </p:nvPr>
        </p:nvSpPr>
        <p:spPr>
          <a:xfrm>
            <a:off x="311700" y="1152475"/>
            <a:ext cx="8520600" cy="36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As the data was big, we had to ensure our data was properly indexed in ElasticSearch. Using DynamoDB to upload data to ElasticSearch took a while especially since one of our tables had 150000 records. So we had to resort to a bulk upload. Bulk upload requires the data to be a set of json objects with each object having the proper properties(index and type). </a:t>
            </a:r>
            <a:endParaRPr sz="1600">
              <a:solidFill>
                <a:srgbClr val="000000"/>
              </a:solidFill>
            </a:endParaRPr>
          </a:p>
          <a:p>
            <a:pPr marL="0" lvl="0" indent="0" algn="l" rtl="0">
              <a:spcBef>
                <a:spcPts val="1600"/>
              </a:spcBef>
              <a:spcAft>
                <a:spcPts val="0"/>
              </a:spcAft>
              <a:buNone/>
            </a:pPr>
            <a:r>
              <a:rPr lang="en" sz="1600">
                <a:solidFill>
                  <a:srgbClr val="000000"/>
                </a:solidFill>
              </a:rPr>
              <a:t>Maps Visualization were done on Kibana which required the use of GeoPoint Data Type. Kibana was not able to render the location if the latitude and longitude were represented as Decimal points.</a:t>
            </a:r>
            <a:endParaRPr sz="1600">
              <a:solidFill>
                <a:srgbClr val="000000"/>
              </a:solidFill>
            </a:endParaRPr>
          </a:p>
          <a:p>
            <a:pPr marL="0" lvl="0" indent="0" algn="l" rtl="0">
              <a:spcBef>
                <a:spcPts val="1600"/>
              </a:spcBef>
              <a:spcAft>
                <a:spcPts val="0"/>
              </a:spcAft>
              <a:buNone/>
            </a:pPr>
            <a:r>
              <a:rPr lang="en" sz="1600">
                <a:solidFill>
                  <a:srgbClr val="000000"/>
                </a:solidFill>
              </a:rPr>
              <a:t>One more common issue was that our indices were getting deleted on ElasticSearch. The exact reason was not known but based on a quick search, it was identified that databases on the public internet were prone to a ‘Meow’ attack. So we had to secure the data.</a:t>
            </a:r>
            <a:endParaRPr sz="1600">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Sample Visualizations</a:t>
            </a:r>
            <a:endParaRPr sz="2600"/>
          </a:p>
        </p:txBody>
      </p:sp>
      <p:sp>
        <p:nvSpPr>
          <p:cNvPr id="92" name="Google Shape;92;p19"/>
          <p:cNvSpPr txBox="1">
            <a:spLocks noGrp="1"/>
          </p:cNvSpPr>
          <p:nvPr>
            <p:ph type="body" idx="1"/>
          </p:nvPr>
        </p:nvSpPr>
        <p:spPr>
          <a:xfrm>
            <a:off x="375425" y="1152475"/>
            <a:ext cx="8520600" cy="394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3" name="Google Shape;93;p19"/>
          <p:cNvPicPr preferRelativeResize="0"/>
          <p:nvPr/>
        </p:nvPicPr>
        <p:blipFill>
          <a:blip r:embed="rId3">
            <a:alphaModFix/>
          </a:blip>
          <a:stretch>
            <a:fillRect/>
          </a:stretch>
        </p:blipFill>
        <p:spPr>
          <a:xfrm>
            <a:off x="494250" y="1229975"/>
            <a:ext cx="3854549" cy="2130575"/>
          </a:xfrm>
          <a:prstGeom prst="rect">
            <a:avLst/>
          </a:prstGeom>
          <a:noFill/>
          <a:ln>
            <a:noFill/>
          </a:ln>
        </p:spPr>
      </p:pic>
      <p:pic>
        <p:nvPicPr>
          <p:cNvPr id="94" name="Google Shape;94;p19"/>
          <p:cNvPicPr preferRelativeResize="0"/>
          <p:nvPr/>
        </p:nvPicPr>
        <p:blipFill>
          <a:blip r:embed="rId4">
            <a:alphaModFix/>
          </a:blip>
          <a:stretch>
            <a:fillRect/>
          </a:stretch>
        </p:blipFill>
        <p:spPr>
          <a:xfrm>
            <a:off x="4835375" y="1229975"/>
            <a:ext cx="3848006" cy="2130575"/>
          </a:xfrm>
          <a:prstGeom prst="rect">
            <a:avLst/>
          </a:prstGeom>
          <a:noFill/>
          <a:ln>
            <a:noFill/>
          </a:ln>
        </p:spPr>
      </p:pic>
      <p:pic>
        <p:nvPicPr>
          <p:cNvPr id="95" name="Google Shape;95;p19"/>
          <p:cNvPicPr preferRelativeResize="0"/>
          <p:nvPr/>
        </p:nvPicPr>
        <p:blipFill>
          <a:blip r:embed="rId5">
            <a:alphaModFix/>
          </a:blip>
          <a:stretch>
            <a:fillRect/>
          </a:stretch>
        </p:blipFill>
        <p:spPr>
          <a:xfrm>
            <a:off x="494250" y="3452375"/>
            <a:ext cx="3854550" cy="1504025"/>
          </a:xfrm>
          <a:prstGeom prst="rect">
            <a:avLst/>
          </a:prstGeom>
          <a:noFill/>
          <a:ln>
            <a:noFill/>
          </a:ln>
        </p:spPr>
      </p:pic>
      <p:pic>
        <p:nvPicPr>
          <p:cNvPr id="96" name="Google Shape;96;p19"/>
          <p:cNvPicPr preferRelativeResize="0"/>
          <p:nvPr/>
        </p:nvPicPr>
        <p:blipFill>
          <a:blip r:embed="rId6">
            <a:alphaModFix/>
          </a:blip>
          <a:stretch>
            <a:fillRect/>
          </a:stretch>
        </p:blipFill>
        <p:spPr>
          <a:xfrm>
            <a:off x="4835375" y="3452375"/>
            <a:ext cx="3806925" cy="150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3200400" lvl="0" indent="0" algn="l" rtl="0">
              <a:spcBef>
                <a:spcPts val="1600"/>
              </a:spcBef>
              <a:spcAft>
                <a:spcPts val="1600"/>
              </a:spcAft>
              <a:buNone/>
            </a:pPr>
            <a:r>
              <a:rPr lang="en"/>
              <a:t>   THANK YOU!</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DATA ANALYSIS AND VISUALISATIONS OF INDIAN PREMIER LEAGUE </vt:lpstr>
      <vt:lpstr>INTRODUCTION</vt:lpstr>
      <vt:lpstr>MILESTONES</vt:lpstr>
      <vt:lpstr>ARCHITECTURE DIAGRAM</vt:lpstr>
      <vt:lpstr>INITIAL WORK</vt:lpstr>
      <vt:lpstr>Issues Encountered</vt:lpstr>
      <vt:lpstr>Sample Visualizations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VISUALISATIONS OF INDIAN PREMIER LEAGUE </dc:title>
  <cp:lastModifiedBy>mohan anantha reddy</cp:lastModifiedBy>
  <cp:revision>1</cp:revision>
  <dcterms:modified xsi:type="dcterms:W3CDTF">2020-12-10T03:57:33Z</dcterms:modified>
</cp:coreProperties>
</file>