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c6da5411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c6da5411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c6da5411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c6da5411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c6da5411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c6da5411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c6da541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c6da541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c6da54112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c6da54112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c6da54112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c6da54112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manasgarg/ip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779175" y="744575"/>
            <a:ext cx="4053000" cy="286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DATA ANALYSIS AND VISUALISATIONS OF INDIAN PREMIER LEAGUE</a:t>
            </a:r>
            <a:endParaRPr sz="3000"/>
          </a:p>
          <a:p>
            <a:pPr indent="0" lvl="0" marL="0" rtl="0" algn="ctr">
              <a:spcBef>
                <a:spcPts val="0"/>
              </a:spcBef>
              <a:spcAft>
                <a:spcPts val="0"/>
              </a:spcAft>
              <a:buNone/>
            </a:pPr>
            <a:r>
              <a:t/>
            </a:r>
            <a:endParaRPr sz="2200"/>
          </a:p>
        </p:txBody>
      </p:sp>
      <p:sp>
        <p:nvSpPr>
          <p:cNvPr id="55" name="Google Shape;55;p13"/>
          <p:cNvSpPr txBox="1"/>
          <p:nvPr>
            <p:ph idx="1" type="subTitle"/>
          </p:nvPr>
        </p:nvSpPr>
        <p:spPr>
          <a:xfrm>
            <a:off x="204550" y="40449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Nithin Veer Reddy|Sankaranarayanan|Mohan Dwarampudi</a:t>
            </a:r>
            <a:endParaRPr sz="2000"/>
          </a:p>
        </p:txBody>
      </p:sp>
      <p:pic>
        <p:nvPicPr>
          <p:cNvPr id="56" name="Google Shape;56;p13"/>
          <p:cNvPicPr preferRelativeResize="0"/>
          <p:nvPr/>
        </p:nvPicPr>
        <p:blipFill>
          <a:blip r:embed="rId3">
            <a:alphaModFix/>
          </a:blip>
          <a:stretch>
            <a:fillRect/>
          </a:stretch>
        </p:blipFill>
        <p:spPr>
          <a:xfrm>
            <a:off x="184325" y="345275"/>
            <a:ext cx="4387674" cy="348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D5156"/>
                </a:solidFill>
                <a:highlight>
                  <a:srgbClr val="FFFFFF"/>
                </a:highlight>
              </a:rPr>
              <a:t>The Indian Premier League is a professional Twenty20 cricket league in India contested during March or April and May of every year by eight teams representing eight different cities in India.In this </a:t>
            </a:r>
            <a:r>
              <a:rPr lang="en" sz="1350">
                <a:solidFill>
                  <a:srgbClr val="4D5156"/>
                </a:solidFill>
                <a:highlight>
                  <a:srgbClr val="FFFFFF"/>
                </a:highlight>
              </a:rPr>
              <a:t>project</a:t>
            </a:r>
            <a:r>
              <a:rPr lang="en" sz="1350">
                <a:solidFill>
                  <a:srgbClr val="4D5156"/>
                </a:solidFill>
                <a:highlight>
                  <a:srgbClr val="FFFFFF"/>
                </a:highlight>
              </a:rPr>
              <a:t> we want to present some cool,interesting fun facts ,records and results of IPL. </a:t>
            </a:r>
            <a:endParaRPr sz="1350">
              <a:solidFill>
                <a:srgbClr val="4D5156"/>
              </a:solidFill>
              <a:highlight>
                <a:srgbClr val="FFFFFF"/>
              </a:highlight>
            </a:endParaRPr>
          </a:p>
          <a:p>
            <a:pPr indent="0" lvl="0" marL="0" rtl="0" algn="l">
              <a:spcBef>
                <a:spcPts val="1600"/>
              </a:spcBef>
              <a:spcAft>
                <a:spcPts val="0"/>
              </a:spcAft>
              <a:buNone/>
            </a:pPr>
            <a:r>
              <a:rPr lang="en" sz="1350">
                <a:solidFill>
                  <a:srgbClr val="4D5156"/>
                </a:solidFill>
                <a:highlight>
                  <a:srgbClr val="FFFFFF"/>
                </a:highlight>
              </a:rPr>
              <a:t>Given the amount of data collected over the years, this is a perfect scenario to do data analysis, mining. The data is structured which makes it all the more effective to perform data analysis. Due to the abundance of data, it enables us to explore the various aspects of data pipeline as well and how it can scale. This can be used in building a distributed data analysis/mining system. </a:t>
            </a:r>
            <a:endParaRPr sz="1350">
              <a:solidFill>
                <a:srgbClr val="4D5156"/>
              </a:solidFill>
              <a:highlight>
                <a:srgbClr val="FFFFFF"/>
              </a:highlight>
            </a:endParaRPr>
          </a:p>
          <a:p>
            <a:pPr indent="0" lvl="0" marL="0" rtl="0" algn="l">
              <a:spcBef>
                <a:spcPts val="1600"/>
              </a:spcBef>
              <a:spcAft>
                <a:spcPts val="0"/>
              </a:spcAft>
              <a:buNone/>
            </a:pPr>
            <a:r>
              <a:rPr lang="en" sz="1350">
                <a:solidFill>
                  <a:srgbClr val="4D5156"/>
                </a:solidFill>
                <a:highlight>
                  <a:srgbClr val="FFFFFF"/>
                </a:highlight>
              </a:rPr>
              <a:t>A huge amount of data indicates that Data Visualizations can also be utilized to generate useful insights. This can also be used as an example of knowledge mining. It can also be used as a feedback mechanism for the players which will help them in improving the performance. </a:t>
            </a:r>
            <a:endParaRPr sz="1350">
              <a:solidFill>
                <a:srgbClr val="4D5156"/>
              </a:solidFill>
              <a:highlight>
                <a:srgbClr val="FFFFFF"/>
              </a:highlight>
            </a:endParaRPr>
          </a:p>
          <a:p>
            <a:pPr indent="0" lvl="0" marL="0" rtl="0" algn="l">
              <a:spcBef>
                <a:spcPts val="1600"/>
              </a:spcBef>
              <a:spcAft>
                <a:spcPts val="1600"/>
              </a:spcAft>
              <a:buNone/>
            </a:pPr>
            <a:r>
              <a:rPr lang="en" sz="1350">
                <a:solidFill>
                  <a:srgbClr val="4D5156"/>
                </a:solidFill>
                <a:highlight>
                  <a:srgbClr val="FFFFFF"/>
                </a:highlight>
              </a:rPr>
              <a:t>These are some of the use cases.</a:t>
            </a:r>
            <a:endParaRPr sz="1350">
              <a:solidFill>
                <a:srgbClr val="4D5156"/>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MILESTONES</a:t>
            </a:r>
            <a:endParaRPr sz="2600"/>
          </a:p>
        </p:txBody>
      </p:sp>
      <p:sp>
        <p:nvSpPr>
          <p:cNvPr id="68" name="Google Shape;68;p15"/>
          <p:cNvSpPr txBox="1"/>
          <p:nvPr>
            <p:ph idx="1" type="body"/>
          </p:nvPr>
        </p:nvSpPr>
        <p:spPr>
          <a:xfrm>
            <a:off x="365275" y="1152475"/>
            <a:ext cx="8520600" cy="3680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b="1" lang="en" sz="1350"/>
              <a:t>Data Extraction from different sources and storing into S3. </a:t>
            </a:r>
            <a:endParaRPr b="1" sz="1350"/>
          </a:p>
          <a:p>
            <a:pPr indent="-314325" lvl="0" marL="457200" rtl="0" algn="l">
              <a:spcBef>
                <a:spcPts val="0"/>
              </a:spcBef>
              <a:spcAft>
                <a:spcPts val="0"/>
              </a:spcAft>
              <a:buSzPts val="1350"/>
              <a:buChar char="●"/>
            </a:pPr>
            <a:r>
              <a:rPr b="1" lang="en" sz="1350"/>
              <a:t>Transforming the data into JSON Format.</a:t>
            </a:r>
            <a:endParaRPr b="1" sz="1350"/>
          </a:p>
          <a:p>
            <a:pPr indent="-314325" lvl="0" marL="457200" rtl="0" algn="l">
              <a:spcBef>
                <a:spcPts val="0"/>
              </a:spcBef>
              <a:spcAft>
                <a:spcPts val="0"/>
              </a:spcAft>
              <a:buSzPts val="1350"/>
              <a:buChar char="●"/>
            </a:pPr>
            <a:r>
              <a:rPr b="1" lang="en" sz="1350"/>
              <a:t>Creating AWS lambda functions to parse the data before loading into DynamoDB.</a:t>
            </a:r>
            <a:endParaRPr sz="1350"/>
          </a:p>
          <a:p>
            <a:pPr indent="-314325" lvl="0" marL="457200" rtl="0" algn="l">
              <a:spcBef>
                <a:spcPts val="0"/>
              </a:spcBef>
              <a:spcAft>
                <a:spcPts val="0"/>
              </a:spcAft>
              <a:buSzPts val="1350"/>
              <a:buChar char="●"/>
            </a:pPr>
            <a:r>
              <a:rPr lang="en" sz="1350"/>
              <a:t>Fetching geo data through Google API.</a:t>
            </a:r>
            <a:endParaRPr sz="1350"/>
          </a:p>
          <a:p>
            <a:pPr indent="-314325" lvl="0" marL="457200" rtl="0" algn="l">
              <a:spcBef>
                <a:spcPts val="0"/>
              </a:spcBef>
              <a:spcAft>
                <a:spcPts val="0"/>
              </a:spcAft>
              <a:buSzPts val="1350"/>
              <a:buChar char="●"/>
            </a:pPr>
            <a:r>
              <a:rPr lang="en" sz="1350"/>
              <a:t>Transformed data is loaded into elasticsearch cluster.</a:t>
            </a:r>
            <a:endParaRPr sz="1350"/>
          </a:p>
          <a:p>
            <a:pPr indent="-314325" lvl="0" marL="457200" rtl="0" algn="l">
              <a:spcBef>
                <a:spcPts val="0"/>
              </a:spcBef>
              <a:spcAft>
                <a:spcPts val="0"/>
              </a:spcAft>
              <a:buSzPts val="1350"/>
              <a:buChar char="●"/>
            </a:pPr>
            <a:r>
              <a:rPr lang="en" sz="1350"/>
              <a:t>Indexing the incoming data from lambdas with elasticsearch.</a:t>
            </a:r>
            <a:endParaRPr sz="1350"/>
          </a:p>
          <a:p>
            <a:pPr indent="-314325" lvl="0" marL="457200" rtl="0" algn="l">
              <a:spcBef>
                <a:spcPts val="0"/>
              </a:spcBef>
              <a:spcAft>
                <a:spcPts val="0"/>
              </a:spcAft>
              <a:buSzPts val="1350"/>
              <a:buChar char="●"/>
            </a:pPr>
            <a:r>
              <a:rPr lang="en" sz="1350"/>
              <a:t>Loading the data into three different tables namely Matches,players and Deliverables.</a:t>
            </a:r>
            <a:endParaRPr sz="1350"/>
          </a:p>
          <a:p>
            <a:pPr indent="-314325" lvl="0" marL="457200" rtl="0" algn="l">
              <a:spcBef>
                <a:spcPts val="0"/>
              </a:spcBef>
              <a:spcAft>
                <a:spcPts val="0"/>
              </a:spcAft>
              <a:buSzPts val="1350"/>
              <a:buChar char="●"/>
            </a:pPr>
            <a:r>
              <a:rPr lang="en" sz="1350"/>
              <a:t>Generate visualisations separately for each of the tables with the created indices using kibana.</a:t>
            </a:r>
            <a:endParaRPr sz="1350"/>
          </a:p>
          <a:p>
            <a:pPr indent="-314325" lvl="0" marL="457200" rtl="0" algn="l">
              <a:spcBef>
                <a:spcPts val="0"/>
              </a:spcBef>
              <a:spcAft>
                <a:spcPts val="0"/>
              </a:spcAft>
              <a:buSzPts val="1350"/>
              <a:buChar char="●"/>
            </a:pPr>
            <a:r>
              <a:rPr lang="en" sz="1350"/>
              <a:t>Create the dashboards with the already generated visualisations.</a:t>
            </a:r>
            <a:endParaRPr sz="1350"/>
          </a:p>
          <a:p>
            <a:pPr indent="-314325" lvl="0" marL="457200" rtl="0" algn="l">
              <a:spcBef>
                <a:spcPts val="0"/>
              </a:spcBef>
              <a:spcAft>
                <a:spcPts val="0"/>
              </a:spcAft>
              <a:buSzPts val="1350"/>
              <a:buChar char="●"/>
            </a:pPr>
            <a:r>
              <a:rPr lang="en" sz="1350"/>
              <a:t>Use NGINX to host the </a:t>
            </a:r>
            <a:r>
              <a:rPr lang="en" sz="1350"/>
              <a:t>created</a:t>
            </a:r>
            <a:r>
              <a:rPr lang="en" sz="1350"/>
              <a:t> dashboards.</a:t>
            </a:r>
            <a:endParaRPr sz="135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ARCHITECTURE DIAGRAM</a:t>
            </a:r>
            <a:endParaRPr/>
          </a:p>
        </p:txBody>
      </p:sp>
      <p:pic>
        <p:nvPicPr>
          <p:cNvPr id="74" name="Google Shape;74;p16"/>
          <p:cNvPicPr preferRelativeResize="0"/>
          <p:nvPr/>
        </p:nvPicPr>
        <p:blipFill>
          <a:blip r:embed="rId3">
            <a:alphaModFix/>
          </a:blip>
          <a:stretch>
            <a:fillRect/>
          </a:stretch>
        </p:blipFill>
        <p:spPr>
          <a:xfrm>
            <a:off x="152400" y="1170125"/>
            <a:ext cx="8839198" cy="32424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WORK PROGRESS AS PER MILESTONES.</a:t>
            </a:r>
            <a:endParaRPr sz="2600"/>
          </a:p>
        </p:txBody>
      </p:sp>
      <p:sp>
        <p:nvSpPr>
          <p:cNvPr id="80" name="Google Shape;80;p17"/>
          <p:cNvSpPr txBox="1"/>
          <p:nvPr>
            <p:ph idx="1" type="body"/>
          </p:nvPr>
        </p:nvSpPr>
        <p:spPr>
          <a:xfrm>
            <a:off x="375425" y="1152475"/>
            <a:ext cx="8520600" cy="37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latin typeface="Times New Roman"/>
                <a:ea typeface="Times New Roman"/>
                <a:cs typeface="Times New Roman"/>
                <a:sym typeface="Times New Roman"/>
              </a:rPr>
              <a:t>In this project we are going to build an end to end ETL pipeline to mine the data to extract valuable insights for better visualisations.</a:t>
            </a:r>
            <a:endParaRPr sz="1550">
              <a:latin typeface="Times New Roman"/>
              <a:ea typeface="Times New Roman"/>
              <a:cs typeface="Times New Roman"/>
              <a:sym typeface="Times New Roman"/>
            </a:endParaRPr>
          </a:p>
          <a:p>
            <a:pPr indent="0" lvl="0" marL="0" rtl="0" algn="l">
              <a:spcBef>
                <a:spcPts val="1600"/>
              </a:spcBef>
              <a:spcAft>
                <a:spcPts val="0"/>
              </a:spcAft>
              <a:buNone/>
            </a:pPr>
            <a:r>
              <a:rPr b="1" lang="en" sz="1550">
                <a:latin typeface="Times New Roman"/>
                <a:ea typeface="Times New Roman"/>
                <a:cs typeface="Times New Roman"/>
                <a:sym typeface="Times New Roman"/>
              </a:rPr>
              <a:t>EXTRACT:</a:t>
            </a:r>
            <a:endParaRPr b="1" sz="1550">
              <a:latin typeface="Times New Roman"/>
              <a:ea typeface="Times New Roman"/>
              <a:cs typeface="Times New Roman"/>
              <a:sym typeface="Times New Roman"/>
            </a:endParaRPr>
          </a:p>
          <a:p>
            <a:pPr indent="0" lvl="0" marL="0" rtl="0" algn="l">
              <a:spcBef>
                <a:spcPts val="1600"/>
              </a:spcBef>
              <a:spcAft>
                <a:spcPts val="0"/>
              </a:spcAft>
              <a:buNone/>
            </a:pPr>
            <a:r>
              <a:rPr lang="en" sz="1550">
                <a:latin typeface="Times New Roman"/>
                <a:ea typeface="Times New Roman"/>
                <a:cs typeface="Times New Roman"/>
                <a:sym typeface="Times New Roman"/>
              </a:rPr>
              <a:t>We have used the Kaggle dataset → </a:t>
            </a:r>
            <a:r>
              <a:rPr lang="en" sz="1550" u="sng">
                <a:solidFill>
                  <a:schemeClr val="hlink"/>
                </a:solidFill>
                <a:latin typeface="Times New Roman"/>
                <a:ea typeface="Times New Roman"/>
                <a:cs typeface="Times New Roman"/>
                <a:sym typeface="Times New Roman"/>
                <a:hlinkClick r:id="rId3"/>
              </a:rPr>
              <a:t>https://www.kaggle.com/manasgarg/ipl</a:t>
            </a:r>
            <a:r>
              <a:rPr lang="en" sz="1550">
                <a:latin typeface="Times New Roman"/>
                <a:ea typeface="Times New Roman"/>
                <a:cs typeface="Times New Roman"/>
                <a:sym typeface="Times New Roman"/>
              </a:rPr>
              <a:t>.</a:t>
            </a:r>
            <a:endParaRPr sz="1550">
              <a:latin typeface="Times New Roman"/>
              <a:ea typeface="Times New Roman"/>
              <a:cs typeface="Times New Roman"/>
              <a:sym typeface="Times New Roman"/>
            </a:endParaRPr>
          </a:p>
          <a:p>
            <a:pPr indent="0" lvl="0" marL="0" rtl="0" algn="l">
              <a:spcBef>
                <a:spcPts val="1600"/>
              </a:spcBef>
              <a:spcAft>
                <a:spcPts val="0"/>
              </a:spcAft>
              <a:buNone/>
            </a:pPr>
            <a:r>
              <a:rPr lang="en" sz="1550">
                <a:latin typeface="Times New Roman"/>
                <a:ea typeface="Times New Roman"/>
                <a:cs typeface="Times New Roman"/>
                <a:sym typeface="Times New Roman"/>
              </a:rPr>
              <a:t>Using the above Kaggle dataset link we have extracted two csv files namely Matches.csv and Deliveries.csv.</a:t>
            </a:r>
            <a:endParaRPr sz="1550">
              <a:latin typeface="Times New Roman"/>
              <a:ea typeface="Times New Roman"/>
              <a:cs typeface="Times New Roman"/>
              <a:sym typeface="Times New Roman"/>
            </a:endParaRPr>
          </a:p>
          <a:p>
            <a:pPr indent="0" lvl="0" marL="0" rtl="0" algn="l">
              <a:spcBef>
                <a:spcPts val="1600"/>
              </a:spcBef>
              <a:spcAft>
                <a:spcPts val="0"/>
              </a:spcAft>
              <a:buNone/>
            </a:pPr>
            <a:r>
              <a:rPr lang="en" sz="1550">
                <a:latin typeface="Times New Roman"/>
                <a:ea typeface="Times New Roman"/>
                <a:cs typeface="Times New Roman"/>
                <a:sym typeface="Times New Roman"/>
              </a:rPr>
              <a:t>Matches.csv file contains the data related to match such as location,contesting teams,umpires,results etc.</a:t>
            </a:r>
            <a:endParaRPr sz="155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550">
                <a:latin typeface="Times New Roman"/>
                <a:ea typeface="Times New Roman"/>
                <a:cs typeface="Times New Roman"/>
                <a:sym typeface="Times New Roman"/>
              </a:rPr>
              <a:t>deliveries.csv is the ball-by-ball data of all the IPL matches including data of the batting team, batsman, bowler, non-striker, runs scored, etc.</a:t>
            </a:r>
            <a:endParaRPr sz="155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65275" y="384225"/>
            <a:ext cx="8520600" cy="46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List of attributes present in each input csv files.</a:t>
            </a:r>
            <a:endParaRPr sz="1350"/>
          </a:p>
          <a:p>
            <a:pPr indent="0" lvl="0" marL="0" rtl="0" algn="l">
              <a:spcBef>
                <a:spcPts val="1600"/>
              </a:spcBef>
              <a:spcAft>
                <a:spcPts val="0"/>
              </a:spcAft>
              <a:buNone/>
            </a:pPr>
            <a:r>
              <a:t/>
            </a:r>
            <a:endParaRPr sz="1350"/>
          </a:p>
          <a:p>
            <a:pPr indent="0" lvl="0" marL="0" rtl="0" algn="l">
              <a:spcBef>
                <a:spcPts val="1600"/>
              </a:spcBef>
              <a:spcAft>
                <a:spcPts val="0"/>
              </a:spcAft>
              <a:buNone/>
            </a:pPr>
            <a:r>
              <a:t/>
            </a:r>
            <a:endParaRPr sz="135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788625" y="876150"/>
            <a:ext cx="6444950" cy="3821176"/>
          </a:xfrm>
          <a:prstGeom prst="rect">
            <a:avLst/>
          </a:prstGeom>
          <a:noFill/>
          <a:ln>
            <a:noFill/>
          </a:ln>
        </p:spPr>
      </p:pic>
      <p:sp>
        <p:nvSpPr>
          <p:cNvPr id="87" name="Google Shape;87;p18"/>
          <p:cNvSpPr txBox="1"/>
          <p:nvPr/>
        </p:nvSpPr>
        <p:spPr>
          <a:xfrm>
            <a:off x="9786725" y="179712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47400" y="17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600"/>
          </a:p>
        </p:txBody>
      </p:sp>
      <p:sp>
        <p:nvSpPr>
          <p:cNvPr id="93" name="Google Shape;93;p19"/>
          <p:cNvSpPr txBox="1"/>
          <p:nvPr>
            <p:ph idx="1" type="body"/>
          </p:nvPr>
        </p:nvSpPr>
        <p:spPr>
          <a:xfrm>
            <a:off x="311700" y="731550"/>
            <a:ext cx="8520600" cy="42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We have converted the input csv files into json format.The converted json format is loaded into s3 database.</a:t>
            </a:r>
            <a:endParaRPr sz="1350"/>
          </a:p>
          <a:p>
            <a:pPr indent="0" lvl="0" marL="0" rtl="0" algn="l">
              <a:spcBef>
                <a:spcPts val="1600"/>
              </a:spcBef>
              <a:spcAft>
                <a:spcPts val="0"/>
              </a:spcAft>
              <a:buNone/>
            </a:pPr>
            <a:r>
              <a:rPr lang="en" sz="1350"/>
              <a:t>From the s3 database we have used lambdas to load the data into DynamoDB.</a:t>
            </a:r>
            <a:endParaRPr sz="1350"/>
          </a:p>
          <a:p>
            <a:pPr indent="0" lvl="0" marL="0" rtl="0" algn="l">
              <a:spcBef>
                <a:spcPts val="1600"/>
              </a:spcBef>
              <a:spcAft>
                <a:spcPts val="0"/>
              </a:spcAft>
              <a:buNone/>
            </a:pPr>
            <a:r>
              <a:rPr lang="en" sz="1350"/>
              <a:t>In the DynamoDB we have created two tables namely matches and Deliveries to store the matches and deliveries data.</a:t>
            </a:r>
            <a:endParaRPr sz="135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