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c6da5411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c6da5411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c6da5411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c6da5411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c6da541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c6da54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c6da54112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c6da54112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c6da5411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c6da5411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c6da5411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c6da5411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779175" y="744575"/>
            <a:ext cx="4053000" cy="286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DATA ANALYSIS AND VISUALISATIONS OF INDIAN PREMIER LEAGUE</a:t>
            </a:r>
            <a:endParaRPr sz="3000"/>
          </a:p>
          <a:p>
            <a:pPr indent="0" lvl="0" marL="0" rtl="0" algn="ctr">
              <a:spcBef>
                <a:spcPts val="0"/>
              </a:spcBef>
              <a:spcAft>
                <a:spcPts val="0"/>
              </a:spcAft>
              <a:buNone/>
            </a:pPr>
            <a:r>
              <a:t/>
            </a:r>
            <a:endParaRPr sz="2200"/>
          </a:p>
        </p:txBody>
      </p:sp>
      <p:sp>
        <p:nvSpPr>
          <p:cNvPr id="55" name="Google Shape;55;p13"/>
          <p:cNvSpPr txBox="1"/>
          <p:nvPr>
            <p:ph idx="1" type="subTitle"/>
          </p:nvPr>
        </p:nvSpPr>
        <p:spPr>
          <a:xfrm>
            <a:off x="204550" y="40449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Nithin Veer Reddy|Sankaranarayanan|Mohan Dwarampudi</a:t>
            </a:r>
            <a:endParaRPr sz="2000"/>
          </a:p>
        </p:txBody>
      </p:sp>
      <p:pic>
        <p:nvPicPr>
          <p:cNvPr id="56" name="Google Shape;56;p13"/>
          <p:cNvPicPr preferRelativeResize="0"/>
          <p:nvPr/>
        </p:nvPicPr>
        <p:blipFill>
          <a:blip r:embed="rId3">
            <a:alphaModFix/>
          </a:blip>
          <a:stretch>
            <a:fillRect/>
          </a:stretch>
        </p:blipFill>
        <p:spPr>
          <a:xfrm>
            <a:off x="184325" y="345275"/>
            <a:ext cx="4387674" cy="348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rPr>
              <a:t>The Indian Premier League is a professional Twenty20 cricket league in India contested during March or April and May of every year by eight teams representing eight different cities in India.In this </a:t>
            </a:r>
            <a:r>
              <a:rPr lang="en" sz="1350">
                <a:solidFill>
                  <a:srgbClr val="4D5156"/>
                </a:solidFill>
                <a:highlight>
                  <a:srgbClr val="FFFFFF"/>
                </a:highlight>
              </a:rPr>
              <a:t>project</a:t>
            </a:r>
            <a:r>
              <a:rPr lang="en" sz="1350">
                <a:solidFill>
                  <a:srgbClr val="4D5156"/>
                </a:solidFill>
                <a:highlight>
                  <a:srgbClr val="FFFFFF"/>
                </a:highlight>
              </a:rPr>
              <a:t> we want to present some cool,interesting fun facts ,records and results of IPL. </a:t>
            </a:r>
            <a:endParaRPr sz="1350">
              <a:solidFill>
                <a:srgbClr val="4D5156"/>
              </a:solidFill>
              <a:highlight>
                <a:srgbClr val="FFFFFF"/>
              </a:highlight>
            </a:endParaRPr>
          </a:p>
          <a:p>
            <a:pPr indent="0" lvl="0" marL="0" rtl="0" algn="l">
              <a:spcBef>
                <a:spcPts val="1600"/>
              </a:spcBef>
              <a:spcAft>
                <a:spcPts val="0"/>
              </a:spcAft>
              <a:buNone/>
            </a:pPr>
            <a:r>
              <a:rPr lang="en" sz="1350">
                <a:solidFill>
                  <a:srgbClr val="4D5156"/>
                </a:solidFill>
                <a:highlight>
                  <a:srgbClr val="FFFFFF"/>
                </a:highlight>
              </a:rPr>
              <a:t>Given the amount of data collected over the years, this is a perfect scenario to do data analysis, mining. The data is structured which makes it all the more effective to perform data analysis. Due to the abundance of data, it enables us to explore the various aspects of data pipeline as well and how it can scale. This can be used in building a distributed data analysis/mining system. </a:t>
            </a:r>
            <a:endParaRPr sz="1350">
              <a:solidFill>
                <a:srgbClr val="4D5156"/>
              </a:solidFill>
              <a:highlight>
                <a:srgbClr val="FFFFFF"/>
              </a:highlight>
            </a:endParaRPr>
          </a:p>
          <a:p>
            <a:pPr indent="0" lvl="0" marL="0" rtl="0" algn="l">
              <a:spcBef>
                <a:spcPts val="1600"/>
              </a:spcBef>
              <a:spcAft>
                <a:spcPts val="0"/>
              </a:spcAft>
              <a:buNone/>
            </a:pPr>
            <a:r>
              <a:rPr lang="en" sz="1350">
                <a:solidFill>
                  <a:srgbClr val="4D5156"/>
                </a:solidFill>
                <a:highlight>
                  <a:srgbClr val="FFFFFF"/>
                </a:highlight>
              </a:rPr>
              <a:t>A huge amount of data indicates that Data Visualizations can also be utilized to generate useful insights. This can also be used as an example of knowledge mining. It can also be used as a feedback mechanism for the players which will help them in improving the performance. </a:t>
            </a:r>
            <a:endParaRPr sz="1350">
              <a:solidFill>
                <a:srgbClr val="4D5156"/>
              </a:solidFill>
              <a:highlight>
                <a:srgbClr val="FFFFFF"/>
              </a:highlight>
            </a:endParaRPr>
          </a:p>
          <a:p>
            <a:pPr indent="0" lvl="0" marL="0" rtl="0" algn="l">
              <a:spcBef>
                <a:spcPts val="1600"/>
              </a:spcBef>
              <a:spcAft>
                <a:spcPts val="1600"/>
              </a:spcAft>
              <a:buNone/>
            </a:pPr>
            <a:r>
              <a:rPr lang="en" sz="1350">
                <a:solidFill>
                  <a:srgbClr val="4D5156"/>
                </a:solidFill>
                <a:highlight>
                  <a:srgbClr val="FFFFFF"/>
                </a:highlight>
              </a:rPr>
              <a:t>These are some of the use cases.</a:t>
            </a:r>
            <a:endParaRPr sz="1350">
              <a:solidFill>
                <a:srgbClr val="4D515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Previous work in this domain involved doing Fuzzy Clustering on IPL data for data mining.</a:t>
            </a:r>
            <a:r>
              <a:rPr lang="en" sz="1350"/>
              <a:t>Fuzzy clustering is an extension of the cluster analysis, which represents the affiliation of data points to clusters by memberships. Introducing fuzziness to clustering gives us the flexible representations of substructures of the data set.There are different shapes of cluster centers and prototypes. Most of them conduct clustering in accordance with similarity or dissimilarity derived from distances, from the centroid of the cluster to data points.</a:t>
            </a:r>
            <a:endParaRPr sz="1350"/>
          </a:p>
          <a:p>
            <a:pPr indent="0" lvl="0" marL="0" rtl="0" algn="l">
              <a:spcBef>
                <a:spcPts val="1600"/>
              </a:spcBef>
              <a:spcAft>
                <a:spcPts val="1600"/>
              </a:spcAft>
              <a:buNone/>
            </a:pPr>
            <a:r>
              <a:rPr lang="en" sz="1350"/>
              <a:t>Other work in this domain involved doing Predictive Analysis on the dataset. Examples include analysis on the dependency between winning the toss and batting and whether the decision was successful in the end. It also includes trivial analysis on how strategies can be implemented given the pitch and weather conditions. Some examples include analysis of players in the teams and the correlation between the type of pitch and strengths of the players in the team.  </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PROPOSED WORK</a:t>
            </a:r>
            <a:endParaRPr sz="2600"/>
          </a:p>
        </p:txBody>
      </p:sp>
      <p:sp>
        <p:nvSpPr>
          <p:cNvPr id="74" name="Google Shape;74;p16"/>
          <p:cNvSpPr txBox="1"/>
          <p:nvPr>
            <p:ph idx="1" type="body"/>
          </p:nvPr>
        </p:nvSpPr>
        <p:spPr>
          <a:xfrm>
            <a:off x="375425" y="1152475"/>
            <a:ext cx="85206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a:t>
            </a:r>
            <a:r>
              <a:rPr lang="en" sz="1350"/>
              <a:t>n this project we are going to build an end to end ETL pipeline to mine the data to extract valuable insights for better visualisations.</a:t>
            </a:r>
            <a:endParaRPr sz="1350"/>
          </a:p>
          <a:p>
            <a:pPr indent="0" lvl="0" marL="0" rtl="0" algn="l">
              <a:spcBef>
                <a:spcPts val="1600"/>
              </a:spcBef>
              <a:spcAft>
                <a:spcPts val="0"/>
              </a:spcAft>
              <a:buNone/>
            </a:pPr>
            <a:r>
              <a:rPr lang="en" sz="1350"/>
              <a:t>ETL Processing will be done via amazon web services data pipeline due to amount of input data.</a:t>
            </a:r>
            <a:endParaRPr sz="1350"/>
          </a:p>
          <a:p>
            <a:pPr indent="0" lvl="0" marL="0" rtl="0" algn="l">
              <a:spcBef>
                <a:spcPts val="1600"/>
              </a:spcBef>
              <a:spcAft>
                <a:spcPts val="0"/>
              </a:spcAft>
              <a:buNone/>
            </a:pPr>
            <a:r>
              <a:rPr lang="en" sz="1350"/>
              <a:t>The ETL Pipeline that we came up with is as follows:</a:t>
            </a:r>
            <a:endParaRPr sz="1350"/>
          </a:p>
          <a:p>
            <a:pPr indent="0" lvl="0" marL="0" rtl="0" algn="l">
              <a:spcBef>
                <a:spcPts val="1600"/>
              </a:spcBef>
              <a:spcAft>
                <a:spcPts val="0"/>
              </a:spcAft>
              <a:buNone/>
            </a:pPr>
            <a:r>
              <a:rPr b="1" lang="en" sz="1350" u="sng"/>
              <a:t>EXTRACT:</a:t>
            </a:r>
            <a:endParaRPr b="1" sz="1350" u="sng"/>
          </a:p>
          <a:p>
            <a:pPr indent="-314325" lvl="0" marL="457200" rtl="0" algn="l">
              <a:spcBef>
                <a:spcPts val="1600"/>
              </a:spcBef>
              <a:spcAft>
                <a:spcPts val="0"/>
              </a:spcAft>
              <a:buSzPts val="1350"/>
              <a:buChar char="●"/>
            </a:pPr>
            <a:r>
              <a:rPr lang="en" sz="1350"/>
              <a:t>Data will be sourced from multiple areas:</a:t>
            </a:r>
            <a:endParaRPr sz="1350"/>
          </a:p>
          <a:p>
            <a:pPr indent="-314325" lvl="1" marL="914400" rtl="0" algn="l">
              <a:spcBef>
                <a:spcPts val="0"/>
              </a:spcBef>
              <a:spcAft>
                <a:spcPts val="0"/>
              </a:spcAft>
              <a:buSzPts val="1350"/>
              <a:buChar char="○"/>
            </a:pPr>
            <a:r>
              <a:rPr lang="en" sz="1350"/>
              <a:t>Scrapping popular cricket websites.</a:t>
            </a:r>
            <a:endParaRPr sz="1350"/>
          </a:p>
          <a:p>
            <a:pPr indent="-314325" lvl="1" marL="914400" rtl="0" algn="l">
              <a:spcBef>
                <a:spcPts val="0"/>
              </a:spcBef>
              <a:spcAft>
                <a:spcPts val="0"/>
              </a:spcAft>
              <a:buSzPts val="1350"/>
              <a:buChar char="○"/>
            </a:pPr>
            <a:r>
              <a:rPr lang="en" sz="1350"/>
              <a:t>Kaggle datasets.</a:t>
            </a:r>
            <a:endParaRPr sz="1350"/>
          </a:p>
          <a:p>
            <a:pPr indent="-314325" lvl="1" marL="914400" rtl="0" algn="l">
              <a:spcBef>
                <a:spcPts val="0"/>
              </a:spcBef>
              <a:spcAft>
                <a:spcPts val="0"/>
              </a:spcAft>
              <a:buSzPts val="1350"/>
              <a:buChar char="○"/>
            </a:pPr>
            <a:r>
              <a:rPr lang="en" sz="1350"/>
              <a:t>Google API - Geo Points.</a:t>
            </a:r>
            <a:endParaRPr sz="1350"/>
          </a:p>
          <a:p>
            <a:pPr indent="-314325" lvl="0" marL="457200" rtl="0" algn="l">
              <a:spcBef>
                <a:spcPts val="0"/>
              </a:spcBef>
              <a:spcAft>
                <a:spcPts val="0"/>
              </a:spcAft>
              <a:buSzPts val="1350"/>
              <a:buChar char="●"/>
            </a:pPr>
            <a:r>
              <a:rPr lang="en" sz="1350"/>
              <a:t>All the Data is further stored in s3 and will be pushed into DynamoDB.</a:t>
            </a:r>
            <a:endParaRPr sz="1350"/>
          </a:p>
          <a:p>
            <a:pPr indent="-314325" lvl="0" marL="457200" rtl="0" algn="l">
              <a:spcBef>
                <a:spcPts val="0"/>
              </a:spcBef>
              <a:spcAft>
                <a:spcPts val="0"/>
              </a:spcAft>
              <a:buSzPts val="1350"/>
              <a:buChar char="●"/>
            </a:pPr>
            <a:r>
              <a:rPr lang="en" sz="1350"/>
              <a:t>S3 event invokes AWS lambda which does the data parsing before it is rested in DynamoDB.</a:t>
            </a:r>
            <a:endParaRPr sz="1350"/>
          </a:p>
          <a:p>
            <a:pPr indent="-314325" lvl="0" marL="457200" rtl="0" algn="l">
              <a:spcBef>
                <a:spcPts val="0"/>
              </a:spcBef>
              <a:spcAft>
                <a:spcPts val="0"/>
              </a:spcAft>
              <a:buSzPts val="1350"/>
              <a:buChar char="●"/>
            </a:pPr>
            <a:r>
              <a:rPr lang="en" sz="1350"/>
              <a:t>DynamoDB will be acting as the source for all the further operations.</a:t>
            </a:r>
            <a:endParaRPr sz="135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PROPOSED WORK</a:t>
            </a:r>
            <a:endParaRPr sz="2600"/>
          </a:p>
        </p:txBody>
      </p:sp>
      <p:sp>
        <p:nvSpPr>
          <p:cNvPr id="80" name="Google Shape;80;p17"/>
          <p:cNvSpPr txBox="1"/>
          <p:nvPr>
            <p:ph idx="1" type="body"/>
          </p:nvPr>
        </p:nvSpPr>
        <p:spPr>
          <a:xfrm>
            <a:off x="365275" y="1152475"/>
            <a:ext cx="8520600" cy="38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u="sng"/>
              <a:t>TRANSFORM</a:t>
            </a:r>
            <a:r>
              <a:rPr b="1" lang="en" sz="1350" u="sng"/>
              <a:t>:</a:t>
            </a:r>
            <a:endParaRPr sz="1350"/>
          </a:p>
          <a:p>
            <a:pPr indent="-314325" lvl="0" marL="457200" rtl="0" algn="l">
              <a:spcBef>
                <a:spcPts val="1600"/>
              </a:spcBef>
              <a:spcAft>
                <a:spcPts val="0"/>
              </a:spcAft>
              <a:buSzPts val="1350"/>
              <a:buChar char="●"/>
            </a:pPr>
            <a:r>
              <a:rPr lang="en" sz="1350"/>
              <a:t>All the semi parsed data will be transformed into JSON format.</a:t>
            </a:r>
            <a:endParaRPr sz="1350"/>
          </a:p>
          <a:p>
            <a:pPr indent="-314325" lvl="0" marL="457200" rtl="0" algn="l">
              <a:spcBef>
                <a:spcPts val="0"/>
              </a:spcBef>
              <a:spcAft>
                <a:spcPts val="0"/>
              </a:spcAft>
              <a:buSzPts val="1350"/>
              <a:buChar char="●"/>
            </a:pPr>
            <a:r>
              <a:rPr lang="en" sz="1350"/>
              <a:t>Triggers on DynamoDB would invoke AWS Lambda whenever a new entry is added to the DynamoDB.</a:t>
            </a:r>
            <a:endParaRPr sz="1350"/>
          </a:p>
          <a:p>
            <a:pPr indent="-314325" lvl="0" marL="457200" rtl="0" algn="l">
              <a:spcBef>
                <a:spcPts val="0"/>
              </a:spcBef>
              <a:spcAft>
                <a:spcPts val="0"/>
              </a:spcAft>
              <a:buSzPts val="1350"/>
              <a:buChar char="●"/>
            </a:pPr>
            <a:r>
              <a:rPr lang="en" sz="1350"/>
              <a:t>AWS Lambda transforms the data into meaningful patterns which are later loaded into elasticsearch cluster.</a:t>
            </a:r>
            <a:endParaRPr sz="1350"/>
          </a:p>
          <a:p>
            <a:pPr indent="-314325" lvl="0" marL="457200" rtl="0" algn="l">
              <a:spcBef>
                <a:spcPts val="0"/>
              </a:spcBef>
              <a:spcAft>
                <a:spcPts val="0"/>
              </a:spcAft>
              <a:buSzPts val="1350"/>
              <a:buChar char="●"/>
            </a:pPr>
            <a:r>
              <a:rPr lang="en" sz="1350"/>
              <a:t>AWS Lambda will also </a:t>
            </a:r>
            <a:r>
              <a:rPr lang="en" sz="1350"/>
              <a:t>fetch</a:t>
            </a:r>
            <a:r>
              <a:rPr lang="en" sz="1350"/>
              <a:t> additional geo data through Google API.</a:t>
            </a:r>
            <a:endParaRPr sz="1350"/>
          </a:p>
          <a:p>
            <a:pPr indent="0" lvl="0" marL="0" rtl="0" algn="l">
              <a:spcBef>
                <a:spcPts val="1600"/>
              </a:spcBef>
              <a:spcAft>
                <a:spcPts val="0"/>
              </a:spcAft>
              <a:buNone/>
            </a:pPr>
            <a:r>
              <a:rPr b="1" lang="en" sz="1350" u="sng"/>
              <a:t>LOAD:</a:t>
            </a:r>
            <a:endParaRPr b="1" sz="1350" u="sng"/>
          </a:p>
          <a:p>
            <a:pPr indent="-314325" lvl="0" marL="457200" rtl="0" algn="l">
              <a:spcBef>
                <a:spcPts val="1600"/>
              </a:spcBef>
              <a:spcAft>
                <a:spcPts val="0"/>
              </a:spcAft>
              <a:buSzPts val="1350"/>
              <a:buChar char="●"/>
            </a:pPr>
            <a:r>
              <a:rPr lang="en" sz="1350"/>
              <a:t>Elasticsearch indexes all the incoming data from lambdas.</a:t>
            </a:r>
            <a:endParaRPr sz="1350"/>
          </a:p>
          <a:p>
            <a:pPr indent="-314325" lvl="0" marL="457200" rtl="0" algn="l">
              <a:spcBef>
                <a:spcPts val="0"/>
              </a:spcBef>
              <a:spcAft>
                <a:spcPts val="0"/>
              </a:spcAft>
              <a:buSzPts val="1350"/>
              <a:buChar char="●"/>
            </a:pPr>
            <a:r>
              <a:rPr lang="en" sz="1350"/>
              <a:t>Data on elasticsearch is split on the nodes in the cluster.</a:t>
            </a:r>
            <a:endParaRPr sz="1350"/>
          </a:p>
          <a:p>
            <a:pPr indent="-314325" lvl="0" marL="457200" rtl="0" algn="l">
              <a:spcBef>
                <a:spcPts val="0"/>
              </a:spcBef>
              <a:spcAft>
                <a:spcPts val="0"/>
              </a:spcAft>
              <a:buSzPts val="1350"/>
              <a:buChar char="●"/>
            </a:pPr>
            <a:r>
              <a:rPr lang="en" sz="1350"/>
              <a:t>We will storing all the data into three tables namely Matches,Players and Deliveries.</a:t>
            </a:r>
            <a:endParaRPr sz="1350"/>
          </a:p>
          <a:p>
            <a:pPr indent="0" lvl="0" marL="0" rtl="0" algn="l">
              <a:spcBef>
                <a:spcPts val="1600"/>
              </a:spcBef>
              <a:spcAft>
                <a:spcPts val="0"/>
              </a:spcAft>
              <a:buNone/>
            </a:pPr>
            <a:r>
              <a:rPr lang="en" sz="1350"/>
              <a:t>The Data stored in the above three tables will be used to create Dashboards for better visualisation of input metrics.</a:t>
            </a:r>
            <a:endParaRPr sz="135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47400" y="17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EVALUATION</a:t>
            </a:r>
            <a:endParaRPr sz="2600"/>
          </a:p>
        </p:txBody>
      </p:sp>
      <p:sp>
        <p:nvSpPr>
          <p:cNvPr id="86" name="Google Shape;86;p18"/>
          <p:cNvSpPr txBox="1"/>
          <p:nvPr>
            <p:ph idx="1" type="body"/>
          </p:nvPr>
        </p:nvSpPr>
        <p:spPr>
          <a:xfrm>
            <a:off x="311700" y="731550"/>
            <a:ext cx="8520600" cy="42453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We will be using kibana to </a:t>
            </a:r>
            <a:r>
              <a:rPr lang="en" sz="1350"/>
              <a:t>generate</a:t>
            </a:r>
            <a:r>
              <a:rPr lang="en" sz="1350"/>
              <a:t> dashboards </a:t>
            </a:r>
            <a:r>
              <a:rPr lang="en" sz="1350"/>
              <a:t>separately</a:t>
            </a:r>
            <a:r>
              <a:rPr lang="en" sz="1350"/>
              <a:t> for each of the index.</a:t>
            </a:r>
            <a:endParaRPr sz="1350"/>
          </a:p>
          <a:p>
            <a:pPr indent="-314325" lvl="0" marL="457200" rtl="0" algn="l">
              <a:spcBef>
                <a:spcPts val="0"/>
              </a:spcBef>
              <a:spcAft>
                <a:spcPts val="0"/>
              </a:spcAft>
              <a:buSzPts val="1350"/>
              <a:buChar char="●"/>
            </a:pPr>
            <a:r>
              <a:rPr lang="en" sz="1350"/>
              <a:t>We can apply filters on a visualisation to come up with the required metrics.</a:t>
            </a:r>
            <a:endParaRPr sz="1350"/>
          </a:p>
          <a:p>
            <a:pPr indent="-314325" lvl="0" marL="457200" rtl="0" algn="l">
              <a:spcBef>
                <a:spcPts val="0"/>
              </a:spcBef>
              <a:spcAft>
                <a:spcPts val="0"/>
              </a:spcAft>
              <a:buSzPts val="1350"/>
              <a:buChar char="●"/>
            </a:pPr>
            <a:r>
              <a:rPr lang="en" sz="1350"/>
              <a:t>We will be generating different visualisations such as Geo Tagging,HeatMaps,Custom Metrics,Pie charts.</a:t>
            </a:r>
            <a:endParaRPr sz="1350"/>
          </a:p>
          <a:p>
            <a:pPr indent="0" lvl="0" marL="457200" rtl="0" algn="l">
              <a:spcBef>
                <a:spcPts val="1600"/>
              </a:spcBef>
              <a:spcAft>
                <a:spcPts val="0"/>
              </a:spcAft>
              <a:buNone/>
            </a:pPr>
            <a:r>
              <a:rPr lang="en" sz="1350"/>
              <a:t>Our project end product will be looking similar to the one </a:t>
            </a:r>
            <a:r>
              <a:rPr lang="en" sz="1350"/>
              <a:t>mentioned</a:t>
            </a:r>
            <a:r>
              <a:rPr lang="en" sz="1350"/>
              <a:t> below.</a:t>
            </a:r>
            <a:endParaRPr sz="135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069525" y="2394875"/>
            <a:ext cx="5169924" cy="2510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MILESTONES</a:t>
            </a:r>
            <a:endParaRPr sz="2600"/>
          </a:p>
        </p:txBody>
      </p:sp>
      <p:sp>
        <p:nvSpPr>
          <p:cNvPr id="93" name="Google Shape;93;p19"/>
          <p:cNvSpPr txBox="1"/>
          <p:nvPr>
            <p:ph idx="1" type="body"/>
          </p:nvPr>
        </p:nvSpPr>
        <p:spPr>
          <a:xfrm>
            <a:off x="365275" y="1152475"/>
            <a:ext cx="8520600" cy="3680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Data Extraction from different sources and storing into S3.</a:t>
            </a:r>
            <a:endParaRPr sz="1350"/>
          </a:p>
          <a:p>
            <a:pPr indent="-314325" lvl="0" marL="457200" rtl="0" algn="l">
              <a:spcBef>
                <a:spcPts val="0"/>
              </a:spcBef>
              <a:spcAft>
                <a:spcPts val="0"/>
              </a:spcAft>
              <a:buSzPts val="1350"/>
              <a:buChar char="●"/>
            </a:pPr>
            <a:r>
              <a:rPr lang="en" sz="1350"/>
              <a:t>Creating AWS lambda functions to parse the data before loading into DynamoDB.</a:t>
            </a:r>
            <a:endParaRPr sz="1350"/>
          </a:p>
          <a:p>
            <a:pPr indent="-314325" lvl="0" marL="457200" rtl="0" algn="l">
              <a:spcBef>
                <a:spcPts val="0"/>
              </a:spcBef>
              <a:spcAft>
                <a:spcPts val="0"/>
              </a:spcAft>
              <a:buSzPts val="1350"/>
              <a:buChar char="●"/>
            </a:pPr>
            <a:r>
              <a:rPr lang="en" sz="1350"/>
              <a:t>Transfo</a:t>
            </a:r>
            <a:r>
              <a:rPr lang="en" sz="1350"/>
              <a:t>rming the data into JSON Format.</a:t>
            </a:r>
            <a:endParaRPr sz="1350"/>
          </a:p>
          <a:p>
            <a:pPr indent="-314325" lvl="0" marL="457200" rtl="0" algn="l">
              <a:spcBef>
                <a:spcPts val="0"/>
              </a:spcBef>
              <a:spcAft>
                <a:spcPts val="0"/>
              </a:spcAft>
              <a:buSzPts val="1350"/>
              <a:buChar char="●"/>
            </a:pPr>
            <a:r>
              <a:rPr lang="en" sz="1350"/>
              <a:t>Fetching geo data through Google API.</a:t>
            </a:r>
            <a:endParaRPr sz="1350"/>
          </a:p>
          <a:p>
            <a:pPr indent="-314325" lvl="0" marL="457200" rtl="0" algn="l">
              <a:spcBef>
                <a:spcPts val="0"/>
              </a:spcBef>
              <a:spcAft>
                <a:spcPts val="0"/>
              </a:spcAft>
              <a:buSzPts val="1350"/>
              <a:buChar char="●"/>
            </a:pPr>
            <a:r>
              <a:rPr lang="en" sz="1350"/>
              <a:t>Transformed data is loaded into elasticsearch cluster.</a:t>
            </a:r>
            <a:endParaRPr sz="1350"/>
          </a:p>
          <a:p>
            <a:pPr indent="-314325" lvl="0" marL="457200" rtl="0" algn="l">
              <a:spcBef>
                <a:spcPts val="0"/>
              </a:spcBef>
              <a:spcAft>
                <a:spcPts val="0"/>
              </a:spcAft>
              <a:buSzPts val="1350"/>
              <a:buChar char="●"/>
            </a:pPr>
            <a:r>
              <a:rPr lang="en" sz="1350"/>
              <a:t>Indexing the incoming data from lambdas with elasticsearch.</a:t>
            </a:r>
            <a:endParaRPr sz="1350"/>
          </a:p>
          <a:p>
            <a:pPr indent="-314325" lvl="0" marL="457200" rtl="0" algn="l">
              <a:spcBef>
                <a:spcPts val="0"/>
              </a:spcBef>
              <a:spcAft>
                <a:spcPts val="0"/>
              </a:spcAft>
              <a:buSzPts val="1350"/>
              <a:buChar char="●"/>
            </a:pPr>
            <a:r>
              <a:rPr lang="en" sz="1350"/>
              <a:t>Loading the data into three different tables namely Matches,players and Deliverables.</a:t>
            </a:r>
            <a:endParaRPr sz="1350"/>
          </a:p>
          <a:p>
            <a:pPr indent="-314325" lvl="0" marL="457200" rtl="0" algn="l">
              <a:spcBef>
                <a:spcPts val="0"/>
              </a:spcBef>
              <a:spcAft>
                <a:spcPts val="0"/>
              </a:spcAft>
              <a:buSzPts val="1350"/>
              <a:buChar char="●"/>
            </a:pPr>
            <a:r>
              <a:rPr lang="en" sz="1350"/>
              <a:t>Generate visualisations separately for each of the tables with the created indices using kibana.</a:t>
            </a:r>
            <a:endParaRPr sz="1350"/>
          </a:p>
          <a:p>
            <a:pPr indent="-314325" lvl="0" marL="457200" rtl="0" algn="l">
              <a:spcBef>
                <a:spcPts val="0"/>
              </a:spcBef>
              <a:spcAft>
                <a:spcPts val="0"/>
              </a:spcAft>
              <a:buSzPts val="1350"/>
              <a:buChar char="●"/>
            </a:pPr>
            <a:r>
              <a:rPr lang="en" sz="1350"/>
              <a:t>Create the dashboards with the already generated visualisations.</a:t>
            </a:r>
            <a:endParaRPr sz="1350"/>
          </a:p>
          <a:p>
            <a:pPr indent="-314325" lvl="0" marL="457200" rtl="0" algn="l">
              <a:spcBef>
                <a:spcPts val="0"/>
              </a:spcBef>
              <a:spcAft>
                <a:spcPts val="0"/>
              </a:spcAft>
              <a:buSzPts val="1350"/>
              <a:buChar char="●"/>
            </a:pPr>
            <a:r>
              <a:rPr lang="en" sz="1350"/>
              <a:t>Use NGINX to host the </a:t>
            </a:r>
            <a:r>
              <a:rPr lang="en" sz="1350"/>
              <a:t>created</a:t>
            </a:r>
            <a:r>
              <a:rPr lang="en" sz="1350"/>
              <a:t> dashboards.</a:t>
            </a:r>
            <a:endParaRPr sz="135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