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78" r:id="rId9"/>
    <p:sldId id="264" r:id="rId10"/>
    <p:sldId id="265" r:id="rId11"/>
    <p:sldId id="266" r:id="rId12"/>
    <p:sldId id="267" r:id="rId13"/>
    <p:sldId id="268" r:id="rId14"/>
    <p:sldId id="279" r:id="rId15"/>
    <p:sldId id="269" r:id="rId16"/>
    <p:sldId id="270" r:id="rId17"/>
    <p:sldId id="271" r:id="rId18"/>
    <p:sldId id="272" r:id="rId19"/>
    <p:sldId id="273" r:id="rId20"/>
    <p:sldId id="276" r:id="rId21"/>
    <p:sldId id="277" r:id="rId22"/>
    <p:sldId id="275" r:id="rId23"/>
    <p:sldId id="274" r:id="rId24"/>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8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6/30/2017</a:t>
            </a:fld>
            <a:endParaRPr lang="en-US"/>
          </a:p>
        </p:txBody>
      </p:sp>
      <p:sp>
        <p:nvSpPr>
          <p:cNvPr id="6" name="Holder 6"/>
          <p:cNvSpPr>
            <a:spLocks noGrp="1"/>
          </p:cNvSpPr>
          <p:nvPr>
            <p:ph type="sldNum" sz="quarter" idx="7"/>
          </p:nvPr>
        </p:nvSpPr>
        <p:spPr/>
        <p:txBody>
          <a:bodyPr lIns="0" tIns="0" rIns="0" bIns="0"/>
          <a:lstStyle>
            <a:lvl1pPr>
              <a:defRPr sz="1200" b="0" i="0">
                <a:solidFill>
                  <a:srgbClr val="424242"/>
                </a:solidFill>
                <a:latin typeface="Verdana"/>
                <a:cs typeface="Verdana"/>
              </a:defRPr>
            </a:lvl1pPr>
          </a:lstStyle>
          <a:p>
            <a:pPr marL="121920">
              <a:lnSpc>
                <a:spcPts val="133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6/30/2017</a:t>
            </a:fld>
            <a:endParaRPr lang="en-US"/>
          </a:p>
        </p:txBody>
      </p:sp>
      <p:sp>
        <p:nvSpPr>
          <p:cNvPr id="6" name="Holder 6"/>
          <p:cNvSpPr>
            <a:spLocks noGrp="1"/>
          </p:cNvSpPr>
          <p:nvPr>
            <p:ph type="sldNum" sz="quarter" idx="7"/>
          </p:nvPr>
        </p:nvSpPr>
        <p:spPr/>
        <p:txBody>
          <a:bodyPr lIns="0" tIns="0" rIns="0" bIns="0"/>
          <a:lstStyle>
            <a:lvl1pPr>
              <a:defRPr sz="1200" b="0" i="0">
                <a:solidFill>
                  <a:srgbClr val="424242"/>
                </a:solidFill>
                <a:latin typeface="Verdana"/>
                <a:cs typeface="Verdana"/>
              </a:defRPr>
            </a:lvl1pPr>
          </a:lstStyle>
          <a:p>
            <a:pPr marL="121920">
              <a:lnSpc>
                <a:spcPts val="133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Tahoma"/>
                <a:cs typeface="Tahoma"/>
              </a:defRPr>
            </a:lvl1pPr>
          </a:lstStyle>
          <a:p>
            <a:endParaRPr/>
          </a:p>
        </p:txBody>
      </p:sp>
      <p:sp>
        <p:nvSpPr>
          <p:cNvPr id="3" name="Holder 3"/>
          <p:cNvSpPr>
            <a:spLocks noGrp="1"/>
          </p:cNvSpPr>
          <p:nvPr>
            <p:ph sz="half" idx="2"/>
          </p:nvPr>
        </p:nvSpPr>
        <p:spPr>
          <a:xfrm>
            <a:off x="689263" y="1801977"/>
            <a:ext cx="4490085" cy="4505960"/>
          </a:xfrm>
          <a:prstGeom prst="rect">
            <a:avLst/>
          </a:prstGeom>
        </p:spPr>
        <p:txBody>
          <a:bodyPr wrap="square" lIns="0" tIns="0" rIns="0" bIns="0">
            <a:spAutoFit/>
          </a:bodyPr>
          <a:lstStyle>
            <a:lvl1pPr>
              <a:defRPr sz="2400" b="0" i="0">
                <a:solidFill>
                  <a:schemeClr val="tx1"/>
                </a:solidFill>
                <a:latin typeface="Tahoma"/>
                <a:cs typeface="Tahoma"/>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6/30/2017</a:t>
            </a:fld>
            <a:endParaRPr lang="en-US"/>
          </a:p>
        </p:txBody>
      </p:sp>
      <p:sp>
        <p:nvSpPr>
          <p:cNvPr id="7" name="Holder 7"/>
          <p:cNvSpPr>
            <a:spLocks noGrp="1"/>
          </p:cNvSpPr>
          <p:nvPr>
            <p:ph type="sldNum" sz="quarter" idx="7"/>
          </p:nvPr>
        </p:nvSpPr>
        <p:spPr/>
        <p:txBody>
          <a:bodyPr lIns="0" tIns="0" rIns="0" bIns="0"/>
          <a:lstStyle>
            <a:lvl1pPr>
              <a:defRPr sz="1200" b="0" i="0">
                <a:solidFill>
                  <a:srgbClr val="424242"/>
                </a:solidFill>
                <a:latin typeface="Verdana"/>
                <a:cs typeface="Verdana"/>
              </a:defRPr>
            </a:lvl1pPr>
          </a:lstStyle>
          <a:p>
            <a:pPr marL="121920">
              <a:lnSpc>
                <a:spcPts val="133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6/30/2017</a:t>
            </a:fld>
            <a:endParaRPr lang="en-US"/>
          </a:p>
        </p:txBody>
      </p:sp>
      <p:sp>
        <p:nvSpPr>
          <p:cNvPr id="5" name="Holder 5"/>
          <p:cNvSpPr>
            <a:spLocks noGrp="1"/>
          </p:cNvSpPr>
          <p:nvPr>
            <p:ph type="sldNum" sz="quarter" idx="7"/>
          </p:nvPr>
        </p:nvSpPr>
        <p:spPr/>
        <p:txBody>
          <a:bodyPr lIns="0" tIns="0" rIns="0" bIns="0"/>
          <a:lstStyle>
            <a:lvl1pPr>
              <a:defRPr sz="1200" b="0" i="0">
                <a:solidFill>
                  <a:srgbClr val="424242"/>
                </a:solidFill>
                <a:latin typeface="Verdana"/>
                <a:cs typeface="Verdana"/>
              </a:defRPr>
            </a:lvl1pPr>
          </a:lstStyle>
          <a:p>
            <a:pPr marL="121920">
              <a:lnSpc>
                <a:spcPts val="133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6/30/2017</a:t>
            </a:fld>
            <a:endParaRPr lang="en-US"/>
          </a:p>
        </p:txBody>
      </p:sp>
      <p:sp>
        <p:nvSpPr>
          <p:cNvPr id="4" name="Holder 4"/>
          <p:cNvSpPr>
            <a:spLocks noGrp="1"/>
          </p:cNvSpPr>
          <p:nvPr>
            <p:ph type="sldNum" sz="quarter" idx="7"/>
          </p:nvPr>
        </p:nvSpPr>
        <p:spPr/>
        <p:txBody>
          <a:bodyPr lIns="0" tIns="0" rIns="0" bIns="0"/>
          <a:lstStyle>
            <a:lvl1pPr>
              <a:defRPr sz="1200" b="0" i="0">
                <a:solidFill>
                  <a:srgbClr val="424242"/>
                </a:solidFill>
                <a:latin typeface="Verdana"/>
                <a:cs typeface="Verdana"/>
              </a:defRPr>
            </a:lvl1pPr>
          </a:lstStyle>
          <a:p>
            <a:pPr marL="121920">
              <a:lnSpc>
                <a:spcPts val="133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8123" y="457200"/>
            <a:ext cx="9144000" cy="10668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458123" y="457200"/>
            <a:ext cx="9144000" cy="1066800"/>
          </a:xfrm>
          <a:custGeom>
            <a:avLst/>
            <a:gdLst/>
            <a:ahLst/>
            <a:cxnLst/>
            <a:rect l="l" t="t" r="r" b="b"/>
            <a:pathLst>
              <a:path w="9144000" h="1066800">
                <a:moveTo>
                  <a:pt x="0" y="1183"/>
                </a:moveTo>
                <a:lnTo>
                  <a:pt x="0" y="530"/>
                </a:lnTo>
                <a:lnTo>
                  <a:pt x="530" y="0"/>
                </a:lnTo>
                <a:lnTo>
                  <a:pt x="1183" y="0"/>
                </a:lnTo>
                <a:lnTo>
                  <a:pt x="9142813" y="0"/>
                </a:lnTo>
                <a:lnTo>
                  <a:pt x="9143463" y="0"/>
                </a:lnTo>
                <a:lnTo>
                  <a:pt x="9143993" y="530"/>
                </a:lnTo>
                <a:lnTo>
                  <a:pt x="9143993" y="1183"/>
                </a:lnTo>
                <a:lnTo>
                  <a:pt x="9143993" y="1065619"/>
                </a:lnTo>
                <a:lnTo>
                  <a:pt x="9143993" y="1066269"/>
                </a:lnTo>
                <a:lnTo>
                  <a:pt x="9143463" y="1066799"/>
                </a:lnTo>
                <a:lnTo>
                  <a:pt x="9142813" y="1066799"/>
                </a:lnTo>
                <a:lnTo>
                  <a:pt x="1183" y="1066799"/>
                </a:lnTo>
                <a:lnTo>
                  <a:pt x="530" y="1066799"/>
                </a:lnTo>
                <a:lnTo>
                  <a:pt x="0" y="1066269"/>
                </a:lnTo>
                <a:lnTo>
                  <a:pt x="0" y="1065619"/>
                </a:lnTo>
                <a:lnTo>
                  <a:pt x="0" y="1183"/>
                </a:lnTo>
                <a:close/>
              </a:path>
            </a:pathLst>
          </a:custGeom>
          <a:ln w="9359">
            <a:solidFill>
              <a:srgbClr val="000000"/>
            </a:solidFill>
          </a:ln>
        </p:spPr>
        <p:txBody>
          <a:bodyPr wrap="square" lIns="0" tIns="0" rIns="0" bIns="0" rtlCol="0"/>
          <a:lstStyle/>
          <a:p>
            <a:endParaRPr/>
          </a:p>
        </p:txBody>
      </p:sp>
      <p:sp>
        <p:nvSpPr>
          <p:cNvPr id="2" name="Holder 2"/>
          <p:cNvSpPr>
            <a:spLocks noGrp="1"/>
          </p:cNvSpPr>
          <p:nvPr>
            <p:ph type="title"/>
          </p:nvPr>
        </p:nvSpPr>
        <p:spPr>
          <a:xfrm>
            <a:off x="1130886" y="693419"/>
            <a:ext cx="7796626" cy="670560"/>
          </a:xfrm>
          <a:prstGeom prst="rect">
            <a:avLst/>
          </a:prstGeom>
        </p:spPr>
        <p:txBody>
          <a:bodyPr wrap="square" lIns="0" tIns="0" rIns="0" bIns="0">
            <a:spAutoFit/>
          </a:bodyPr>
          <a:lstStyle>
            <a:lvl1pPr>
              <a:defRPr sz="4400" b="1" i="0">
                <a:solidFill>
                  <a:schemeClr val="bg1"/>
                </a:solidFill>
                <a:latin typeface="Tahoma"/>
                <a:cs typeface="Tahoma"/>
              </a:defRPr>
            </a:lvl1pPr>
          </a:lstStyle>
          <a:p>
            <a:endParaRPr/>
          </a:p>
        </p:txBody>
      </p:sp>
      <p:sp>
        <p:nvSpPr>
          <p:cNvPr id="3" name="Holder 3"/>
          <p:cNvSpPr>
            <a:spLocks noGrp="1"/>
          </p:cNvSpPr>
          <p:nvPr>
            <p:ph type="body" idx="1"/>
          </p:nvPr>
        </p:nvSpPr>
        <p:spPr>
          <a:xfrm>
            <a:off x="637886" y="1818640"/>
            <a:ext cx="8782626" cy="3726815"/>
          </a:xfrm>
          <a:prstGeom prst="rect">
            <a:avLst/>
          </a:prstGeom>
        </p:spPr>
        <p:txBody>
          <a:bodyPr wrap="square" lIns="0" tIns="0" rIns="0" bIns="0">
            <a:spAutoFit/>
          </a:bodyPr>
          <a:lstStyle>
            <a:lvl1pPr>
              <a:defRPr sz="24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6/30/2017</a:t>
            </a:fld>
            <a:endParaRPr lang="en-US"/>
          </a:p>
        </p:txBody>
      </p:sp>
      <p:sp>
        <p:nvSpPr>
          <p:cNvPr id="6" name="Holder 6"/>
          <p:cNvSpPr>
            <a:spLocks noGrp="1"/>
          </p:cNvSpPr>
          <p:nvPr>
            <p:ph type="sldNum" sz="quarter" idx="7"/>
          </p:nvPr>
        </p:nvSpPr>
        <p:spPr>
          <a:xfrm>
            <a:off x="9236902" y="7009423"/>
            <a:ext cx="245109" cy="177800"/>
          </a:xfrm>
          <a:prstGeom prst="rect">
            <a:avLst/>
          </a:prstGeom>
        </p:spPr>
        <p:txBody>
          <a:bodyPr wrap="square" lIns="0" tIns="0" rIns="0" bIns="0">
            <a:spAutoFit/>
          </a:bodyPr>
          <a:lstStyle>
            <a:lvl1pPr>
              <a:defRPr sz="1200" b="0" i="0">
                <a:solidFill>
                  <a:srgbClr val="424242"/>
                </a:solidFill>
                <a:latin typeface="Verdana"/>
                <a:cs typeface="Verdana"/>
              </a:defRPr>
            </a:lvl1pPr>
          </a:lstStyle>
          <a:p>
            <a:pPr marL="121920">
              <a:lnSpc>
                <a:spcPts val="133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bugs@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it-scm.com/book" TargetMode="External"/><Relationship Id="rId2" Type="http://schemas.openxmlformats.org/officeDocument/2006/relationships/hyperlink" Target="http://git-scm.com/" TargetMode="External"/><Relationship Id="rId1" Type="http://schemas.openxmlformats.org/officeDocument/2006/relationships/slideLayout" Target="../slideLayouts/slideLayout2.xml"/><Relationship Id="rId6" Type="http://schemas.openxmlformats.org/officeDocument/2006/relationships/hyperlink" Target="http://eagain.net/articles/git-for-computer-scientists/" TargetMode="External"/><Relationship Id="rId5" Type="http://schemas.openxmlformats.org/officeDocument/2006/relationships/hyperlink" Target="http://schacon.github.com/git/gittutorial.html" TargetMode="External"/><Relationship Id="rId4" Type="http://schemas.openxmlformats.org/officeDocument/2006/relationships/hyperlink" Target="http://gitref.org/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123" y="457200"/>
            <a:ext cx="9144000" cy="139065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8123" y="457200"/>
            <a:ext cx="9144000" cy="1390650"/>
          </a:xfrm>
          <a:custGeom>
            <a:avLst/>
            <a:gdLst/>
            <a:ahLst/>
            <a:cxnLst/>
            <a:rect l="l" t="t" r="r" b="b"/>
            <a:pathLst>
              <a:path w="9144000" h="1390650">
                <a:moveTo>
                  <a:pt x="0" y="1544"/>
                </a:moveTo>
                <a:lnTo>
                  <a:pt x="0" y="691"/>
                </a:lnTo>
                <a:lnTo>
                  <a:pt x="691" y="0"/>
                </a:lnTo>
                <a:lnTo>
                  <a:pt x="1543" y="0"/>
                </a:lnTo>
                <a:lnTo>
                  <a:pt x="9142453" y="0"/>
                </a:lnTo>
                <a:lnTo>
                  <a:pt x="9143303" y="0"/>
                </a:lnTo>
                <a:lnTo>
                  <a:pt x="9143993" y="691"/>
                </a:lnTo>
                <a:lnTo>
                  <a:pt x="9143993" y="1544"/>
                </a:lnTo>
                <a:lnTo>
                  <a:pt x="9143993" y="1389108"/>
                </a:lnTo>
                <a:lnTo>
                  <a:pt x="9143993" y="1389958"/>
                </a:lnTo>
                <a:lnTo>
                  <a:pt x="9143303" y="1390648"/>
                </a:lnTo>
                <a:lnTo>
                  <a:pt x="9142453" y="1390648"/>
                </a:lnTo>
                <a:lnTo>
                  <a:pt x="1543" y="1390648"/>
                </a:lnTo>
                <a:lnTo>
                  <a:pt x="691" y="1390648"/>
                </a:lnTo>
                <a:lnTo>
                  <a:pt x="0" y="1389958"/>
                </a:lnTo>
                <a:lnTo>
                  <a:pt x="0" y="1389108"/>
                </a:lnTo>
                <a:lnTo>
                  <a:pt x="0" y="1544"/>
                </a:lnTo>
                <a:close/>
              </a:path>
            </a:pathLst>
          </a:custGeom>
          <a:ln w="9359">
            <a:solidFill>
              <a:srgbClr val="000000"/>
            </a:solidFill>
          </a:ln>
        </p:spPr>
        <p:txBody>
          <a:bodyPr wrap="square" lIns="0" tIns="0" rIns="0" bIns="0" rtlCol="0"/>
          <a:lstStyle/>
          <a:p>
            <a:endParaRPr/>
          </a:p>
        </p:txBody>
      </p:sp>
      <p:sp>
        <p:nvSpPr>
          <p:cNvPr id="4" name="object 4"/>
          <p:cNvSpPr txBox="1">
            <a:spLocks noGrp="1"/>
          </p:cNvSpPr>
          <p:nvPr>
            <p:ph type="title"/>
          </p:nvPr>
        </p:nvSpPr>
        <p:spPr>
          <a:xfrm>
            <a:off x="1878623" y="2865120"/>
            <a:ext cx="6308090" cy="667385"/>
          </a:xfrm>
          <a:prstGeom prst="rect">
            <a:avLst/>
          </a:prstGeom>
        </p:spPr>
        <p:txBody>
          <a:bodyPr vert="horz" wrap="square" lIns="0" tIns="0" rIns="0" bIns="0" rtlCol="0">
            <a:spAutoFit/>
          </a:bodyPr>
          <a:lstStyle/>
          <a:p>
            <a:pPr marL="12700">
              <a:lnSpc>
                <a:spcPts val="5255"/>
              </a:lnSpc>
              <a:tabLst>
                <a:tab pos="993140" algn="l"/>
                <a:tab pos="4231640" algn="l"/>
              </a:tabLst>
            </a:pPr>
            <a:r>
              <a:rPr dirty="0">
                <a:solidFill>
                  <a:srgbClr val="000000"/>
                </a:solidFill>
              </a:rPr>
              <a:t>Git	</a:t>
            </a:r>
            <a:r>
              <a:rPr spc="-5" dirty="0">
                <a:solidFill>
                  <a:srgbClr val="000000"/>
                </a:solidFill>
              </a:rPr>
              <a:t>f</a:t>
            </a:r>
            <a:r>
              <a:rPr dirty="0">
                <a:solidFill>
                  <a:srgbClr val="000000"/>
                </a:solidFill>
              </a:rPr>
              <a:t>or V</a:t>
            </a:r>
            <a:r>
              <a:rPr spc="-5" dirty="0">
                <a:solidFill>
                  <a:srgbClr val="000000"/>
                </a:solidFill>
              </a:rPr>
              <a:t>e</a:t>
            </a:r>
            <a:r>
              <a:rPr dirty="0">
                <a:solidFill>
                  <a:srgbClr val="000000"/>
                </a:solidFill>
              </a:rPr>
              <a:t>r</a:t>
            </a:r>
            <a:r>
              <a:rPr spc="-5" dirty="0">
                <a:solidFill>
                  <a:srgbClr val="000000"/>
                </a:solidFill>
              </a:rPr>
              <a:t>s</a:t>
            </a:r>
            <a:r>
              <a:rPr dirty="0">
                <a:solidFill>
                  <a:srgbClr val="000000"/>
                </a:solidFill>
              </a:rPr>
              <a:t>ion	Co</a:t>
            </a:r>
            <a:r>
              <a:rPr spc="-5" dirty="0">
                <a:solidFill>
                  <a:srgbClr val="000000"/>
                </a:solidFill>
              </a:rPr>
              <a:t>nt</a:t>
            </a:r>
            <a:r>
              <a:rPr dirty="0">
                <a:solidFill>
                  <a:srgbClr val="000000"/>
                </a:solidFill>
              </a:rPr>
              <a:t>rol</a:t>
            </a:r>
          </a:p>
        </p:txBody>
      </p:sp>
      <p:sp>
        <p:nvSpPr>
          <p:cNvPr id="5" name="object 5"/>
          <p:cNvSpPr txBox="1"/>
          <p:nvPr/>
        </p:nvSpPr>
        <p:spPr>
          <a:xfrm>
            <a:off x="6629400" y="6248400"/>
            <a:ext cx="3794760" cy="820738"/>
          </a:xfrm>
          <a:prstGeom prst="rect">
            <a:avLst/>
          </a:prstGeom>
        </p:spPr>
        <p:txBody>
          <a:bodyPr vert="horz" wrap="square" lIns="0" tIns="0" rIns="0" bIns="0" rtlCol="0">
            <a:spAutoFit/>
          </a:bodyPr>
          <a:lstStyle/>
          <a:p>
            <a:pPr marL="12065" marR="5080" algn="ctr">
              <a:lnSpc>
                <a:spcPts val="1600"/>
              </a:lnSpc>
            </a:pPr>
            <a:r>
              <a:rPr lang="en-US" sz="2800" dirty="0" smtClean="0">
                <a:cs typeface="Tahoma"/>
              </a:rPr>
              <a:t>Prabhakar</a:t>
            </a:r>
          </a:p>
          <a:p>
            <a:pPr marL="12065" marR="5080" algn="ctr">
              <a:lnSpc>
                <a:spcPts val="1600"/>
              </a:lnSpc>
            </a:pPr>
            <a:endParaRPr lang="en-US" sz="2800" dirty="0" smtClean="0">
              <a:cs typeface="Tahoma"/>
            </a:endParaRPr>
          </a:p>
          <a:p>
            <a:pPr marL="12065" marR="5080" algn="ctr">
              <a:lnSpc>
                <a:spcPts val="1600"/>
              </a:lnSpc>
            </a:pPr>
            <a:r>
              <a:rPr lang="en-US" sz="2800" dirty="0" err="1" smtClean="0">
                <a:cs typeface="Tahoma"/>
              </a:rPr>
              <a:t>FoxuTech</a:t>
            </a:r>
            <a:endParaRPr lang="en-US" sz="2800" dirty="0" smtClean="0">
              <a:cs typeface="Tahoma"/>
            </a:endParaRPr>
          </a:p>
          <a:p>
            <a:pPr marL="12065" marR="5080" algn="ctr">
              <a:lnSpc>
                <a:spcPts val="1600"/>
              </a:lnSpc>
            </a:pPr>
            <a:endParaRPr sz="2800" dirty="0">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865" y="693419"/>
            <a:ext cx="6640195" cy="670560"/>
          </a:xfrm>
          <a:prstGeom prst="rect">
            <a:avLst/>
          </a:prstGeom>
        </p:spPr>
        <p:txBody>
          <a:bodyPr vert="horz" wrap="square" lIns="0" tIns="0" rIns="0" bIns="0" rtlCol="0">
            <a:spAutoFit/>
          </a:bodyPr>
          <a:lstStyle/>
          <a:p>
            <a:pPr marL="12700">
              <a:lnSpc>
                <a:spcPct val="100000"/>
              </a:lnSpc>
              <a:tabLst>
                <a:tab pos="2857500" algn="l"/>
              </a:tabLst>
            </a:pPr>
            <a:r>
              <a:rPr spc="-5" dirty="0"/>
              <a:t>Initial</a:t>
            </a:r>
            <a:r>
              <a:rPr spc="10" dirty="0"/>
              <a:t> </a:t>
            </a:r>
            <a:r>
              <a:rPr dirty="0"/>
              <a:t>Git	</a:t>
            </a:r>
            <a:r>
              <a:rPr spc="-5" dirty="0"/>
              <a:t>configuration</a:t>
            </a:r>
          </a:p>
        </p:txBody>
      </p:sp>
      <p:sp>
        <p:nvSpPr>
          <p:cNvPr id="11" name="object 11"/>
          <p:cNvSpPr txBox="1"/>
          <p:nvPr/>
        </p:nvSpPr>
        <p:spPr>
          <a:xfrm>
            <a:off x="9249602" y="7009423"/>
            <a:ext cx="219710" cy="177800"/>
          </a:xfrm>
          <a:prstGeom prst="rect">
            <a:avLst/>
          </a:prstGeom>
        </p:spPr>
        <p:txBody>
          <a:bodyPr vert="horz" wrap="square" lIns="0" tIns="0" rIns="0" bIns="0" rtlCol="0">
            <a:spAutoFit/>
          </a:bodyPr>
          <a:lstStyle/>
          <a:p>
            <a:pPr marL="12700">
              <a:lnSpc>
                <a:spcPts val="1335"/>
              </a:lnSpc>
            </a:pPr>
            <a:r>
              <a:rPr sz="1200" dirty="0">
                <a:solidFill>
                  <a:srgbClr val="424242"/>
                </a:solidFill>
                <a:latin typeface="Verdana"/>
                <a:cs typeface="Verdana"/>
              </a:rPr>
              <a:t>10</a:t>
            </a:r>
            <a:endParaRPr sz="1200">
              <a:latin typeface="Verdana"/>
              <a:cs typeface="Verdana"/>
            </a:endParaRPr>
          </a:p>
        </p:txBody>
      </p:sp>
      <p:sp>
        <p:nvSpPr>
          <p:cNvPr id="3" name="object 3"/>
          <p:cNvSpPr txBox="1"/>
          <p:nvPr/>
        </p:nvSpPr>
        <p:spPr>
          <a:xfrm>
            <a:off x="689263" y="1798320"/>
            <a:ext cx="7922895" cy="365760"/>
          </a:xfrm>
          <a:prstGeom prst="rect">
            <a:avLst/>
          </a:prstGeom>
        </p:spPr>
        <p:txBody>
          <a:bodyPr vert="horz" wrap="square" lIns="0" tIns="0" rIns="0" bIns="0" rtlCol="0">
            <a:spAutoFit/>
          </a:bodyPr>
          <a:lstStyle/>
          <a:p>
            <a:pPr marL="244475" indent="-231775">
              <a:lnSpc>
                <a:spcPct val="100000"/>
              </a:lnSpc>
              <a:buChar char="•"/>
              <a:tabLst>
                <a:tab pos="244475" algn="l"/>
              </a:tabLst>
            </a:pPr>
            <a:r>
              <a:rPr sz="2400" dirty="0">
                <a:latin typeface="Tahoma"/>
                <a:cs typeface="Tahoma"/>
              </a:rPr>
              <a:t>Set the </a:t>
            </a:r>
            <a:r>
              <a:rPr sz="2400" spc="-5" dirty="0">
                <a:latin typeface="Tahoma"/>
                <a:cs typeface="Tahoma"/>
              </a:rPr>
              <a:t>name </a:t>
            </a:r>
            <a:r>
              <a:rPr sz="2400" dirty="0">
                <a:latin typeface="Tahoma"/>
                <a:cs typeface="Tahoma"/>
              </a:rPr>
              <a:t>and </a:t>
            </a:r>
            <a:r>
              <a:rPr sz="2400" spc="-5" dirty="0">
                <a:latin typeface="Tahoma"/>
                <a:cs typeface="Tahoma"/>
              </a:rPr>
              <a:t>email </a:t>
            </a:r>
            <a:r>
              <a:rPr sz="2400" dirty="0">
                <a:latin typeface="Tahoma"/>
                <a:cs typeface="Tahoma"/>
              </a:rPr>
              <a:t>for Git to use when </a:t>
            </a:r>
            <a:r>
              <a:rPr sz="2400" spc="-5" dirty="0">
                <a:latin typeface="Tahoma"/>
                <a:cs typeface="Tahoma"/>
              </a:rPr>
              <a:t>you</a:t>
            </a:r>
            <a:r>
              <a:rPr sz="2400" spc="-25" dirty="0">
                <a:latin typeface="Tahoma"/>
                <a:cs typeface="Tahoma"/>
              </a:rPr>
              <a:t> </a:t>
            </a:r>
            <a:r>
              <a:rPr sz="2400" spc="-5" dirty="0">
                <a:latin typeface="Tahoma"/>
                <a:cs typeface="Tahoma"/>
              </a:rPr>
              <a:t>commit:</a:t>
            </a:r>
            <a:endParaRPr sz="2400">
              <a:latin typeface="Tahoma"/>
              <a:cs typeface="Tahoma"/>
            </a:endParaRPr>
          </a:p>
        </p:txBody>
      </p:sp>
      <p:sp>
        <p:nvSpPr>
          <p:cNvPr id="4" name="object 4"/>
          <p:cNvSpPr txBox="1"/>
          <p:nvPr/>
        </p:nvSpPr>
        <p:spPr>
          <a:xfrm>
            <a:off x="1032163" y="2220976"/>
            <a:ext cx="807720" cy="772795"/>
          </a:xfrm>
          <a:prstGeom prst="rect">
            <a:avLst/>
          </a:prstGeom>
        </p:spPr>
        <p:txBody>
          <a:bodyPr vert="horz" wrap="square" lIns="0" tIns="0" rIns="0" bIns="0" rtlCol="0">
            <a:spAutoFit/>
          </a:bodyPr>
          <a:lstStyle/>
          <a:p>
            <a:pPr marL="292100" indent="-279400">
              <a:lnSpc>
                <a:spcPct val="100000"/>
              </a:lnSpc>
              <a:buChar char="–"/>
              <a:tabLst>
                <a:tab pos="292100" algn="l"/>
              </a:tabLst>
            </a:pPr>
            <a:r>
              <a:rPr sz="2200" spc="-5" dirty="0">
                <a:latin typeface="Courier New"/>
                <a:cs typeface="Courier New"/>
              </a:rPr>
              <a:t>git</a:t>
            </a:r>
            <a:endParaRPr sz="2200">
              <a:latin typeface="Courier New"/>
              <a:cs typeface="Courier New"/>
            </a:endParaRPr>
          </a:p>
          <a:p>
            <a:pPr marL="292100" indent="-279400">
              <a:lnSpc>
                <a:spcPct val="100000"/>
              </a:lnSpc>
              <a:spcBef>
                <a:spcPts val="560"/>
              </a:spcBef>
              <a:buChar char="–"/>
              <a:tabLst>
                <a:tab pos="292100" algn="l"/>
              </a:tabLst>
            </a:pPr>
            <a:r>
              <a:rPr sz="2200" spc="-5" dirty="0">
                <a:latin typeface="Courier New"/>
                <a:cs typeface="Courier New"/>
              </a:rPr>
              <a:t>git</a:t>
            </a:r>
            <a:endParaRPr sz="2200">
              <a:latin typeface="Courier New"/>
              <a:cs typeface="Courier New"/>
            </a:endParaRPr>
          </a:p>
        </p:txBody>
      </p:sp>
      <p:sp>
        <p:nvSpPr>
          <p:cNvPr id="5" name="object 5"/>
          <p:cNvSpPr txBox="1"/>
          <p:nvPr/>
        </p:nvSpPr>
        <p:spPr>
          <a:xfrm>
            <a:off x="1982235" y="2149896"/>
            <a:ext cx="1031240" cy="843915"/>
          </a:xfrm>
          <a:prstGeom prst="rect">
            <a:avLst/>
          </a:prstGeom>
        </p:spPr>
        <p:txBody>
          <a:bodyPr vert="horz" wrap="square" lIns="0" tIns="0" rIns="0" bIns="0" rtlCol="0">
            <a:spAutoFit/>
          </a:bodyPr>
          <a:lstStyle/>
          <a:p>
            <a:pPr marL="12700" marR="5080">
              <a:lnSpc>
                <a:spcPct val="121200"/>
              </a:lnSpc>
            </a:pPr>
            <a:r>
              <a:rPr sz="2200" spc="-5" dirty="0">
                <a:latin typeface="Courier New"/>
                <a:cs typeface="Courier New"/>
              </a:rPr>
              <a:t>config  config</a:t>
            </a:r>
            <a:endParaRPr sz="2200">
              <a:latin typeface="Courier New"/>
              <a:cs typeface="Courier New"/>
            </a:endParaRPr>
          </a:p>
        </p:txBody>
      </p:sp>
      <p:sp>
        <p:nvSpPr>
          <p:cNvPr id="6" name="object 6"/>
          <p:cNvSpPr txBox="1"/>
          <p:nvPr/>
        </p:nvSpPr>
        <p:spPr>
          <a:xfrm>
            <a:off x="3155910" y="2220976"/>
            <a:ext cx="1366520" cy="772795"/>
          </a:xfrm>
          <a:prstGeom prst="rect">
            <a:avLst/>
          </a:prstGeom>
        </p:spPr>
        <p:txBody>
          <a:bodyPr vert="horz" wrap="square" lIns="0" tIns="0" rIns="0" bIns="0" rtlCol="0">
            <a:spAutoFit/>
          </a:bodyPr>
          <a:lstStyle/>
          <a:p>
            <a:pPr marL="12700">
              <a:lnSpc>
                <a:spcPct val="100000"/>
              </a:lnSpc>
            </a:pPr>
            <a:r>
              <a:rPr sz="2200" spc="-5" dirty="0">
                <a:latin typeface="Courier New"/>
                <a:cs typeface="Courier New"/>
              </a:rPr>
              <a:t>--global</a:t>
            </a:r>
            <a:endParaRPr sz="2200">
              <a:latin typeface="Courier New"/>
              <a:cs typeface="Courier New"/>
            </a:endParaRPr>
          </a:p>
          <a:p>
            <a:pPr marL="12700">
              <a:lnSpc>
                <a:spcPct val="100000"/>
              </a:lnSpc>
              <a:spcBef>
                <a:spcPts val="560"/>
              </a:spcBef>
            </a:pPr>
            <a:r>
              <a:rPr sz="2200" spc="-5" dirty="0">
                <a:latin typeface="Courier New"/>
                <a:cs typeface="Courier New"/>
              </a:rPr>
              <a:t>--global</a:t>
            </a:r>
            <a:endParaRPr sz="2200">
              <a:latin typeface="Courier New"/>
              <a:cs typeface="Courier New"/>
            </a:endParaRPr>
          </a:p>
        </p:txBody>
      </p:sp>
      <p:sp>
        <p:nvSpPr>
          <p:cNvPr id="7" name="object 7"/>
          <p:cNvSpPr txBox="1"/>
          <p:nvPr/>
        </p:nvSpPr>
        <p:spPr>
          <a:xfrm>
            <a:off x="4664922" y="2149896"/>
            <a:ext cx="4217670" cy="843915"/>
          </a:xfrm>
          <a:prstGeom prst="rect">
            <a:avLst/>
          </a:prstGeom>
        </p:spPr>
        <p:txBody>
          <a:bodyPr vert="horz" wrap="square" lIns="0" tIns="0" rIns="0" bIns="0" rtlCol="0">
            <a:spAutoFit/>
          </a:bodyPr>
          <a:lstStyle/>
          <a:p>
            <a:pPr marL="12700" marR="5080">
              <a:lnSpc>
                <a:spcPct val="121200"/>
              </a:lnSpc>
            </a:pPr>
            <a:r>
              <a:rPr sz="2200" spc="-5" dirty="0">
                <a:latin typeface="Courier New"/>
                <a:cs typeface="Courier New"/>
              </a:rPr>
              <a:t>user.name "Bugs Bunny"  user.emai</a:t>
            </a:r>
            <a:r>
              <a:rPr sz="2200" spc="-5" dirty="0">
                <a:latin typeface="Courier New"/>
                <a:cs typeface="Courier New"/>
                <a:hlinkClick r:id="rId2"/>
              </a:rPr>
              <a:t>l</a:t>
            </a:r>
            <a:r>
              <a:rPr sz="2200" spc="-95" dirty="0">
                <a:latin typeface="Courier New"/>
                <a:cs typeface="Courier New"/>
                <a:hlinkClick r:id="rId2"/>
              </a:rPr>
              <a:t> </a:t>
            </a:r>
            <a:r>
              <a:rPr sz="2200" dirty="0">
                <a:latin typeface="Courier New"/>
                <a:cs typeface="Courier New"/>
                <a:hlinkClick r:id="rId2"/>
              </a:rPr>
              <a:t>bugs@gmail.com</a:t>
            </a:r>
            <a:endParaRPr sz="2200">
              <a:latin typeface="Courier New"/>
              <a:cs typeface="Courier New"/>
            </a:endParaRPr>
          </a:p>
        </p:txBody>
      </p:sp>
      <p:sp>
        <p:nvSpPr>
          <p:cNvPr id="8" name="object 8"/>
          <p:cNvSpPr txBox="1"/>
          <p:nvPr/>
        </p:nvSpPr>
        <p:spPr>
          <a:xfrm>
            <a:off x="3547306" y="3033776"/>
            <a:ext cx="1031240" cy="366395"/>
          </a:xfrm>
          <a:prstGeom prst="rect">
            <a:avLst/>
          </a:prstGeom>
        </p:spPr>
        <p:txBody>
          <a:bodyPr vert="horz" wrap="square" lIns="0" tIns="0" rIns="0" bIns="0" rtlCol="0">
            <a:spAutoFit/>
          </a:bodyPr>
          <a:lstStyle/>
          <a:p>
            <a:pPr marL="12700">
              <a:lnSpc>
                <a:spcPct val="100000"/>
              </a:lnSpc>
            </a:pPr>
            <a:r>
              <a:rPr sz="2200" spc="-5" dirty="0">
                <a:latin typeface="Courier New"/>
                <a:cs typeface="Courier New"/>
              </a:rPr>
              <a:t>config</a:t>
            </a:r>
            <a:endParaRPr sz="2200">
              <a:latin typeface="Courier New"/>
              <a:cs typeface="Courier New"/>
            </a:endParaRPr>
          </a:p>
        </p:txBody>
      </p:sp>
      <p:sp>
        <p:nvSpPr>
          <p:cNvPr id="9" name="object 9"/>
          <p:cNvSpPr txBox="1"/>
          <p:nvPr/>
        </p:nvSpPr>
        <p:spPr>
          <a:xfrm>
            <a:off x="1032163" y="3033776"/>
            <a:ext cx="7425690" cy="366395"/>
          </a:xfrm>
          <a:prstGeom prst="rect">
            <a:avLst/>
          </a:prstGeom>
        </p:spPr>
        <p:txBody>
          <a:bodyPr vert="horz" wrap="square" lIns="0" tIns="0" rIns="0" bIns="0" rtlCol="0">
            <a:spAutoFit/>
          </a:bodyPr>
          <a:lstStyle/>
          <a:p>
            <a:pPr marL="12700">
              <a:lnSpc>
                <a:spcPct val="100000"/>
              </a:lnSpc>
              <a:tabLst>
                <a:tab pos="3701415" algn="l"/>
              </a:tabLst>
            </a:pPr>
            <a:r>
              <a:rPr sz="2200" dirty="0">
                <a:latin typeface="Tahoma"/>
                <a:cs typeface="Tahoma"/>
              </a:rPr>
              <a:t>– You can</a:t>
            </a:r>
            <a:r>
              <a:rPr sz="2200" spc="310" dirty="0">
                <a:latin typeface="Tahoma"/>
                <a:cs typeface="Tahoma"/>
              </a:rPr>
              <a:t> </a:t>
            </a:r>
            <a:r>
              <a:rPr sz="2200" dirty="0">
                <a:latin typeface="Tahoma"/>
                <a:cs typeface="Tahoma"/>
              </a:rPr>
              <a:t>call </a:t>
            </a:r>
            <a:r>
              <a:rPr sz="2200" spc="-5" dirty="0">
                <a:latin typeface="Courier New"/>
                <a:cs typeface="Courier New"/>
              </a:rPr>
              <a:t>git	</a:t>
            </a:r>
            <a:r>
              <a:rPr sz="2200" dirty="0">
                <a:latin typeface="Courier New"/>
                <a:cs typeface="Courier New"/>
              </a:rPr>
              <a:t>–list</a:t>
            </a:r>
            <a:r>
              <a:rPr sz="2200" spc="-710" dirty="0">
                <a:latin typeface="Courier New"/>
                <a:cs typeface="Courier New"/>
              </a:rPr>
              <a:t> </a:t>
            </a:r>
            <a:r>
              <a:rPr sz="2200" dirty="0">
                <a:latin typeface="Tahoma"/>
                <a:cs typeface="Tahoma"/>
              </a:rPr>
              <a:t>to </a:t>
            </a:r>
            <a:r>
              <a:rPr sz="2200" spc="-5" dirty="0">
                <a:latin typeface="Tahoma"/>
                <a:cs typeface="Tahoma"/>
              </a:rPr>
              <a:t>verify </a:t>
            </a:r>
            <a:r>
              <a:rPr sz="2200" dirty="0">
                <a:latin typeface="Tahoma"/>
                <a:cs typeface="Tahoma"/>
              </a:rPr>
              <a:t>these are set.</a:t>
            </a:r>
            <a:endParaRPr sz="2200">
              <a:latin typeface="Tahoma"/>
              <a:cs typeface="Tahoma"/>
            </a:endParaRPr>
          </a:p>
        </p:txBody>
      </p:sp>
      <p:sp>
        <p:nvSpPr>
          <p:cNvPr id="10" name="object 10"/>
          <p:cNvSpPr txBox="1"/>
          <p:nvPr/>
        </p:nvSpPr>
        <p:spPr>
          <a:xfrm>
            <a:off x="689263" y="3839971"/>
            <a:ext cx="7828280" cy="1136650"/>
          </a:xfrm>
          <a:prstGeom prst="rect">
            <a:avLst/>
          </a:prstGeom>
        </p:spPr>
        <p:txBody>
          <a:bodyPr vert="horz" wrap="square" lIns="0" tIns="0" rIns="0" bIns="0" rtlCol="0">
            <a:spAutoFit/>
          </a:bodyPr>
          <a:lstStyle/>
          <a:p>
            <a:pPr marL="244475" indent="-231775">
              <a:lnSpc>
                <a:spcPct val="100000"/>
              </a:lnSpc>
              <a:buChar char="•"/>
              <a:tabLst>
                <a:tab pos="244475" algn="l"/>
              </a:tabLst>
            </a:pPr>
            <a:r>
              <a:rPr sz="2400" dirty="0">
                <a:latin typeface="Tahoma"/>
                <a:cs typeface="Tahoma"/>
              </a:rPr>
              <a:t>Set the editor that is used for writing </a:t>
            </a:r>
            <a:r>
              <a:rPr sz="2400" spc="-5" dirty="0">
                <a:latin typeface="Tahoma"/>
                <a:cs typeface="Tahoma"/>
              </a:rPr>
              <a:t>commit</a:t>
            </a:r>
            <a:r>
              <a:rPr sz="2400" spc="-40" dirty="0">
                <a:latin typeface="Tahoma"/>
                <a:cs typeface="Tahoma"/>
              </a:rPr>
              <a:t> </a:t>
            </a:r>
            <a:r>
              <a:rPr sz="2400" spc="-5" dirty="0">
                <a:latin typeface="Tahoma"/>
                <a:cs typeface="Tahoma"/>
              </a:rPr>
              <a:t>messages:</a:t>
            </a:r>
            <a:endParaRPr sz="2400">
              <a:latin typeface="Tahoma"/>
              <a:cs typeface="Tahoma"/>
            </a:endParaRPr>
          </a:p>
          <a:p>
            <a:pPr marL="635000" lvl="1" indent="-279400">
              <a:lnSpc>
                <a:spcPct val="100000"/>
              </a:lnSpc>
              <a:spcBef>
                <a:spcPts val="570"/>
              </a:spcBef>
              <a:buChar char="–"/>
              <a:tabLst>
                <a:tab pos="635000" algn="l"/>
              </a:tabLst>
            </a:pPr>
            <a:r>
              <a:rPr sz="2200" spc="-5" dirty="0">
                <a:latin typeface="Courier New"/>
                <a:cs typeface="Courier New"/>
              </a:rPr>
              <a:t>git config --global core.editor</a:t>
            </a:r>
            <a:r>
              <a:rPr sz="2200" spc="-65" dirty="0">
                <a:latin typeface="Courier New"/>
                <a:cs typeface="Courier New"/>
              </a:rPr>
              <a:t> </a:t>
            </a:r>
            <a:r>
              <a:rPr sz="2200" spc="-5" dirty="0">
                <a:latin typeface="Courier New"/>
                <a:cs typeface="Courier New"/>
              </a:rPr>
              <a:t>nano</a:t>
            </a:r>
            <a:endParaRPr sz="2200">
              <a:latin typeface="Courier New"/>
              <a:cs typeface="Courier New"/>
            </a:endParaRPr>
          </a:p>
          <a:p>
            <a:pPr marL="923925" lvl="2" indent="-174625">
              <a:lnSpc>
                <a:spcPct val="100000"/>
              </a:lnSpc>
              <a:spcBef>
                <a:spcPts val="409"/>
              </a:spcBef>
              <a:buChar char="•"/>
              <a:tabLst>
                <a:tab pos="923925" algn="l"/>
              </a:tabLst>
            </a:pPr>
            <a:r>
              <a:rPr sz="2000" dirty="0">
                <a:latin typeface="Tahoma"/>
                <a:cs typeface="Tahoma"/>
              </a:rPr>
              <a:t>(it is vim by</a:t>
            </a:r>
            <a:r>
              <a:rPr sz="2000" spc="-100" dirty="0">
                <a:latin typeface="Tahoma"/>
                <a:cs typeface="Tahoma"/>
              </a:rPr>
              <a:t> </a:t>
            </a:r>
            <a:r>
              <a:rPr sz="2000" dirty="0">
                <a:latin typeface="Tahoma"/>
                <a:cs typeface="Tahoma"/>
              </a:rPr>
              <a:t>default)</a:t>
            </a:r>
            <a:endParaRPr sz="200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301" y="693419"/>
            <a:ext cx="5330825" cy="670560"/>
          </a:xfrm>
          <a:prstGeom prst="rect">
            <a:avLst/>
          </a:prstGeom>
        </p:spPr>
        <p:txBody>
          <a:bodyPr vert="horz" wrap="square" lIns="0" tIns="0" rIns="0" bIns="0" rtlCol="0">
            <a:spAutoFit/>
          </a:bodyPr>
          <a:lstStyle/>
          <a:p>
            <a:pPr marL="12700">
              <a:lnSpc>
                <a:spcPct val="100000"/>
              </a:lnSpc>
              <a:tabLst>
                <a:tab pos="3065780" algn="l"/>
                <a:tab pos="4046854" algn="l"/>
              </a:tabLst>
            </a:pPr>
            <a:r>
              <a:rPr dirty="0"/>
              <a:t>Cr</a:t>
            </a:r>
            <a:r>
              <a:rPr spc="-5" dirty="0"/>
              <a:t>eat</a:t>
            </a:r>
            <a:r>
              <a:rPr dirty="0"/>
              <a:t>i</a:t>
            </a:r>
            <a:r>
              <a:rPr spc="-5" dirty="0"/>
              <a:t>n</a:t>
            </a:r>
            <a:r>
              <a:rPr dirty="0"/>
              <a:t>g a	Git	r</a:t>
            </a:r>
            <a:r>
              <a:rPr spc="-5" dirty="0"/>
              <a:t>e</a:t>
            </a:r>
            <a:r>
              <a:rPr dirty="0"/>
              <a:t>po</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335"/>
              </a:lnSpc>
            </a:pPr>
            <a:fld id="{81D60167-4931-47E6-BA6A-407CBD079E47}" type="slidenum">
              <a:rPr dirty="0"/>
              <a:t>11</a:t>
            </a:fld>
            <a:endParaRPr dirty="0"/>
          </a:p>
        </p:txBody>
      </p:sp>
      <p:sp>
        <p:nvSpPr>
          <p:cNvPr id="3" name="object 3"/>
          <p:cNvSpPr txBox="1"/>
          <p:nvPr/>
        </p:nvSpPr>
        <p:spPr>
          <a:xfrm>
            <a:off x="689263" y="1791970"/>
            <a:ext cx="8030845" cy="2168525"/>
          </a:xfrm>
          <a:prstGeom prst="rect">
            <a:avLst/>
          </a:prstGeom>
        </p:spPr>
        <p:txBody>
          <a:bodyPr vert="horz" wrap="square" lIns="0" tIns="0" rIns="0" bIns="0" rtlCol="0">
            <a:spAutoFit/>
          </a:bodyPr>
          <a:lstStyle/>
          <a:p>
            <a:pPr marL="1240790">
              <a:lnSpc>
                <a:spcPct val="100000"/>
              </a:lnSpc>
            </a:pPr>
            <a:r>
              <a:rPr sz="2450" i="1" spc="-35" dirty="0">
                <a:latin typeface="Tahoma"/>
                <a:cs typeface="Tahoma"/>
              </a:rPr>
              <a:t>Two common </a:t>
            </a:r>
            <a:r>
              <a:rPr sz="2450" i="1" spc="-25" dirty="0">
                <a:latin typeface="Tahoma"/>
                <a:cs typeface="Tahoma"/>
              </a:rPr>
              <a:t>scenarios: (only </a:t>
            </a:r>
            <a:r>
              <a:rPr sz="2450" i="1" spc="-30" dirty="0">
                <a:latin typeface="Tahoma"/>
                <a:cs typeface="Tahoma"/>
              </a:rPr>
              <a:t>do one </a:t>
            </a:r>
            <a:r>
              <a:rPr sz="2450" i="1" spc="-25" dirty="0">
                <a:latin typeface="Tahoma"/>
                <a:cs typeface="Tahoma"/>
              </a:rPr>
              <a:t>of</a:t>
            </a:r>
            <a:r>
              <a:rPr sz="2450" i="1" spc="35" dirty="0">
                <a:latin typeface="Tahoma"/>
                <a:cs typeface="Tahoma"/>
              </a:rPr>
              <a:t> </a:t>
            </a:r>
            <a:r>
              <a:rPr sz="2450" i="1" spc="-25" dirty="0">
                <a:latin typeface="Tahoma"/>
                <a:cs typeface="Tahoma"/>
              </a:rPr>
              <a:t>these)</a:t>
            </a:r>
            <a:endParaRPr sz="2450">
              <a:latin typeface="Tahoma"/>
              <a:cs typeface="Tahoma"/>
            </a:endParaRPr>
          </a:p>
          <a:p>
            <a:pPr>
              <a:lnSpc>
                <a:spcPct val="100000"/>
              </a:lnSpc>
              <a:spcBef>
                <a:spcPts val="40"/>
              </a:spcBef>
            </a:pPr>
            <a:endParaRPr sz="1950">
              <a:latin typeface="Times New Roman"/>
              <a:cs typeface="Times New Roman"/>
            </a:endParaRPr>
          </a:p>
          <a:p>
            <a:pPr marL="244475" indent="-231775">
              <a:lnSpc>
                <a:spcPct val="100000"/>
              </a:lnSpc>
              <a:buChar char="•"/>
              <a:tabLst>
                <a:tab pos="244475" algn="l"/>
              </a:tabLst>
            </a:pPr>
            <a:r>
              <a:rPr sz="2400" dirty="0">
                <a:latin typeface="Tahoma"/>
                <a:cs typeface="Tahoma"/>
              </a:rPr>
              <a:t>To create a new </a:t>
            </a:r>
            <a:r>
              <a:rPr sz="2400" b="1" spc="-5" dirty="0">
                <a:latin typeface="Tahoma"/>
                <a:cs typeface="Tahoma"/>
              </a:rPr>
              <a:t>local </a:t>
            </a:r>
            <a:r>
              <a:rPr sz="2400" b="1" dirty="0">
                <a:latin typeface="Tahoma"/>
                <a:cs typeface="Tahoma"/>
              </a:rPr>
              <a:t>Git </a:t>
            </a:r>
            <a:r>
              <a:rPr sz="2400" b="1" spc="-5" dirty="0">
                <a:latin typeface="Tahoma"/>
                <a:cs typeface="Tahoma"/>
              </a:rPr>
              <a:t>repo </a:t>
            </a:r>
            <a:r>
              <a:rPr sz="2400" dirty="0">
                <a:latin typeface="Tahoma"/>
                <a:cs typeface="Tahoma"/>
              </a:rPr>
              <a:t>in </a:t>
            </a:r>
            <a:r>
              <a:rPr sz="2400" spc="-5" dirty="0">
                <a:latin typeface="Tahoma"/>
                <a:cs typeface="Tahoma"/>
              </a:rPr>
              <a:t>your </a:t>
            </a:r>
            <a:r>
              <a:rPr sz="2400" dirty="0">
                <a:latin typeface="Tahoma"/>
                <a:cs typeface="Tahoma"/>
              </a:rPr>
              <a:t>current</a:t>
            </a:r>
            <a:r>
              <a:rPr sz="2400" spc="40" dirty="0">
                <a:latin typeface="Tahoma"/>
                <a:cs typeface="Tahoma"/>
              </a:rPr>
              <a:t> </a:t>
            </a:r>
            <a:r>
              <a:rPr sz="2400" spc="-5" dirty="0">
                <a:latin typeface="Tahoma"/>
                <a:cs typeface="Tahoma"/>
              </a:rPr>
              <a:t>directory:</a:t>
            </a:r>
            <a:endParaRPr sz="2400">
              <a:latin typeface="Tahoma"/>
              <a:cs typeface="Tahoma"/>
            </a:endParaRPr>
          </a:p>
          <a:p>
            <a:pPr marL="635000" lvl="1" indent="-279400">
              <a:lnSpc>
                <a:spcPct val="100000"/>
              </a:lnSpc>
              <a:spcBef>
                <a:spcPts val="470"/>
              </a:spcBef>
              <a:buChar char="–"/>
              <a:tabLst>
                <a:tab pos="635000" algn="l"/>
              </a:tabLst>
            </a:pPr>
            <a:r>
              <a:rPr sz="2200" spc="-5" dirty="0">
                <a:latin typeface="Courier New"/>
                <a:cs typeface="Courier New"/>
              </a:rPr>
              <a:t>git</a:t>
            </a:r>
            <a:r>
              <a:rPr sz="2200" spc="-95" dirty="0">
                <a:latin typeface="Courier New"/>
                <a:cs typeface="Courier New"/>
              </a:rPr>
              <a:t> </a:t>
            </a:r>
            <a:r>
              <a:rPr sz="2200" spc="-5" dirty="0">
                <a:latin typeface="Courier New"/>
                <a:cs typeface="Courier New"/>
              </a:rPr>
              <a:t>init</a:t>
            </a:r>
            <a:endParaRPr sz="2200">
              <a:latin typeface="Courier New"/>
              <a:cs typeface="Courier New"/>
            </a:endParaRPr>
          </a:p>
          <a:p>
            <a:pPr marL="923925" lvl="2" indent="-174625">
              <a:lnSpc>
                <a:spcPct val="100000"/>
              </a:lnSpc>
              <a:spcBef>
                <a:spcPts val="509"/>
              </a:spcBef>
              <a:buChar char="•"/>
              <a:tabLst>
                <a:tab pos="923925" algn="l"/>
              </a:tabLst>
            </a:pPr>
            <a:r>
              <a:rPr sz="2000" dirty="0">
                <a:latin typeface="Tahoma"/>
                <a:cs typeface="Tahoma"/>
              </a:rPr>
              <a:t>This will create a </a:t>
            </a:r>
            <a:r>
              <a:rPr sz="2000" dirty="0">
                <a:latin typeface="Courier New"/>
                <a:cs typeface="Courier New"/>
              </a:rPr>
              <a:t>.git</a:t>
            </a:r>
            <a:r>
              <a:rPr sz="2000" spc="-685" dirty="0">
                <a:latin typeface="Courier New"/>
                <a:cs typeface="Courier New"/>
              </a:rPr>
              <a:t> </a:t>
            </a:r>
            <a:r>
              <a:rPr sz="2000" dirty="0">
                <a:latin typeface="Tahoma"/>
                <a:cs typeface="Tahoma"/>
              </a:rPr>
              <a:t>directory in your current directory.</a:t>
            </a:r>
            <a:endParaRPr sz="2000">
              <a:latin typeface="Tahoma"/>
              <a:cs typeface="Tahoma"/>
            </a:endParaRPr>
          </a:p>
          <a:p>
            <a:pPr marL="923925" lvl="2" indent="-174625">
              <a:lnSpc>
                <a:spcPct val="100000"/>
              </a:lnSpc>
              <a:spcBef>
                <a:spcPts val="500"/>
              </a:spcBef>
              <a:buChar char="•"/>
              <a:tabLst>
                <a:tab pos="923925" algn="l"/>
              </a:tabLst>
            </a:pPr>
            <a:r>
              <a:rPr sz="2000" dirty="0">
                <a:latin typeface="Tahoma"/>
                <a:cs typeface="Tahoma"/>
              </a:rPr>
              <a:t>Then you can commit files in that directory into the</a:t>
            </a:r>
            <a:r>
              <a:rPr sz="2000" spc="-100" dirty="0">
                <a:latin typeface="Tahoma"/>
                <a:cs typeface="Tahoma"/>
              </a:rPr>
              <a:t> </a:t>
            </a:r>
            <a:r>
              <a:rPr sz="2000" dirty="0">
                <a:latin typeface="Tahoma"/>
                <a:cs typeface="Tahoma"/>
              </a:rPr>
              <a:t>repo.</a:t>
            </a:r>
            <a:endParaRPr sz="2000">
              <a:latin typeface="Tahoma"/>
              <a:cs typeface="Tahoma"/>
            </a:endParaRPr>
          </a:p>
        </p:txBody>
      </p:sp>
      <p:sp>
        <p:nvSpPr>
          <p:cNvPr id="4" name="object 4"/>
          <p:cNvSpPr txBox="1"/>
          <p:nvPr/>
        </p:nvSpPr>
        <p:spPr>
          <a:xfrm>
            <a:off x="1032163" y="4011676"/>
            <a:ext cx="3825875" cy="772795"/>
          </a:xfrm>
          <a:prstGeom prst="rect">
            <a:avLst/>
          </a:prstGeom>
        </p:spPr>
        <p:txBody>
          <a:bodyPr vert="horz" wrap="square" lIns="0" tIns="0" rIns="0" bIns="0" rtlCol="0">
            <a:spAutoFit/>
          </a:bodyPr>
          <a:lstStyle/>
          <a:p>
            <a:pPr marL="292100" indent="-279400">
              <a:lnSpc>
                <a:spcPct val="100000"/>
              </a:lnSpc>
              <a:buChar char="–"/>
              <a:tabLst>
                <a:tab pos="292100" algn="l"/>
              </a:tabLst>
            </a:pPr>
            <a:r>
              <a:rPr sz="2200" spc="-5" dirty="0">
                <a:latin typeface="Courier New"/>
                <a:cs typeface="Courier New"/>
              </a:rPr>
              <a:t>git add</a:t>
            </a:r>
            <a:r>
              <a:rPr sz="2200" spc="-85" dirty="0">
                <a:latin typeface="Courier New"/>
                <a:cs typeface="Courier New"/>
              </a:rPr>
              <a:t> </a:t>
            </a:r>
            <a:r>
              <a:rPr sz="2200" i="1" spc="-5" dirty="0">
                <a:latin typeface="Courier New"/>
                <a:cs typeface="Courier New"/>
              </a:rPr>
              <a:t>filename</a:t>
            </a:r>
            <a:endParaRPr sz="2200">
              <a:latin typeface="Courier New"/>
              <a:cs typeface="Courier New"/>
            </a:endParaRPr>
          </a:p>
          <a:p>
            <a:pPr marL="292100" indent="-279400">
              <a:lnSpc>
                <a:spcPct val="100000"/>
              </a:lnSpc>
              <a:spcBef>
                <a:spcPts val="560"/>
              </a:spcBef>
              <a:buChar char="–"/>
              <a:tabLst>
                <a:tab pos="292100" algn="l"/>
              </a:tabLst>
            </a:pPr>
            <a:r>
              <a:rPr sz="2200" spc="-5" dirty="0">
                <a:latin typeface="Courier New"/>
                <a:cs typeface="Courier New"/>
              </a:rPr>
              <a:t>git commit –m</a:t>
            </a:r>
            <a:r>
              <a:rPr sz="2200" spc="-70" dirty="0">
                <a:latin typeface="Courier New"/>
                <a:cs typeface="Courier New"/>
              </a:rPr>
              <a:t> </a:t>
            </a:r>
            <a:r>
              <a:rPr sz="2200" spc="-5" dirty="0">
                <a:latin typeface="Courier New"/>
                <a:cs typeface="Courier New"/>
              </a:rPr>
              <a:t>"</a:t>
            </a:r>
            <a:r>
              <a:rPr sz="2200" i="1" spc="-5" dirty="0">
                <a:latin typeface="Courier New"/>
                <a:cs typeface="Courier New"/>
              </a:rPr>
              <a:t>commit</a:t>
            </a:r>
            <a:endParaRPr sz="2200">
              <a:latin typeface="Courier New"/>
              <a:cs typeface="Courier New"/>
            </a:endParaRPr>
          </a:p>
        </p:txBody>
      </p:sp>
      <p:sp>
        <p:nvSpPr>
          <p:cNvPr id="5" name="object 5"/>
          <p:cNvSpPr txBox="1"/>
          <p:nvPr/>
        </p:nvSpPr>
        <p:spPr>
          <a:xfrm>
            <a:off x="5000245" y="4418076"/>
            <a:ext cx="1367155" cy="366395"/>
          </a:xfrm>
          <a:prstGeom prst="rect">
            <a:avLst/>
          </a:prstGeom>
        </p:spPr>
        <p:txBody>
          <a:bodyPr vert="horz" wrap="square" lIns="0" tIns="0" rIns="0" bIns="0" rtlCol="0">
            <a:spAutoFit/>
          </a:bodyPr>
          <a:lstStyle/>
          <a:p>
            <a:pPr marL="12700">
              <a:lnSpc>
                <a:spcPct val="100000"/>
              </a:lnSpc>
            </a:pPr>
            <a:r>
              <a:rPr sz="2200" i="1" dirty="0">
                <a:latin typeface="Courier New"/>
                <a:cs typeface="Courier New"/>
              </a:rPr>
              <a:t>message</a:t>
            </a:r>
            <a:r>
              <a:rPr sz="2200" dirty="0">
                <a:latin typeface="Courier New"/>
                <a:cs typeface="Courier New"/>
              </a:rPr>
              <a:t>"</a:t>
            </a:r>
            <a:endParaRPr sz="2200">
              <a:latin typeface="Courier New"/>
              <a:cs typeface="Courier New"/>
            </a:endParaRPr>
          </a:p>
        </p:txBody>
      </p:sp>
      <p:sp>
        <p:nvSpPr>
          <p:cNvPr id="6" name="object 6"/>
          <p:cNvSpPr txBox="1"/>
          <p:nvPr/>
        </p:nvSpPr>
        <p:spPr>
          <a:xfrm>
            <a:off x="689263" y="5224271"/>
            <a:ext cx="8765540" cy="1748789"/>
          </a:xfrm>
          <a:prstGeom prst="rect">
            <a:avLst/>
          </a:prstGeom>
        </p:spPr>
        <p:txBody>
          <a:bodyPr vert="horz" wrap="square" lIns="0" tIns="0" rIns="0" bIns="0" rtlCol="0">
            <a:spAutoFit/>
          </a:bodyPr>
          <a:lstStyle/>
          <a:p>
            <a:pPr marL="244475" indent="-231775">
              <a:lnSpc>
                <a:spcPct val="100000"/>
              </a:lnSpc>
              <a:buChar char="•"/>
              <a:tabLst>
                <a:tab pos="244475" algn="l"/>
              </a:tabLst>
            </a:pPr>
            <a:r>
              <a:rPr sz="2400" dirty="0">
                <a:latin typeface="Tahoma"/>
                <a:cs typeface="Tahoma"/>
              </a:rPr>
              <a:t>To </a:t>
            </a:r>
            <a:r>
              <a:rPr sz="2400" b="1" spc="-5" dirty="0">
                <a:latin typeface="Tahoma"/>
                <a:cs typeface="Tahoma"/>
              </a:rPr>
              <a:t>clone </a:t>
            </a:r>
            <a:r>
              <a:rPr sz="2400" b="1" dirty="0">
                <a:latin typeface="Tahoma"/>
                <a:cs typeface="Tahoma"/>
              </a:rPr>
              <a:t>a </a:t>
            </a:r>
            <a:r>
              <a:rPr sz="2400" b="1" spc="-5" dirty="0">
                <a:latin typeface="Tahoma"/>
                <a:cs typeface="Tahoma"/>
              </a:rPr>
              <a:t>remote repo </a:t>
            </a:r>
            <a:r>
              <a:rPr sz="2400" dirty="0">
                <a:latin typeface="Tahoma"/>
                <a:cs typeface="Tahoma"/>
              </a:rPr>
              <a:t>to </a:t>
            </a:r>
            <a:r>
              <a:rPr sz="2400" spc="-5" dirty="0">
                <a:latin typeface="Tahoma"/>
                <a:cs typeface="Tahoma"/>
              </a:rPr>
              <a:t>your </a:t>
            </a:r>
            <a:r>
              <a:rPr sz="2400" dirty="0">
                <a:latin typeface="Tahoma"/>
                <a:cs typeface="Tahoma"/>
              </a:rPr>
              <a:t>current</a:t>
            </a:r>
            <a:r>
              <a:rPr sz="2400" spc="75" dirty="0">
                <a:latin typeface="Tahoma"/>
                <a:cs typeface="Tahoma"/>
              </a:rPr>
              <a:t> </a:t>
            </a:r>
            <a:r>
              <a:rPr sz="2400" spc="-5" dirty="0">
                <a:latin typeface="Tahoma"/>
                <a:cs typeface="Tahoma"/>
              </a:rPr>
              <a:t>directory:</a:t>
            </a:r>
            <a:endParaRPr sz="2400">
              <a:latin typeface="Tahoma"/>
              <a:cs typeface="Tahoma"/>
            </a:endParaRPr>
          </a:p>
          <a:p>
            <a:pPr marL="635000" lvl="1" indent="-279400">
              <a:lnSpc>
                <a:spcPct val="100000"/>
              </a:lnSpc>
              <a:spcBef>
                <a:spcPts val="570"/>
              </a:spcBef>
              <a:buChar char="–"/>
              <a:tabLst>
                <a:tab pos="635000" algn="l"/>
                <a:tab pos="2981960" algn="l"/>
              </a:tabLst>
            </a:pPr>
            <a:r>
              <a:rPr sz="2200" spc="-5" dirty="0">
                <a:latin typeface="Courier New"/>
                <a:cs typeface="Courier New"/>
              </a:rPr>
              <a:t>git</a:t>
            </a:r>
            <a:r>
              <a:rPr sz="2200" dirty="0">
                <a:latin typeface="Courier New"/>
                <a:cs typeface="Courier New"/>
              </a:rPr>
              <a:t> </a:t>
            </a:r>
            <a:r>
              <a:rPr sz="2200" spc="-5" dirty="0">
                <a:latin typeface="Courier New"/>
                <a:cs typeface="Courier New"/>
              </a:rPr>
              <a:t>clone</a:t>
            </a:r>
            <a:r>
              <a:rPr sz="2200" dirty="0">
                <a:latin typeface="Courier New"/>
                <a:cs typeface="Courier New"/>
              </a:rPr>
              <a:t> </a:t>
            </a:r>
            <a:r>
              <a:rPr sz="2200" i="1" dirty="0">
                <a:latin typeface="Courier New"/>
                <a:cs typeface="Courier New"/>
              </a:rPr>
              <a:t>url	</a:t>
            </a:r>
            <a:r>
              <a:rPr sz="2200" i="1" spc="-5" dirty="0">
                <a:latin typeface="Courier New"/>
                <a:cs typeface="Courier New"/>
              </a:rPr>
              <a:t>localDirectoryName</a:t>
            </a:r>
            <a:endParaRPr sz="2200">
              <a:latin typeface="Courier New"/>
              <a:cs typeface="Courier New"/>
            </a:endParaRPr>
          </a:p>
          <a:p>
            <a:pPr marL="927100" marR="5080" lvl="2" indent="-177800">
              <a:lnSpc>
                <a:spcPct val="98300"/>
              </a:lnSpc>
              <a:spcBef>
                <a:spcPts val="550"/>
              </a:spcBef>
              <a:buChar char="•"/>
              <a:tabLst>
                <a:tab pos="923925" algn="l"/>
              </a:tabLst>
            </a:pPr>
            <a:r>
              <a:rPr sz="2000" dirty="0">
                <a:latin typeface="Tahoma"/>
                <a:cs typeface="Tahoma"/>
              </a:rPr>
              <a:t>This will create the given local directory, containing a working copy</a:t>
            </a:r>
            <a:r>
              <a:rPr sz="2000" spc="-100" dirty="0">
                <a:latin typeface="Tahoma"/>
                <a:cs typeface="Tahoma"/>
              </a:rPr>
              <a:t> </a:t>
            </a:r>
            <a:r>
              <a:rPr sz="2000" dirty="0">
                <a:latin typeface="Tahoma"/>
                <a:cs typeface="Tahoma"/>
              </a:rPr>
              <a:t>of  the files from the repo, and a </a:t>
            </a:r>
            <a:r>
              <a:rPr sz="2000" dirty="0">
                <a:latin typeface="Courier New"/>
                <a:cs typeface="Courier New"/>
              </a:rPr>
              <a:t>.git </a:t>
            </a:r>
            <a:r>
              <a:rPr sz="2000" dirty="0">
                <a:latin typeface="Tahoma"/>
                <a:cs typeface="Tahoma"/>
              </a:rPr>
              <a:t>directory (used to hold the  staging area and your actual local</a:t>
            </a:r>
            <a:r>
              <a:rPr sz="2000" spc="-100" dirty="0">
                <a:latin typeface="Tahoma"/>
                <a:cs typeface="Tahoma"/>
              </a:rPr>
              <a:t> </a:t>
            </a:r>
            <a:r>
              <a:rPr sz="2000" dirty="0">
                <a:latin typeface="Tahoma"/>
                <a:cs typeface="Tahoma"/>
              </a:rPr>
              <a:t>repo)</a:t>
            </a:r>
            <a:endParaRPr sz="200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1090" y="693419"/>
            <a:ext cx="4043679" cy="667385"/>
          </a:xfrm>
          <a:prstGeom prst="rect">
            <a:avLst/>
          </a:prstGeom>
        </p:spPr>
        <p:txBody>
          <a:bodyPr vert="horz" wrap="square" lIns="0" tIns="0" rIns="0" bIns="0" rtlCol="0">
            <a:spAutoFit/>
          </a:bodyPr>
          <a:lstStyle/>
          <a:p>
            <a:pPr marL="12700">
              <a:lnSpc>
                <a:spcPts val="5255"/>
              </a:lnSpc>
              <a:tabLst>
                <a:tab pos="993140" algn="l"/>
              </a:tabLst>
            </a:pPr>
            <a:r>
              <a:rPr dirty="0"/>
              <a:t>Git	</a:t>
            </a:r>
            <a:r>
              <a:rPr spc="-5" dirty="0"/>
              <a:t>commands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35"/>
              </a:lnSpc>
            </a:pPr>
            <a:fld id="{81D60167-4931-47E6-BA6A-407CBD079E47}" type="slidenum">
              <a:rPr dirty="0"/>
              <a:t>12</a:t>
            </a:fld>
            <a:endParaRPr dirty="0"/>
          </a:p>
        </p:txBody>
      </p:sp>
      <p:graphicFrame>
        <p:nvGraphicFramePr>
          <p:cNvPr id="3" name="object 3"/>
          <p:cNvGraphicFramePr>
            <a:graphicFrameLocks noGrp="1"/>
          </p:cNvGraphicFramePr>
          <p:nvPr/>
        </p:nvGraphicFramePr>
        <p:xfrm>
          <a:off x="748635" y="1738312"/>
          <a:ext cx="8534404" cy="4984390"/>
        </p:xfrm>
        <a:graphic>
          <a:graphicData uri="http://schemas.openxmlformats.org/drawingml/2006/table">
            <a:tbl>
              <a:tblPr firstRow="1" bandRow="1">
                <a:tableStyleId>{2D5ABB26-0587-4C30-8999-92F81FD0307C}</a:tableStyleId>
              </a:tblPr>
              <a:tblGrid>
                <a:gridCol w="3124201">
                  <a:extLst>
                    <a:ext uri="{9D8B030D-6E8A-4147-A177-3AD203B41FA5}">
                      <a16:colId xmlns:a16="http://schemas.microsoft.com/office/drawing/2014/main" val="20000"/>
                    </a:ext>
                  </a:extLst>
                </a:gridCol>
                <a:gridCol w="5410203">
                  <a:extLst>
                    <a:ext uri="{9D8B030D-6E8A-4147-A177-3AD203B41FA5}">
                      <a16:colId xmlns:a16="http://schemas.microsoft.com/office/drawing/2014/main" val="20001"/>
                    </a:ext>
                  </a:extLst>
                </a:gridCol>
              </a:tblGrid>
              <a:tr h="396200">
                <a:tc>
                  <a:txBody>
                    <a:bodyPr/>
                    <a:lstStyle/>
                    <a:p>
                      <a:pPr marL="925194">
                        <a:lnSpc>
                          <a:spcPct val="100000"/>
                        </a:lnSpc>
                        <a:spcBef>
                          <a:spcPts val="245"/>
                        </a:spcBef>
                      </a:pPr>
                      <a:r>
                        <a:rPr sz="2000" b="1" spc="-5" dirty="0">
                          <a:latin typeface="Tahoma"/>
                          <a:cs typeface="Tahoma"/>
                        </a:rPr>
                        <a:t>command</a:t>
                      </a:r>
                      <a:endParaRPr sz="2000">
                        <a:latin typeface="Tahoma"/>
                        <a:cs typeface="Tahoma"/>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065" algn="ctr">
                        <a:lnSpc>
                          <a:spcPct val="100000"/>
                        </a:lnSpc>
                        <a:spcBef>
                          <a:spcPts val="245"/>
                        </a:spcBef>
                      </a:pPr>
                      <a:r>
                        <a:rPr sz="2000" b="1" spc="-5" dirty="0">
                          <a:latin typeface="Tahoma"/>
                          <a:cs typeface="Tahoma"/>
                        </a:rPr>
                        <a:t>description</a:t>
                      </a:r>
                      <a:endParaRPr sz="2000">
                        <a:latin typeface="Tahoma"/>
                        <a:cs typeface="Tahoma"/>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65720">
                <a:tc>
                  <a:txBody>
                    <a:bodyPr/>
                    <a:lstStyle/>
                    <a:p>
                      <a:pPr marL="216535">
                        <a:lnSpc>
                          <a:spcPct val="100000"/>
                        </a:lnSpc>
                        <a:spcBef>
                          <a:spcPts val="309"/>
                        </a:spcBef>
                      </a:pPr>
                      <a:r>
                        <a:rPr sz="1800" dirty="0">
                          <a:latin typeface="Consolas"/>
                          <a:cs typeface="Consolas"/>
                        </a:rPr>
                        <a:t>git clone </a:t>
                      </a:r>
                      <a:r>
                        <a:rPr sz="1800" b="1" i="1" dirty="0">
                          <a:latin typeface="Consolas"/>
                          <a:cs typeface="Consolas"/>
                        </a:rPr>
                        <a:t>url</a:t>
                      </a:r>
                      <a:r>
                        <a:rPr sz="1800" b="1" i="1" spc="-114" dirty="0">
                          <a:latin typeface="Consolas"/>
                          <a:cs typeface="Consolas"/>
                        </a:rPr>
                        <a:t> </a:t>
                      </a:r>
                      <a:r>
                        <a:rPr sz="1800" b="1" i="1" dirty="0">
                          <a:latin typeface="Consolas"/>
                          <a:cs typeface="Consolas"/>
                        </a:rPr>
                        <a:t>[dir]</a:t>
                      </a:r>
                      <a:endParaRPr sz="1800">
                        <a:latin typeface="Consolas"/>
                        <a:cs typeface="Consolas"/>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110"/>
                        </a:spcBef>
                      </a:pPr>
                      <a:r>
                        <a:rPr sz="2000" spc="-5" dirty="0">
                          <a:latin typeface="Tahoma"/>
                          <a:cs typeface="Tahoma"/>
                        </a:rPr>
                        <a:t>copy </a:t>
                      </a:r>
                      <a:r>
                        <a:rPr sz="2000" dirty="0">
                          <a:latin typeface="Tahoma"/>
                          <a:cs typeface="Tahoma"/>
                        </a:rPr>
                        <a:t>a Git </a:t>
                      </a:r>
                      <a:r>
                        <a:rPr sz="2000" spc="-5" dirty="0">
                          <a:latin typeface="Tahoma"/>
                          <a:cs typeface="Tahoma"/>
                        </a:rPr>
                        <a:t>repository </a:t>
                      </a:r>
                      <a:r>
                        <a:rPr sz="2000" dirty="0">
                          <a:latin typeface="Tahoma"/>
                          <a:cs typeface="Tahoma"/>
                        </a:rPr>
                        <a:t>so </a:t>
                      </a:r>
                      <a:r>
                        <a:rPr sz="2000" spc="-10" dirty="0">
                          <a:latin typeface="Tahoma"/>
                          <a:cs typeface="Tahoma"/>
                        </a:rPr>
                        <a:t>you </a:t>
                      </a:r>
                      <a:r>
                        <a:rPr sz="2000" dirty="0">
                          <a:latin typeface="Tahoma"/>
                          <a:cs typeface="Tahoma"/>
                        </a:rPr>
                        <a:t>can add to</a:t>
                      </a:r>
                      <a:r>
                        <a:rPr sz="2000" spc="-15" dirty="0">
                          <a:latin typeface="Tahoma"/>
                          <a:cs typeface="Tahoma"/>
                        </a:rPr>
                        <a:t> </a:t>
                      </a:r>
                      <a:r>
                        <a:rPr sz="2000" dirty="0">
                          <a:latin typeface="Tahoma"/>
                          <a:cs typeface="Tahoma"/>
                        </a:rPr>
                        <a:t>it</a:t>
                      </a:r>
                      <a:endParaRPr sz="2000">
                        <a:latin typeface="Tahoma"/>
                        <a:cs typeface="Tahoma"/>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5720">
                <a:tc>
                  <a:txBody>
                    <a:bodyPr/>
                    <a:lstStyle/>
                    <a:p>
                      <a:pPr marL="216535">
                        <a:lnSpc>
                          <a:spcPct val="100000"/>
                        </a:lnSpc>
                        <a:spcBef>
                          <a:spcPts val="110"/>
                        </a:spcBef>
                      </a:pPr>
                      <a:r>
                        <a:rPr sz="2000" dirty="0">
                          <a:latin typeface="Consolas"/>
                          <a:cs typeface="Consolas"/>
                        </a:rPr>
                        <a:t>git add</a:t>
                      </a:r>
                      <a:r>
                        <a:rPr sz="2000" spc="-110" dirty="0">
                          <a:latin typeface="Consolas"/>
                          <a:cs typeface="Consolas"/>
                        </a:rPr>
                        <a:t> </a:t>
                      </a:r>
                      <a:r>
                        <a:rPr sz="2000" b="1" i="1" dirty="0">
                          <a:latin typeface="Consolas"/>
                          <a:cs typeface="Consolas"/>
                        </a:rPr>
                        <a:t>file</a:t>
                      </a:r>
                      <a:endParaRPr sz="2000">
                        <a:latin typeface="Consolas"/>
                        <a:cs typeface="Consolas"/>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110"/>
                        </a:spcBef>
                      </a:pPr>
                      <a:r>
                        <a:rPr sz="2000" dirty="0">
                          <a:latin typeface="Tahoma"/>
                          <a:cs typeface="Tahoma"/>
                        </a:rPr>
                        <a:t>adds file contents to the staging</a:t>
                      </a:r>
                      <a:r>
                        <a:rPr sz="2000" spc="-90" dirty="0">
                          <a:latin typeface="Tahoma"/>
                          <a:cs typeface="Tahoma"/>
                        </a:rPr>
                        <a:t> </a:t>
                      </a:r>
                      <a:r>
                        <a:rPr sz="2000" spc="-5" dirty="0">
                          <a:latin typeface="Tahoma"/>
                          <a:cs typeface="Tahoma"/>
                        </a:rPr>
                        <a:t>area</a:t>
                      </a:r>
                      <a:endParaRPr sz="2000">
                        <a:latin typeface="Tahoma"/>
                        <a:cs typeface="Tahoma"/>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5720">
                <a:tc>
                  <a:txBody>
                    <a:bodyPr/>
                    <a:lstStyle/>
                    <a:p>
                      <a:pPr marL="216535">
                        <a:lnSpc>
                          <a:spcPct val="100000"/>
                        </a:lnSpc>
                        <a:spcBef>
                          <a:spcPts val="110"/>
                        </a:spcBef>
                      </a:pPr>
                      <a:r>
                        <a:rPr sz="2000" dirty="0">
                          <a:latin typeface="Consolas"/>
                          <a:cs typeface="Consolas"/>
                        </a:rPr>
                        <a:t>git</a:t>
                      </a:r>
                      <a:r>
                        <a:rPr sz="2000" spc="-105" dirty="0">
                          <a:latin typeface="Consolas"/>
                          <a:cs typeface="Consolas"/>
                        </a:rPr>
                        <a:t> </a:t>
                      </a:r>
                      <a:r>
                        <a:rPr sz="2000" dirty="0">
                          <a:latin typeface="Consolas"/>
                          <a:cs typeface="Consolas"/>
                        </a:rPr>
                        <a:t>commit</a:t>
                      </a:r>
                      <a:endParaRPr sz="2000">
                        <a:latin typeface="Consolas"/>
                        <a:cs typeface="Consolas"/>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110"/>
                        </a:spcBef>
                      </a:pPr>
                      <a:r>
                        <a:rPr sz="2000" spc="-5" dirty="0">
                          <a:latin typeface="Tahoma"/>
                          <a:cs typeface="Tahoma"/>
                        </a:rPr>
                        <a:t>records </a:t>
                      </a:r>
                      <a:r>
                        <a:rPr sz="2000" dirty="0">
                          <a:latin typeface="Tahoma"/>
                          <a:cs typeface="Tahoma"/>
                        </a:rPr>
                        <a:t>a snapshot of the staging</a:t>
                      </a:r>
                      <a:r>
                        <a:rPr sz="2000" spc="-70" dirty="0">
                          <a:latin typeface="Tahoma"/>
                          <a:cs typeface="Tahoma"/>
                        </a:rPr>
                        <a:t> </a:t>
                      </a:r>
                      <a:r>
                        <a:rPr sz="2000" spc="-5" dirty="0">
                          <a:latin typeface="Tahoma"/>
                          <a:cs typeface="Tahoma"/>
                        </a:rPr>
                        <a:t>area</a:t>
                      </a:r>
                      <a:endParaRPr sz="2000">
                        <a:latin typeface="Tahoma"/>
                        <a:cs typeface="Tahoma"/>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640040">
                <a:tc>
                  <a:txBody>
                    <a:bodyPr/>
                    <a:lstStyle/>
                    <a:p>
                      <a:pPr marL="216535">
                        <a:lnSpc>
                          <a:spcPct val="100000"/>
                        </a:lnSpc>
                        <a:spcBef>
                          <a:spcPts val="110"/>
                        </a:spcBef>
                      </a:pPr>
                      <a:r>
                        <a:rPr sz="2000" dirty="0">
                          <a:latin typeface="Consolas"/>
                          <a:cs typeface="Consolas"/>
                        </a:rPr>
                        <a:t>git</a:t>
                      </a:r>
                      <a:r>
                        <a:rPr sz="2000" spc="-105" dirty="0">
                          <a:latin typeface="Consolas"/>
                          <a:cs typeface="Consolas"/>
                        </a:rPr>
                        <a:t> </a:t>
                      </a:r>
                      <a:r>
                        <a:rPr sz="2000" dirty="0">
                          <a:latin typeface="Consolas"/>
                          <a:cs typeface="Consolas"/>
                        </a:rPr>
                        <a:t>status</a:t>
                      </a:r>
                      <a:endParaRPr sz="2000">
                        <a:latin typeface="Consolas"/>
                        <a:cs typeface="Consolas"/>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marR="519430">
                        <a:lnSpc>
                          <a:spcPts val="2100"/>
                        </a:lnSpc>
                        <a:spcBef>
                          <a:spcPts val="430"/>
                        </a:spcBef>
                      </a:pPr>
                      <a:r>
                        <a:rPr sz="2000" dirty="0">
                          <a:latin typeface="Tahoma"/>
                          <a:cs typeface="Tahoma"/>
                        </a:rPr>
                        <a:t>view the status of </a:t>
                      </a:r>
                      <a:r>
                        <a:rPr sz="2000" spc="-5" dirty="0">
                          <a:latin typeface="Tahoma"/>
                          <a:cs typeface="Tahoma"/>
                        </a:rPr>
                        <a:t>your </a:t>
                      </a:r>
                      <a:r>
                        <a:rPr sz="2000" dirty="0">
                          <a:latin typeface="Tahoma"/>
                          <a:cs typeface="Tahoma"/>
                        </a:rPr>
                        <a:t>files in the</a:t>
                      </a:r>
                      <a:r>
                        <a:rPr sz="2000" spc="-95" dirty="0">
                          <a:latin typeface="Tahoma"/>
                          <a:cs typeface="Tahoma"/>
                        </a:rPr>
                        <a:t> </a:t>
                      </a:r>
                      <a:r>
                        <a:rPr sz="2000" dirty="0">
                          <a:latin typeface="Tahoma"/>
                          <a:cs typeface="Tahoma"/>
                        </a:rPr>
                        <a:t>working  </a:t>
                      </a:r>
                      <a:r>
                        <a:rPr sz="2000" spc="-5" dirty="0">
                          <a:latin typeface="Tahoma"/>
                          <a:cs typeface="Tahoma"/>
                        </a:rPr>
                        <a:t>directory </a:t>
                      </a:r>
                      <a:r>
                        <a:rPr sz="2000" dirty="0">
                          <a:latin typeface="Tahoma"/>
                          <a:cs typeface="Tahoma"/>
                        </a:rPr>
                        <a:t>and staging</a:t>
                      </a:r>
                      <a:r>
                        <a:rPr sz="2000" spc="-50" dirty="0">
                          <a:latin typeface="Tahoma"/>
                          <a:cs typeface="Tahoma"/>
                        </a:rPr>
                        <a:t> </a:t>
                      </a:r>
                      <a:r>
                        <a:rPr sz="2000" spc="-5" dirty="0">
                          <a:latin typeface="Tahoma"/>
                          <a:cs typeface="Tahoma"/>
                        </a:rPr>
                        <a:t>area</a:t>
                      </a:r>
                      <a:endParaRPr sz="2000">
                        <a:latin typeface="Tahoma"/>
                        <a:cs typeface="Tahoma"/>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640040">
                <a:tc>
                  <a:txBody>
                    <a:bodyPr/>
                    <a:lstStyle/>
                    <a:p>
                      <a:pPr marL="216535">
                        <a:lnSpc>
                          <a:spcPct val="100000"/>
                        </a:lnSpc>
                        <a:spcBef>
                          <a:spcPts val="309"/>
                        </a:spcBef>
                      </a:pPr>
                      <a:r>
                        <a:rPr sz="1800" dirty="0">
                          <a:latin typeface="Consolas"/>
                          <a:cs typeface="Consolas"/>
                        </a:rPr>
                        <a:t>git</a:t>
                      </a:r>
                      <a:r>
                        <a:rPr sz="1800" spc="-105" dirty="0">
                          <a:latin typeface="Consolas"/>
                          <a:cs typeface="Consolas"/>
                        </a:rPr>
                        <a:t> </a:t>
                      </a:r>
                      <a:r>
                        <a:rPr sz="1800" dirty="0">
                          <a:latin typeface="Consolas"/>
                          <a:cs typeface="Consolas"/>
                        </a:rPr>
                        <a:t>diff</a:t>
                      </a:r>
                      <a:endParaRPr sz="1800">
                        <a:latin typeface="Consolas"/>
                        <a:cs typeface="Consolas"/>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marR="788035">
                        <a:lnSpc>
                          <a:spcPts val="2100"/>
                        </a:lnSpc>
                        <a:spcBef>
                          <a:spcPts val="430"/>
                        </a:spcBef>
                      </a:pPr>
                      <a:r>
                        <a:rPr sz="2000" dirty="0">
                          <a:latin typeface="Tahoma"/>
                          <a:cs typeface="Tahoma"/>
                        </a:rPr>
                        <a:t>shows </a:t>
                      </a:r>
                      <a:r>
                        <a:rPr sz="2000" spc="-5" dirty="0">
                          <a:latin typeface="Tahoma"/>
                          <a:cs typeface="Tahoma"/>
                        </a:rPr>
                        <a:t>diff </a:t>
                      </a:r>
                      <a:r>
                        <a:rPr sz="2000" dirty="0">
                          <a:latin typeface="Tahoma"/>
                          <a:cs typeface="Tahoma"/>
                        </a:rPr>
                        <a:t>of what is staged and what</a:t>
                      </a:r>
                      <a:r>
                        <a:rPr sz="2000" spc="-90" dirty="0">
                          <a:latin typeface="Tahoma"/>
                          <a:cs typeface="Tahoma"/>
                        </a:rPr>
                        <a:t> </a:t>
                      </a:r>
                      <a:r>
                        <a:rPr sz="2000" dirty="0">
                          <a:latin typeface="Tahoma"/>
                          <a:cs typeface="Tahoma"/>
                        </a:rPr>
                        <a:t>is  modified but</a:t>
                      </a:r>
                      <a:r>
                        <a:rPr sz="2000" spc="-100" dirty="0">
                          <a:latin typeface="Tahoma"/>
                          <a:cs typeface="Tahoma"/>
                        </a:rPr>
                        <a:t> </a:t>
                      </a:r>
                      <a:r>
                        <a:rPr sz="2000" dirty="0">
                          <a:latin typeface="Tahoma"/>
                          <a:cs typeface="Tahoma"/>
                        </a:rPr>
                        <a:t>unstaged</a:t>
                      </a:r>
                      <a:endParaRPr sz="2000">
                        <a:latin typeface="Tahoma"/>
                        <a:cs typeface="Tahoma"/>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565150">
                <a:tc>
                  <a:txBody>
                    <a:bodyPr/>
                    <a:lstStyle/>
                    <a:p>
                      <a:pPr marL="216535">
                        <a:lnSpc>
                          <a:spcPct val="100000"/>
                        </a:lnSpc>
                        <a:spcBef>
                          <a:spcPts val="309"/>
                        </a:spcBef>
                      </a:pPr>
                      <a:r>
                        <a:rPr sz="1800" dirty="0">
                          <a:latin typeface="Consolas"/>
                          <a:cs typeface="Consolas"/>
                        </a:rPr>
                        <a:t>git help</a:t>
                      </a:r>
                      <a:r>
                        <a:rPr sz="1800" spc="-110" dirty="0">
                          <a:latin typeface="Consolas"/>
                          <a:cs typeface="Consolas"/>
                        </a:rPr>
                        <a:t> </a:t>
                      </a:r>
                      <a:r>
                        <a:rPr sz="1800" i="1" dirty="0">
                          <a:latin typeface="Consolas"/>
                          <a:cs typeface="Consolas"/>
                        </a:rPr>
                        <a:t>[</a:t>
                      </a:r>
                      <a:r>
                        <a:rPr sz="1800" b="1" i="1" dirty="0">
                          <a:latin typeface="Consolas"/>
                          <a:cs typeface="Consolas"/>
                        </a:rPr>
                        <a:t>command</a:t>
                      </a:r>
                      <a:r>
                        <a:rPr sz="1800" i="1" dirty="0">
                          <a:latin typeface="Consolas"/>
                          <a:cs typeface="Consolas"/>
                        </a:rPr>
                        <a:t>]</a:t>
                      </a:r>
                      <a:endParaRPr sz="1800">
                        <a:latin typeface="Consolas"/>
                        <a:cs typeface="Consolas"/>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110"/>
                        </a:spcBef>
                      </a:pPr>
                      <a:r>
                        <a:rPr sz="2000" dirty="0">
                          <a:latin typeface="Tahoma"/>
                          <a:cs typeface="Tahoma"/>
                        </a:rPr>
                        <a:t>get help </a:t>
                      </a:r>
                      <a:r>
                        <a:rPr sz="2000" spc="-5" dirty="0">
                          <a:latin typeface="Tahoma"/>
                          <a:cs typeface="Tahoma"/>
                        </a:rPr>
                        <a:t>info </a:t>
                      </a:r>
                      <a:r>
                        <a:rPr sz="2000" dirty="0">
                          <a:latin typeface="Tahoma"/>
                          <a:cs typeface="Tahoma"/>
                        </a:rPr>
                        <a:t>about a particular</a:t>
                      </a:r>
                      <a:r>
                        <a:rPr sz="2000" spc="-95" dirty="0">
                          <a:latin typeface="Tahoma"/>
                          <a:cs typeface="Tahoma"/>
                        </a:rPr>
                        <a:t> </a:t>
                      </a:r>
                      <a:r>
                        <a:rPr sz="2000" dirty="0">
                          <a:latin typeface="Tahoma"/>
                          <a:cs typeface="Tahoma"/>
                        </a:rPr>
                        <a:t>command</a:t>
                      </a:r>
                      <a:endParaRPr sz="2000">
                        <a:latin typeface="Tahoma"/>
                        <a:cs typeface="Tahoma"/>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40040">
                <a:tc>
                  <a:txBody>
                    <a:bodyPr/>
                    <a:lstStyle/>
                    <a:p>
                      <a:pPr marL="216535">
                        <a:lnSpc>
                          <a:spcPct val="100000"/>
                        </a:lnSpc>
                        <a:spcBef>
                          <a:spcPts val="110"/>
                        </a:spcBef>
                      </a:pPr>
                      <a:r>
                        <a:rPr sz="2000" dirty="0">
                          <a:latin typeface="Consolas"/>
                          <a:cs typeface="Consolas"/>
                        </a:rPr>
                        <a:t>git</a:t>
                      </a:r>
                      <a:r>
                        <a:rPr sz="2000" spc="-105" dirty="0">
                          <a:latin typeface="Consolas"/>
                          <a:cs typeface="Consolas"/>
                        </a:rPr>
                        <a:t> </a:t>
                      </a:r>
                      <a:r>
                        <a:rPr sz="2000" dirty="0">
                          <a:latin typeface="Consolas"/>
                          <a:cs typeface="Consolas"/>
                        </a:rPr>
                        <a:t>pull</a:t>
                      </a:r>
                      <a:endParaRPr sz="2000">
                        <a:latin typeface="Consolas"/>
                        <a:cs typeface="Consolas"/>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marR="502284">
                        <a:lnSpc>
                          <a:spcPts val="2100"/>
                        </a:lnSpc>
                        <a:spcBef>
                          <a:spcPts val="430"/>
                        </a:spcBef>
                      </a:pPr>
                      <a:r>
                        <a:rPr sz="2000" spc="-5" dirty="0">
                          <a:latin typeface="Tahoma"/>
                          <a:cs typeface="Tahoma"/>
                        </a:rPr>
                        <a:t>fetch from </a:t>
                      </a:r>
                      <a:r>
                        <a:rPr sz="2000" dirty="0">
                          <a:latin typeface="Tahoma"/>
                          <a:cs typeface="Tahoma"/>
                        </a:rPr>
                        <a:t>a </a:t>
                      </a:r>
                      <a:r>
                        <a:rPr sz="2000" spc="-5" dirty="0">
                          <a:latin typeface="Tahoma"/>
                          <a:cs typeface="Tahoma"/>
                        </a:rPr>
                        <a:t>remote repo </a:t>
                      </a:r>
                      <a:r>
                        <a:rPr sz="2000" dirty="0">
                          <a:latin typeface="Tahoma"/>
                          <a:cs typeface="Tahoma"/>
                        </a:rPr>
                        <a:t>and try to</a:t>
                      </a:r>
                      <a:r>
                        <a:rPr sz="2000" spc="-30" dirty="0">
                          <a:latin typeface="Tahoma"/>
                          <a:cs typeface="Tahoma"/>
                        </a:rPr>
                        <a:t> </a:t>
                      </a:r>
                      <a:r>
                        <a:rPr sz="2000" spc="-5" dirty="0">
                          <a:latin typeface="Tahoma"/>
                          <a:cs typeface="Tahoma"/>
                        </a:rPr>
                        <a:t>merge  </a:t>
                      </a:r>
                      <a:r>
                        <a:rPr sz="2000" dirty="0">
                          <a:latin typeface="Tahoma"/>
                          <a:cs typeface="Tahoma"/>
                        </a:rPr>
                        <a:t>into the </a:t>
                      </a:r>
                      <a:r>
                        <a:rPr sz="2000" spc="-5" dirty="0">
                          <a:latin typeface="Tahoma"/>
                          <a:cs typeface="Tahoma"/>
                        </a:rPr>
                        <a:t>current</a:t>
                      </a:r>
                      <a:r>
                        <a:rPr sz="2000" spc="-50" dirty="0">
                          <a:latin typeface="Tahoma"/>
                          <a:cs typeface="Tahoma"/>
                        </a:rPr>
                        <a:t> </a:t>
                      </a:r>
                      <a:r>
                        <a:rPr sz="2000" spc="-10" dirty="0">
                          <a:latin typeface="Tahoma"/>
                          <a:cs typeface="Tahoma"/>
                        </a:rPr>
                        <a:t>branch</a:t>
                      </a:r>
                      <a:endParaRPr sz="2000">
                        <a:latin typeface="Tahoma"/>
                        <a:cs typeface="Tahoma"/>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40040">
                <a:tc>
                  <a:txBody>
                    <a:bodyPr/>
                    <a:lstStyle/>
                    <a:p>
                      <a:pPr marL="216535">
                        <a:lnSpc>
                          <a:spcPct val="100000"/>
                        </a:lnSpc>
                        <a:spcBef>
                          <a:spcPts val="110"/>
                        </a:spcBef>
                      </a:pPr>
                      <a:r>
                        <a:rPr sz="2000" dirty="0">
                          <a:latin typeface="Consolas"/>
                          <a:cs typeface="Consolas"/>
                        </a:rPr>
                        <a:t>git</a:t>
                      </a:r>
                      <a:r>
                        <a:rPr sz="2000" spc="-105" dirty="0">
                          <a:latin typeface="Consolas"/>
                          <a:cs typeface="Consolas"/>
                        </a:rPr>
                        <a:t> </a:t>
                      </a:r>
                      <a:r>
                        <a:rPr sz="2000" dirty="0">
                          <a:latin typeface="Consolas"/>
                          <a:cs typeface="Consolas"/>
                        </a:rPr>
                        <a:t>push</a:t>
                      </a:r>
                      <a:endParaRPr sz="2000">
                        <a:latin typeface="Consolas"/>
                        <a:cs typeface="Consolas"/>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marR="99060">
                        <a:lnSpc>
                          <a:spcPts val="2100"/>
                        </a:lnSpc>
                        <a:spcBef>
                          <a:spcPts val="430"/>
                        </a:spcBef>
                      </a:pPr>
                      <a:r>
                        <a:rPr sz="2000" dirty="0">
                          <a:latin typeface="Tahoma"/>
                          <a:cs typeface="Tahoma"/>
                        </a:rPr>
                        <a:t>push </a:t>
                      </a:r>
                      <a:r>
                        <a:rPr sz="2000" spc="-5" dirty="0">
                          <a:latin typeface="Tahoma"/>
                          <a:cs typeface="Tahoma"/>
                        </a:rPr>
                        <a:t>your </a:t>
                      </a:r>
                      <a:r>
                        <a:rPr sz="2000" dirty="0">
                          <a:latin typeface="Tahoma"/>
                          <a:cs typeface="Tahoma"/>
                        </a:rPr>
                        <a:t>new </a:t>
                      </a:r>
                      <a:r>
                        <a:rPr sz="2000" spc="-5" dirty="0">
                          <a:latin typeface="Tahoma"/>
                          <a:cs typeface="Tahoma"/>
                        </a:rPr>
                        <a:t>branches </a:t>
                      </a:r>
                      <a:r>
                        <a:rPr sz="2000" dirty="0">
                          <a:latin typeface="Tahoma"/>
                          <a:cs typeface="Tahoma"/>
                        </a:rPr>
                        <a:t>and data to a</a:t>
                      </a:r>
                      <a:r>
                        <a:rPr sz="2000" spc="-65" dirty="0">
                          <a:latin typeface="Tahoma"/>
                          <a:cs typeface="Tahoma"/>
                        </a:rPr>
                        <a:t> </a:t>
                      </a:r>
                      <a:r>
                        <a:rPr sz="2000" spc="-5" dirty="0">
                          <a:latin typeface="Tahoma"/>
                          <a:cs typeface="Tahoma"/>
                        </a:rPr>
                        <a:t>remote  repository</a:t>
                      </a:r>
                      <a:endParaRPr sz="2000">
                        <a:latin typeface="Tahoma"/>
                        <a:cs typeface="Tahoma"/>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65720">
                <a:tc gridSpan="2">
                  <a:txBody>
                    <a:bodyPr/>
                    <a:lstStyle/>
                    <a:p>
                      <a:pPr marL="944880">
                        <a:lnSpc>
                          <a:spcPct val="100000"/>
                        </a:lnSpc>
                        <a:spcBef>
                          <a:spcPts val="309"/>
                        </a:spcBef>
                      </a:pPr>
                      <a:r>
                        <a:rPr sz="1800" dirty="0">
                          <a:latin typeface="Tahoma"/>
                          <a:cs typeface="Tahoma"/>
                        </a:rPr>
                        <a:t>others:  </a:t>
                      </a:r>
                      <a:r>
                        <a:rPr sz="1800" dirty="0">
                          <a:latin typeface="Consolas"/>
                          <a:cs typeface="Consolas"/>
                        </a:rPr>
                        <a:t>init, reset, branch, checkout, merge, log,</a:t>
                      </a:r>
                      <a:r>
                        <a:rPr sz="1800" spc="-270" dirty="0">
                          <a:latin typeface="Consolas"/>
                          <a:cs typeface="Consolas"/>
                        </a:rPr>
                        <a:t> </a:t>
                      </a:r>
                      <a:r>
                        <a:rPr sz="1800" dirty="0">
                          <a:latin typeface="Consolas"/>
                          <a:cs typeface="Consolas"/>
                        </a:rPr>
                        <a:t>tag</a:t>
                      </a:r>
                      <a:endParaRPr sz="1800">
                        <a:latin typeface="Consolas"/>
                        <a:cs typeface="Consolas"/>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5935" y="693419"/>
            <a:ext cx="6134100" cy="670560"/>
          </a:xfrm>
          <a:prstGeom prst="rect">
            <a:avLst/>
          </a:prstGeom>
        </p:spPr>
        <p:txBody>
          <a:bodyPr vert="horz" wrap="square" lIns="0" tIns="0" rIns="0" bIns="0" rtlCol="0">
            <a:spAutoFit/>
          </a:bodyPr>
          <a:lstStyle/>
          <a:p>
            <a:pPr marL="12700">
              <a:lnSpc>
                <a:spcPct val="100000"/>
              </a:lnSpc>
              <a:tabLst>
                <a:tab pos="4739640" algn="l"/>
                <a:tab pos="5237480" algn="l"/>
              </a:tabLst>
            </a:pPr>
            <a:r>
              <a:rPr dirty="0"/>
              <a:t>Add </a:t>
            </a:r>
            <a:r>
              <a:rPr spc="-5" dirty="0"/>
              <a:t>an</a:t>
            </a:r>
            <a:r>
              <a:rPr dirty="0"/>
              <a:t>d </a:t>
            </a:r>
            <a:r>
              <a:rPr spc="-5" dirty="0"/>
              <a:t>c</a:t>
            </a:r>
            <a:r>
              <a:rPr dirty="0"/>
              <a:t>ommit	a	</a:t>
            </a:r>
            <a:r>
              <a:rPr spc="-5" dirty="0"/>
              <a:t>f</a:t>
            </a:r>
            <a:r>
              <a:rPr dirty="0"/>
              <a:t>ile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335"/>
              </a:lnSpc>
            </a:pPr>
            <a:fld id="{81D60167-4931-47E6-BA6A-407CBD079E47}" type="slidenum">
              <a:rPr dirty="0"/>
              <a:t>13</a:t>
            </a:fld>
            <a:endParaRPr dirty="0"/>
          </a:p>
        </p:txBody>
      </p:sp>
      <p:sp>
        <p:nvSpPr>
          <p:cNvPr id="3" name="object 3"/>
          <p:cNvSpPr txBox="1"/>
          <p:nvPr/>
        </p:nvSpPr>
        <p:spPr>
          <a:xfrm>
            <a:off x="689263" y="1818640"/>
            <a:ext cx="8375650" cy="3864610"/>
          </a:xfrm>
          <a:prstGeom prst="rect">
            <a:avLst/>
          </a:prstGeom>
        </p:spPr>
        <p:txBody>
          <a:bodyPr vert="horz" wrap="square" lIns="0" tIns="0" rIns="0" bIns="0" rtlCol="0">
            <a:spAutoFit/>
          </a:bodyPr>
          <a:lstStyle/>
          <a:p>
            <a:pPr marL="241300" marR="5080" indent="-228600">
              <a:lnSpc>
                <a:spcPts val="2800"/>
              </a:lnSpc>
              <a:buChar char="•"/>
              <a:tabLst>
                <a:tab pos="244475" algn="l"/>
              </a:tabLst>
            </a:pPr>
            <a:r>
              <a:rPr sz="2400" dirty="0">
                <a:latin typeface="Tahoma"/>
                <a:cs typeface="Tahoma"/>
              </a:rPr>
              <a:t>The first </a:t>
            </a:r>
            <a:r>
              <a:rPr sz="2400" spc="-5" dirty="0">
                <a:latin typeface="Tahoma"/>
                <a:cs typeface="Tahoma"/>
              </a:rPr>
              <a:t>time </a:t>
            </a:r>
            <a:r>
              <a:rPr sz="2400" dirty="0">
                <a:latin typeface="Tahoma"/>
                <a:cs typeface="Tahoma"/>
              </a:rPr>
              <a:t>we ask a file to be </a:t>
            </a:r>
            <a:r>
              <a:rPr sz="2400" spc="-5" dirty="0">
                <a:latin typeface="Tahoma"/>
                <a:cs typeface="Tahoma"/>
              </a:rPr>
              <a:t>tracked, </a:t>
            </a:r>
            <a:r>
              <a:rPr sz="2450" i="1" spc="-30" dirty="0">
                <a:latin typeface="Tahoma"/>
                <a:cs typeface="Tahoma"/>
              </a:rPr>
              <a:t>and </a:t>
            </a:r>
            <a:r>
              <a:rPr sz="2450" i="1" spc="-25" dirty="0">
                <a:latin typeface="Tahoma"/>
                <a:cs typeface="Tahoma"/>
              </a:rPr>
              <a:t>every </a:t>
            </a:r>
            <a:r>
              <a:rPr sz="2450" i="1" spc="-30" dirty="0">
                <a:latin typeface="Tahoma"/>
                <a:cs typeface="Tahoma"/>
              </a:rPr>
              <a:t>time  </a:t>
            </a:r>
            <a:r>
              <a:rPr sz="2450" i="1" spc="-25" dirty="0">
                <a:latin typeface="Tahoma"/>
                <a:cs typeface="Tahoma"/>
              </a:rPr>
              <a:t>before </a:t>
            </a:r>
            <a:r>
              <a:rPr sz="2450" i="1" spc="-35" dirty="0">
                <a:latin typeface="Tahoma"/>
                <a:cs typeface="Tahoma"/>
              </a:rPr>
              <a:t>we </a:t>
            </a:r>
            <a:r>
              <a:rPr sz="2450" i="1" spc="-30" dirty="0">
                <a:latin typeface="Tahoma"/>
                <a:cs typeface="Tahoma"/>
              </a:rPr>
              <a:t>commit a </a:t>
            </a:r>
            <a:r>
              <a:rPr sz="2450" i="1" spc="-15" dirty="0">
                <a:latin typeface="Tahoma"/>
                <a:cs typeface="Tahoma"/>
              </a:rPr>
              <a:t>file</a:t>
            </a:r>
            <a:r>
              <a:rPr sz="2400" spc="-15" dirty="0">
                <a:latin typeface="Tahoma"/>
                <a:cs typeface="Tahoma"/>
              </a:rPr>
              <a:t>, </a:t>
            </a:r>
            <a:r>
              <a:rPr sz="2400" dirty="0">
                <a:latin typeface="Tahoma"/>
                <a:cs typeface="Tahoma"/>
              </a:rPr>
              <a:t>we </a:t>
            </a:r>
            <a:r>
              <a:rPr sz="2400" spc="-5" dirty="0">
                <a:latin typeface="Tahoma"/>
                <a:cs typeface="Tahoma"/>
              </a:rPr>
              <a:t>must </a:t>
            </a:r>
            <a:r>
              <a:rPr sz="2400" dirty="0">
                <a:latin typeface="Tahoma"/>
                <a:cs typeface="Tahoma"/>
              </a:rPr>
              <a:t>add it to the staging</a:t>
            </a:r>
            <a:r>
              <a:rPr sz="2400" spc="5" dirty="0">
                <a:latin typeface="Tahoma"/>
                <a:cs typeface="Tahoma"/>
              </a:rPr>
              <a:t> </a:t>
            </a:r>
            <a:r>
              <a:rPr sz="2400" dirty="0">
                <a:latin typeface="Tahoma"/>
                <a:cs typeface="Tahoma"/>
              </a:rPr>
              <a:t>area:</a:t>
            </a:r>
            <a:endParaRPr sz="2400">
              <a:latin typeface="Tahoma"/>
              <a:cs typeface="Tahoma"/>
            </a:endParaRPr>
          </a:p>
          <a:p>
            <a:pPr marL="635000" lvl="1" indent="-279400">
              <a:lnSpc>
                <a:spcPct val="100000"/>
              </a:lnSpc>
              <a:spcBef>
                <a:spcPts val="465"/>
              </a:spcBef>
              <a:buChar char="–"/>
              <a:tabLst>
                <a:tab pos="635000" algn="l"/>
              </a:tabLst>
            </a:pPr>
            <a:r>
              <a:rPr sz="2200" spc="-5" dirty="0">
                <a:latin typeface="Courier New"/>
                <a:cs typeface="Courier New"/>
              </a:rPr>
              <a:t>git add Hello.java</a:t>
            </a:r>
            <a:r>
              <a:rPr sz="2200" spc="-75" dirty="0">
                <a:latin typeface="Courier New"/>
                <a:cs typeface="Courier New"/>
              </a:rPr>
              <a:t> </a:t>
            </a:r>
            <a:r>
              <a:rPr sz="2200" spc="-5" dirty="0">
                <a:latin typeface="Courier New"/>
                <a:cs typeface="Courier New"/>
              </a:rPr>
              <a:t>Goodbye.java</a:t>
            </a:r>
            <a:endParaRPr sz="2200">
              <a:latin typeface="Courier New"/>
              <a:cs typeface="Courier New"/>
            </a:endParaRPr>
          </a:p>
          <a:p>
            <a:pPr marL="927100" lvl="2" indent="-177800">
              <a:lnSpc>
                <a:spcPct val="100000"/>
              </a:lnSpc>
              <a:spcBef>
                <a:spcPts val="509"/>
              </a:spcBef>
              <a:buChar char="•"/>
              <a:tabLst>
                <a:tab pos="923925" algn="l"/>
              </a:tabLst>
            </a:pPr>
            <a:r>
              <a:rPr sz="2000" dirty="0">
                <a:latin typeface="Tahoma"/>
                <a:cs typeface="Tahoma"/>
              </a:rPr>
              <a:t>Takes a snapshot of these files, adds them to the staging</a:t>
            </a:r>
            <a:r>
              <a:rPr sz="2000" spc="-100" dirty="0">
                <a:latin typeface="Tahoma"/>
                <a:cs typeface="Tahoma"/>
              </a:rPr>
              <a:t> </a:t>
            </a:r>
            <a:r>
              <a:rPr sz="2000" dirty="0">
                <a:latin typeface="Tahoma"/>
                <a:cs typeface="Tahoma"/>
              </a:rPr>
              <a:t>area.</a:t>
            </a:r>
            <a:endParaRPr sz="2000">
              <a:latin typeface="Tahoma"/>
              <a:cs typeface="Tahoma"/>
            </a:endParaRPr>
          </a:p>
          <a:p>
            <a:pPr marL="927100" marR="80645" lvl="2" indent="-177800">
              <a:lnSpc>
                <a:spcPts val="2320"/>
              </a:lnSpc>
              <a:spcBef>
                <a:spcPts val="640"/>
              </a:spcBef>
              <a:buChar char="•"/>
              <a:tabLst>
                <a:tab pos="923925" algn="l"/>
                <a:tab pos="6802120" algn="l"/>
              </a:tabLst>
            </a:pPr>
            <a:r>
              <a:rPr sz="2000" dirty="0">
                <a:latin typeface="Tahoma"/>
                <a:cs typeface="Tahoma"/>
              </a:rPr>
              <a:t>In older VCS, "add" means "start tracking this file."	In</a:t>
            </a:r>
            <a:r>
              <a:rPr sz="2000" spc="-50" dirty="0">
                <a:latin typeface="Tahoma"/>
                <a:cs typeface="Tahoma"/>
              </a:rPr>
              <a:t> </a:t>
            </a:r>
            <a:r>
              <a:rPr sz="2000" dirty="0">
                <a:latin typeface="Tahoma"/>
                <a:cs typeface="Tahoma"/>
              </a:rPr>
              <a:t>Git,</a:t>
            </a:r>
            <a:r>
              <a:rPr sz="2000" spc="-50" dirty="0">
                <a:latin typeface="Tahoma"/>
                <a:cs typeface="Tahoma"/>
              </a:rPr>
              <a:t> </a:t>
            </a:r>
            <a:r>
              <a:rPr sz="2000" dirty="0">
                <a:latin typeface="Tahoma"/>
                <a:cs typeface="Tahoma"/>
              </a:rPr>
              <a:t>"add"  means "add to staging area" so it will be part of the next</a:t>
            </a:r>
            <a:r>
              <a:rPr sz="2000" spc="-100" dirty="0">
                <a:latin typeface="Tahoma"/>
                <a:cs typeface="Tahoma"/>
              </a:rPr>
              <a:t> </a:t>
            </a:r>
            <a:r>
              <a:rPr sz="2000" dirty="0">
                <a:latin typeface="Tahoma"/>
                <a:cs typeface="Tahoma"/>
              </a:rPr>
              <a:t>commit.</a:t>
            </a:r>
            <a:endParaRPr sz="2000">
              <a:latin typeface="Tahoma"/>
              <a:cs typeface="Tahoma"/>
            </a:endParaRPr>
          </a:p>
          <a:p>
            <a:pPr lvl="2">
              <a:lnSpc>
                <a:spcPct val="100000"/>
              </a:lnSpc>
              <a:spcBef>
                <a:spcPts val="10"/>
              </a:spcBef>
              <a:buFont typeface="Tahoma"/>
              <a:buChar char="•"/>
            </a:pPr>
            <a:endParaRPr sz="2000">
              <a:latin typeface="Times New Roman"/>
              <a:cs typeface="Times New Roman"/>
            </a:endParaRPr>
          </a:p>
          <a:p>
            <a:pPr marL="244475" indent="-231775">
              <a:lnSpc>
                <a:spcPct val="100000"/>
              </a:lnSpc>
              <a:buChar char="•"/>
              <a:tabLst>
                <a:tab pos="244475" algn="l"/>
              </a:tabLst>
            </a:pPr>
            <a:r>
              <a:rPr sz="2400" dirty="0">
                <a:latin typeface="Tahoma"/>
                <a:cs typeface="Tahoma"/>
              </a:rPr>
              <a:t>To </a:t>
            </a:r>
            <a:r>
              <a:rPr sz="2400" spc="-5" dirty="0">
                <a:latin typeface="Tahoma"/>
                <a:cs typeface="Tahoma"/>
              </a:rPr>
              <a:t>move </a:t>
            </a:r>
            <a:r>
              <a:rPr sz="2400" dirty="0">
                <a:latin typeface="Tahoma"/>
                <a:cs typeface="Tahoma"/>
              </a:rPr>
              <a:t>staged changes into the repo, we</a:t>
            </a:r>
            <a:r>
              <a:rPr sz="2400" spc="-60" dirty="0">
                <a:latin typeface="Tahoma"/>
                <a:cs typeface="Tahoma"/>
              </a:rPr>
              <a:t> </a:t>
            </a:r>
            <a:r>
              <a:rPr sz="2400" spc="-5" dirty="0">
                <a:latin typeface="Tahoma"/>
                <a:cs typeface="Tahoma"/>
              </a:rPr>
              <a:t>commit:</a:t>
            </a:r>
            <a:endParaRPr sz="2400">
              <a:latin typeface="Tahoma"/>
              <a:cs typeface="Tahoma"/>
            </a:endParaRPr>
          </a:p>
          <a:p>
            <a:pPr marL="635000" lvl="1" indent="-279400">
              <a:lnSpc>
                <a:spcPct val="100000"/>
              </a:lnSpc>
              <a:spcBef>
                <a:spcPts val="470"/>
              </a:spcBef>
              <a:buChar char="–"/>
              <a:tabLst>
                <a:tab pos="635000" algn="l"/>
              </a:tabLst>
            </a:pPr>
            <a:r>
              <a:rPr sz="2200" spc="-5" dirty="0">
                <a:latin typeface="Courier New"/>
                <a:cs typeface="Courier New"/>
              </a:rPr>
              <a:t>git commit –m "Fixing bug</a:t>
            </a:r>
            <a:r>
              <a:rPr sz="2200" spc="-55" dirty="0">
                <a:latin typeface="Courier New"/>
                <a:cs typeface="Courier New"/>
              </a:rPr>
              <a:t> </a:t>
            </a:r>
            <a:r>
              <a:rPr sz="2200" spc="-5" dirty="0">
                <a:latin typeface="Courier New"/>
                <a:cs typeface="Courier New"/>
              </a:rPr>
              <a:t>#22"</a:t>
            </a:r>
            <a:endParaRPr sz="2200">
              <a:latin typeface="Courier New"/>
              <a:cs typeface="Courier New"/>
            </a:endParaRPr>
          </a:p>
          <a:p>
            <a:pPr lvl="1">
              <a:lnSpc>
                <a:spcPct val="100000"/>
              </a:lnSpc>
              <a:spcBef>
                <a:spcPts val="5"/>
              </a:spcBef>
              <a:buFont typeface="Courier New"/>
              <a:buChar char="–"/>
            </a:pPr>
            <a:endParaRPr sz="2000">
              <a:latin typeface="Times New Roman"/>
              <a:cs typeface="Times New Roman"/>
            </a:endParaRPr>
          </a:p>
          <a:p>
            <a:pPr marL="244475" indent="-231775">
              <a:lnSpc>
                <a:spcPct val="100000"/>
              </a:lnSpc>
              <a:buChar char="•"/>
              <a:tabLst>
                <a:tab pos="244475" algn="l"/>
              </a:tabLst>
            </a:pPr>
            <a:r>
              <a:rPr sz="2400" dirty="0">
                <a:latin typeface="Tahoma"/>
                <a:cs typeface="Tahoma"/>
              </a:rPr>
              <a:t>To undo changes on a file before </a:t>
            </a:r>
            <a:r>
              <a:rPr sz="2400" spc="-5" dirty="0">
                <a:latin typeface="Tahoma"/>
                <a:cs typeface="Tahoma"/>
              </a:rPr>
              <a:t>you have committed</a:t>
            </a:r>
            <a:r>
              <a:rPr sz="2400" spc="-35" dirty="0">
                <a:latin typeface="Tahoma"/>
                <a:cs typeface="Tahoma"/>
              </a:rPr>
              <a:t> </a:t>
            </a:r>
            <a:r>
              <a:rPr sz="2400" dirty="0">
                <a:latin typeface="Tahoma"/>
                <a:cs typeface="Tahoma"/>
              </a:rPr>
              <a:t>it:</a:t>
            </a:r>
            <a:endParaRPr sz="2400">
              <a:latin typeface="Tahoma"/>
              <a:cs typeface="Tahoma"/>
            </a:endParaRPr>
          </a:p>
        </p:txBody>
      </p:sp>
      <p:sp>
        <p:nvSpPr>
          <p:cNvPr id="4" name="object 4"/>
          <p:cNvSpPr txBox="1"/>
          <p:nvPr/>
        </p:nvSpPr>
        <p:spPr>
          <a:xfrm>
            <a:off x="1032163" y="5751576"/>
            <a:ext cx="4664710" cy="760095"/>
          </a:xfrm>
          <a:prstGeom prst="rect">
            <a:avLst/>
          </a:prstGeom>
        </p:spPr>
        <p:txBody>
          <a:bodyPr vert="horz" wrap="square" lIns="0" tIns="0" rIns="0" bIns="0" rtlCol="0">
            <a:spAutoFit/>
          </a:bodyPr>
          <a:lstStyle/>
          <a:p>
            <a:pPr marL="292100" indent="-279400">
              <a:lnSpc>
                <a:spcPct val="100000"/>
              </a:lnSpc>
              <a:buChar char="–"/>
              <a:tabLst>
                <a:tab pos="292100" algn="l"/>
              </a:tabLst>
            </a:pPr>
            <a:r>
              <a:rPr sz="2200" spc="-5" dirty="0">
                <a:latin typeface="Courier New"/>
                <a:cs typeface="Courier New"/>
              </a:rPr>
              <a:t>git reset HEAD --</a:t>
            </a:r>
            <a:r>
              <a:rPr sz="2200" spc="-65" dirty="0">
                <a:latin typeface="Courier New"/>
                <a:cs typeface="Courier New"/>
              </a:rPr>
              <a:t> </a:t>
            </a:r>
            <a:r>
              <a:rPr sz="2200" i="1" dirty="0">
                <a:latin typeface="Courier New"/>
                <a:cs typeface="Courier New"/>
              </a:rPr>
              <a:t>filename</a:t>
            </a:r>
            <a:endParaRPr sz="2200">
              <a:latin typeface="Courier New"/>
              <a:cs typeface="Courier New"/>
            </a:endParaRPr>
          </a:p>
          <a:p>
            <a:pPr marL="292100" indent="-279400">
              <a:lnSpc>
                <a:spcPct val="100000"/>
              </a:lnSpc>
              <a:spcBef>
                <a:spcPts val="459"/>
              </a:spcBef>
              <a:buChar char="–"/>
              <a:tabLst>
                <a:tab pos="292100" algn="l"/>
                <a:tab pos="2974340" algn="l"/>
              </a:tabLst>
            </a:pPr>
            <a:r>
              <a:rPr sz="2200" spc="-5" dirty="0">
                <a:latin typeface="Courier New"/>
                <a:cs typeface="Courier New"/>
              </a:rPr>
              <a:t>git</a:t>
            </a:r>
            <a:r>
              <a:rPr sz="2200" spc="5" dirty="0">
                <a:latin typeface="Courier New"/>
                <a:cs typeface="Courier New"/>
              </a:rPr>
              <a:t> </a:t>
            </a:r>
            <a:r>
              <a:rPr sz="2200" spc="-5" dirty="0">
                <a:latin typeface="Courier New"/>
                <a:cs typeface="Courier New"/>
              </a:rPr>
              <a:t>checkout</a:t>
            </a:r>
            <a:r>
              <a:rPr sz="2200" spc="5" dirty="0">
                <a:latin typeface="Courier New"/>
                <a:cs typeface="Courier New"/>
              </a:rPr>
              <a:t> </a:t>
            </a:r>
            <a:r>
              <a:rPr sz="2200" spc="-5" dirty="0">
                <a:latin typeface="Courier New"/>
                <a:cs typeface="Courier New"/>
              </a:rPr>
              <a:t>--	</a:t>
            </a:r>
            <a:r>
              <a:rPr sz="2200" i="1" dirty="0">
                <a:latin typeface="Courier New"/>
                <a:cs typeface="Courier New"/>
              </a:rPr>
              <a:t>filename</a:t>
            </a:r>
            <a:endParaRPr sz="2200">
              <a:latin typeface="Courier New"/>
              <a:cs typeface="Courier New"/>
            </a:endParaRPr>
          </a:p>
        </p:txBody>
      </p:sp>
      <p:sp>
        <p:nvSpPr>
          <p:cNvPr id="5" name="object 5"/>
          <p:cNvSpPr txBox="1"/>
          <p:nvPr/>
        </p:nvSpPr>
        <p:spPr>
          <a:xfrm>
            <a:off x="6172488" y="5693237"/>
            <a:ext cx="2864485" cy="792480"/>
          </a:xfrm>
          <a:prstGeom prst="rect">
            <a:avLst/>
          </a:prstGeom>
        </p:spPr>
        <p:txBody>
          <a:bodyPr vert="horz" wrap="square" lIns="0" tIns="0" rIns="0" bIns="0" rtlCol="0">
            <a:spAutoFit/>
          </a:bodyPr>
          <a:lstStyle/>
          <a:p>
            <a:pPr marL="12700" marR="5080">
              <a:lnSpc>
                <a:spcPct val="117400"/>
              </a:lnSpc>
            </a:pPr>
            <a:r>
              <a:rPr sz="2200" spc="-5" dirty="0">
                <a:latin typeface="Tahoma"/>
                <a:cs typeface="Tahoma"/>
              </a:rPr>
              <a:t>(unstages </a:t>
            </a:r>
            <a:r>
              <a:rPr sz="2200" dirty="0">
                <a:latin typeface="Tahoma"/>
                <a:cs typeface="Tahoma"/>
              </a:rPr>
              <a:t>the file)  (undoes </a:t>
            </a:r>
            <a:r>
              <a:rPr sz="2200" spc="-5" dirty="0">
                <a:latin typeface="Tahoma"/>
                <a:cs typeface="Tahoma"/>
              </a:rPr>
              <a:t>your</a:t>
            </a:r>
            <a:r>
              <a:rPr sz="2200" spc="-90" dirty="0">
                <a:latin typeface="Tahoma"/>
                <a:cs typeface="Tahoma"/>
              </a:rPr>
              <a:t> </a:t>
            </a:r>
            <a:r>
              <a:rPr sz="2200" dirty="0">
                <a:latin typeface="Tahoma"/>
                <a:cs typeface="Tahoma"/>
              </a:rPr>
              <a:t>changes)</a:t>
            </a:r>
            <a:endParaRPr sz="2200">
              <a:latin typeface="Tahoma"/>
              <a:cs typeface="Tahoma"/>
            </a:endParaRPr>
          </a:p>
        </p:txBody>
      </p:sp>
      <p:sp>
        <p:nvSpPr>
          <p:cNvPr id="6" name="object 6"/>
          <p:cNvSpPr txBox="1"/>
          <p:nvPr/>
        </p:nvSpPr>
        <p:spPr>
          <a:xfrm>
            <a:off x="1032163" y="6551676"/>
            <a:ext cx="7782559" cy="340360"/>
          </a:xfrm>
          <a:prstGeom prst="rect">
            <a:avLst/>
          </a:prstGeom>
        </p:spPr>
        <p:txBody>
          <a:bodyPr vert="horz" wrap="square" lIns="0" tIns="0" rIns="0" bIns="0" rtlCol="0">
            <a:spAutoFit/>
          </a:bodyPr>
          <a:lstStyle/>
          <a:p>
            <a:pPr marL="12700">
              <a:lnSpc>
                <a:spcPct val="100000"/>
              </a:lnSpc>
            </a:pPr>
            <a:r>
              <a:rPr sz="2200" dirty="0">
                <a:latin typeface="Tahoma"/>
                <a:cs typeface="Tahoma"/>
              </a:rPr>
              <a:t>– All these commands are acting on </a:t>
            </a:r>
            <a:r>
              <a:rPr sz="2200" spc="-5" dirty="0">
                <a:latin typeface="Tahoma"/>
                <a:cs typeface="Tahoma"/>
              </a:rPr>
              <a:t>your </a:t>
            </a:r>
            <a:r>
              <a:rPr sz="2200" dirty="0">
                <a:latin typeface="Tahoma"/>
                <a:cs typeface="Tahoma"/>
              </a:rPr>
              <a:t>local </a:t>
            </a:r>
            <a:r>
              <a:rPr sz="2200" spc="-5" dirty="0">
                <a:latin typeface="Tahoma"/>
                <a:cs typeface="Tahoma"/>
              </a:rPr>
              <a:t>version </a:t>
            </a:r>
            <a:r>
              <a:rPr sz="2200" dirty="0">
                <a:latin typeface="Tahoma"/>
                <a:cs typeface="Tahoma"/>
              </a:rPr>
              <a:t>of</a:t>
            </a:r>
            <a:r>
              <a:rPr sz="2200" spc="260" dirty="0">
                <a:latin typeface="Tahoma"/>
                <a:cs typeface="Tahoma"/>
              </a:rPr>
              <a:t> </a:t>
            </a:r>
            <a:r>
              <a:rPr sz="2200" dirty="0">
                <a:latin typeface="Tahoma"/>
                <a:cs typeface="Tahoma"/>
              </a:rPr>
              <a:t>repo.</a:t>
            </a:r>
            <a:endParaRPr sz="22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Fix Mistakes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86" y="1823895"/>
            <a:ext cx="8782626" cy="22952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86" y="4871544"/>
            <a:ext cx="8782626" cy="2257143"/>
          </a:xfrm>
          <a:prstGeom prst="rect">
            <a:avLst/>
          </a:prstGeom>
        </p:spPr>
      </p:pic>
    </p:spTree>
    <p:extLst>
      <p:ext uri="{BB962C8B-B14F-4D97-AF65-F5344CB8AC3E}">
        <p14:creationId xmlns:p14="http://schemas.microsoft.com/office/powerpoint/2010/main" val="303688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9235">
              <a:lnSpc>
                <a:spcPct val="100000"/>
              </a:lnSpc>
            </a:pPr>
            <a:r>
              <a:rPr spc="-5" dirty="0"/>
              <a:t>Viewing/undoing</a:t>
            </a:r>
            <a:r>
              <a:rPr spc="-50" dirty="0"/>
              <a:t> </a:t>
            </a:r>
            <a:r>
              <a:rPr spc="-5" dirty="0"/>
              <a:t>changes</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ts val="1335"/>
              </a:lnSpc>
            </a:pPr>
            <a:fld id="{81D60167-4931-47E6-BA6A-407CBD079E47}" type="slidenum">
              <a:rPr dirty="0"/>
              <a:t>15</a:t>
            </a:fld>
            <a:endParaRPr dirty="0"/>
          </a:p>
        </p:txBody>
      </p:sp>
      <p:sp>
        <p:nvSpPr>
          <p:cNvPr id="3" name="object 3"/>
          <p:cNvSpPr txBox="1"/>
          <p:nvPr/>
        </p:nvSpPr>
        <p:spPr>
          <a:xfrm>
            <a:off x="689263" y="1798320"/>
            <a:ext cx="8413115" cy="365760"/>
          </a:xfrm>
          <a:prstGeom prst="rect">
            <a:avLst/>
          </a:prstGeom>
        </p:spPr>
        <p:txBody>
          <a:bodyPr vert="horz" wrap="square" lIns="0" tIns="0" rIns="0" bIns="0" rtlCol="0">
            <a:spAutoFit/>
          </a:bodyPr>
          <a:lstStyle/>
          <a:p>
            <a:pPr marL="244475" indent="-231775">
              <a:lnSpc>
                <a:spcPct val="100000"/>
              </a:lnSpc>
              <a:buChar char="•"/>
              <a:tabLst>
                <a:tab pos="244475" algn="l"/>
              </a:tabLst>
            </a:pPr>
            <a:r>
              <a:rPr sz="2400" dirty="0">
                <a:latin typeface="Tahoma"/>
                <a:cs typeface="Tahoma"/>
              </a:rPr>
              <a:t>To </a:t>
            </a:r>
            <a:r>
              <a:rPr sz="2400" spc="-5" dirty="0">
                <a:latin typeface="Tahoma"/>
                <a:cs typeface="Tahoma"/>
              </a:rPr>
              <a:t>view </a:t>
            </a:r>
            <a:r>
              <a:rPr sz="2400" dirty="0">
                <a:latin typeface="Tahoma"/>
                <a:cs typeface="Tahoma"/>
              </a:rPr>
              <a:t>status of files in </a:t>
            </a:r>
            <a:r>
              <a:rPr sz="2400" spc="-5" dirty="0">
                <a:latin typeface="Tahoma"/>
                <a:cs typeface="Tahoma"/>
              </a:rPr>
              <a:t>working </a:t>
            </a:r>
            <a:r>
              <a:rPr sz="2400" dirty="0">
                <a:latin typeface="Tahoma"/>
                <a:cs typeface="Tahoma"/>
              </a:rPr>
              <a:t>directory and staging</a:t>
            </a:r>
            <a:r>
              <a:rPr sz="2400" spc="-50" dirty="0">
                <a:latin typeface="Tahoma"/>
                <a:cs typeface="Tahoma"/>
              </a:rPr>
              <a:t> </a:t>
            </a:r>
            <a:r>
              <a:rPr sz="2400" dirty="0">
                <a:latin typeface="Tahoma"/>
                <a:cs typeface="Tahoma"/>
              </a:rPr>
              <a:t>area:</a:t>
            </a:r>
            <a:endParaRPr sz="2400">
              <a:latin typeface="Tahoma"/>
              <a:cs typeface="Tahoma"/>
            </a:endParaRPr>
          </a:p>
        </p:txBody>
      </p:sp>
      <p:sp>
        <p:nvSpPr>
          <p:cNvPr id="4" name="object 4"/>
          <p:cNvSpPr txBox="1"/>
          <p:nvPr/>
        </p:nvSpPr>
        <p:spPr>
          <a:xfrm>
            <a:off x="1032163" y="2220976"/>
            <a:ext cx="1981835" cy="366395"/>
          </a:xfrm>
          <a:prstGeom prst="rect">
            <a:avLst/>
          </a:prstGeom>
        </p:spPr>
        <p:txBody>
          <a:bodyPr vert="horz" wrap="square" lIns="0" tIns="0" rIns="0" bIns="0" rtlCol="0">
            <a:spAutoFit/>
          </a:bodyPr>
          <a:lstStyle/>
          <a:p>
            <a:pPr marL="12700">
              <a:lnSpc>
                <a:spcPct val="100000"/>
              </a:lnSpc>
            </a:pPr>
            <a:r>
              <a:rPr sz="2200" dirty="0">
                <a:latin typeface="Courier New"/>
                <a:cs typeface="Courier New"/>
              </a:rPr>
              <a:t>– </a:t>
            </a:r>
            <a:r>
              <a:rPr sz="2200" spc="-5" dirty="0">
                <a:latin typeface="Courier New"/>
                <a:cs typeface="Courier New"/>
              </a:rPr>
              <a:t>git</a:t>
            </a:r>
            <a:r>
              <a:rPr sz="2200" spc="-540" dirty="0">
                <a:latin typeface="Courier New"/>
                <a:cs typeface="Courier New"/>
              </a:rPr>
              <a:t> </a:t>
            </a:r>
            <a:r>
              <a:rPr sz="2200" dirty="0">
                <a:latin typeface="Courier New"/>
                <a:cs typeface="Courier New"/>
              </a:rPr>
              <a:t>status</a:t>
            </a:r>
            <a:endParaRPr sz="2200">
              <a:latin typeface="Courier New"/>
              <a:cs typeface="Courier New"/>
            </a:endParaRPr>
          </a:p>
        </p:txBody>
      </p:sp>
      <p:sp>
        <p:nvSpPr>
          <p:cNvPr id="5" name="object 5"/>
          <p:cNvSpPr txBox="1"/>
          <p:nvPr/>
        </p:nvSpPr>
        <p:spPr>
          <a:xfrm>
            <a:off x="5354059" y="2220976"/>
            <a:ext cx="1031240" cy="366395"/>
          </a:xfrm>
          <a:prstGeom prst="rect">
            <a:avLst/>
          </a:prstGeom>
        </p:spPr>
        <p:txBody>
          <a:bodyPr vert="horz" wrap="square" lIns="0" tIns="0" rIns="0" bIns="0" rtlCol="0">
            <a:spAutoFit/>
          </a:bodyPr>
          <a:lstStyle/>
          <a:p>
            <a:pPr marL="12700">
              <a:lnSpc>
                <a:spcPct val="100000"/>
              </a:lnSpc>
            </a:pPr>
            <a:r>
              <a:rPr sz="2200" spc="-5" dirty="0">
                <a:latin typeface="Courier New"/>
                <a:cs typeface="Courier New"/>
              </a:rPr>
              <a:t>status</a:t>
            </a:r>
            <a:endParaRPr sz="2200">
              <a:latin typeface="Courier New"/>
              <a:cs typeface="Courier New"/>
            </a:endParaRPr>
          </a:p>
        </p:txBody>
      </p:sp>
      <p:sp>
        <p:nvSpPr>
          <p:cNvPr id="6" name="object 6"/>
          <p:cNvSpPr txBox="1"/>
          <p:nvPr/>
        </p:nvSpPr>
        <p:spPr>
          <a:xfrm>
            <a:off x="4343688" y="2220976"/>
            <a:ext cx="4530090" cy="366395"/>
          </a:xfrm>
          <a:prstGeom prst="rect">
            <a:avLst/>
          </a:prstGeom>
        </p:spPr>
        <p:txBody>
          <a:bodyPr vert="horz" wrap="square" lIns="0" tIns="0" rIns="0" bIns="0" rtlCol="0">
            <a:spAutoFit/>
          </a:bodyPr>
          <a:lstStyle/>
          <a:p>
            <a:pPr marL="12700">
              <a:lnSpc>
                <a:spcPct val="100000"/>
              </a:lnSpc>
              <a:tabLst>
                <a:tab pos="2196465" algn="l"/>
              </a:tabLst>
            </a:pPr>
            <a:r>
              <a:rPr sz="2200" dirty="0">
                <a:latin typeface="Tahoma"/>
                <a:cs typeface="Tahoma"/>
              </a:rPr>
              <a:t>or </a:t>
            </a:r>
            <a:r>
              <a:rPr sz="2200" spc="-5" dirty="0">
                <a:latin typeface="Courier New"/>
                <a:cs typeface="Courier New"/>
              </a:rPr>
              <a:t>git	</a:t>
            </a:r>
            <a:r>
              <a:rPr sz="2200" dirty="0">
                <a:latin typeface="Courier New"/>
                <a:cs typeface="Courier New"/>
              </a:rPr>
              <a:t>–s </a:t>
            </a:r>
            <a:r>
              <a:rPr sz="2200" dirty="0">
                <a:latin typeface="Tahoma"/>
                <a:cs typeface="Tahoma"/>
              </a:rPr>
              <a:t>(short</a:t>
            </a:r>
            <a:r>
              <a:rPr sz="2200" spc="-15" dirty="0">
                <a:latin typeface="Tahoma"/>
                <a:cs typeface="Tahoma"/>
              </a:rPr>
              <a:t> </a:t>
            </a:r>
            <a:r>
              <a:rPr sz="2200" spc="-5" dirty="0">
                <a:latin typeface="Tahoma"/>
                <a:cs typeface="Tahoma"/>
              </a:rPr>
              <a:t>version)</a:t>
            </a:r>
            <a:endParaRPr sz="2200">
              <a:latin typeface="Tahoma"/>
              <a:cs typeface="Tahoma"/>
            </a:endParaRPr>
          </a:p>
        </p:txBody>
      </p:sp>
      <p:sp>
        <p:nvSpPr>
          <p:cNvPr id="7" name="object 7"/>
          <p:cNvSpPr txBox="1"/>
          <p:nvPr/>
        </p:nvSpPr>
        <p:spPr>
          <a:xfrm>
            <a:off x="689263" y="2849371"/>
            <a:ext cx="6395720" cy="2491105"/>
          </a:xfrm>
          <a:prstGeom prst="rect">
            <a:avLst/>
          </a:prstGeom>
        </p:spPr>
        <p:txBody>
          <a:bodyPr vert="horz" wrap="square" lIns="0" tIns="0" rIns="0" bIns="0" rtlCol="0">
            <a:spAutoFit/>
          </a:bodyPr>
          <a:lstStyle/>
          <a:p>
            <a:pPr marL="244475" indent="-231775">
              <a:lnSpc>
                <a:spcPct val="100000"/>
              </a:lnSpc>
              <a:buChar char="•"/>
              <a:tabLst>
                <a:tab pos="244475" algn="l"/>
              </a:tabLst>
            </a:pPr>
            <a:r>
              <a:rPr sz="2400" dirty="0">
                <a:latin typeface="Tahoma"/>
                <a:cs typeface="Tahoma"/>
              </a:rPr>
              <a:t>To see what is </a:t>
            </a:r>
            <a:r>
              <a:rPr sz="2400" spc="-5" dirty="0">
                <a:latin typeface="Tahoma"/>
                <a:cs typeface="Tahoma"/>
              </a:rPr>
              <a:t>modified </a:t>
            </a:r>
            <a:r>
              <a:rPr sz="2400" dirty="0">
                <a:latin typeface="Tahoma"/>
                <a:cs typeface="Tahoma"/>
              </a:rPr>
              <a:t>but</a:t>
            </a:r>
            <a:r>
              <a:rPr sz="2400" spc="-60" dirty="0">
                <a:latin typeface="Tahoma"/>
                <a:cs typeface="Tahoma"/>
              </a:rPr>
              <a:t> </a:t>
            </a:r>
            <a:r>
              <a:rPr sz="2400" dirty="0">
                <a:latin typeface="Tahoma"/>
                <a:cs typeface="Tahoma"/>
              </a:rPr>
              <a:t>unstaged:</a:t>
            </a:r>
            <a:endParaRPr sz="2400">
              <a:latin typeface="Tahoma"/>
              <a:cs typeface="Tahoma"/>
            </a:endParaRPr>
          </a:p>
          <a:p>
            <a:pPr marL="635000" lvl="1" indent="-279400">
              <a:lnSpc>
                <a:spcPct val="100000"/>
              </a:lnSpc>
              <a:spcBef>
                <a:spcPts val="570"/>
              </a:spcBef>
              <a:buChar char="–"/>
              <a:tabLst>
                <a:tab pos="635000" algn="l"/>
              </a:tabLst>
            </a:pPr>
            <a:r>
              <a:rPr sz="2200" spc="-5" dirty="0">
                <a:latin typeface="Courier New"/>
                <a:cs typeface="Courier New"/>
              </a:rPr>
              <a:t>git</a:t>
            </a:r>
            <a:r>
              <a:rPr sz="2200" spc="-95" dirty="0">
                <a:latin typeface="Courier New"/>
                <a:cs typeface="Courier New"/>
              </a:rPr>
              <a:t> </a:t>
            </a:r>
            <a:r>
              <a:rPr sz="2200" spc="-5" dirty="0">
                <a:latin typeface="Courier New"/>
                <a:cs typeface="Courier New"/>
              </a:rPr>
              <a:t>diff</a:t>
            </a:r>
            <a:endParaRPr sz="2200">
              <a:latin typeface="Courier New"/>
              <a:cs typeface="Courier New"/>
            </a:endParaRPr>
          </a:p>
          <a:p>
            <a:pPr lvl="1">
              <a:lnSpc>
                <a:spcPct val="100000"/>
              </a:lnSpc>
              <a:spcBef>
                <a:spcPts val="5"/>
              </a:spcBef>
              <a:buFont typeface="Courier New"/>
              <a:buChar char="–"/>
            </a:pPr>
            <a:endParaRPr sz="2000">
              <a:latin typeface="Times New Roman"/>
              <a:cs typeface="Times New Roman"/>
            </a:endParaRPr>
          </a:p>
          <a:p>
            <a:pPr marL="244475" indent="-231775">
              <a:lnSpc>
                <a:spcPct val="100000"/>
              </a:lnSpc>
              <a:buChar char="•"/>
              <a:tabLst>
                <a:tab pos="244475" algn="l"/>
              </a:tabLst>
            </a:pPr>
            <a:r>
              <a:rPr sz="2400" dirty="0">
                <a:latin typeface="Tahoma"/>
                <a:cs typeface="Tahoma"/>
              </a:rPr>
              <a:t>To see a list of staged</a:t>
            </a:r>
            <a:r>
              <a:rPr sz="2400" spc="-100" dirty="0">
                <a:latin typeface="Tahoma"/>
                <a:cs typeface="Tahoma"/>
              </a:rPr>
              <a:t> </a:t>
            </a:r>
            <a:r>
              <a:rPr sz="2400" dirty="0">
                <a:latin typeface="Tahoma"/>
                <a:cs typeface="Tahoma"/>
              </a:rPr>
              <a:t>changes:</a:t>
            </a:r>
            <a:endParaRPr sz="2400">
              <a:latin typeface="Tahoma"/>
              <a:cs typeface="Tahoma"/>
            </a:endParaRPr>
          </a:p>
          <a:p>
            <a:pPr marL="635000" lvl="1" indent="-279400">
              <a:lnSpc>
                <a:spcPct val="100000"/>
              </a:lnSpc>
              <a:spcBef>
                <a:spcPts val="470"/>
              </a:spcBef>
              <a:buChar char="–"/>
              <a:tabLst>
                <a:tab pos="635000" algn="l"/>
              </a:tabLst>
            </a:pPr>
            <a:r>
              <a:rPr sz="2200" spc="-5" dirty="0">
                <a:latin typeface="Courier New"/>
                <a:cs typeface="Courier New"/>
              </a:rPr>
              <a:t>git diff</a:t>
            </a:r>
            <a:r>
              <a:rPr sz="2200" spc="-85" dirty="0">
                <a:latin typeface="Courier New"/>
                <a:cs typeface="Courier New"/>
              </a:rPr>
              <a:t> </a:t>
            </a:r>
            <a:r>
              <a:rPr sz="2200" spc="-5" dirty="0">
                <a:latin typeface="Courier New"/>
                <a:cs typeface="Courier New"/>
              </a:rPr>
              <a:t>--cached</a:t>
            </a:r>
            <a:endParaRPr sz="2200">
              <a:latin typeface="Courier New"/>
              <a:cs typeface="Courier New"/>
            </a:endParaRPr>
          </a:p>
          <a:p>
            <a:pPr lvl="1">
              <a:lnSpc>
                <a:spcPct val="100000"/>
              </a:lnSpc>
              <a:spcBef>
                <a:spcPts val="5"/>
              </a:spcBef>
              <a:buFont typeface="Courier New"/>
              <a:buChar char="–"/>
            </a:pPr>
            <a:endParaRPr sz="2000">
              <a:latin typeface="Times New Roman"/>
              <a:cs typeface="Times New Roman"/>
            </a:endParaRPr>
          </a:p>
          <a:p>
            <a:pPr marL="244475" indent="-231775">
              <a:lnSpc>
                <a:spcPct val="100000"/>
              </a:lnSpc>
              <a:buChar char="•"/>
              <a:tabLst>
                <a:tab pos="244475" algn="l"/>
              </a:tabLst>
            </a:pPr>
            <a:r>
              <a:rPr sz="2400" dirty="0">
                <a:latin typeface="Tahoma"/>
                <a:cs typeface="Tahoma"/>
              </a:rPr>
              <a:t>To see a log of all changes in </a:t>
            </a:r>
            <a:r>
              <a:rPr sz="2400" spc="-5" dirty="0">
                <a:latin typeface="Tahoma"/>
                <a:cs typeface="Tahoma"/>
              </a:rPr>
              <a:t>your </a:t>
            </a:r>
            <a:r>
              <a:rPr sz="2400" dirty="0">
                <a:latin typeface="Tahoma"/>
                <a:cs typeface="Tahoma"/>
              </a:rPr>
              <a:t>local</a:t>
            </a:r>
            <a:r>
              <a:rPr sz="2400" spc="-85" dirty="0">
                <a:latin typeface="Tahoma"/>
                <a:cs typeface="Tahoma"/>
              </a:rPr>
              <a:t> </a:t>
            </a:r>
            <a:r>
              <a:rPr sz="2400" dirty="0">
                <a:latin typeface="Tahoma"/>
                <a:cs typeface="Tahoma"/>
              </a:rPr>
              <a:t>repo:</a:t>
            </a:r>
            <a:endParaRPr sz="2400">
              <a:latin typeface="Tahoma"/>
              <a:cs typeface="Tahoma"/>
            </a:endParaRPr>
          </a:p>
        </p:txBody>
      </p:sp>
      <p:sp>
        <p:nvSpPr>
          <p:cNvPr id="8" name="object 8"/>
          <p:cNvSpPr txBox="1"/>
          <p:nvPr/>
        </p:nvSpPr>
        <p:spPr>
          <a:xfrm>
            <a:off x="3429288" y="5408676"/>
            <a:ext cx="868044" cy="366395"/>
          </a:xfrm>
          <a:prstGeom prst="rect">
            <a:avLst/>
          </a:prstGeom>
        </p:spPr>
        <p:txBody>
          <a:bodyPr vert="horz" wrap="square" lIns="0" tIns="0" rIns="0" bIns="0" rtlCol="0">
            <a:spAutoFit/>
          </a:bodyPr>
          <a:lstStyle/>
          <a:p>
            <a:pPr marL="12700">
              <a:lnSpc>
                <a:spcPct val="100000"/>
              </a:lnSpc>
            </a:pPr>
            <a:r>
              <a:rPr sz="2200" dirty="0">
                <a:latin typeface="Tahoma"/>
                <a:cs typeface="Tahoma"/>
              </a:rPr>
              <a:t>or</a:t>
            </a:r>
            <a:r>
              <a:rPr sz="2200" spc="-100" dirty="0">
                <a:latin typeface="Tahoma"/>
                <a:cs typeface="Tahoma"/>
              </a:rPr>
              <a:t> </a:t>
            </a:r>
            <a:r>
              <a:rPr sz="2200" spc="-5" dirty="0">
                <a:latin typeface="Courier New"/>
                <a:cs typeface="Courier New"/>
              </a:rPr>
              <a:t>git</a:t>
            </a:r>
            <a:endParaRPr sz="2200">
              <a:latin typeface="Courier New"/>
              <a:cs typeface="Courier New"/>
            </a:endParaRPr>
          </a:p>
        </p:txBody>
      </p:sp>
      <p:sp>
        <p:nvSpPr>
          <p:cNvPr id="9" name="object 9"/>
          <p:cNvSpPr txBox="1"/>
          <p:nvPr/>
        </p:nvSpPr>
        <p:spPr>
          <a:xfrm>
            <a:off x="4439659" y="5408676"/>
            <a:ext cx="4438015" cy="366395"/>
          </a:xfrm>
          <a:prstGeom prst="rect">
            <a:avLst/>
          </a:prstGeom>
        </p:spPr>
        <p:txBody>
          <a:bodyPr vert="horz" wrap="square" lIns="0" tIns="0" rIns="0" bIns="0" rtlCol="0">
            <a:spAutoFit/>
          </a:bodyPr>
          <a:lstStyle/>
          <a:p>
            <a:pPr marL="12700">
              <a:lnSpc>
                <a:spcPct val="100000"/>
              </a:lnSpc>
            </a:pPr>
            <a:r>
              <a:rPr sz="2200" spc="-5" dirty="0">
                <a:latin typeface="Courier New"/>
                <a:cs typeface="Courier New"/>
              </a:rPr>
              <a:t>log </a:t>
            </a:r>
            <a:r>
              <a:rPr sz="2200" dirty="0">
                <a:latin typeface="Courier New"/>
                <a:cs typeface="Courier New"/>
              </a:rPr>
              <a:t>--oneline </a:t>
            </a:r>
            <a:r>
              <a:rPr sz="2200" dirty="0">
                <a:latin typeface="Tahoma"/>
                <a:cs typeface="Tahoma"/>
              </a:rPr>
              <a:t>(shorter</a:t>
            </a:r>
            <a:r>
              <a:rPr sz="2200" spc="-5" dirty="0">
                <a:latin typeface="Tahoma"/>
                <a:cs typeface="Tahoma"/>
              </a:rPr>
              <a:t> version)</a:t>
            </a:r>
            <a:endParaRPr sz="2200">
              <a:latin typeface="Tahoma"/>
              <a:cs typeface="Tahoma"/>
            </a:endParaRPr>
          </a:p>
        </p:txBody>
      </p:sp>
      <p:sp>
        <p:nvSpPr>
          <p:cNvPr id="10" name="object 10"/>
          <p:cNvSpPr txBox="1"/>
          <p:nvPr/>
        </p:nvSpPr>
        <p:spPr>
          <a:xfrm>
            <a:off x="3712248" y="5758179"/>
            <a:ext cx="787400" cy="33464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first</a:t>
            </a:r>
            <a:endParaRPr sz="2000">
              <a:latin typeface="Courier New"/>
              <a:cs typeface="Courier New"/>
            </a:endParaRPr>
          </a:p>
        </p:txBody>
      </p:sp>
      <p:sp>
        <p:nvSpPr>
          <p:cNvPr id="11" name="object 11"/>
          <p:cNvSpPr txBox="1"/>
          <p:nvPr/>
        </p:nvSpPr>
        <p:spPr>
          <a:xfrm>
            <a:off x="4626800" y="5758179"/>
            <a:ext cx="2159635" cy="33464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line of</a:t>
            </a:r>
            <a:r>
              <a:rPr sz="2000" spc="-85" dirty="0">
                <a:latin typeface="Courier New"/>
                <a:cs typeface="Courier New"/>
              </a:rPr>
              <a:t> </a:t>
            </a:r>
            <a:r>
              <a:rPr sz="2000" spc="-5" dirty="0">
                <a:latin typeface="Courier New"/>
                <a:cs typeface="Courier New"/>
              </a:rPr>
              <a:t>readme</a:t>
            </a:r>
            <a:endParaRPr sz="2000">
              <a:latin typeface="Courier New"/>
              <a:cs typeface="Courier New"/>
            </a:endParaRPr>
          </a:p>
        </p:txBody>
      </p:sp>
      <p:sp>
        <p:nvSpPr>
          <p:cNvPr id="12" name="object 12"/>
          <p:cNvSpPr txBox="1"/>
          <p:nvPr/>
        </p:nvSpPr>
        <p:spPr>
          <a:xfrm>
            <a:off x="2645270" y="5758179"/>
            <a:ext cx="939800" cy="639445"/>
          </a:xfrm>
          <a:prstGeom prst="rect">
            <a:avLst/>
          </a:prstGeom>
        </p:spPr>
        <p:txBody>
          <a:bodyPr vert="horz" wrap="square" lIns="0" tIns="0" rIns="0" bIns="0" rtlCol="0">
            <a:spAutoFit/>
          </a:bodyPr>
          <a:lstStyle/>
          <a:p>
            <a:pPr marL="12700" marR="5080">
              <a:lnSpc>
                <a:spcPct val="100000"/>
              </a:lnSpc>
            </a:pPr>
            <a:r>
              <a:rPr sz="2000" spc="-5" dirty="0">
                <a:latin typeface="Courier New"/>
                <a:cs typeface="Courier New"/>
              </a:rPr>
              <a:t>Edited  Added</a:t>
            </a:r>
            <a:endParaRPr sz="2000">
              <a:latin typeface="Courier New"/>
              <a:cs typeface="Courier New"/>
            </a:endParaRPr>
          </a:p>
        </p:txBody>
      </p:sp>
      <p:sp>
        <p:nvSpPr>
          <p:cNvPr id="13" name="object 13"/>
          <p:cNvSpPr txBox="1"/>
          <p:nvPr/>
        </p:nvSpPr>
        <p:spPr>
          <a:xfrm>
            <a:off x="3559822" y="6062979"/>
            <a:ext cx="2159635" cy="33464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line to</a:t>
            </a:r>
            <a:r>
              <a:rPr sz="2000" spc="-85" dirty="0">
                <a:latin typeface="Courier New"/>
                <a:cs typeface="Courier New"/>
              </a:rPr>
              <a:t> </a:t>
            </a:r>
            <a:r>
              <a:rPr sz="2000" spc="-5" dirty="0">
                <a:latin typeface="Courier New"/>
                <a:cs typeface="Courier New"/>
              </a:rPr>
              <a:t>readme</a:t>
            </a:r>
            <a:endParaRPr sz="2000">
              <a:latin typeface="Courier New"/>
              <a:cs typeface="Courier New"/>
            </a:endParaRPr>
          </a:p>
        </p:txBody>
      </p:sp>
      <p:sp>
        <p:nvSpPr>
          <p:cNvPr id="14" name="object 14"/>
          <p:cNvSpPr txBox="1"/>
          <p:nvPr/>
        </p:nvSpPr>
        <p:spPr>
          <a:xfrm>
            <a:off x="1032163" y="5408676"/>
            <a:ext cx="1485900" cy="1293495"/>
          </a:xfrm>
          <a:prstGeom prst="rect">
            <a:avLst/>
          </a:prstGeom>
        </p:spPr>
        <p:txBody>
          <a:bodyPr vert="horz" wrap="square" lIns="0" tIns="0" rIns="0" bIns="0" rtlCol="0">
            <a:spAutoFit/>
          </a:bodyPr>
          <a:lstStyle/>
          <a:p>
            <a:pPr marL="12700">
              <a:lnSpc>
                <a:spcPct val="100000"/>
              </a:lnSpc>
            </a:pPr>
            <a:r>
              <a:rPr sz="2200" dirty="0">
                <a:latin typeface="Courier New"/>
                <a:cs typeface="Courier New"/>
              </a:rPr>
              <a:t>– </a:t>
            </a:r>
            <a:r>
              <a:rPr sz="2200" spc="-5" dirty="0">
                <a:latin typeface="Courier New"/>
                <a:cs typeface="Courier New"/>
              </a:rPr>
              <a:t>git</a:t>
            </a:r>
            <a:r>
              <a:rPr sz="2200" spc="-540" dirty="0">
                <a:latin typeface="Courier New"/>
                <a:cs typeface="Courier New"/>
              </a:rPr>
              <a:t> </a:t>
            </a:r>
            <a:r>
              <a:rPr sz="2200" spc="-5" dirty="0">
                <a:latin typeface="Courier New"/>
                <a:cs typeface="Courier New"/>
              </a:rPr>
              <a:t>log</a:t>
            </a:r>
            <a:endParaRPr sz="2200">
              <a:latin typeface="Courier New"/>
              <a:cs typeface="Courier New"/>
            </a:endParaRPr>
          </a:p>
          <a:p>
            <a:pPr marL="406400">
              <a:lnSpc>
                <a:spcPct val="100000"/>
              </a:lnSpc>
              <a:spcBef>
                <a:spcPts val="110"/>
              </a:spcBef>
            </a:pPr>
            <a:r>
              <a:rPr sz="2000" spc="-5" dirty="0">
                <a:latin typeface="Courier New"/>
                <a:cs typeface="Courier New"/>
              </a:rPr>
              <a:t>1677b2d</a:t>
            </a:r>
            <a:endParaRPr sz="2000">
              <a:latin typeface="Courier New"/>
              <a:cs typeface="Courier New"/>
            </a:endParaRPr>
          </a:p>
          <a:p>
            <a:pPr marL="406400" marR="5080">
              <a:lnSpc>
                <a:spcPct val="100000"/>
              </a:lnSpc>
            </a:pPr>
            <a:r>
              <a:rPr sz="2000" spc="-5" dirty="0">
                <a:latin typeface="Courier New"/>
                <a:cs typeface="Courier New"/>
              </a:rPr>
              <a:t>258efa7  0e52da7</a:t>
            </a:r>
            <a:endParaRPr sz="2000">
              <a:latin typeface="Courier New"/>
              <a:cs typeface="Courier New"/>
            </a:endParaRPr>
          </a:p>
        </p:txBody>
      </p:sp>
      <p:sp>
        <p:nvSpPr>
          <p:cNvPr id="15" name="object 15"/>
          <p:cNvSpPr txBox="1"/>
          <p:nvPr/>
        </p:nvSpPr>
        <p:spPr>
          <a:xfrm>
            <a:off x="2645270" y="6367779"/>
            <a:ext cx="2159635" cy="33464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Initial</a:t>
            </a:r>
            <a:r>
              <a:rPr sz="2000" spc="-95" dirty="0">
                <a:latin typeface="Courier New"/>
                <a:cs typeface="Courier New"/>
              </a:rPr>
              <a:t> </a:t>
            </a:r>
            <a:r>
              <a:rPr sz="2000" spc="-5" dirty="0">
                <a:latin typeface="Courier New"/>
                <a:cs typeface="Courier New"/>
              </a:rPr>
              <a:t>commit</a:t>
            </a:r>
            <a:endParaRPr sz="2000">
              <a:latin typeface="Courier New"/>
              <a:cs typeface="Courier New"/>
            </a:endParaRPr>
          </a:p>
        </p:txBody>
      </p:sp>
      <p:sp>
        <p:nvSpPr>
          <p:cNvPr id="16" name="object 16"/>
          <p:cNvSpPr txBox="1"/>
          <p:nvPr/>
        </p:nvSpPr>
        <p:spPr>
          <a:xfrm>
            <a:off x="1425867" y="6723380"/>
            <a:ext cx="7030720" cy="33464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a:t>
            </a:r>
            <a:r>
              <a:rPr sz="2000" spc="-1035" dirty="0">
                <a:latin typeface="Courier New"/>
                <a:cs typeface="Courier New"/>
              </a:rPr>
              <a:t> </a:t>
            </a:r>
            <a:r>
              <a:rPr sz="2000" spc="-5" dirty="0">
                <a:latin typeface="Courier New"/>
                <a:cs typeface="Courier New"/>
              </a:rPr>
              <a:t>git</a:t>
            </a:r>
            <a:r>
              <a:rPr sz="2000" spc="-15" dirty="0">
                <a:latin typeface="Courier New"/>
                <a:cs typeface="Courier New"/>
              </a:rPr>
              <a:t> </a:t>
            </a:r>
            <a:r>
              <a:rPr sz="2000" spc="-5" dirty="0">
                <a:latin typeface="Courier New"/>
                <a:cs typeface="Courier New"/>
              </a:rPr>
              <a:t>log</a:t>
            </a:r>
            <a:r>
              <a:rPr sz="2000" spc="-15" dirty="0">
                <a:latin typeface="Courier New"/>
                <a:cs typeface="Courier New"/>
              </a:rPr>
              <a:t> </a:t>
            </a:r>
            <a:r>
              <a:rPr sz="2000" dirty="0">
                <a:latin typeface="Courier New"/>
                <a:cs typeface="Courier New"/>
              </a:rPr>
              <a:t>-5</a:t>
            </a:r>
            <a:r>
              <a:rPr sz="2000" spc="-590" dirty="0">
                <a:latin typeface="Courier New"/>
                <a:cs typeface="Courier New"/>
              </a:rPr>
              <a:t> </a:t>
            </a:r>
            <a:r>
              <a:rPr sz="2000" dirty="0">
                <a:latin typeface="Tahoma"/>
                <a:cs typeface="Tahoma"/>
              </a:rPr>
              <a:t>(to</a:t>
            </a:r>
            <a:r>
              <a:rPr sz="2000" spc="-10" dirty="0">
                <a:latin typeface="Tahoma"/>
                <a:cs typeface="Tahoma"/>
              </a:rPr>
              <a:t> </a:t>
            </a:r>
            <a:r>
              <a:rPr sz="2000" dirty="0">
                <a:latin typeface="Tahoma"/>
                <a:cs typeface="Tahoma"/>
              </a:rPr>
              <a:t>show</a:t>
            </a:r>
            <a:r>
              <a:rPr sz="2000" spc="-10" dirty="0">
                <a:latin typeface="Tahoma"/>
                <a:cs typeface="Tahoma"/>
              </a:rPr>
              <a:t> </a:t>
            </a:r>
            <a:r>
              <a:rPr sz="2000" dirty="0">
                <a:latin typeface="Tahoma"/>
                <a:cs typeface="Tahoma"/>
              </a:rPr>
              <a:t>only</a:t>
            </a:r>
            <a:r>
              <a:rPr sz="2000" spc="-10" dirty="0">
                <a:latin typeface="Tahoma"/>
                <a:cs typeface="Tahoma"/>
              </a:rPr>
              <a:t> </a:t>
            </a:r>
            <a:r>
              <a:rPr sz="2000" dirty="0">
                <a:latin typeface="Tahoma"/>
                <a:cs typeface="Tahoma"/>
              </a:rPr>
              <a:t>the</a:t>
            </a:r>
            <a:r>
              <a:rPr sz="2000" spc="-10" dirty="0">
                <a:latin typeface="Tahoma"/>
                <a:cs typeface="Tahoma"/>
              </a:rPr>
              <a:t> </a:t>
            </a:r>
            <a:r>
              <a:rPr sz="2000" dirty="0">
                <a:latin typeface="Tahoma"/>
                <a:cs typeface="Tahoma"/>
              </a:rPr>
              <a:t>5</a:t>
            </a:r>
            <a:r>
              <a:rPr sz="2000" spc="-10" dirty="0">
                <a:latin typeface="Tahoma"/>
                <a:cs typeface="Tahoma"/>
              </a:rPr>
              <a:t> </a:t>
            </a:r>
            <a:r>
              <a:rPr sz="2000" dirty="0">
                <a:latin typeface="Tahoma"/>
                <a:cs typeface="Tahoma"/>
              </a:rPr>
              <a:t>most</a:t>
            </a:r>
            <a:r>
              <a:rPr sz="2000" spc="-10" dirty="0">
                <a:latin typeface="Tahoma"/>
                <a:cs typeface="Tahoma"/>
              </a:rPr>
              <a:t> </a:t>
            </a:r>
            <a:r>
              <a:rPr sz="2000" dirty="0">
                <a:latin typeface="Tahoma"/>
                <a:cs typeface="Tahoma"/>
              </a:rPr>
              <a:t>recent</a:t>
            </a:r>
            <a:r>
              <a:rPr sz="2000" spc="-10" dirty="0">
                <a:latin typeface="Tahoma"/>
                <a:cs typeface="Tahoma"/>
              </a:rPr>
              <a:t> </a:t>
            </a:r>
            <a:r>
              <a:rPr sz="2000" dirty="0">
                <a:latin typeface="Tahoma"/>
                <a:cs typeface="Tahoma"/>
              </a:rPr>
              <a:t>updates),</a:t>
            </a:r>
            <a:r>
              <a:rPr sz="2000" spc="-10" dirty="0">
                <a:latin typeface="Tahoma"/>
                <a:cs typeface="Tahoma"/>
              </a:rPr>
              <a:t> </a:t>
            </a:r>
            <a:r>
              <a:rPr sz="2000" dirty="0">
                <a:latin typeface="Tahoma"/>
                <a:cs typeface="Tahoma"/>
              </a:rPr>
              <a:t>etc.</a:t>
            </a:r>
            <a:endParaRPr sz="200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936" y="693419"/>
            <a:ext cx="6127750" cy="670560"/>
          </a:xfrm>
          <a:prstGeom prst="rect">
            <a:avLst/>
          </a:prstGeom>
        </p:spPr>
        <p:txBody>
          <a:bodyPr vert="horz" wrap="square" lIns="0" tIns="0" rIns="0" bIns="0" rtlCol="0">
            <a:spAutoFit/>
          </a:bodyPr>
          <a:lstStyle/>
          <a:p>
            <a:pPr marL="12700">
              <a:lnSpc>
                <a:spcPct val="100000"/>
              </a:lnSpc>
              <a:tabLst>
                <a:tab pos="916305" algn="l"/>
                <a:tab pos="3469004" algn="l"/>
              </a:tabLst>
            </a:pPr>
            <a:r>
              <a:rPr dirty="0"/>
              <a:t>An	</a:t>
            </a:r>
            <a:r>
              <a:rPr spc="-5" dirty="0"/>
              <a:t>example	workflow</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335"/>
              </a:lnSpc>
            </a:pPr>
            <a:fld id="{81D60167-4931-47E6-BA6A-407CBD079E47}" type="slidenum">
              <a:rPr dirty="0"/>
              <a:t>16</a:t>
            </a:fld>
            <a:endParaRPr dirty="0"/>
          </a:p>
        </p:txBody>
      </p:sp>
      <p:sp>
        <p:nvSpPr>
          <p:cNvPr id="3" name="object 3"/>
          <p:cNvSpPr txBox="1"/>
          <p:nvPr/>
        </p:nvSpPr>
        <p:spPr>
          <a:xfrm>
            <a:off x="689263" y="1798320"/>
            <a:ext cx="5513070" cy="1256665"/>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[rea@attu1 superstar]$ </a:t>
            </a:r>
            <a:r>
              <a:rPr sz="1800" b="1" spc="-5" dirty="0">
                <a:latin typeface="Courier New"/>
                <a:cs typeface="Courier New"/>
              </a:rPr>
              <a:t>emacs</a:t>
            </a:r>
            <a:r>
              <a:rPr sz="1800" b="1" spc="-75" dirty="0">
                <a:latin typeface="Courier New"/>
                <a:cs typeface="Courier New"/>
              </a:rPr>
              <a:t> </a:t>
            </a:r>
            <a:r>
              <a:rPr sz="1800" b="1" spc="-5" dirty="0">
                <a:latin typeface="Courier New"/>
                <a:cs typeface="Courier New"/>
              </a:rPr>
              <a:t>rea.txt</a:t>
            </a:r>
            <a:endParaRPr sz="1800">
              <a:latin typeface="Courier New"/>
              <a:cs typeface="Courier New"/>
            </a:endParaRPr>
          </a:p>
          <a:p>
            <a:pPr marL="12700">
              <a:lnSpc>
                <a:spcPct val="100000"/>
              </a:lnSpc>
              <a:spcBef>
                <a:spcPts val="370"/>
              </a:spcBef>
            </a:pPr>
            <a:r>
              <a:rPr sz="1800" spc="-5" dirty="0">
                <a:latin typeface="Courier New"/>
                <a:cs typeface="Courier New"/>
              </a:rPr>
              <a:t>[rea@attu1 superstar]$ </a:t>
            </a:r>
            <a:r>
              <a:rPr sz="1800" b="1" spc="-5" dirty="0">
                <a:latin typeface="Courier New"/>
                <a:cs typeface="Courier New"/>
              </a:rPr>
              <a:t>git</a:t>
            </a:r>
            <a:r>
              <a:rPr sz="1800" b="1" spc="-75" dirty="0">
                <a:latin typeface="Courier New"/>
                <a:cs typeface="Courier New"/>
              </a:rPr>
              <a:t> </a:t>
            </a:r>
            <a:r>
              <a:rPr sz="1800" b="1" spc="-5" dirty="0">
                <a:latin typeface="Courier New"/>
                <a:cs typeface="Courier New"/>
              </a:rPr>
              <a:t>status</a:t>
            </a:r>
            <a:endParaRPr sz="1800">
              <a:latin typeface="Courier New"/>
              <a:cs typeface="Courier New"/>
            </a:endParaRPr>
          </a:p>
          <a:p>
            <a:pPr marL="287020">
              <a:lnSpc>
                <a:spcPct val="100000"/>
              </a:lnSpc>
              <a:spcBef>
                <a:spcPts val="439"/>
              </a:spcBef>
            </a:pPr>
            <a:r>
              <a:rPr sz="1800" i="1" spc="-5" dirty="0">
                <a:latin typeface="Courier New"/>
                <a:cs typeface="Courier New"/>
              </a:rPr>
              <a:t>no changes added to</a:t>
            </a:r>
            <a:r>
              <a:rPr sz="1800" i="1" spc="-65" dirty="0">
                <a:latin typeface="Courier New"/>
                <a:cs typeface="Courier New"/>
              </a:rPr>
              <a:t> </a:t>
            </a:r>
            <a:r>
              <a:rPr sz="1800" i="1" spc="-5" dirty="0">
                <a:latin typeface="Courier New"/>
                <a:cs typeface="Courier New"/>
              </a:rPr>
              <a:t>commit</a:t>
            </a:r>
            <a:endParaRPr sz="1800">
              <a:latin typeface="Courier New"/>
              <a:cs typeface="Courier New"/>
            </a:endParaRPr>
          </a:p>
          <a:p>
            <a:pPr marL="287020">
              <a:lnSpc>
                <a:spcPct val="100000"/>
              </a:lnSpc>
              <a:spcBef>
                <a:spcPts val="439"/>
              </a:spcBef>
            </a:pPr>
            <a:r>
              <a:rPr sz="1800" i="1" spc="-5" dirty="0">
                <a:latin typeface="Courier New"/>
                <a:cs typeface="Courier New"/>
              </a:rPr>
              <a:t>(use "git add" and/or "git commit</a:t>
            </a:r>
            <a:r>
              <a:rPr sz="1800" i="1" spc="-45" dirty="0">
                <a:latin typeface="Courier New"/>
                <a:cs typeface="Courier New"/>
              </a:rPr>
              <a:t> </a:t>
            </a:r>
            <a:r>
              <a:rPr sz="1800" i="1" spc="-5" dirty="0">
                <a:latin typeface="Courier New"/>
                <a:cs typeface="Courier New"/>
              </a:rPr>
              <a:t>-a")</a:t>
            </a:r>
            <a:endParaRPr sz="1800">
              <a:latin typeface="Courier New"/>
              <a:cs typeface="Courier New"/>
            </a:endParaRPr>
          </a:p>
        </p:txBody>
      </p:sp>
      <p:sp>
        <p:nvSpPr>
          <p:cNvPr id="4" name="object 4"/>
          <p:cNvSpPr txBox="1"/>
          <p:nvPr/>
        </p:nvSpPr>
        <p:spPr>
          <a:xfrm>
            <a:off x="3844451" y="3110484"/>
            <a:ext cx="1809114" cy="302260"/>
          </a:xfrm>
          <a:prstGeom prst="rect">
            <a:avLst/>
          </a:prstGeom>
        </p:spPr>
        <p:txBody>
          <a:bodyPr vert="horz" wrap="square" lIns="0" tIns="0" rIns="0" bIns="0" rtlCol="0">
            <a:spAutoFit/>
          </a:bodyPr>
          <a:lstStyle/>
          <a:p>
            <a:pPr marL="12700">
              <a:lnSpc>
                <a:spcPct val="100000"/>
              </a:lnSpc>
            </a:pPr>
            <a:r>
              <a:rPr sz="1800" b="1" spc="-5" dirty="0">
                <a:latin typeface="Courier New"/>
                <a:cs typeface="Courier New"/>
              </a:rPr>
              <a:t>git status</a:t>
            </a:r>
            <a:r>
              <a:rPr sz="1800" b="1" spc="-85" dirty="0">
                <a:latin typeface="Courier New"/>
                <a:cs typeface="Courier New"/>
              </a:rPr>
              <a:t> </a:t>
            </a:r>
            <a:r>
              <a:rPr sz="1800" b="1" spc="-5" dirty="0">
                <a:latin typeface="Courier New"/>
                <a:cs typeface="Courier New"/>
              </a:rPr>
              <a:t>-s</a:t>
            </a:r>
            <a:endParaRPr sz="1800">
              <a:latin typeface="Courier New"/>
              <a:cs typeface="Courier New"/>
            </a:endParaRPr>
          </a:p>
        </p:txBody>
      </p:sp>
      <p:sp>
        <p:nvSpPr>
          <p:cNvPr id="5" name="object 5"/>
          <p:cNvSpPr txBox="1"/>
          <p:nvPr/>
        </p:nvSpPr>
        <p:spPr>
          <a:xfrm>
            <a:off x="689263" y="3110484"/>
            <a:ext cx="3043555" cy="194056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[rea@attu1</a:t>
            </a:r>
            <a:r>
              <a:rPr sz="1800" spc="-95" dirty="0">
                <a:latin typeface="Courier New"/>
                <a:cs typeface="Courier New"/>
              </a:rPr>
              <a:t> </a:t>
            </a:r>
            <a:r>
              <a:rPr sz="1800" spc="-5" dirty="0">
                <a:latin typeface="Courier New"/>
                <a:cs typeface="Courier New"/>
              </a:rPr>
              <a:t>superstar]$</a:t>
            </a:r>
            <a:endParaRPr sz="1800">
              <a:latin typeface="Courier New"/>
              <a:cs typeface="Courier New"/>
            </a:endParaRPr>
          </a:p>
          <a:p>
            <a:pPr marL="287020">
              <a:lnSpc>
                <a:spcPct val="100000"/>
              </a:lnSpc>
              <a:spcBef>
                <a:spcPts val="439"/>
              </a:spcBef>
              <a:tabLst>
                <a:tab pos="561340" algn="l"/>
              </a:tabLst>
            </a:pPr>
            <a:r>
              <a:rPr sz="1800" i="1" dirty="0">
                <a:latin typeface="Courier New"/>
                <a:cs typeface="Courier New"/>
              </a:rPr>
              <a:t>M	</a:t>
            </a:r>
            <a:r>
              <a:rPr sz="1800" i="1" spc="-5" dirty="0">
                <a:latin typeface="Courier New"/>
                <a:cs typeface="Courier New"/>
              </a:rPr>
              <a:t>rea.txt</a:t>
            </a:r>
            <a:endParaRPr sz="1800">
              <a:latin typeface="Courier New"/>
              <a:cs typeface="Courier New"/>
            </a:endParaRPr>
          </a:p>
          <a:p>
            <a:pPr marL="12700" marR="5080" algn="r">
              <a:lnSpc>
                <a:spcPct val="118800"/>
              </a:lnSpc>
              <a:spcBef>
                <a:spcPts val="30"/>
              </a:spcBef>
            </a:pPr>
            <a:r>
              <a:rPr sz="1800" spc="-5" dirty="0">
                <a:latin typeface="Courier New"/>
                <a:cs typeface="Courier New"/>
              </a:rPr>
              <a:t>[rea@attu1</a:t>
            </a:r>
            <a:r>
              <a:rPr sz="1800" spc="-95" dirty="0">
                <a:latin typeface="Courier New"/>
                <a:cs typeface="Courier New"/>
              </a:rPr>
              <a:t> </a:t>
            </a:r>
            <a:r>
              <a:rPr sz="1800" spc="-5" dirty="0">
                <a:latin typeface="Courier New"/>
                <a:cs typeface="Courier New"/>
              </a:rPr>
              <a:t>superstar]$  </a:t>
            </a:r>
            <a:r>
              <a:rPr sz="1800" i="1" spc="-5" dirty="0">
                <a:latin typeface="Courier New"/>
                <a:cs typeface="Courier New"/>
              </a:rPr>
              <a:t>diff</a:t>
            </a:r>
            <a:r>
              <a:rPr sz="1800" i="1" spc="-45" dirty="0">
                <a:latin typeface="Courier New"/>
                <a:cs typeface="Courier New"/>
              </a:rPr>
              <a:t> </a:t>
            </a:r>
            <a:r>
              <a:rPr sz="1800" i="1" spc="-5" dirty="0">
                <a:latin typeface="Courier New"/>
                <a:cs typeface="Courier New"/>
              </a:rPr>
              <a:t>--git</a:t>
            </a:r>
            <a:r>
              <a:rPr sz="1800" i="1" spc="-45" dirty="0">
                <a:latin typeface="Courier New"/>
                <a:cs typeface="Courier New"/>
              </a:rPr>
              <a:t> </a:t>
            </a:r>
            <a:r>
              <a:rPr sz="1800" i="1" spc="-5" dirty="0">
                <a:latin typeface="Courier New"/>
                <a:cs typeface="Courier New"/>
              </a:rPr>
              <a:t>a/rea.txt  </a:t>
            </a:r>
            <a:r>
              <a:rPr sz="1800" spc="-5" dirty="0">
                <a:latin typeface="Courier New"/>
                <a:cs typeface="Courier New"/>
              </a:rPr>
              <a:t>[rea@attu1</a:t>
            </a:r>
            <a:r>
              <a:rPr sz="1800" spc="-95" dirty="0">
                <a:latin typeface="Courier New"/>
                <a:cs typeface="Courier New"/>
              </a:rPr>
              <a:t> </a:t>
            </a:r>
            <a:r>
              <a:rPr sz="1800" spc="-5" dirty="0">
                <a:latin typeface="Courier New"/>
                <a:cs typeface="Courier New"/>
              </a:rPr>
              <a:t>superstar]$  [rea@attu1</a:t>
            </a:r>
            <a:r>
              <a:rPr sz="1800" spc="-95" dirty="0">
                <a:latin typeface="Courier New"/>
                <a:cs typeface="Courier New"/>
              </a:rPr>
              <a:t> </a:t>
            </a:r>
            <a:r>
              <a:rPr sz="1800" spc="-5" dirty="0">
                <a:latin typeface="Courier New"/>
                <a:cs typeface="Courier New"/>
              </a:rPr>
              <a:t>superstar]$</a:t>
            </a:r>
            <a:endParaRPr sz="1800">
              <a:latin typeface="Courier New"/>
              <a:cs typeface="Courier New"/>
            </a:endParaRPr>
          </a:p>
        </p:txBody>
      </p:sp>
      <p:sp>
        <p:nvSpPr>
          <p:cNvPr id="6" name="object 6"/>
          <p:cNvSpPr txBox="1"/>
          <p:nvPr/>
        </p:nvSpPr>
        <p:spPr>
          <a:xfrm>
            <a:off x="3844451" y="3770884"/>
            <a:ext cx="2083435" cy="1280160"/>
          </a:xfrm>
          <a:prstGeom prst="rect">
            <a:avLst/>
          </a:prstGeom>
        </p:spPr>
        <p:txBody>
          <a:bodyPr vert="horz" wrap="square" lIns="0" tIns="0" rIns="0" bIns="0" rtlCol="0">
            <a:spAutoFit/>
          </a:bodyPr>
          <a:lstStyle/>
          <a:p>
            <a:pPr marL="12700" indent="-635">
              <a:lnSpc>
                <a:spcPct val="100000"/>
              </a:lnSpc>
            </a:pPr>
            <a:r>
              <a:rPr sz="1800" b="1" spc="-5" dirty="0">
                <a:latin typeface="Courier New"/>
                <a:cs typeface="Courier New"/>
              </a:rPr>
              <a:t>git</a:t>
            </a:r>
            <a:r>
              <a:rPr sz="1800" b="1" spc="-95" dirty="0">
                <a:latin typeface="Courier New"/>
                <a:cs typeface="Courier New"/>
              </a:rPr>
              <a:t> </a:t>
            </a:r>
            <a:r>
              <a:rPr sz="1800" b="1" spc="-5" dirty="0">
                <a:latin typeface="Courier New"/>
                <a:cs typeface="Courier New"/>
              </a:rPr>
              <a:t>diff</a:t>
            </a:r>
            <a:endParaRPr sz="1800">
              <a:latin typeface="Courier New"/>
              <a:cs typeface="Courier New"/>
            </a:endParaRPr>
          </a:p>
          <a:p>
            <a:pPr marL="12700">
              <a:lnSpc>
                <a:spcPct val="100000"/>
              </a:lnSpc>
              <a:spcBef>
                <a:spcPts val="439"/>
              </a:spcBef>
            </a:pPr>
            <a:r>
              <a:rPr sz="1800" i="1" spc="-5" dirty="0">
                <a:latin typeface="Courier New"/>
                <a:cs typeface="Courier New"/>
              </a:rPr>
              <a:t>b/rea.txt</a:t>
            </a:r>
            <a:endParaRPr sz="1800">
              <a:latin typeface="Courier New"/>
              <a:cs typeface="Courier New"/>
            </a:endParaRPr>
          </a:p>
          <a:p>
            <a:pPr marL="12700" marR="5080">
              <a:lnSpc>
                <a:spcPct val="115700"/>
              </a:lnSpc>
              <a:spcBef>
                <a:spcPts val="100"/>
              </a:spcBef>
            </a:pPr>
            <a:r>
              <a:rPr sz="1800" b="1" spc="-5" dirty="0">
                <a:latin typeface="Courier New"/>
                <a:cs typeface="Courier New"/>
              </a:rPr>
              <a:t>git add</a:t>
            </a:r>
            <a:r>
              <a:rPr sz="1800" b="1" spc="-85" dirty="0">
                <a:latin typeface="Courier New"/>
                <a:cs typeface="Courier New"/>
              </a:rPr>
              <a:t> </a:t>
            </a:r>
            <a:r>
              <a:rPr sz="1800" b="1" spc="-5" dirty="0">
                <a:latin typeface="Courier New"/>
                <a:cs typeface="Courier New"/>
              </a:rPr>
              <a:t>rea.txt  git</a:t>
            </a:r>
            <a:r>
              <a:rPr sz="1800" b="1" spc="-95" dirty="0">
                <a:latin typeface="Courier New"/>
                <a:cs typeface="Courier New"/>
              </a:rPr>
              <a:t> </a:t>
            </a:r>
            <a:r>
              <a:rPr sz="1800" b="1" spc="-5" dirty="0">
                <a:latin typeface="Courier New"/>
                <a:cs typeface="Courier New"/>
              </a:rPr>
              <a:t>status</a:t>
            </a:r>
            <a:endParaRPr sz="1800">
              <a:latin typeface="Courier New"/>
              <a:cs typeface="Courier New"/>
            </a:endParaRPr>
          </a:p>
        </p:txBody>
      </p:sp>
      <p:sp>
        <p:nvSpPr>
          <p:cNvPr id="7" name="object 7"/>
          <p:cNvSpPr txBox="1"/>
          <p:nvPr/>
        </p:nvSpPr>
        <p:spPr>
          <a:xfrm>
            <a:off x="963629" y="5078983"/>
            <a:ext cx="2357755" cy="302260"/>
          </a:xfrm>
          <a:prstGeom prst="rect">
            <a:avLst/>
          </a:prstGeom>
        </p:spPr>
        <p:txBody>
          <a:bodyPr vert="horz" wrap="square" lIns="0" tIns="0" rIns="0" bIns="0" rtlCol="0">
            <a:spAutoFit/>
          </a:bodyPr>
          <a:lstStyle/>
          <a:p>
            <a:pPr marL="12700">
              <a:lnSpc>
                <a:spcPct val="100000"/>
              </a:lnSpc>
              <a:tabLst>
                <a:tab pos="1109980" algn="l"/>
              </a:tabLst>
            </a:pPr>
            <a:r>
              <a:rPr sz="1800" i="1" dirty="0">
                <a:latin typeface="Courier New"/>
                <a:cs typeface="Courier New"/>
              </a:rPr>
              <a:t>#	</a:t>
            </a:r>
            <a:r>
              <a:rPr sz="1800" i="1" spc="-5" dirty="0">
                <a:latin typeface="Courier New"/>
                <a:cs typeface="Courier New"/>
              </a:rPr>
              <a:t>modified:</a:t>
            </a:r>
            <a:endParaRPr sz="1800">
              <a:latin typeface="Courier New"/>
              <a:cs typeface="Courier New"/>
            </a:endParaRPr>
          </a:p>
        </p:txBody>
      </p:sp>
      <p:sp>
        <p:nvSpPr>
          <p:cNvPr id="8" name="object 8"/>
          <p:cNvSpPr txBox="1"/>
          <p:nvPr/>
        </p:nvSpPr>
        <p:spPr>
          <a:xfrm>
            <a:off x="689263" y="5409183"/>
            <a:ext cx="3043555" cy="30226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[rea@attu1</a:t>
            </a:r>
            <a:r>
              <a:rPr sz="1800" spc="-95" dirty="0">
                <a:latin typeface="Courier New"/>
                <a:cs typeface="Courier New"/>
              </a:rPr>
              <a:t> </a:t>
            </a:r>
            <a:r>
              <a:rPr sz="1800" spc="-5" dirty="0">
                <a:latin typeface="Courier New"/>
                <a:cs typeface="Courier New"/>
              </a:rPr>
              <a:t>superstar]$</a:t>
            </a:r>
            <a:endParaRPr sz="1800">
              <a:latin typeface="Courier New"/>
              <a:cs typeface="Courier New"/>
            </a:endParaRPr>
          </a:p>
        </p:txBody>
      </p:sp>
      <p:sp>
        <p:nvSpPr>
          <p:cNvPr id="9" name="object 9"/>
          <p:cNvSpPr txBox="1"/>
          <p:nvPr/>
        </p:nvSpPr>
        <p:spPr>
          <a:xfrm>
            <a:off x="689263" y="5739383"/>
            <a:ext cx="3043555" cy="632460"/>
          </a:xfrm>
          <a:prstGeom prst="rect">
            <a:avLst/>
          </a:prstGeom>
        </p:spPr>
        <p:txBody>
          <a:bodyPr vert="horz" wrap="square" lIns="0" tIns="0" rIns="0" bIns="0" rtlCol="0">
            <a:spAutoFit/>
          </a:bodyPr>
          <a:lstStyle/>
          <a:p>
            <a:pPr marL="12700" indent="274320">
              <a:lnSpc>
                <a:spcPct val="100000"/>
              </a:lnSpc>
            </a:pPr>
            <a:r>
              <a:rPr sz="1800" i="1" spc="-5" dirty="0">
                <a:latin typeface="Courier New"/>
                <a:cs typeface="Courier New"/>
              </a:rPr>
              <a:t>diff --git</a:t>
            </a:r>
            <a:r>
              <a:rPr sz="1800" i="1" spc="-85" dirty="0">
                <a:latin typeface="Courier New"/>
                <a:cs typeface="Courier New"/>
              </a:rPr>
              <a:t> </a:t>
            </a:r>
            <a:r>
              <a:rPr sz="1800" i="1" spc="-5" dirty="0">
                <a:latin typeface="Courier New"/>
                <a:cs typeface="Courier New"/>
              </a:rPr>
              <a:t>a/rea.txt</a:t>
            </a:r>
            <a:endParaRPr sz="1800">
              <a:latin typeface="Courier New"/>
              <a:cs typeface="Courier New"/>
            </a:endParaRPr>
          </a:p>
          <a:p>
            <a:pPr marL="12700">
              <a:lnSpc>
                <a:spcPct val="100000"/>
              </a:lnSpc>
              <a:spcBef>
                <a:spcPts val="440"/>
              </a:spcBef>
            </a:pPr>
            <a:r>
              <a:rPr sz="1800" spc="-5" dirty="0">
                <a:latin typeface="Courier New"/>
                <a:cs typeface="Courier New"/>
              </a:rPr>
              <a:t>[rea@attu1</a:t>
            </a:r>
            <a:r>
              <a:rPr sz="1800" spc="-95" dirty="0">
                <a:latin typeface="Courier New"/>
                <a:cs typeface="Courier New"/>
              </a:rPr>
              <a:t> </a:t>
            </a:r>
            <a:r>
              <a:rPr sz="1800" spc="-5" dirty="0">
                <a:latin typeface="Courier New"/>
                <a:cs typeface="Courier New"/>
              </a:rPr>
              <a:t>superstar]$</a:t>
            </a:r>
            <a:endParaRPr sz="1800">
              <a:latin typeface="Courier New"/>
              <a:cs typeface="Courier New"/>
            </a:endParaRPr>
          </a:p>
        </p:txBody>
      </p:sp>
      <p:sp>
        <p:nvSpPr>
          <p:cNvPr id="10" name="object 10"/>
          <p:cNvSpPr txBox="1"/>
          <p:nvPr/>
        </p:nvSpPr>
        <p:spPr>
          <a:xfrm>
            <a:off x="3707286" y="5078983"/>
            <a:ext cx="3180715" cy="1292860"/>
          </a:xfrm>
          <a:prstGeom prst="rect">
            <a:avLst/>
          </a:prstGeom>
        </p:spPr>
        <p:txBody>
          <a:bodyPr vert="horz" wrap="square" lIns="0" tIns="0" rIns="0" bIns="0" rtlCol="0">
            <a:spAutoFit/>
          </a:bodyPr>
          <a:lstStyle/>
          <a:p>
            <a:pPr marL="12700">
              <a:lnSpc>
                <a:spcPct val="100000"/>
              </a:lnSpc>
            </a:pPr>
            <a:r>
              <a:rPr sz="1800" i="1" spc="-5" dirty="0">
                <a:latin typeface="Courier New"/>
                <a:cs typeface="Courier New"/>
              </a:rPr>
              <a:t>rea.txt</a:t>
            </a:r>
            <a:endParaRPr sz="1800">
              <a:latin typeface="Courier New"/>
              <a:cs typeface="Courier New"/>
            </a:endParaRPr>
          </a:p>
          <a:p>
            <a:pPr marL="149860">
              <a:lnSpc>
                <a:spcPct val="100000"/>
              </a:lnSpc>
              <a:spcBef>
                <a:spcPts val="440"/>
              </a:spcBef>
            </a:pPr>
            <a:r>
              <a:rPr sz="1800" b="1" spc="-5" dirty="0">
                <a:latin typeface="Courier New"/>
                <a:cs typeface="Courier New"/>
              </a:rPr>
              <a:t>git diff</a:t>
            </a:r>
            <a:r>
              <a:rPr sz="1800" b="1" spc="-85" dirty="0">
                <a:latin typeface="Courier New"/>
                <a:cs typeface="Courier New"/>
              </a:rPr>
              <a:t> </a:t>
            </a:r>
            <a:r>
              <a:rPr sz="1800" b="1" spc="-5" dirty="0">
                <a:latin typeface="Courier New"/>
                <a:cs typeface="Courier New"/>
              </a:rPr>
              <a:t>--cached</a:t>
            </a:r>
            <a:endParaRPr sz="1800">
              <a:latin typeface="Courier New"/>
              <a:cs typeface="Courier New"/>
            </a:endParaRPr>
          </a:p>
          <a:p>
            <a:pPr marL="149860">
              <a:lnSpc>
                <a:spcPct val="100000"/>
              </a:lnSpc>
              <a:spcBef>
                <a:spcPts val="440"/>
              </a:spcBef>
            </a:pPr>
            <a:r>
              <a:rPr sz="1800" i="1" spc="-5" dirty="0">
                <a:latin typeface="Courier New"/>
                <a:cs typeface="Courier New"/>
              </a:rPr>
              <a:t>b/rea.txt</a:t>
            </a:r>
            <a:endParaRPr sz="1800">
              <a:latin typeface="Courier New"/>
              <a:cs typeface="Courier New"/>
            </a:endParaRPr>
          </a:p>
          <a:p>
            <a:pPr marL="149860">
              <a:lnSpc>
                <a:spcPct val="100000"/>
              </a:lnSpc>
              <a:spcBef>
                <a:spcPts val="440"/>
              </a:spcBef>
            </a:pPr>
            <a:r>
              <a:rPr sz="1800" b="1" spc="-5" dirty="0">
                <a:latin typeface="Courier New"/>
                <a:cs typeface="Courier New"/>
              </a:rPr>
              <a:t>git commit -m</a:t>
            </a:r>
            <a:r>
              <a:rPr sz="1800" b="1" spc="-75" dirty="0">
                <a:latin typeface="Courier New"/>
                <a:cs typeface="Courier New"/>
              </a:rPr>
              <a:t> </a:t>
            </a:r>
            <a:r>
              <a:rPr sz="1800" b="1" spc="-5" dirty="0">
                <a:latin typeface="Courier New"/>
                <a:cs typeface="Courier New"/>
              </a:rPr>
              <a:t>"Created</a:t>
            </a:r>
            <a:endParaRPr sz="1800">
              <a:latin typeface="Courier New"/>
              <a:cs typeface="Courier New"/>
            </a:endParaRPr>
          </a:p>
        </p:txBody>
      </p:sp>
      <p:sp>
        <p:nvSpPr>
          <p:cNvPr id="11" name="object 11"/>
          <p:cNvSpPr txBox="1"/>
          <p:nvPr/>
        </p:nvSpPr>
        <p:spPr>
          <a:xfrm>
            <a:off x="6999657" y="6069583"/>
            <a:ext cx="1123315" cy="302260"/>
          </a:xfrm>
          <a:prstGeom prst="rect">
            <a:avLst/>
          </a:prstGeom>
        </p:spPr>
        <p:txBody>
          <a:bodyPr vert="horz" wrap="square" lIns="0" tIns="0" rIns="0" bIns="0" rtlCol="0">
            <a:spAutoFit/>
          </a:bodyPr>
          <a:lstStyle/>
          <a:p>
            <a:pPr marL="12700">
              <a:lnSpc>
                <a:spcPct val="100000"/>
              </a:lnSpc>
            </a:pPr>
            <a:r>
              <a:rPr sz="1800" b="1" spc="-5" dirty="0">
                <a:latin typeface="Courier New"/>
                <a:cs typeface="Courier New"/>
              </a:rPr>
              <a:t>new</a:t>
            </a:r>
            <a:r>
              <a:rPr sz="1800" b="1" spc="-95" dirty="0">
                <a:latin typeface="Courier New"/>
                <a:cs typeface="Courier New"/>
              </a:rPr>
              <a:t> </a:t>
            </a:r>
            <a:r>
              <a:rPr sz="1800" b="1" spc="-5" dirty="0">
                <a:latin typeface="Courier New"/>
                <a:cs typeface="Courier New"/>
              </a:rPr>
              <a:t>text</a:t>
            </a:r>
            <a:endParaRPr sz="1800">
              <a:latin typeface="Courier New"/>
              <a:cs typeface="Courier New"/>
            </a:endParaRPr>
          </a:p>
        </p:txBody>
      </p:sp>
      <p:sp>
        <p:nvSpPr>
          <p:cNvPr id="12" name="object 12"/>
          <p:cNvSpPr txBox="1"/>
          <p:nvPr/>
        </p:nvSpPr>
        <p:spPr>
          <a:xfrm>
            <a:off x="8234302" y="6069583"/>
            <a:ext cx="711200" cy="302260"/>
          </a:xfrm>
          <a:prstGeom prst="rect">
            <a:avLst/>
          </a:prstGeom>
        </p:spPr>
        <p:txBody>
          <a:bodyPr vert="horz" wrap="square" lIns="0" tIns="0" rIns="0" bIns="0" rtlCol="0">
            <a:spAutoFit/>
          </a:bodyPr>
          <a:lstStyle/>
          <a:p>
            <a:pPr marL="12700">
              <a:lnSpc>
                <a:spcPct val="100000"/>
              </a:lnSpc>
            </a:pPr>
            <a:r>
              <a:rPr sz="1800" b="1" spc="-5" dirty="0">
                <a:latin typeface="Courier New"/>
                <a:cs typeface="Courier New"/>
              </a:rPr>
              <a:t>file"</a:t>
            </a:r>
            <a:endParaRPr sz="180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23570">
              <a:lnSpc>
                <a:spcPct val="100000"/>
              </a:lnSpc>
            </a:pPr>
            <a:r>
              <a:rPr spc="-5" dirty="0"/>
              <a:t>Branching and</a:t>
            </a:r>
            <a:r>
              <a:rPr spc="-50" dirty="0"/>
              <a:t> </a:t>
            </a:r>
            <a:r>
              <a:rPr spc="-5" dirty="0"/>
              <a:t>merging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35"/>
              </a:lnSpc>
            </a:pPr>
            <a:fld id="{81D60167-4931-47E6-BA6A-407CBD079E47}" type="slidenum">
              <a:rPr dirty="0"/>
              <a:t>17</a:t>
            </a:fld>
            <a:endParaRPr dirty="0"/>
          </a:p>
        </p:txBody>
      </p:sp>
      <p:sp>
        <p:nvSpPr>
          <p:cNvPr id="3" name="object 3"/>
          <p:cNvSpPr txBox="1"/>
          <p:nvPr/>
        </p:nvSpPr>
        <p:spPr>
          <a:xfrm>
            <a:off x="689263" y="1798320"/>
            <a:ext cx="8484235" cy="5031105"/>
          </a:xfrm>
          <a:prstGeom prst="rect">
            <a:avLst/>
          </a:prstGeom>
        </p:spPr>
        <p:txBody>
          <a:bodyPr vert="horz" wrap="square" lIns="0" tIns="0" rIns="0" bIns="0" rtlCol="0">
            <a:spAutoFit/>
          </a:bodyPr>
          <a:lstStyle/>
          <a:p>
            <a:pPr marL="367665">
              <a:lnSpc>
                <a:spcPct val="100000"/>
              </a:lnSpc>
            </a:pPr>
            <a:r>
              <a:rPr sz="2400" dirty="0">
                <a:latin typeface="Tahoma"/>
                <a:cs typeface="Tahoma"/>
              </a:rPr>
              <a:t>Git uses branching </a:t>
            </a:r>
            <a:r>
              <a:rPr sz="2400" spc="-5" dirty="0">
                <a:latin typeface="Tahoma"/>
                <a:cs typeface="Tahoma"/>
              </a:rPr>
              <a:t>heavily </a:t>
            </a:r>
            <a:r>
              <a:rPr sz="2400" dirty="0">
                <a:latin typeface="Tahoma"/>
                <a:cs typeface="Tahoma"/>
              </a:rPr>
              <a:t>to switch between </a:t>
            </a:r>
            <a:r>
              <a:rPr sz="2400" spc="-5" dirty="0">
                <a:latin typeface="Tahoma"/>
                <a:cs typeface="Tahoma"/>
              </a:rPr>
              <a:t>multiple</a:t>
            </a:r>
            <a:r>
              <a:rPr sz="2400" spc="-10" dirty="0">
                <a:latin typeface="Tahoma"/>
                <a:cs typeface="Tahoma"/>
              </a:rPr>
              <a:t> </a:t>
            </a:r>
            <a:r>
              <a:rPr sz="2400" spc="-5" dirty="0">
                <a:latin typeface="Tahoma"/>
                <a:cs typeface="Tahoma"/>
              </a:rPr>
              <a:t>tasks.</a:t>
            </a:r>
            <a:endParaRPr sz="2400">
              <a:latin typeface="Tahoma"/>
              <a:cs typeface="Tahoma"/>
            </a:endParaRPr>
          </a:p>
          <a:p>
            <a:pPr>
              <a:lnSpc>
                <a:spcPct val="100000"/>
              </a:lnSpc>
              <a:spcBef>
                <a:spcPts val="50"/>
              </a:spcBef>
            </a:pPr>
            <a:endParaRPr sz="1950">
              <a:latin typeface="Times New Roman"/>
              <a:cs typeface="Times New Roman"/>
            </a:endParaRPr>
          </a:p>
          <a:p>
            <a:pPr marL="244475" indent="-231775">
              <a:lnSpc>
                <a:spcPct val="100000"/>
              </a:lnSpc>
              <a:buChar char="•"/>
              <a:tabLst>
                <a:tab pos="244475" algn="l"/>
              </a:tabLst>
            </a:pPr>
            <a:r>
              <a:rPr sz="2400" dirty="0">
                <a:latin typeface="Tahoma"/>
                <a:cs typeface="Tahoma"/>
              </a:rPr>
              <a:t>To create a new local</a:t>
            </a:r>
            <a:r>
              <a:rPr sz="2400" spc="-100" dirty="0">
                <a:latin typeface="Tahoma"/>
                <a:cs typeface="Tahoma"/>
              </a:rPr>
              <a:t> </a:t>
            </a:r>
            <a:r>
              <a:rPr sz="2400" dirty="0">
                <a:latin typeface="Tahoma"/>
                <a:cs typeface="Tahoma"/>
              </a:rPr>
              <a:t>branch:</a:t>
            </a:r>
            <a:endParaRPr sz="2400">
              <a:latin typeface="Tahoma"/>
              <a:cs typeface="Tahoma"/>
            </a:endParaRPr>
          </a:p>
          <a:p>
            <a:pPr marL="635000" lvl="1" indent="-279400">
              <a:lnSpc>
                <a:spcPct val="100000"/>
              </a:lnSpc>
              <a:spcBef>
                <a:spcPts val="470"/>
              </a:spcBef>
              <a:buChar char="–"/>
              <a:tabLst>
                <a:tab pos="635000" algn="l"/>
              </a:tabLst>
            </a:pPr>
            <a:r>
              <a:rPr sz="2200" spc="-5" dirty="0">
                <a:latin typeface="Courier New"/>
                <a:cs typeface="Courier New"/>
              </a:rPr>
              <a:t>git branch</a:t>
            </a:r>
            <a:r>
              <a:rPr sz="2200" spc="-85" dirty="0">
                <a:latin typeface="Courier New"/>
                <a:cs typeface="Courier New"/>
              </a:rPr>
              <a:t> </a:t>
            </a:r>
            <a:r>
              <a:rPr sz="2200" i="1" spc="-5" dirty="0">
                <a:latin typeface="Courier New"/>
                <a:cs typeface="Courier New"/>
              </a:rPr>
              <a:t>name</a:t>
            </a:r>
            <a:endParaRPr sz="2200">
              <a:latin typeface="Courier New"/>
              <a:cs typeface="Courier New"/>
            </a:endParaRPr>
          </a:p>
          <a:p>
            <a:pPr lvl="1">
              <a:lnSpc>
                <a:spcPct val="100000"/>
              </a:lnSpc>
              <a:spcBef>
                <a:spcPts val="5"/>
              </a:spcBef>
              <a:buFont typeface="Courier New"/>
              <a:buChar char="–"/>
            </a:pPr>
            <a:endParaRPr sz="2000">
              <a:latin typeface="Times New Roman"/>
              <a:cs typeface="Times New Roman"/>
            </a:endParaRPr>
          </a:p>
          <a:p>
            <a:pPr marL="244475" indent="-231775">
              <a:lnSpc>
                <a:spcPct val="100000"/>
              </a:lnSpc>
              <a:buChar char="•"/>
              <a:tabLst>
                <a:tab pos="244475" algn="l"/>
              </a:tabLst>
            </a:pPr>
            <a:r>
              <a:rPr sz="2400" dirty="0">
                <a:latin typeface="Tahoma"/>
                <a:cs typeface="Tahoma"/>
              </a:rPr>
              <a:t>To list all local branches: (* = current</a:t>
            </a:r>
            <a:r>
              <a:rPr sz="2400" spc="-100" dirty="0">
                <a:latin typeface="Tahoma"/>
                <a:cs typeface="Tahoma"/>
              </a:rPr>
              <a:t> </a:t>
            </a:r>
            <a:r>
              <a:rPr sz="2400" dirty="0">
                <a:latin typeface="Tahoma"/>
                <a:cs typeface="Tahoma"/>
              </a:rPr>
              <a:t>branch)</a:t>
            </a:r>
            <a:endParaRPr sz="2400">
              <a:latin typeface="Tahoma"/>
              <a:cs typeface="Tahoma"/>
            </a:endParaRPr>
          </a:p>
          <a:p>
            <a:pPr marL="635000" lvl="1" indent="-279400">
              <a:lnSpc>
                <a:spcPct val="100000"/>
              </a:lnSpc>
              <a:spcBef>
                <a:spcPts val="570"/>
              </a:spcBef>
              <a:buChar char="–"/>
              <a:tabLst>
                <a:tab pos="635000" algn="l"/>
              </a:tabLst>
            </a:pPr>
            <a:r>
              <a:rPr sz="2200" spc="-5" dirty="0">
                <a:latin typeface="Courier New"/>
                <a:cs typeface="Courier New"/>
              </a:rPr>
              <a:t>git</a:t>
            </a:r>
            <a:r>
              <a:rPr sz="2200" spc="-95" dirty="0">
                <a:latin typeface="Courier New"/>
                <a:cs typeface="Courier New"/>
              </a:rPr>
              <a:t> </a:t>
            </a:r>
            <a:r>
              <a:rPr sz="2200" spc="-5" dirty="0">
                <a:latin typeface="Courier New"/>
                <a:cs typeface="Courier New"/>
              </a:rPr>
              <a:t>branch</a:t>
            </a:r>
            <a:endParaRPr sz="2200">
              <a:latin typeface="Courier New"/>
              <a:cs typeface="Courier New"/>
            </a:endParaRPr>
          </a:p>
          <a:p>
            <a:pPr lvl="1">
              <a:lnSpc>
                <a:spcPct val="100000"/>
              </a:lnSpc>
              <a:spcBef>
                <a:spcPts val="5"/>
              </a:spcBef>
              <a:buFont typeface="Courier New"/>
              <a:buChar char="–"/>
            </a:pPr>
            <a:endParaRPr sz="2000">
              <a:latin typeface="Times New Roman"/>
              <a:cs typeface="Times New Roman"/>
            </a:endParaRPr>
          </a:p>
          <a:p>
            <a:pPr marL="244475" indent="-231775">
              <a:lnSpc>
                <a:spcPct val="100000"/>
              </a:lnSpc>
              <a:buChar char="•"/>
              <a:tabLst>
                <a:tab pos="244475" algn="l"/>
              </a:tabLst>
            </a:pPr>
            <a:r>
              <a:rPr sz="2400" dirty="0">
                <a:latin typeface="Tahoma"/>
                <a:cs typeface="Tahoma"/>
              </a:rPr>
              <a:t>To switch to a </a:t>
            </a:r>
            <a:r>
              <a:rPr sz="2400" spc="-5" dirty="0">
                <a:latin typeface="Tahoma"/>
                <a:cs typeface="Tahoma"/>
              </a:rPr>
              <a:t>given </a:t>
            </a:r>
            <a:r>
              <a:rPr sz="2400" dirty="0">
                <a:latin typeface="Tahoma"/>
                <a:cs typeface="Tahoma"/>
              </a:rPr>
              <a:t>local</a:t>
            </a:r>
            <a:r>
              <a:rPr sz="2400" spc="-75" dirty="0">
                <a:latin typeface="Tahoma"/>
                <a:cs typeface="Tahoma"/>
              </a:rPr>
              <a:t> </a:t>
            </a:r>
            <a:r>
              <a:rPr sz="2400" dirty="0">
                <a:latin typeface="Tahoma"/>
                <a:cs typeface="Tahoma"/>
              </a:rPr>
              <a:t>branch:</a:t>
            </a:r>
            <a:endParaRPr sz="2400">
              <a:latin typeface="Tahoma"/>
              <a:cs typeface="Tahoma"/>
            </a:endParaRPr>
          </a:p>
          <a:p>
            <a:pPr marL="635000" lvl="1" indent="-279400">
              <a:lnSpc>
                <a:spcPct val="100000"/>
              </a:lnSpc>
              <a:spcBef>
                <a:spcPts val="470"/>
              </a:spcBef>
              <a:buChar char="–"/>
              <a:tabLst>
                <a:tab pos="635000" algn="l"/>
              </a:tabLst>
            </a:pPr>
            <a:r>
              <a:rPr sz="2200" spc="-5" dirty="0">
                <a:latin typeface="Courier New"/>
                <a:cs typeface="Courier New"/>
              </a:rPr>
              <a:t>git checkout</a:t>
            </a:r>
            <a:r>
              <a:rPr sz="2200" spc="-85" dirty="0">
                <a:latin typeface="Courier New"/>
                <a:cs typeface="Courier New"/>
              </a:rPr>
              <a:t> </a:t>
            </a:r>
            <a:r>
              <a:rPr sz="2200" i="1" spc="-5" dirty="0">
                <a:latin typeface="Courier New"/>
                <a:cs typeface="Courier New"/>
              </a:rPr>
              <a:t>branchname</a:t>
            </a:r>
            <a:endParaRPr sz="2200">
              <a:latin typeface="Courier New"/>
              <a:cs typeface="Courier New"/>
            </a:endParaRPr>
          </a:p>
          <a:p>
            <a:pPr lvl="1">
              <a:lnSpc>
                <a:spcPct val="100000"/>
              </a:lnSpc>
              <a:spcBef>
                <a:spcPts val="5"/>
              </a:spcBef>
              <a:buFont typeface="Courier New"/>
              <a:buChar char="–"/>
            </a:pPr>
            <a:endParaRPr sz="2000">
              <a:latin typeface="Times New Roman"/>
              <a:cs typeface="Times New Roman"/>
            </a:endParaRPr>
          </a:p>
          <a:p>
            <a:pPr marL="244475" indent="-231775">
              <a:lnSpc>
                <a:spcPct val="100000"/>
              </a:lnSpc>
              <a:buChar char="•"/>
              <a:tabLst>
                <a:tab pos="244475" algn="l"/>
              </a:tabLst>
            </a:pPr>
            <a:r>
              <a:rPr sz="2400" dirty="0">
                <a:latin typeface="Tahoma"/>
                <a:cs typeface="Tahoma"/>
              </a:rPr>
              <a:t>To </a:t>
            </a:r>
            <a:r>
              <a:rPr sz="2400" spc="-5" dirty="0">
                <a:latin typeface="Tahoma"/>
                <a:cs typeface="Tahoma"/>
              </a:rPr>
              <a:t>merge </a:t>
            </a:r>
            <a:r>
              <a:rPr sz="2400" dirty="0">
                <a:latin typeface="Tahoma"/>
                <a:cs typeface="Tahoma"/>
              </a:rPr>
              <a:t>changes from a branch into the local</a:t>
            </a:r>
            <a:r>
              <a:rPr sz="2400" spc="-50" dirty="0">
                <a:latin typeface="Tahoma"/>
                <a:cs typeface="Tahoma"/>
              </a:rPr>
              <a:t> </a:t>
            </a:r>
            <a:r>
              <a:rPr sz="2400" spc="-5" dirty="0">
                <a:latin typeface="Tahoma"/>
                <a:cs typeface="Tahoma"/>
              </a:rPr>
              <a:t>master:</a:t>
            </a:r>
            <a:endParaRPr sz="2400">
              <a:latin typeface="Tahoma"/>
              <a:cs typeface="Tahoma"/>
            </a:endParaRPr>
          </a:p>
          <a:p>
            <a:pPr marL="635000" lvl="1" indent="-279400">
              <a:lnSpc>
                <a:spcPct val="100000"/>
              </a:lnSpc>
              <a:spcBef>
                <a:spcPts val="570"/>
              </a:spcBef>
              <a:buChar char="–"/>
              <a:tabLst>
                <a:tab pos="635000" algn="l"/>
              </a:tabLst>
            </a:pPr>
            <a:r>
              <a:rPr sz="2200" spc="-5" dirty="0">
                <a:latin typeface="Courier New"/>
                <a:cs typeface="Courier New"/>
              </a:rPr>
              <a:t>git checkout</a:t>
            </a:r>
            <a:r>
              <a:rPr sz="2200" spc="-85" dirty="0">
                <a:latin typeface="Courier New"/>
                <a:cs typeface="Courier New"/>
              </a:rPr>
              <a:t> </a:t>
            </a:r>
            <a:r>
              <a:rPr sz="2200" spc="-5" dirty="0">
                <a:latin typeface="Courier New"/>
                <a:cs typeface="Courier New"/>
              </a:rPr>
              <a:t>master</a:t>
            </a:r>
            <a:endParaRPr sz="2200">
              <a:latin typeface="Courier New"/>
              <a:cs typeface="Courier New"/>
            </a:endParaRPr>
          </a:p>
          <a:p>
            <a:pPr marL="635000" lvl="1" indent="-279400">
              <a:lnSpc>
                <a:spcPct val="100000"/>
              </a:lnSpc>
              <a:spcBef>
                <a:spcPts val="459"/>
              </a:spcBef>
              <a:buChar char="–"/>
              <a:tabLst>
                <a:tab pos="635000" algn="l"/>
              </a:tabLst>
            </a:pPr>
            <a:r>
              <a:rPr sz="2200" spc="-5" dirty="0">
                <a:latin typeface="Courier New"/>
                <a:cs typeface="Courier New"/>
              </a:rPr>
              <a:t>git merge</a:t>
            </a:r>
            <a:r>
              <a:rPr sz="2200" spc="-85" dirty="0">
                <a:latin typeface="Courier New"/>
                <a:cs typeface="Courier New"/>
              </a:rPr>
              <a:t> </a:t>
            </a:r>
            <a:r>
              <a:rPr sz="2200" i="1" spc="-5" dirty="0">
                <a:latin typeface="Courier New"/>
                <a:cs typeface="Courier New"/>
              </a:rPr>
              <a:t>branchname</a:t>
            </a:r>
            <a:endParaRPr sz="2200">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8489" y="693419"/>
            <a:ext cx="4308475" cy="670560"/>
          </a:xfrm>
          <a:prstGeom prst="rect">
            <a:avLst/>
          </a:prstGeom>
        </p:spPr>
        <p:txBody>
          <a:bodyPr vert="horz" wrap="square" lIns="0" tIns="0" rIns="0" bIns="0" rtlCol="0">
            <a:spAutoFit/>
          </a:bodyPr>
          <a:lstStyle/>
          <a:p>
            <a:pPr marL="12700">
              <a:lnSpc>
                <a:spcPct val="100000"/>
              </a:lnSpc>
              <a:tabLst>
                <a:tab pos="1932939" algn="l"/>
              </a:tabLst>
            </a:pPr>
            <a:r>
              <a:rPr spc="-5" dirty="0"/>
              <a:t>Merge	conflicts</a:t>
            </a:r>
          </a:p>
        </p:txBody>
      </p:sp>
      <p:sp>
        <p:nvSpPr>
          <p:cNvPr id="3" name="object 3"/>
          <p:cNvSpPr txBox="1"/>
          <p:nvPr/>
        </p:nvSpPr>
        <p:spPr>
          <a:xfrm>
            <a:off x="689263" y="1818640"/>
            <a:ext cx="7739380" cy="711200"/>
          </a:xfrm>
          <a:prstGeom prst="rect">
            <a:avLst/>
          </a:prstGeom>
        </p:spPr>
        <p:txBody>
          <a:bodyPr vert="horz" wrap="square" lIns="0" tIns="0" rIns="0" bIns="0" rtlCol="0">
            <a:spAutoFit/>
          </a:bodyPr>
          <a:lstStyle/>
          <a:p>
            <a:pPr marL="241300" marR="5080" indent="-228600">
              <a:lnSpc>
                <a:spcPts val="2800"/>
              </a:lnSpc>
              <a:buChar char="•"/>
              <a:tabLst>
                <a:tab pos="244475" algn="l"/>
              </a:tabLst>
            </a:pPr>
            <a:r>
              <a:rPr sz="2400" dirty="0">
                <a:latin typeface="Tahoma"/>
                <a:cs typeface="Tahoma"/>
              </a:rPr>
              <a:t>The</a:t>
            </a:r>
            <a:r>
              <a:rPr sz="2400" spc="-15" dirty="0">
                <a:latin typeface="Tahoma"/>
                <a:cs typeface="Tahoma"/>
              </a:rPr>
              <a:t> </a:t>
            </a:r>
            <a:r>
              <a:rPr sz="2400" dirty="0">
                <a:latin typeface="Tahoma"/>
                <a:cs typeface="Tahoma"/>
              </a:rPr>
              <a:t>conflicting</a:t>
            </a:r>
            <a:r>
              <a:rPr sz="2400" spc="-15" dirty="0">
                <a:latin typeface="Tahoma"/>
                <a:cs typeface="Tahoma"/>
              </a:rPr>
              <a:t> </a:t>
            </a:r>
            <a:r>
              <a:rPr sz="2400" dirty="0">
                <a:latin typeface="Tahoma"/>
                <a:cs typeface="Tahoma"/>
              </a:rPr>
              <a:t>file</a:t>
            </a:r>
            <a:r>
              <a:rPr sz="2400" spc="-15" dirty="0">
                <a:latin typeface="Tahoma"/>
                <a:cs typeface="Tahoma"/>
              </a:rPr>
              <a:t> </a:t>
            </a:r>
            <a:r>
              <a:rPr sz="2400" dirty="0">
                <a:latin typeface="Tahoma"/>
                <a:cs typeface="Tahoma"/>
              </a:rPr>
              <a:t>will</a:t>
            </a:r>
            <a:r>
              <a:rPr sz="2400" spc="-15" dirty="0">
                <a:latin typeface="Tahoma"/>
                <a:cs typeface="Tahoma"/>
              </a:rPr>
              <a:t> </a:t>
            </a:r>
            <a:r>
              <a:rPr sz="2400" dirty="0">
                <a:latin typeface="Tahoma"/>
                <a:cs typeface="Tahoma"/>
              </a:rPr>
              <a:t>contain</a:t>
            </a:r>
            <a:r>
              <a:rPr sz="2400" spc="-15" dirty="0">
                <a:latin typeface="Tahoma"/>
                <a:cs typeface="Tahoma"/>
              </a:rPr>
              <a:t> </a:t>
            </a:r>
            <a:r>
              <a:rPr sz="2400" dirty="0">
                <a:latin typeface="Courier New"/>
                <a:cs typeface="Courier New"/>
              </a:rPr>
              <a:t>&lt;&lt;&lt;</a:t>
            </a:r>
            <a:r>
              <a:rPr sz="2400" spc="-710" dirty="0">
                <a:latin typeface="Courier New"/>
                <a:cs typeface="Courier New"/>
              </a:rPr>
              <a:t> </a:t>
            </a:r>
            <a:r>
              <a:rPr sz="2400" spc="-5" dirty="0">
                <a:latin typeface="Tahoma"/>
                <a:cs typeface="Tahoma"/>
              </a:rPr>
              <a:t>and</a:t>
            </a:r>
            <a:r>
              <a:rPr sz="2400" spc="-15" dirty="0">
                <a:latin typeface="Tahoma"/>
                <a:cs typeface="Tahoma"/>
              </a:rPr>
              <a:t> </a:t>
            </a:r>
            <a:r>
              <a:rPr sz="2400" dirty="0">
                <a:latin typeface="Courier New"/>
                <a:cs typeface="Courier New"/>
              </a:rPr>
              <a:t>&gt;&gt;&gt;</a:t>
            </a:r>
            <a:r>
              <a:rPr sz="2400" spc="-710" dirty="0">
                <a:latin typeface="Courier New"/>
                <a:cs typeface="Courier New"/>
              </a:rPr>
              <a:t> </a:t>
            </a:r>
            <a:r>
              <a:rPr sz="2400" dirty="0">
                <a:latin typeface="Tahoma"/>
                <a:cs typeface="Tahoma"/>
              </a:rPr>
              <a:t>sections</a:t>
            </a:r>
            <a:r>
              <a:rPr sz="2400" spc="-15" dirty="0">
                <a:latin typeface="Tahoma"/>
                <a:cs typeface="Tahoma"/>
              </a:rPr>
              <a:t> </a:t>
            </a:r>
            <a:r>
              <a:rPr sz="2400" dirty="0">
                <a:latin typeface="Tahoma"/>
                <a:cs typeface="Tahoma"/>
              </a:rPr>
              <a:t>to  indicate where Git was unable to </a:t>
            </a:r>
            <a:r>
              <a:rPr sz="2400" spc="-5" dirty="0">
                <a:latin typeface="Tahoma"/>
                <a:cs typeface="Tahoma"/>
              </a:rPr>
              <a:t>resolve </a:t>
            </a:r>
            <a:r>
              <a:rPr sz="2400" dirty="0">
                <a:latin typeface="Tahoma"/>
                <a:cs typeface="Tahoma"/>
              </a:rPr>
              <a:t>a</a:t>
            </a:r>
            <a:r>
              <a:rPr sz="2400" spc="-65" dirty="0">
                <a:latin typeface="Tahoma"/>
                <a:cs typeface="Tahoma"/>
              </a:rPr>
              <a:t> </a:t>
            </a:r>
            <a:r>
              <a:rPr sz="2400" dirty="0">
                <a:latin typeface="Tahoma"/>
                <a:cs typeface="Tahoma"/>
              </a:rPr>
              <a:t>conflict:</a:t>
            </a:r>
            <a:endParaRPr sz="2400">
              <a:latin typeface="Tahoma"/>
              <a:cs typeface="Tahoma"/>
            </a:endParaRPr>
          </a:p>
        </p:txBody>
      </p:sp>
      <p:sp>
        <p:nvSpPr>
          <p:cNvPr id="4" name="object 4"/>
          <p:cNvSpPr txBox="1"/>
          <p:nvPr/>
        </p:nvSpPr>
        <p:spPr>
          <a:xfrm>
            <a:off x="1032163" y="2861564"/>
            <a:ext cx="5650230" cy="1953260"/>
          </a:xfrm>
          <a:prstGeom prst="rect">
            <a:avLst/>
          </a:prstGeom>
        </p:spPr>
        <p:txBody>
          <a:bodyPr vert="horz" wrap="square" lIns="0" tIns="0" rIns="0" bIns="0" rtlCol="0">
            <a:spAutoFit/>
          </a:bodyPr>
          <a:lstStyle/>
          <a:p>
            <a:pPr marL="12700">
              <a:lnSpc>
                <a:spcPct val="100000"/>
              </a:lnSpc>
            </a:pPr>
            <a:r>
              <a:rPr sz="1800" spc="-5" dirty="0">
                <a:solidFill>
                  <a:srgbClr val="333399"/>
                </a:solidFill>
                <a:latin typeface="Courier New"/>
                <a:cs typeface="Courier New"/>
              </a:rPr>
              <a:t>&lt;&lt;&lt;&lt;&lt;&lt;&lt;</a:t>
            </a:r>
            <a:r>
              <a:rPr sz="1800" spc="-95" dirty="0">
                <a:solidFill>
                  <a:srgbClr val="333399"/>
                </a:solidFill>
                <a:latin typeface="Courier New"/>
                <a:cs typeface="Courier New"/>
              </a:rPr>
              <a:t> </a:t>
            </a:r>
            <a:r>
              <a:rPr sz="1800" spc="-5" dirty="0">
                <a:solidFill>
                  <a:srgbClr val="333399"/>
                </a:solidFill>
                <a:latin typeface="Courier New"/>
                <a:cs typeface="Courier New"/>
              </a:rPr>
              <a:t>HEAD:index.html</a:t>
            </a:r>
            <a:endParaRPr sz="1800">
              <a:latin typeface="Courier New"/>
              <a:cs typeface="Courier New"/>
            </a:endParaRPr>
          </a:p>
          <a:p>
            <a:pPr marL="12700">
              <a:lnSpc>
                <a:spcPts val="2130"/>
              </a:lnSpc>
              <a:spcBef>
                <a:spcPts val="40"/>
              </a:spcBef>
            </a:pPr>
            <a:r>
              <a:rPr sz="1800" spc="-5" dirty="0">
                <a:solidFill>
                  <a:srgbClr val="333399"/>
                </a:solidFill>
                <a:latin typeface="Courier New"/>
                <a:cs typeface="Courier New"/>
              </a:rPr>
              <a:t>&lt;div id="footer"&gt;todo: message</a:t>
            </a:r>
            <a:r>
              <a:rPr sz="1800" spc="-75" dirty="0">
                <a:solidFill>
                  <a:srgbClr val="333399"/>
                </a:solidFill>
                <a:latin typeface="Courier New"/>
                <a:cs typeface="Courier New"/>
              </a:rPr>
              <a:t> </a:t>
            </a:r>
            <a:r>
              <a:rPr sz="1800" spc="-5" dirty="0">
                <a:solidFill>
                  <a:srgbClr val="333399"/>
                </a:solidFill>
                <a:latin typeface="Courier New"/>
                <a:cs typeface="Courier New"/>
              </a:rPr>
              <a:t>here&lt;/div&gt;</a:t>
            </a:r>
            <a:endParaRPr sz="1800">
              <a:latin typeface="Courier New"/>
              <a:cs typeface="Courier New"/>
            </a:endParaRPr>
          </a:p>
          <a:p>
            <a:pPr marL="12700">
              <a:lnSpc>
                <a:spcPts val="2130"/>
              </a:lnSpc>
            </a:pPr>
            <a:r>
              <a:rPr sz="1800" b="1" spc="-5" dirty="0">
                <a:latin typeface="Courier New"/>
                <a:cs typeface="Courier New"/>
              </a:rPr>
              <a:t>=======</a:t>
            </a:r>
            <a:endParaRPr sz="1800">
              <a:latin typeface="Courier New"/>
              <a:cs typeface="Courier New"/>
            </a:endParaRPr>
          </a:p>
          <a:p>
            <a:pPr marL="12700">
              <a:lnSpc>
                <a:spcPts val="2130"/>
              </a:lnSpc>
              <a:spcBef>
                <a:spcPts val="40"/>
              </a:spcBef>
            </a:pPr>
            <a:r>
              <a:rPr sz="1800" spc="-5" dirty="0">
                <a:solidFill>
                  <a:srgbClr val="008000"/>
                </a:solidFill>
                <a:latin typeface="Courier New"/>
                <a:cs typeface="Courier New"/>
              </a:rPr>
              <a:t>&lt;div</a:t>
            </a:r>
            <a:r>
              <a:rPr sz="1800" spc="-95" dirty="0">
                <a:solidFill>
                  <a:srgbClr val="008000"/>
                </a:solidFill>
                <a:latin typeface="Courier New"/>
                <a:cs typeface="Courier New"/>
              </a:rPr>
              <a:t> </a:t>
            </a:r>
            <a:r>
              <a:rPr sz="1800" spc="-5" dirty="0">
                <a:solidFill>
                  <a:srgbClr val="008000"/>
                </a:solidFill>
                <a:latin typeface="Courier New"/>
                <a:cs typeface="Courier New"/>
              </a:rPr>
              <a:t>id="footer"&gt;</a:t>
            </a:r>
            <a:endParaRPr sz="1800">
              <a:latin typeface="Courier New"/>
              <a:cs typeface="Courier New"/>
            </a:endParaRPr>
          </a:p>
          <a:p>
            <a:pPr marR="1226820" algn="ctr">
              <a:lnSpc>
                <a:spcPts val="2130"/>
              </a:lnSpc>
            </a:pPr>
            <a:r>
              <a:rPr sz="1800" spc="-5" dirty="0">
                <a:solidFill>
                  <a:srgbClr val="008000"/>
                </a:solidFill>
                <a:latin typeface="Courier New"/>
                <a:cs typeface="Courier New"/>
              </a:rPr>
              <a:t>thanks for visiting our</a:t>
            </a:r>
            <a:r>
              <a:rPr sz="1800" spc="-65" dirty="0">
                <a:solidFill>
                  <a:srgbClr val="008000"/>
                </a:solidFill>
                <a:latin typeface="Courier New"/>
                <a:cs typeface="Courier New"/>
              </a:rPr>
              <a:t> </a:t>
            </a:r>
            <a:r>
              <a:rPr sz="1800" spc="-5" dirty="0">
                <a:solidFill>
                  <a:srgbClr val="008000"/>
                </a:solidFill>
                <a:latin typeface="Courier New"/>
                <a:cs typeface="Courier New"/>
              </a:rPr>
              <a:t>site</a:t>
            </a:r>
            <a:endParaRPr sz="1800">
              <a:latin typeface="Courier New"/>
              <a:cs typeface="Courier New"/>
            </a:endParaRPr>
          </a:p>
          <a:p>
            <a:pPr marL="12700">
              <a:lnSpc>
                <a:spcPct val="100000"/>
              </a:lnSpc>
              <a:spcBef>
                <a:spcPts val="40"/>
              </a:spcBef>
            </a:pPr>
            <a:r>
              <a:rPr sz="1800" spc="-5" dirty="0">
                <a:solidFill>
                  <a:srgbClr val="008000"/>
                </a:solidFill>
                <a:latin typeface="Courier New"/>
                <a:cs typeface="Courier New"/>
              </a:rPr>
              <a:t>&lt;/div&gt;</a:t>
            </a:r>
            <a:endParaRPr sz="1800">
              <a:latin typeface="Courier New"/>
              <a:cs typeface="Courier New"/>
            </a:endParaRPr>
          </a:p>
          <a:p>
            <a:pPr marL="12700">
              <a:lnSpc>
                <a:spcPct val="100000"/>
              </a:lnSpc>
              <a:spcBef>
                <a:spcPts val="40"/>
              </a:spcBef>
            </a:pPr>
            <a:r>
              <a:rPr sz="1800" spc="-5" dirty="0">
                <a:solidFill>
                  <a:srgbClr val="008000"/>
                </a:solidFill>
                <a:latin typeface="Courier New"/>
                <a:cs typeface="Courier New"/>
              </a:rPr>
              <a:t>&gt;&gt;&gt;&gt;&gt;&gt;&gt;</a:t>
            </a:r>
            <a:r>
              <a:rPr sz="1800" spc="-95" dirty="0">
                <a:solidFill>
                  <a:srgbClr val="008000"/>
                </a:solidFill>
                <a:latin typeface="Courier New"/>
                <a:cs typeface="Courier New"/>
              </a:rPr>
              <a:t> </a:t>
            </a:r>
            <a:r>
              <a:rPr sz="1800" spc="-5" dirty="0">
                <a:solidFill>
                  <a:srgbClr val="008000"/>
                </a:solidFill>
                <a:latin typeface="Courier New"/>
                <a:cs typeface="Courier New"/>
              </a:rPr>
              <a:t>SpecialBranch:index.html</a:t>
            </a:r>
            <a:endParaRPr sz="1800">
              <a:latin typeface="Courier New"/>
              <a:cs typeface="Courier New"/>
            </a:endParaRPr>
          </a:p>
        </p:txBody>
      </p:sp>
      <p:sp>
        <p:nvSpPr>
          <p:cNvPr id="5" name="object 5"/>
          <p:cNvSpPr txBox="1"/>
          <p:nvPr/>
        </p:nvSpPr>
        <p:spPr>
          <a:xfrm>
            <a:off x="689263" y="5251866"/>
            <a:ext cx="7795259" cy="1094740"/>
          </a:xfrm>
          <a:prstGeom prst="rect">
            <a:avLst/>
          </a:prstGeom>
        </p:spPr>
        <p:txBody>
          <a:bodyPr vert="horz" wrap="square" lIns="0" tIns="0" rIns="0" bIns="0" rtlCol="0">
            <a:spAutoFit/>
          </a:bodyPr>
          <a:lstStyle/>
          <a:p>
            <a:pPr marL="241300" marR="5080" indent="-228600" algn="just">
              <a:lnSpc>
                <a:spcPct val="99400"/>
              </a:lnSpc>
              <a:buChar char="•"/>
              <a:tabLst>
                <a:tab pos="244475" algn="l"/>
              </a:tabLst>
            </a:pPr>
            <a:r>
              <a:rPr sz="2400" dirty="0">
                <a:latin typeface="Tahoma"/>
                <a:cs typeface="Tahoma"/>
              </a:rPr>
              <a:t>Find all such sections, and edit them to the proper</a:t>
            </a:r>
            <a:r>
              <a:rPr sz="2400" spc="-105" dirty="0">
                <a:latin typeface="Tahoma"/>
                <a:cs typeface="Tahoma"/>
              </a:rPr>
              <a:t> </a:t>
            </a:r>
            <a:r>
              <a:rPr sz="2400" dirty="0">
                <a:latin typeface="Tahoma"/>
                <a:cs typeface="Tahoma"/>
              </a:rPr>
              <a:t>state  </a:t>
            </a:r>
            <a:r>
              <a:rPr sz="2400" spc="-5" dirty="0">
                <a:latin typeface="Tahoma"/>
                <a:cs typeface="Tahoma"/>
              </a:rPr>
              <a:t>(whichever </a:t>
            </a:r>
            <a:r>
              <a:rPr sz="2400" dirty="0">
                <a:latin typeface="Tahoma"/>
                <a:cs typeface="Tahoma"/>
              </a:rPr>
              <a:t>of the two </a:t>
            </a:r>
            <a:r>
              <a:rPr sz="2400" spc="-5" dirty="0">
                <a:latin typeface="Tahoma"/>
                <a:cs typeface="Tahoma"/>
              </a:rPr>
              <a:t>versions </a:t>
            </a:r>
            <a:r>
              <a:rPr sz="2400" dirty="0">
                <a:latin typeface="Tahoma"/>
                <a:cs typeface="Tahoma"/>
              </a:rPr>
              <a:t>is newer / better / </a:t>
            </a:r>
            <a:r>
              <a:rPr sz="2400" spc="-5" dirty="0">
                <a:latin typeface="Tahoma"/>
                <a:cs typeface="Tahoma"/>
              </a:rPr>
              <a:t>more  </a:t>
            </a:r>
            <a:r>
              <a:rPr sz="2400" dirty="0">
                <a:latin typeface="Tahoma"/>
                <a:cs typeface="Tahoma"/>
              </a:rPr>
              <a:t>correct).</a:t>
            </a:r>
            <a:endParaRPr sz="2400">
              <a:latin typeface="Tahoma"/>
              <a:cs typeface="Tahoma"/>
            </a:endParaRPr>
          </a:p>
        </p:txBody>
      </p:sp>
      <p:sp>
        <p:nvSpPr>
          <p:cNvPr id="6" name="object 6"/>
          <p:cNvSpPr/>
          <p:nvPr/>
        </p:nvSpPr>
        <p:spPr>
          <a:xfrm>
            <a:off x="6706527" y="2895600"/>
            <a:ext cx="152400" cy="685800"/>
          </a:xfrm>
          <a:custGeom>
            <a:avLst/>
            <a:gdLst/>
            <a:ahLst/>
            <a:cxnLst/>
            <a:rect l="l" t="t" r="r" b="b"/>
            <a:pathLst>
              <a:path w="152400" h="685800">
                <a:moveTo>
                  <a:pt x="0" y="0"/>
                </a:moveTo>
                <a:lnTo>
                  <a:pt x="29660" y="4491"/>
                </a:lnTo>
                <a:lnTo>
                  <a:pt x="53881" y="16738"/>
                </a:lnTo>
                <a:lnTo>
                  <a:pt x="70211" y="34904"/>
                </a:lnTo>
                <a:lnTo>
                  <a:pt x="76199" y="57149"/>
                </a:lnTo>
                <a:lnTo>
                  <a:pt x="76199" y="285749"/>
                </a:lnTo>
                <a:lnTo>
                  <a:pt x="82188" y="307994"/>
                </a:lnTo>
                <a:lnTo>
                  <a:pt x="98518" y="326160"/>
                </a:lnTo>
                <a:lnTo>
                  <a:pt x="122739" y="338408"/>
                </a:lnTo>
                <a:lnTo>
                  <a:pt x="152400" y="342899"/>
                </a:lnTo>
                <a:lnTo>
                  <a:pt x="122739" y="347390"/>
                </a:lnTo>
                <a:lnTo>
                  <a:pt x="98518" y="359638"/>
                </a:lnTo>
                <a:lnTo>
                  <a:pt x="82188" y="377804"/>
                </a:lnTo>
                <a:lnTo>
                  <a:pt x="76199" y="400049"/>
                </a:lnTo>
                <a:lnTo>
                  <a:pt x="76199" y="628649"/>
                </a:lnTo>
                <a:lnTo>
                  <a:pt x="70211" y="650894"/>
                </a:lnTo>
                <a:lnTo>
                  <a:pt x="53881" y="669060"/>
                </a:lnTo>
                <a:lnTo>
                  <a:pt x="29660" y="681308"/>
                </a:lnTo>
                <a:lnTo>
                  <a:pt x="0" y="685799"/>
                </a:lnTo>
              </a:path>
            </a:pathLst>
          </a:custGeom>
          <a:ln w="9524">
            <a:solidFill>
              <a:srgbClr val="4349AA"/>
            </a:solidFill>
          </a:ln>
        </p:spPr>
        <p:txBody>
          <a:bodyPr wrap="square" lIns="0" tIns="0" rIns="0" bIns="0" rtlCol="0"/>
          <a:lstStyle/>
          <a:p>
            <a:endParaRPr/>
          </a:p>
        </p:txBody>
      </p:sp>
      <p:sp>
        <p:nvSpPr>
          <p:cNvPr id="7" name="object 7"/>
          <p:cNvSpPr/>
          <p:nvPr/>
        </p:nvSpPr>
        <p:spPr>
          <a:xfrm>
            <a:off x="6706527" y="3810000"/>
            <a:ext cx="152400" cy="914400"/>
          </a:xfrm>
          <a:custGeom>
            <a:avLst/>
            <a:gdLst/>
            <a:ahLst/>
            <a:cxnLst/>
            <a:rect l="l" t="t" r="r" b="b"/>
            <a:pathLst>
              <a:path w="152400" h="914400">
                <a:moveTo>
                  <a:pt x="0" y="0"/>
                </a:moveTo>
                <a:lnTo>
                  <a:pt x="29660" y="5988"/>
                </a:lnTo>
                <a:lnTo>
                  <a:pt x="53881" y="22318"/>
                </a:lnTo>
                <a:lnTo>
                  <a:pt x="70211" y="46539"/>
                </a:lnTo>
                <a:lnTo>
                  <a:pt x="76199" y="76199"/>
                </a:lnTo>
                <a:lnTo>
                  <a:pt x="76199" y="380999"/>
                </a:lnTo>
                <a:lnTo>
                  <a:pt x="82188" y="410660"/>
                </a:lnTo>
                <a:lnTo>
                  <a:pt x="98518" y="434881"/>
                </a:lnTo>
                <a:lnTo>
                  <a:pt x="122739" y="451211"/>
                </a:lnTo>
                <a:lnTo>
                  <a:pt x="152400" y="457199"/>
                </a:lnTo>
                <a:lnTo>
                  <a:pt x="122739" y="463187"/>
                </a:lnTo>
                <a:lnTo>
                  <a:pt x="98518" y="479518"/>
                </a:lnTo>
                <a:lnTo>
                  <a:pt x="82188" y="503739"/>
                </a:lnTo>
                <a:lnTo>
                  <a:pt x="76199" y="533399"/>
                </a:lnTo>
                <a:lnTo>
                  <a:pt x="76199" y="838199"/>
                </a:lnTo>
                <a:lnTo>
                  <a:pt x="70211" y="867859"/>
                </a:lnTo>
                <a:lnTo>
                  <a:pt x="53881" y="892080"/>
                </a:lnTo>
                <a:lnTo>
                  <a:pt x="29660" y="908411"/>
                </a:lnTo>
                <a:lnTo>
                  <a:pt x="0" y="914399"/>
                </a:lnTo>
              </a:path>
            </a:pathLst>
          </a:custGeom>
          <a:ln w="9524">
            <a:solidFill>
              <a:srgbClr val="008F00"/>
            </a:solidFill>
          </a:ln>
        </p:spPr>
        <p:txBody>
          <a:bodyPr wrap="square" lIns="0" tIns="0" rIns="0" bIns="0" rtlCol="0"/>
          <a:lstStyle/>
          <a:p>
            <a:endParaRPr/>
          </a:p>
        </p:txBody>
      </p:sp>
      <p:sp>
        <p:nvSpPr>
          <p:cNvPr id="8" name="object 8"/>
          <p:cNvSpPr txBox="1"/>
          <p:nvPr/>
        </p:nvSpPr>
        <p:spPr>
          <a:xfrm>
            <a:off x="7013867" y="3093720"/>
            <a:ext cx="1873885" cy="285115"/>
          </a:xfrm>
          <a:prstGeom prst="rect">
            <a:avLst/>
          </a:prstGeom>
        </p:spPr>
        <p:txBody>
          <a:bodyPr vert="horz" wrap="square" lIns="0" tIns="0" rIns="0" bIns="0" rtlCol="0">
            <a:spAutoFit/>
          </a:bodyPr>
          <a:lstStyle/>
          <a:p>
            <a:pPr marL="12700">
              <a:lnSpc>
                <a:spcPct val="100000"/>
              </a:lnSpc>
            </a:pPr>
            <a:r>
              <a:rPr sz="1800" dirty="0">
                <a:solidFill>
                  <a:srgbClr val="333399"/>
                </a:solidFill>
                <a:latin typeface="Arial"/>
                <a:cs typeface="Arial"/>
              </a:rPr>
              <a:t>branch 1's</a:t>
            </a:r>
            <a:r>
              <a:rPr sz="1800" spc="-100" dirty="0">
                <a:solidFill>
                  <a:srgbClr val="333399"/>
                </a:solidFill>
                <a:latin typeface="Arial"/>
                <a:cs typeface="Arial"/>
              </a:rPr>
              <a:t> </a:t>
            </a:r>
            <a:r>
              <a:rPr sz="1800" dirty="0">
                <a:solidFill>
                  <a:srgbClr val="333399"/>
                </a:solidFill>
                <a:latin typeface="Arial"/>
                <a:cs typeface="Arial"/>
              </a:rPr>
              <a:t>version</a:t>
            </a:r>
            <a:endParaRPr sz="18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335"/>
              </a:lnSpc>
            </a:pPr>
            <a:fld id="{81D60167-4931-47E6-BA6A-407CBD079E47}" type="slidenum">
              <a:rPr dirty="0"/>
              <a:t>18</a:t>
            </a:fld>
            <a:endParaRPr dirty="0"/>
          </a:p>
        </p:txBody>
      </p:sp>
      <p:sp>
        <p:nvSpPr>
          <p:cNvPr id="9" name="object 9"/>
          <p:cNvSpPr txBox="1"/>
          <p:nvPr/>
        </p:nvSpPr>
        <p:spPr>
          <a:xfrm>
            <a:off x="7013867" y="4022407"/>
            <a:ext cx="1873885" cy="285115"/>
          </a:xfrm>
          <a:prstGeom prst="rect">
            <a:avLst/>
          </a:prstGeom>
        </p:spPr>
        <p:txBody>
          <a:bodyPr vert="horz" wrap="square" lIns="0" tIns="0" rIns="0" bIns="0" rtlCol="0">
            <a:spAutoFit/>
          </a:bodyPr>
          <a:lstStyle/>
          <a:p>
            <a:pPr marL="12700">
              <a:lnSpc>
                <a:spcPct val="100000"/>
              </a:lnSpc>
            </a:pPr>
            <a:r>
              <a:rPr sz="1800" dirty="0">
                <a:solidFill>
                  <a:srgbClr val="008000"/>
                </a:solidFill>
                <a:latin typeface="Arial"/>
                <a:cs typeface="Arial"/>
              </a:rPr>
              <a:t>branch 2's</a:t>
            </a:r>
            <a:r>
              <a:rPr sz="1800" spc="-100" dirty="0">
                <a:solidFill>
                  <a:srgbClr val="008000"/>
                </a:solidFill>
                <a:latin typeface="Arial"/>
                <a:cs typeface="Arial"/>
              </a:rPr>
              <a:t> </a:t>
            </a:r>
            <a:r>
              <a:rPr sz="1800" dirty="0">
                <a:solidFill>
                  <a:srgbClr val="008000"/>
                </a:solidFill>
                <a:latin typeface="Arial"/>
                <a:cs typeface="Arial"/>
              </a:rPr>
              <a:t>version</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685">
              <a:lnSpc>
                <a:spcPct val="100000"/>
              </a:lnSpc>
              <a:tabLst>
                <a:tab pos="3349625" algn="l"/>
                <a:tab pos="4333240" algn="l"/>
                <a:tab pos="6512559" algn="l"/>
              </a:tabLst>
            </a:pPr>
            <a:r>
              <a:rPr dirty="0"/>
              <a:t>I</a:t>
            </a:r>
            <a:r>
              <a:rPr spc="-5" dirty="0"/>
              <a:t>nte</a:t>
            </a:r>
            <a:r>
              <a:rPr dirty="0"/>
              <a:t>r</a:t>
            </a:r>
            <a:r>
              <a:rPr spc="-5" dirty="0"/>
              <a:t>act</a:t>
            </a:r>
            <a:r>
              <a:rPr dirty="0"/>
              <a:t>ion	</a:t>
            </a:r>
            <a:r>
              <a:rPr spc="-5" dirty="0"/>
              <a:t>w</a:t>
            </a:r>
            <a:r>
              <a:rPr dirty="0"/>
              <a:t>/	r</a:t>
            </a:r>
            <a:r>
              <a:rPr spc="-5" dirty="0"/>
              <a:t>e</a:t>
            </a:r>
            <a:r>
              <a:rPr dirty="0"/>
              <a:t>mo</a:t>
            </a:r>
            <a:r>
              <a:rPr spc="-5" dirty="0"/>
              <a:t>t</a:t>
            </a:r>
            <a:r>
              <a:rPr dirty="0"/>
              <a:t>e	r</a:t>
            </a:r>
            <a:r>
              <a:rPr spc="-5" dirty="0"/>
              <a:t>e</a:t>
            </a:r>
            <a:r>
              <a:rPr dirty="0"/>
              <a:t>po</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35"/>
              </a:lnSpc>
            </a:pPr>
            <a:fld id="{81D60167-4931-47E6-BA6A-407CBD079E47}" type="slidenum">
              <a:rPr dirty="0"/>
              <a:t>19</a:t>
            </a:fld>
            <a:endParaRPr dirty="0"/>
          </a:p>
        </p:txBody>
      </p:sp>
      <p:sp>
        <p:nvSpPr>
          <p:cNvPr id="3" name="object 3"/>
          <p:cNvSpPr txBox="1"/>
          <p:nvPr/>
        </p:nvSpPr>
        <p:spPr>
          <a:xfrm>
            <a:off x="689263" y="1798320"/>
            <a:ext cx="8564880" cy="4116704"/>
          </a:xfrm>
          <a:prstGeom prst="rect">
            <a:avLst/>
          </a:prstGeom>
        </p:spPr>
        <p:txBody>
          <a:bodyPr vert="horz" wrap="square" lIns="0" tIns="0" rIns="0" bIns="0" rtlCol="0">
            <a:spAutoFit/>
          </a:bodyPr>
          <a:lstStyle/>
          <a:p>
            <a:pPr marL="241300" indent="-228600">
              <a:lnSpc>
                <a:spcPct val="100000"/>
              </a:lnSpc>
              <a:buFont typeface="Tahoma"/>
              <a:buChar char="•"/>
              <a:tabLst>
                <a:tab pos="244475" algn="l"/>
              </a:tabLst>
            </a:pPr>
            <a:r>
              <a:rPr sz="2400" b="1" spc="-5" dirty="0">
                <a:latin typeface="Tahoma"/>
                <a:cs typeface="Tahoma"/>
              </a:rPr>
              <a:t>Push </a:t>
            </a:r>
            <a:r>
              <a:rPr sz="2400" spc="-5" dirty="0">
                <a:latin typeface="Tahoma"/>
                <a:cs typeface="Tahoma"/>
              </a:rPr>
              <a:t>your </a:t>
            </a:r>
            <a:r>
              <a:rPr sz="2400" dirty="0">
                <a:latin typeface="Tahoma"/>
                <a:cs typeface="Tahoma"/>
              </a:rPr>
              <a:t>local changes to the </a:t>
            </a:r>
            <a:r>
              <a:rPr sz="2400" spc="-5" dirty="0">
                <a:latin typeface="Tahoma"/>
                <a:cs typeface="Tahoma"/>
              </a:rPr>
              <a:t>remote</a:t>
            </a:r>
            <a:r>
              <a:rPr sz="2400" spc="5" dirty="0">
                <a:latin typeface="Tahoma"/>
                <a:cs typeface="Tahoma"/>
              </a:rPr>
              <a:t> </a:t>
            </a:r>
            <a:r>
              <a:rPr sz="2400" dirty="0">
                <a:latin typeface="Tahoma"/>
                <a:cs typeface="Tahoma"/>
              </a:rPr>
              <a:t>repo.</a:t>
            </a:r>
          </a:p>
          <a:p>
            <a:pPr marL="244475" indent="-231775">
              <a:lnSpc>
                <a:spcPct val="100000"/>
              </a:lnSpc>
              <a:spcBef>
                <a:spcPts val="495"/>
              </a:spcBef>
              <a:buFont typeface="Tahoma"/>
              <a:buChar char="•"/>
              <a:tabLst>
                <a:tab pos="244475" algn="l"/>
              </a:tabLst>
            </a:pPr>
            <a:r>
              <a:rPr sz="2400" b="1" dirty="0">
                <a:latin typeface="Tahoma"/>
                <a:cs typeface="Tahoma"/>
              </a:rPr>
              <a:t>Pull </a:t>
            </a:r>
            <a:r>
              <a:rPr sz="2400" dirty="0">
                <a:latin typeface="Tahoma"/>
                <a:cs typeface="Tahoma"/>
              </a:rPr>
              <a:t>from </a:t>
            </a:r>
            <a:r>
              <a:rPr sz="2400" spc="-5" dirty="0">
                <a:latin typeface="Tahoma"/>
                <a:cs typeface="Tahoma"/>
              </a:rPr>
              <a:t>remote </a:t>
            </a:r>
            <a:r>
              <a:rPr sz="2400" dirty="0">
                <a:latin typeface="Tahoma"/>
                <a:cs typeface="Tahoma"/>
              </a:rPr>
              <a:t>repo to get </a:t>
            </a:r>
            <a:r>
              <a:rPr sz="2400" spc="-5" dirty="0">
                <a:latin typeface="Tahoma"/>
                <a:cs typeface="Tahoma"/>
              </a:rPr>
              <a:t>most </a:t>
            </a:r>
            <a:r>
              <a:rPr sz="2400" dirty="0">
                <a:latin typeface="Tahoma"/>
                <a:cs typeface="Tahoma"/>
              </a:rPr>
              <a:t>recent</a:t>
            </a:r>
            <a:r>
              <a:rPr sz="2400" spc="-10" dirty="0">
                <a:latin typeface="Tahoma"/>
                <a:cs typeface="Tahoma"/>
              </a:rPr>
              <a:t> </a:t>
            </a:r>
            <a:r>
              <a:rPr sz="2400" dirty="0">
                <a:latin typeface="Tahoma"/>
                <a:cs typeface="Tahoma"/>
              </a:rPr>
              <a:t>changes.</a:t>
            </a:r>
          </a:p>
          <a:p>
            <a:pPr marL="355600">
              <a:lnSpc>
                <a:spcPct val="100000"/>
              </a:lnSpc>
              <a:spcBef>
                <a:spcPts val="570"/>
              </a:spcBef>
            </a:pPr>
            <a:r>
              <a:rPr sz="2200" dirty="0">
                <a:latin typeface="Tahoma"/>
                <a:cs typeface="Tahoma"/>
              </a:rPr>
              <a:t>– (fix conflicts if </a:t>
            </a:r>
            <a:r>
              <a:rPr sz="2200" spc="-5" dirty="0">
                <a:latin typeface="Tahoma"/>
                <a:cs typeface="Tahoma"/>
              </a:rPr>
              <a:t>necessary, </a:t>
            </a:r>
            <a:r>
              <a:rPr sz="2200" dirty="0">
                <a:latin typeface="Tahoma"/>
                <a:cs typeface="Tahoma"/>
              </a:rPr>
              <a:t>add/commit them to </a:t>
            </a:r>
            <a:r>
              <a:rPr sz="2200" spc="-5" dirty="0">
                <a:latin typeface="Tahoma"/>
                <a:cs typeface="Tahoma"/>
              </a:rPr>
              <a:t>your </a:t>
            </a:r>
            <a:r>
              <a:rPr sz="2200" dirty="0">
                <a:latin typeface="Tahoma"/>
                <a:cs typeface="Tahoma"/>
              </a:rPr>
              <a:t>local</a:t>
            </a:r>
            <a:r>
              <a:rPr sz="2200" spc="275" dirty="0">
                <a:latin typeface="Tahoma"/>
                <a:cs typeface="Tahoma"/>
              </a:rPr>
              <a:t> </a:t>
            </a:r>
            <a:r>
              <a:rPr sz="2200" dirty="0">
                <a:latin typeface="Tahoma"/>
                <a:cs typeface="Tahoma"/>
              </a:rPr>
              <a:t>repo)</a:t>
            </a:r>
          </a:p>
          <a:p>
            <a:pPr>
              <a:lnSpc>
                <a:spcPct val="100000"/>
              </a:lnSpc>
            </a:pPr>
            <a:endParaRPr sz="2200" dirty="0">
              <a:latin typeface="Times New Roman"/>
              <a:cs typeface="Times New Roman"/>
            </a:endParaRPr>
          </a:p>
          <a:p>
            <a:pPr marL="241300" marR="219710" indent="-228600">
              <a:lnSpc>
                <a:spcPct val="101499"/>
              </a:lnSpc>
              <a:spcBef>
                <a:spcPts val="1435"/>
              </a:spcBef>
              <a:buChar char="•"/>
              <a:tabLst>
                <a:tab pos="244475" algn="l"/>
              </a:tabLst>
            </a:pPr>
            <a:r>
              <a:rPr sz="2400" dirty="0">
                <a:latin typeface="Tahoma"/>
                <a:cs typeface="Tahoma"/>
              </a:rPr>
              <a:t>To fetch the </a:t>
            </a:r>
            <a:r>
              <a:rPr sz="2400" spc="-5" dirty="0">
                <a:latin typeface="Tahoma"/>
                <a:cs typeface="Tahoma"/>
              </a:rPr>
              <a:t>most </a:t>
            </a:r>
            <a:r>
              <a:rPr sz="2400" dirty="0">
                <a:latin typeface="Tahoma"/>
                <a:cs typeface="Tahoma"/>
              </a:rPr>
              <a:t>recent updates from the </a:t>
            </a:r>
            <a:r>
              <a:rPr sz="2400" spc="-5" dirty="0">
                <a:latin typeface="Tahoma"/>
                <a:cs typeface="Tahoma"/>
              </a:rPr>
              <a:t>remote </a:t>
            </a:r>
            <a:r>
              <a:rPr sz="2400" dirty="0">
                <a:latin typeface="Tahoma"/>
                <a:cs typeface="Tahoma"/>
              </a:rPr>
              <a:t>repo</a:t>
            </a:r>
            <a:r>
              <a:rPr sz="2400" spc="-55" dirty="0">
                <a:latin typeface="Tahoma"/>
                <a:cs typeface="Tahoma"/>
              </a:rPr>
              <a:t> </a:t>
            </a:r>
            <a:r>
              <a:rPr sz="2400" dirty="0">
                <a:latin typeface="Tahoma"/>
                <a:cs typeface="Tahoma"/>
              </a:rPr>
              <a:t>into  </a:t>
            </a:r>
            <a:r>
              <a:rPr sz="2400" spc="-5" dirty="0">
                <a:latin typeface="Tahoma"/>
                <a:cs typeface="Tahoma"/>
              </a:rPr>
              <a:t>your </a:t>
            </a:r>
            <a:r>
              <a:rPr sz="2400" dirty="0">
                <a:latin typeface="Tahoma"/>
                <a:cs typeface="Tahoma"/>
              </a:rPr>
              <a:t>local repo, and put them into </a:t>
            </a:r>
            <a:r>
              <a:rPr sz="2400" spc="-5" dirty="0">
                <a:latin typeface="Tahoma"/>
                <a:cs typeface="Tahoma"/>
              </a:rPr>
              <a:t>your working directory:</a:t>
            </a:r>
            <a:endParaRPr sz="2400" dirty="0">
              <a:latin typeface="Tahoma"/>
              <a:cs typeface="Tahoma"/>
            </a:endParaRPr>
          </a:p>
          <a:p>
            <a:pPr marL="635000" lvl="1" indent="-279400">
              <a:lnSpc>
                <a:spcPct val="100000"/>
              </a:lnSpc>
              <a:spcBef>
                <a:spcPts val="445"/>
              </a:spcBef>
              <a:buChar char="–"/>
              <a:tabLst>
                <a:tab pos="635000" algn="l"/>
              </a:tabLst>
            </a:pPr>
            <a:r>
              <a:rPr sz="2200" spc="-5" dirty="0">
                <a:latin typeface="Courier New"/>
                <a:cs typeface="Courier New"/>
              </a:rPr>
              <a:t>git pull origin</a:t>
            </a:r>
            <a:r>
              <a:rPr sz="2200" spc="-75" dirty="0">
                <a:latin typeface="Courier New"/>
                <a:cs typeface="Courier New"/>
              </a:rPr>
              <a:t> </a:t>
            </a:r>
            <a:r>
              <a:rPr sz="2200" spc="-5" dirty="0">
                <a:latin typeface="Courier New"/>
                <a:cs typeface="Courier New"/>
              </a:rPr>
              <a:t>master</a:t>
            </a:r>
            <a:endParaRPr sz="2200" dirty="0">
              <a:latin typeface="Courier New"/>
              <a:cs typeface="Courier New"/>
            </a:endParaRPr>
          </a:p>
          <a:p>
            <a:pPr lvl="1">
              <a:lnSpc>
                <a:spcPct val="100000"/>
              </a:lnSpc>
              <a:buFont typeface="Courier New"/>
              <a:buChar char="–"/>
            </a:pPr>
            <a:endParaRPr sz="2200" dirty="0">
              <a:latin typeface="Times New Roman"/>
              <a:cs typeface="Times New Roman"/>
            </a:endParaRPr>
          </a:p>
          <a:p>
            <a:pPr marL="244475" indent="-231775">
              <a:lnSpc>
                <a:spcPct val="100000"/>
              </a:lnSpc>
              <a:spcBef>
                <a:spcPts val="1275"/>
              </a:spcBef>
              <a:buChar char="•"/>
              <a:tabLst>
                <a:tab pos="244475" algn="l"/>
              </a:tabLst>
            </a:pPr>
            <a:r>
              <a:rPr sz="2400" dirty="0">
                <a:latin typeface="Tahoma"/>
                <a:cs typeface="Tahoma"/>
              </a:rPr>
              <a:t>To put </a:t>
            </a:r>
            <a:r>
              <a:rPr sz="2400" spc="-5" dirty="0">
                <a:latin typeface="Tahoma"/>
                <a:cs typeface="Tahoma"/>
              </a:rPr>
              <a:t>your </a:t>
            </a:r>
            <a:r>
              <a:rPr sz="2400" dirty="0">
                <a:latin typeface="Tahoma"/>
                <a:cs typeface="Tahoma"/>
              </a:rPr>
              <a:t>changes from </a:t>
            </a:r>
            <a:r>
              <a:rPr sz="2400" spc="-5" dirty="0">
                <a:latin typeface="Tahoma"/>
                <a:cs typeface="Tahoma"/>
              </a:rPr>
              <a:t>your </a:t>
            </a:r>
            <a:r>
              <a:rPr sz="2400" dirty="0">
                <a:latin typeface="Tahoma"/>
                <a:cs typeface="Tahoma"/>
              </a:rPr>
              <a:t>local repo in the </a:t>
            </a:r>
            <a:r>
              <a:rPr sz="2400" spc="-5" dirty="0">
                <a:latin typeface="Tahoma"/>
                <a:cs typeface="Tahoma"/>
              </a:rPr>
              <a:t>remote</a:t>
            </a:r>
            <a:r>
              <a:rPr sz="2400" spc="-50" dirty="0">
                <a:latin typeface="Tahoma"/>
                <a:cs typeface="Tahoma"/>
              </a:rPr>
              <a:t> </a:t>
            </a:r>
            <a:r>
              <a:rPr sz="2400" dirty="0">
                <a:latin typeface="Tahoma"/>
                <a:cs typeface="Tahoma"/>
              </a:rPr>
              <a:t>repo:</a:t>
            </a:r>
          </a:p>
          <a:p>
            <a:pPr marL="635000" lvl="1" indent="-279400">
              <a:lnSpc>
                <a:spcPct val="100000"/>
              </a:lnSpc>
              <a:spcBef>
                <a:spcPts val="470"/>
              </a:spcBef>
              <a:buChar char="–"/>
              <a:tabLst>
                <a:tab pos="635000" algn="l"/>
              </a:tabLst>
            </a:pPr>
            <a:r>
              <a:rPr sz="2200" spc="-5" dirty="0">
                <a:latin typeface="Courier New"/>
                <a:cs typeface="Courier New"/>
              </a:rPr>
              <a:t>git push origin</a:t>
            </a:r>
            <a:r>
              <a:rPr sz="2200" spc="-75" dirty="0">
                <a:latin typeface="Courier New"/>
                <a:cs typeface="Courier New"/>
              </a:rPr>
              <a:t> </a:t>
            </a:r>
            <a:r>
              <a:rPr sz="2200" spc="-5" dirty="0">
                <a:latin typeface="Courier New"/>
                <a:cs typeface="Courier New"/>
              </a:rPr>
              <a:t>master</a:t>
            </a:r>
            <a:endParaRPr sz="2200" dirty="0">
              <a:latin typeface="Courier New"/>
              <a:cs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311" y="693419"/>
            <a:ext cx="2677160" cy="670560"/>
          </a:xfrm>
          <a:prstGeom prst="rect">
            <a:avLst/>
          </a:prstGeom>
        </p:spPr>
        <p:txBody>
          <a:bodyPr vert="horz" wrap="square" lIns="0" tIns="0" rIns="0" bIns="0" rtlCol="0">
            <a:spAutoFit/>
          </a:bodyPr>
          <a:lstStyle/>
          <a:p>
            <a:pPr marL="12700">
              <a:lnSpc>
                <a:spcPct val="100000"/>
              </a:lnSpc>
              <a:tabLst>
                <a:tab pos="1846580" algn="l"/>
              </a:tabLst>
            </a:pPr>
            <a:r>
              <a:rPr dirty="0"/>
              <a:t>A</a:t>
            </a:r>
            <a:r>
              <a:rPr spc="-5" dirty="0"/>
              <a:t>b</a:t>
            </a:r>
            <a:r>
              <a:rPr dirty="0"/>
              <a:t>o</a:t>
            </a:r>
            <a:r>
              <a:rPr spc="-5" dirty="0"/>
              <a:t>u</a:t>
            </a:r>
            <a:r>
              <a:rPr dirty="0"/>
              <a:t>t	Git</a:t>
            </a:r>
          </a:p>
        </p:txBody>
      </p:sp>
      <p:sp>
        <p:nvSpPr>
          <p:cNvPr id="3" name="object 3"/>
          <p:cNvSpPr txBox="1"/>
          <p:nvPr/>
        </p:nvSpPr>
        <p:spPr>
          <a:xfrm>
            <a:off x="689263" y="1818640"/>
            <a:ext cx="6390640" cy="4336415"/>
          </a:xfrm>
          <a:prstGeom prst="rect">
            <a:avLst/>
          </a:prstGeom>
        </p:spPr>
        <p:txBody>
          <a:bodyPr vert="horz" wrap="square" lIns="0" tIns="0" rIns="0" bIns="0" rtlCol="0">
            <a:spAutoFit/>
          </a:bodyPr>
          <a:lstStyle/>
          <a:p>
            <a:pPr marL="241300" marR="2558415" indent="-228600">
              <a:lnSpc>
                <a:spcPts val="2800"/>
              </a:lnSpc>
              <a:buChar char="•"/>
              <a:tabLst>
                <a:tab pos="244475" algn="l"/>
              </a:tabLst>
            </a:pPr>
            <a:r>
              <a:rPr sz="2400" dirty="0">
                <a:latin typeface="Tahoma"/>
                <a:cs typeface="Tahoma"/>
              </a:rPr>
              <a:t>Created by Linus</a:t>
            </a:r>
            <a:r>
              <a:rPr sz="2400" spc="-65" dirty="0">
                <a:latin typeface="Tahoma"/>
                <a:cs typeface="Tahoma"/>
              </a:rPr>
              <a:t> </a:t>
            </a:r>
            <a:r>
              <a:rPr sz="2400" spc="-5" dirty="0">
                <a:latin typeface="Tahoma"/>
                <a:cs typeface="Tahoma"/>
              </a:rPr>
              <a:t>Torvalds,  </a:t>
            </a:r>
            <a:r>
              <a:rPr sz="2400" dirty="0">
                <a:latin typeface="Tahoma"/>
                <a:cs typeface="Tahoma"/>
              </a:rPr>
              <a:t>creator of Linux, in</a:t>
            </a:r>
            <a:r>
              <a:rPr sz="2400" spc="-100" dirty="0">
                <a:latin typeface="Tahoma"/>
                <a:cs typeface="Tahoma"/>
              </a:rPr>
              <a:t> </a:t>
            </a:r>
            <a:r>
              <a:rPr sz="2400" dirty="0">
                <a:latin typeface="Tahoma"/>
                <a:cs typeface="Tahoma"/>
              </a:rPr>
              <a:t>2005</a:t>
            </a:r>
            <a:endParaRPr sz="2400">
              <a:latin typeface="Tahoma"/>
              <a:cs typeface="Tahoma"/>
            </a:endParaRPr>
          </a:p>
          <a:p>
            <a:pPr marL="635000" lvl="1" indent="-279400">
              <a:lnSpc>
                <a:spcPct val="100000"/>
              </a:lnSpc>
              <a:spcBef>
                <a:spcPts val="465"/>
              </a:spcBef>
              <a:buChar char="–"/>
              <a:tabLst>
                <a:tab pos="635000" algn="l"/>
              </a:tabLst>
            </a:pPr>
            <a:r>
              <a:rPr sz="2200" dirty="0">
                <a:latin typeface="Tahoma"/>
                <a:cs typeface="Tahoma"/>
              </a:rPr>
              <a:t>Came out of Linux </a:t>
            </a:r>
            <a:r>
              <a:rPr sz="2200" spc="-5" dirty="0">
                <a:latin typeface="Tahoma"/>
                <a:cs typeface="Tahoma"/>
              </a:rPr>
              <a:t>development</a:t>
            </a:r>
            <a:r>
              <a:rPr sz="2200" spc="-50" dirty="0">
                <a:latin typeface="Tahoma"/>
                <a:cs typeface="Tahoma"/>
              </a:rPr>
              <a:t> </a:t>
            </a:r>
            <a:r>
              <a:rPr sz="2200" dirty="0">
                <a:latin typeface="Tahoma"/>
                <a:cs typeface="Tahoma"/>
              </a:rPr>
              <a:t>community</a:t>
            </a:r>
            <a:endParaRPr sz="2200">
              <a:latin typeface="Tahoma"/>
              <a:cs typeface="Tahoma"/>
            </a:endParaRPr>
          </a:p>
          <a:p>
            <a:pPr marL="635000" lvl="1" indent="-279400">
              <a:lnSpc>
                <a:spcPct val="100000"/>
              </a:lnSpc>
              <a:spcBef>
                <a:spcPts val="560"/>
              </a:spcBef>
              <a:buChar char="–"/>
              <a:tabLst>
                <a:tab pos="635000" algn="l"/>
              </a:tabLst>
            </a:pPr>
            <a:r>
              <a:rPr sz="2200" dirty="0">
                <a:latin typeface="Tahoma"/>
                <a:cs typeface="Tahoma"/>
              </a:rPr>
              <a:t>Designed to do </a:t>
            </a:r>
            <a:r>
              <a:rPr sz="2200" spc="-5" dirty="0">
                <a:latin typeface="Tahoma"/>
                <a:cs typeface="Tahoma"/>
              </a:rPr>
              <a:t>version </a:t>
            </a:r>
            <a:r>
              <a:rPr sz="2200" dirty="0">
                <a:latin typeface="Tahoma"/>
                <a:cs typeface="Tahoma"/>
              </a:rPr>
              <a:t>control on Linux</a:t>
            </a:r>
            <a:r>
              <a:rPr sz="2200" spc="-40" dirty="0">
                <a:latin typeface="Tahoma"/>
                <a:cs typeface="Tahoma"/>
              </a:rPr>
              <a:t> </a:t>
            </a:r>
            <a:r>
              <a:rPr sz="2200" spc="-5" dirty="0">
                <a:latin typeface="Tahoma"/>
                <a:cs typeface="Tahoma"/>
              </a:rPr>
              <a:t>kernel</a:t>
            </a:r>
            <a:endParaRPr sz="2200">
              <a:latin typeface="Tahoma"/>
              <a:cs typeface="Tahoma"/>
            </a:endParaRPr>
          </a:p>
          <a:p>
            <a:pPr lvl="1">
              <a:lnSpc>
                <a:spcPct val="100000"/>
              </a:lnSpc>
              <a:buFont typeface="Tahoma"/>
              <a:buChar char="–"/>
            </a:pPr>
            <a:endParaRPr sz="2200">
              <a:latin typeface="Times New Roman"/>
              <a:cs typeface="Times New Roman"/>
            </a:endParaRPr>
          </a:p>
          <a:p>
            <a:pPr marL="244475" indent="-231775">
              <a:lnSpc>
                <a:spcPct val="100000"/>
              </a:lnSpc>
              <a:spcBef>
                <a:spcPts val="1475"/>
              </a:spcBef>
              <a:buChar char="•"/>
              <a:tabLst>
                <a:tab pos="244475" algn="l"/>
              </a:tabLst>
            </a:pPr>
            <a:r>
              <a:rPr sz="2400" dirty="0">
                <a:latin typeface="Tahoma"/>
                <a:cs typeface="Tahoma"/>
              </a:rPr>
              <a:t>Goals of</a:t>
            </a:r>
            <a:r>
              <a:rPr sz="2400" spc="-100" dirty="0">
                <a:latin typeface="Tahoma"/>
                <a:cs typeface="Tahoma"/>
              </a:rPr>
              <a:t> </a:t>
            </a:r>
            <a:r>
              <a:rPr sz="2400" dirty="0">
                <a:latin typeface="Tahoma"/>
                <a:cs typeface="Tahoma"/>
              </a:rPr>
              <a:t>Git:</a:t>
            </a:r>
            <a:endParaRPr sz="2400">
              <a:latin typeface="Tahoma"/>
              <a:cs typeface="Tahoma"/>
            </a:endParaRPr>
          </a:p>
          <a:p>
            <a:pPr marL="923925" lvl="1" indent="-568325">
              <a:lnSpc>
                <a:spcPct val="100000"/>
              </a:lnSpc>
              <a:spcBef>
                <a:spcPts val="570"/>
              </a:spcBef>
              <a:buChar char="–"/>
              <a:tabLst>
                <a:tab pos="635000" algn="l"/>
              </a:tabLst>
            </a:pPr>
            <a:r>
              <a:rPr sz="2200" spc="-5" dirty="0">
                <a:latin typeface="Tahoma"/>
                <a:cs typeface="Tahoma"/>
              </a:rPr>
              <a:t>Speed</a:t>
            </a:r>
            <a:endParaRPr sz="2200">
              <a:latin typeface="Tahoma"/>
              <a:cs typeface="Tahoma"/>
            </a:endParaRPr>
          </a:p>
          <a:p>
            <a:pPr marL="923925" marR="1346200" lvl="1" indent="-568325">
              <a:lnSpc>
                <a:spcPct val="101200"/>
              </a:lnSpc>
              <a:spcBef>
                <a:spcPts val="425"/>
              </a:spcBef>
              <a:buChar char="–"/>
              <a:tabLst>
                <a:tab pos="635000" algn="l"/>
              </a:tabLst>
            </a:pPr>
            <a:r>
              <a:rPr sz="2200" dirty="0">
                <a:latin typeface="Tahoma"/>
                <a:cs typeface="Tahoma"/>
              </a:rPr>
              <a:t>Support for non-linear</a:t>
            </a:r>
            <a:r>
              <a:rPr sz="2200" spc="-50" dirty="0">
                <a:latin typeface="Tahoma"/>
                <a:cs typeface="Tahoma"/>
              </a:rPr>
              <a:t> </a:t>
            </a:r>
            <a:r>
              <a:rPr sz="2200" spc="-5" dirty="0">
                <a:latin typeface="Tahoma"/>
                <a:cs typeface="Tahoma"/>
              </a:rPr>
              <a:t>development  </a:t>
            </a:r>
            <a:r>
              <a:rPr sz="2200" dirty="0">
                <a:latin typeface="Tahoma"/>
                <a:cs typeface="Tahoma"/>
              </a:rPr>
              <a:t>(thousands of parallel</a:t>
            </a:r>
            <a:r>
              <a:rPr sz="2200" spc="-100" dirty="0">
                <a:latin typeface="Tahoma"/>
                <a:cs typeface="Tahoma"/>
              </a:rPr>
              <a:t> </a:t>
            </a:r>
            <a:r>
              <a:rPr sz="2200" dirty="0">
                <a:latin typeface="Tahoma"/>
                <a:cs typeface="Tahoma"/>
              </a:rPr>
              <a:t>branches)</a:t>
            </a:r>
            <a:endParaRPr sz="2200">
              <a:latin typeface="Tahoma"/>
              <a:cs typeface="Tahoma"/>
            </a:endParaRPr>
          </a:p>
          <a:p>
            <a:pPr marL="635000" lvl="1" indent="-279400">
              <a:lnSpc>
                <a:spcPct val="100000"/>
              </a:lnSpc>
              <a:spcBef>
                <a:spcPts val="484"/>
              </a:spcBef>
              <a:buChar char="–"/>
              <a:tabLst>
                <a:tab pos="635000" algn="l"/>
              </a:tabLst>
            </a:pPr>
            <a:r>
              <a:rPr sz="2200" dirty="0">
                <a:latin typeface="Tahoma"/>
                <a:cs typeface="Tahoma"/>
              </a:rPr>
              <a:t>Fully</a:t>
            </a:r>
            <a:r>
              <a:rPr sz="2200" spc="-105" dirty="0">
                <a:latin typeface="Tahoma"/>
                <a:cs typeface="Tahoma"/>
              </a:rPr>
              <a:t> </a:t>
            </a:r>
            <a:r>
              <a:rPr sz="2200" dirty="0">
                <a:latin typeface="Tahoma"/>
                <a:cs typeface="Tahoma"/>
              </a:rPr>
              <a:t>distributed</a:t>
            </a:r>
            <a:endParaRPr sz="2200">
              <a:latin typeface="Tahoma"/>
              <a:cs typeface="Tahoma"/>
            </a:endParaRPr>
          </a:p>
          <a:p>
            <a:pPr marL="635000" lvl="1" indent="-279400">
              <a:lnSpc>
                <a:spcPct val="100000"/>
              </a:lnSpc>
              <a:spcBef>
                <a:spcPts val="560"/>
              </a:spcBef>
              <a:buChar char="–"/>
              <a:tabLst>
                <a:tab pos="635000" algn="l"/>
              </a:tabLst>
            </a:pPr>
            <a:r>
              <a:rPr sz="2200" dirty="0">
                <a:latin typeface="Tahoma"/>
                <a:cs typeface="Tahoma"/>
              </a:rPr>
              <a:t>Able to handle large projects</a:t>
            </a:r>
            <a:r>
              <a:rPr sz="2200" spc="-100" dirty="0">
                <a:latin typeface="Tahoma"/>
                <a:cs typeface="Tahoma"/>
              </a:rPr>
              <a:t> </a:t>
            </a:r>
            <a:r>
              <a:rPr sz="2200" dirty="0">
                <a:latin typeface="Tahoma"/>
                <a:cs typeface="Tahoma"/>
              </a:rPr>
              <a:t>efficiently</a:t>
            </a:r>
            <a:endParaRPr sz="2200">
              <a:latin typeface="Tahoma"/>
              <a:cs typeface="Tahoma"/>
            </a:endParaRPr>
          </a:p>
        </p:txBody>
      </p:sp>
      <p:sp>
        <p:nvSpPr>
          <p:cNvPr id="4" name="object 4"/>
          <p:cNvSpPr txBox="1"/>
          <p:nvPr/>
        </p:nvSpPr>
        <p:spPr>
          <a:xfrm>
            <a:off x="1032163" y="6608826"/>
            <a:ext cx="3776979" cy="347980"/>
          </a:xfrm>
          <a:prstGeom prst="rect">
            <a:avLst/>
          </a:prstGeom>
        </p:spPr>
        <p:txBody>
          <a:bodyPr vert="horz" wrap="square" lIns="0" tIns="0" rIns="0" bIns="0" rtlCol="0">
            <a:spAutoFit/>
          </a:bodyPr>
          <a:lstStyle/>
          <a:p>
            <a:pPr marL="12700">
              <a:lnSpc>
                <a:spcPct val="100000"/>
              </a:lnSpc>
            </a:pPr>
            <a:r>
              <a:rPr sz="2200" dirty="0">
                <a:latin typeface="Tahoma"/>
                <a:cs typeface="Tahoma"/>
              </a:rPr>
              <a:t>– </a:t>
            </a:r>
            <a:r>
              <a:rPr sz="2250" i="1" spc="-25" dirty="0">
                <a:latin typeface="Tahoma"/>
                <a:cs typeface="Tahoma"/>
              </a:rPr>
              <a:t>(A </a:t>
            </a:r>
            <a:r>
              <a:rPr sz="2250" i="1" spc="-20" dirty="0">
                <a:latin typeface="Tahoma"/>
                <a:cs typeface="Tahoma"/>
              </a:rPr>
              <a:t>"git" is </a:t>
            </a:r>
            <a:r>
              <a:rPr sz="2250" i="1" spc="-30" dirty="0">
                <a:latin typeface="Tahoma"/>
                <a:cs typeface="Tahoma"/>
              </a:rPr>
              <a:t>a </a:t>
            </a:r>
            <a:r>
              <a:rPr sz="2250" i="1" spc="-25" dirty="0">
                <a:latin typeface="Tahoma"/>
                <a:cs typeface="Tahoma"/>
              </a:rPr>
              <a:t>cranky old</a:t>
            </a:r>
            <a:r>
              <a:rPr sz="2250" i="1" spc="240" dirty="0">
                <a:latin typeface="Tahoma"/>
                <a:cs typeface="Tahoma"/>
              </a:rPr>
              <a:t> </a:t>
            </a:r>
            <a:r>
              <a:rPr sz="2250" i="1" spc="-30" dirty="0">
                <a:latin typeface="Tahoma"/>
                <a:cs typeface="Tahoma"/>
              </a:rPr>
              <a:t>man.</a:t>
            </a:r>
            <a:endParaRPr sz="2250">
              <a:latin typeface="Tahoma"/>
              <a:cs typeface="Tahoma"/>
            </a:endParaRPr>
          </a:p>
        </p:txBody>
      </p:sp>
      <p:sp>
        <p:nvSpPr>
          <p:cNvPr id="5" name="object 5"/>
          <p:cNvSpPr txBox="1"/>
          <p:nvPr/>
        </p:nvSpPr>
        <p:spPr>
          <a:xfrm>
            <a:off x="4957761" y="6608826"/>
            <a:ext cx="2687320" cy="347980"/>
          </a:xfrm>
          <a:prstGeom prst="rect">
            <a:avLst/>
          </a:prstGeom>
        </p:spPr>
        <p:txBody>
          <a:bodyPr vert="horz" wrap="square" lIns="0" tIns="0" rIns="0" bIns="0" rtlCol="0">
            <a:spAutoFit/>
          </a:bodyPr>
          <a:lstStyle/>
          <a:p>
            <a:pPr marL="12700">
              <a:lnSpc>
                <a:spcPct val="100000"/>
              </a:lnSpc>
            </a:pPr>
            <a:r>
              <a:rPr sz="2250" i="1" spc="-25" dirty="0">
                <a:latin typeface="Tahoma"/>
                <a:cs typeface="Tahoma"/>
              </a:rPr>
              <a:t>Linus </a:t>
            </a:r>
            <a:r>
              <a:rPr sz="2250" i="1" spc="-30" dirty="0">
                <a:latin typeface="Tahoma"/>
                <a:cs typeface="Tahoma"/>
              </a:rPr>
              <a:t>meant</a:t>
            </a:r>
            <a:r>
              <a:rPr sz="2250" i="1" spc="-60" dirty="0">
                <a:latin typeface="Tahoma"/>
                <a:cs typeface="Tahoma"/>
              </a:rPr>
              <a:t> </a:t>
            </a:r>
            <a:r>
              <a:rPr sz="2250" i="1" spc="-25" dirty="0">
                <a:latin typeface="Tahoma"/>
                <a:cs typeface="Tahoma"/>
              </a:rPr>
              <a:t>himself.)</a:t>
            </a:r>
            <a:endParaRPr sz="2250">
              <a:latin typeface="Tahoma"/>
              <a:cs typeface="Tahoma"/>
            </a:endParaRPr>
          </a:p>
        </p:txBody>
      </p:sp>
      <p:sp>
        <p:nvSpPr>
          <p:cNvPr id="6" name="object 6"/>
          <p:cNvSpPr/>
          <p:nvPr/>
        </p:nvSpPr>
        <p:spPr>
          <a:xfrm>
            <a:off x="7544727" y="1790700"/>
            <a:ext cx="1714500" cy="17145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392327" y="3867150"/>
            <a:ext cx="2076450" cy="207645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1920">
              <a:lnSpc>
                <a:spcPts val="1335"/>
              </a:lnSpc>
            </a:pPr>
            <a:fld id="{81D60167-4931-47E6-BA6A-407CBD079E47}" type="slidenum">
              <a:rPr dirty="0"/>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Fetch &amp; Merge</a:t>
            </a:r>
            <a:endParaRPr lang="en-US" dirty="0"/>
          </a:p>
        </p:txBody>
      </p:sp>
      <p:sp>
        <p:nvSpPr>
          <p:cNvPr id="3" name="Text Placeholder 2"/>
          <p:cNvSpPr>
            <a:spLocks noGrp="1"/>
          </p:cNvSpPr>
          <p:nvPr>
            <p:ph type="body" idx="1"/>
          </p:nvPr>
        </p:nvSpPr>
        <p:spPr>
          <a:xfrm>
            <a:off x="637886" y="1818640"/>
            <a:ext cx="8782626" cy="4431983"/>
          </a:xfrm>
        </p:spPr>
        <p:txBody>
          <a:bodyPr/>
          <a:lstStyle/>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fetch</a:t>
            </a:r>
            <a:r>
              <a:rPr lang="en-US" dirty="0"/>
              <a:t> downloads all the changes needed to represent the given remote branch. Typically this is </a:t>
            </a:r>
            <a:r>
              <a:rPr lang="en-US" dirty="0">
                <a:latin typeface="Courier New" panose="02070309020205020404" pitchFamily="49" charset="0"/>
                <a:cs typeface="Courier New" panose="02070309020205020404" pitchFamily="49" charset="0"/>
              </a:rPr>
              <a:t>origin/master</a:t>
            </a:r>
            <a:r>
              <a:rPr lang="en-US" dirty="0"/>
              <a:t> or similar</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merge</a:t>
            </a:r>
            <a:r>
              <a:rPr lang="en-US" dirty="0"/>
              <a:t> merges two branches together by creating new commits or fast-forwarding (or a combination). It doesn't change any commits you have made, and you can always roll back to your old branch (using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reset</a:t>
            </a:r>
            <a:r>
              <a:rPr lang="en-US" dirty="0"/>
              <a:t> or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checkout</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pull</a:t>
            </a:r>
            <a:r>
              <a:rPr lang="en-US" dirty="0"/>
              <a:t> is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fetch</a:t>
            </a:r>
            <a:r>
              <a:rPr lang="en-US" dirty="0"/>
              <a:t> followed by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merge</a:t>
            </a:r>
            <a:r>
              <a:rPr lang="en-US" dirty="0"/>
              <a:t> (or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rebase</a:t>
            </a:r>
            <a:r>
              <a:rPr lang="en-US" dirty="0"/>
              <a:t> if </a:t>
            </a:r>
            <a:r>
              <a:rPr lang="en-US" dirty="0">
                <a:latin typeface="Courier New" panose="02070309020205020404" pitchFamily="49" charset="0"/>
                <a:cs typeface="Courier New" panose="02070309020205020404" pitchFamily="49" charset="0"/>
              </a:rPr>
              <a:t>--rebase</a:t>
            </a:r>
            <a:r>
              <a:rPr lang="en-US" dirty="0"/>
              <a:t> is given).</a:t>
            </a:r>
          </a:p>
        </p:txBody>
      </p:sp>
    </p:spTree>
    <p:extLst>
      <p:ext uri="{BB962C8B-B14F-4D97-AF65-F5344CB8AC3E}">
        <p14:creationId xmlns:p14="http://schemas.microsoft.com/office/powerpoint/2010/main" val="402806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Clone &amp; Branch</a:t>
            </a:r>
            <a:endParaRPr lang="en-US" dirty="0"/>
          </a:p>
        </p:txBody>
      </p:sp>
      <p:sp>
        <p:nvSpPr>
          <p:cNvPr id="3" name="Text Placeholder 2"/>
          <p:cNvSpPr>
            <a:spLocks noGrp="1"/>
          </p:cNvSpPr>
          <p:nvPr>
            <p:ph type="body" idx="1"/>
          </p:nvPr>
        </p:nvSpPr>
        <p:spPr>
          <a:xfrm>
            <a:off x="637886" y="1818640"/>
            <a:ext cx="8782626" cy="5909310"/>
          </a:xfrm>
        </p:spPr>
        <p:txBody>
          <a:bodyPr/>
          <a:lstStyle/>
          <a:p>
            <a:r>
              <a:rPr lang="en-US" dirty="0" smtClean="0">
                <a:latin typeface="Courier New" panose="02070309020205020404" pitchFamily="49" charset="0"/>
                <a:cs typeface="Courier New" panose="02070309020205020404" pitchFamily="49" charset="0"/>
              </a:rPr>
              <a:t>GIT Clone</a:t>
            </a:r>
            <a:r>
              <a:rPr lang="en-US" dirty="0" smtClean="0"/>
              <a:t> operation </a:t>
            </a:r>
            <a:r>
              <a:rPr lang="en-US" dirty="0"/>
              <a:t>creates the instance of the repository. Clone operation not only checks out the working copy, but it also mirrors the complete repository. Users can perform many operations with this local repository. The only time networking gets involved is when the repository instances are being synchronized</a:t>
            </a:r>
            <a:r>
              <a:rPr lang="en-US" dirty="0" smtClean="0"/>
              <a:t>.</a:t>
            </a:r>
          </a:p>
          <a:p>
            <a:endParaRPr lang="en-US" dirty="0"/>
          </a:p>
          <a:p>
            <a:r>
              <a:rPr lang="en-US" dirty="0" smtClean="0">
                <a:latin typeface="Courier New" panose="02070309020205020404" pitchFamily="49" charset="0"/>
                <a:cs typeface="Courier New" panose="02070309020205020404" pitchFamily="49" charset="0"/>
              </a:rPr>
              <a:t>GIT Branch:</a:t>
            </a:r>
            <a:r>
              <a:rPr lang="en-US" dirty="0" smtClean="0"/>
              <a:t> Branches </a:t>
            </a:r>
            <a:r>
              <a:rPr lang="en-US" dirty="0"/>
              <a:t>are used to create another line of development. By default, </a:t>
            </a:r>
            <a:r>
              <a:rPr lang="en-US" dirty="0" err="1"/>
              <a:t>Git</a:t>
            </a:r>
            <a:r>
              <a:rPr lang="en-US" dirty="0"/>
              <a:t> has a master branch, which is same as trunk in Subversion. Usually, a branch is created to work on a new feature. Once the feature is completed, it is merged back with the master branch and we delete the branch. Every branch is referenced by HEAD, which points to the latest commit in the branch. Whenever you make a commit, HEAD is updated with the latest commit.</a:t>
            </a:r>
          </a:p>
          <a:p>
            <a:endParaRPr lang="en-US" dirty="0"/>
          </a:p>
        </p:txBody>
      </p:sp>
    </p:spTree>
    <p:extLst>
      <p:ext uri="{BB962C8B-B14F-4D97-AF65-F5344CB8AC3E}">
        <p14:creationId xmlns:p14="http://schemas.microsoft.com/office/powerpoint/2010/main" val="288738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744855">
              <a:lnSpc>
                <a:spcPct val="100000"/>
              </a:lnSpc>
            </a:pPr>
            <a:r>
              <a:rPr spc="-5" dirty="0"/>
              <a:t>Installing/learning</a:t>
            </a:r>
            <a:r>
              <a:rPr spc="-55" dirty="0"/>
              <a:t> </a:t>
            </a:r>
            <a:r>
              <a:rPr dirty="0"/>
              <a:t>Git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1920">
              <a:lnSpc>
                <a:spcPts val="1335"/>
              </a:lnSpc>
            </a:pPr>
            <a:fld id="{81D60167-4931-47E6-BA6A-407CBD079E47}" type="slidenum">
              <a:rPr dirty="0"/>
              <a:t>22</a:t>
            </a:fld>
            <a:endParaRPr dirty="0"/>
          </a:p>
        </p:txBody>
      </p:sp>
      <p:sp>
        <p:nvSpPr>
          <p:cNvPr id="3" name="object 3"/>
          <p:cNvSpPr txBox="1"/>
          <p:nvPr/>
        </p:nvSpPr>
        <p:spPr>
          <a:xfrm>
            <a:off x="689263" y="1798320"/>
            <a:ext cx="8235950" cy="3608704"/>
          </a:xfrm>
          <a:prstGeom prst="rect">
            <a:avLst/>
          </a:prstGeom>
        </p:spPr>
        <p:txBody>
          <a:bodyPr vert="horz" wrap="square" lIns="0" tIns="0" rIns="0" bIns="0" rtlCol="0">
            <a:spAutoFit/>
          </a:bodyPr>
          <a:lstStyle/>
          <a:p>
            <a:pPr marL="244475" indent="-231775">
              <a:lnSpc>
                <a:spcPct val="100000"/>
              </a:lnSpc>
              <a:buChar char="•"/>
              <a:tabLst>
                <a:tab pos="244475" algn="l"/>
              </a:tabLst>
            </a:pPr>
            <a:r>
              <a:rPr sz="2400" dirty="0">
                <a:latin typeface="Tahoma"/>
                <a:cs typeface="Tahoma"/>
              </a:rPr>
              <a:t>Git </a:t>
            </a:r>
            <a:r>
              <a:rPr sz="2400" spc="-5" dirty="0">
                <a:latin typeface="Tahoma"/>
                <a:cs typeface="Tahoma"/>
              </a:rPr>
              <a:t>website:</a:t>
            </a:r>
            <a:r>
              <a:rPr sz="2400" spc="15" dirty="0">
                <a:latin typeface="Tahoma"/>
                <a:cs typeface="Tahoma"/>
              </a:rPr>
              <a:t> </a:t>
            </a:r>
            <a:r>
              <a:rPr sz="2400" u="heavy" spc="-5" dirty="0">
                <a:solidFill>
                  <a:srgbClr val="009999"/>
                </a:solidFill>
                <a:latin typeface="Tahoma"/>
                <a:cs typeface="Tahoma"/>
                <a:hlinkClick r:id="rId2"/>
              </a:rPr>
              <a:t>http://git-scm.com/</a:t>
            </a:r>
            <a:endParaRPr sz="2400">
              <a:latin typeface="Tahoma"/>
              <a:cs typeface="Tahoma"/>
            </a:endParaRPr>
          </a:p>
          <a:p>
            <a:pPr marL="635000" lvl="1" indent="-279400">
              <a:lnSpc>
                <a:spcPct val="100000"/>
              </a:lnSpc>
              <a:spcBef>
                <a:spcPts val="445"/>
              </a:spcBef>
              <a:buChar char="–"/>
              <a:tabLst>
                <a:tab pos="635000" algn="l"/>
                <a:tab pos="3666490" algn="l"/>
              </a:tabLst>
            </a:pPr>
            <a:r>
              <a:rPr sz="2200" dirty="0">
                <a:latin typeface="Tahoma"/>
                <a:cs typeface="Tahoma"/>
              </a:rPr>
              <a:t>Free on-line book:	</a:t>
            </a:r>
            <a:r>
              <a:rPr sz="2200" u="sng" dirty="0">
                <a:solidFill>
                  <a:srgbClr val="009999"/>
                </a:solidFill>
                <a:latin typeface="Tahoma"/>
                <a:cs typeface="Tahoma"/>
                <a:hlinkClick r:id="rId3"/>
              </a:rPr>
              <a:t>http://git-scm.com/book</a:t>
            </a:r>
            <a:endParaRPr sz="2200">
              <a:latin typeface="Tahoma"/>
              <a:cs typeface="Tahoma"/>
            </a:endParaRPr>
          </a:p>
          <a:p>
            <a:pPr marL="635000" lvl="1" indent="-279400">
              <a:lnSpc>
                <a:spcPct val="100000"/>
              </a:lnSpc>
              <a:spcBef>
                <a:spcPts val="560"/>
              </a:spcBef>
              <a:buChar char="–"/>
              <a:tabLst>
                <a:tab pos="635000" algn="l"/>
                <a:tab pos="3666490" algn="l"/>
              </a:tabLst>
            </a:pPr>
            <a:r>
              <a:rPr sz="2200" dirty="0">
                <a:latin typeface="Tahoma"/>
                <a:cs typeface="Tahoma"/>
              </a:rPr>
              <a:t>Reference page for Git:	</a:t>
            </a:r>
            <a:r>
              <a:rPr sz="2200" u="sng" dirty="0">
                <a:solidFill>
                  <a:srgbClr val="009999"/>
                </a:solidFill>
                <a:latin typeface="Tahoma"/>
                <a:cs typeface="Tahoma"/>
                <a:hlinkClick r:id="rId4"/>
              </a:rPr>
              <a:t>http://gitref.org/index.html</a:t>
            </a:r>
            <a:endParaRPr sz="2200">
              <a:latin typeface="Tahoma"/>
              <a:cs typeface="Tahoma"/>
            </a:endParaRPr>
          </a:p>
          <a:p>
            <a:pPr marL="635000" lvl="1" indent="-279400">
              <a:lnSpc>
                <a:spcPct val="100000"/>
              </a:lnSpc>
              <a:spcBef>
                <a:spcPts val="560"/>
              </a:spcBef>
              <a:buChar char="–"/>
              <a:tabLst>
                <a:tab pos="635000" algn="l"/>
              </a:tabLst>
            </a:pPr>
            <a:r>
              <a:rPr sz="2200" dirty="0">
                <a:latin typeface="Tahoma"/>
                <a:cs typeface="Tahoma"/>
              </a:rPr>
              <a:t>Git tutorial:</a:t>
            </a:r>
            <a:r>
              <a:rPr sz="2200" spc="-105" dirty="0">
                <a:latin typeface="Tahoma"/>
                <a:cs typeface="Tahoma"/>
              </a:rPr>
              <a:t> </a:t>
            </a:r>
            <a:r>
              <a:rPr sz="2200" u="sng" dirty="0">
                <a:solidFill>
                  <a:srgbClr val="009999"/>
                </a:solidFill>
                <a:latin typeface="Tahoma"/>
                <a:cs typeface="Tahoma"/>
                <a:hlinkClick r:id="rId5"/>
              </a:rPr>
              <a:t>http://schacon.github.com/git/gittutorial.html</a:t>
            </a:r>
            <a:endParaRPr sz="2200">
              <a:latin typeface="Tahoma"/>
              <a:cs typeface="Tahoma"/>
            </a:endParaRPr>
          </a:p>
          <a:p>
            <a:pPr marL="635000" lvl="1" indent="-279400">
              <a:lnSpc>
                <a:spcPct val="100000"/>
              </a:lnSpc>
              <a:spcBef>
                <a:spcPts val="459"/>
              </a:spcBef>
              <a:buChar char="–"/>
              <a:tabLst>
                <a:tab pos="635000" algn="l"/>
              </a:tabLst>
            </a:pPr>
            <a:r>
              <a:rPr sz="2200" dirty="0">
                <a:latin typeface="Tahoma"/>
                <a:cs typeface="Tahoma"/>
              </a:rPr>
              <a:t>Git for Computer</a:t>
            </a:r>
            <a:r>
              <a:rPr sz="2200" spc="-100" dirty="0">
                <a:latin typeface="Tahoma"/>
                <a:cs typeface="Tahoma"/>
              </a:rPr>
              <a:t> </a:t>
            </a:r>
            <a:r>
              <a:rPr sz="2200" dirty="0">
                <a:latin typeface="Tahoma"/>
                <a:cs typeface="Tahoma"/>
              </a:rPr>
              <a:t>Scientists:</a:t>
            </a:r>
            <a:endParaRPr sz="2200">
              <a:latin typeface="Tahoma"/>
              <a:cs typeface="Tahoma"/>
            </a:endParaRPr>
          </a:p>
          <a:p>
            <a:pPr marL="923925" lvl="2" indent="-174625">
              <a:lnSpc>
                <a:spcPct val="100000"/>
              </a:lnSpc>
              <a:spcBef>
                <a:spcPts val="509"/>
              </a:spcBef>
              <a:buClr>
                <a:srgbClr val="000000"/>
              </a:buClr>
              <a:buChar char="•"/>
              <a:tabLst>
                <a:tab pos="923925" algn="l"/>
              </a:tabLst>
            </a:pPr>
            <a:r>
              <a:rPr sz="2000" u="sng" dirty="0">
                <a:solidFill>
                  <a:srgbClr val="009999"/>
                </a:solidFill>
                <a:latin typeface="Tahoma"/>
                <a:cs typeface="Tahoma"/>
                <a:hlinkClick r:id="rId6"/>
              </a:rPr>
              <a:t>http://eagain.net/articles/git-for-computer-scientists/</a:t>
            </a:r>
            <a:endParaRPr sz="2000">
              <a:latin typeface="Tahoma"/>
              <a:cs typeface="Tahoma"/>
            </a:endParaRPr>
          </a:p>
          <a:p>
            <a:pPr lvl="2">
              <a:lnSpc>
                <a:spcPct val="100000"/>
              </a:lnSpc>
              <a:buFont typeface="Tahoma"/>
              <a:buChar char="•"/>
            </a:pPr>
            <a:endParaRPr sz="2000">
              <a:latin typeface="Times New Roman"/>
              <a:cs typeface="Times New Roman"/>
            </a:endParaRPr>
          </a:p>
          <a:p>
            <a:pPr marL="244475" indent="-231775">
              <a:lnSpc>
                <a:spcPct val="100000"/>
              </a:lnSpc>
              <a:spcBef>
                <a:spcPts val="1445"/>
              </a:spcBef>
              <a:buChar char="•"/>
              <a:tabLst>
                <a:tab pos="244475" algn="l"/>
              </a:tabLst>
            </a:pPr>
            <a:r>
              <a:rPr sz="2400" dirty="0">
                <a:latin typeface="Tahoma"/>
                <a:cs typeface="Tahoma"/>
              </a:rPr>
              <a:t>At </a:t>
            </a:r>
            <a:r>
              <a:rPr sz="2400" spc="-5" dirty="0">
                <a:latin typeface="Tahoma"/>
                <a:cs typeface="Tahoma"/>
              </a:rPr>
              <a:t>command </a:t>
            </a:r>
            <a:r>
              <a:rPr sz="2400" dirty="0">
                <a:latin typeface="Tahoma"/>
                <a:cs typeface="Tahoma"/>
              </a:rPr>
              <a:t>line: </a:t>
            </a:r>
            <a:r>
              <a:rPr sz="2450" i="1" spc="-30" dirty="0">
                <a:latin typeface="Tahoma"/>
                <a:cs typeface="Tahoma"/>
              </a:rPr>
              <a:t>(where verb </a:t>
            </a:r>
            <a:r>
              <a:rPr sz="2450" i="1" spc="-40" dirty="0">
                <a:latin typeface="Tahoma"/>
                <a:cs typeface="Tahoma"/>
              </a:rPr>
              <a:t>= </a:t>
            </a:r>
            <a:r>
              <a:rPr sz="2450" i="1" spc="-25" dirty="0">
                <a:latin typeface="Tahoma"/>
                <a:cs typeface="Tahoma"/>
              </a:rPr>
              <a:t>config, add, </a:t>
            </a:r>
            <a:r>
              <a:rPr sz="2450" i="1" spc="-30" dirty="0">
                <a:latin typeface="Tahoma"/>
                <a:cs typeface="Tahoma"/>
              </a:rPr>
              <a:t>commit,</a:t>
            </a:r>
            <a:r>
              <a:rPr sz="2450" i="1" spc="55" dirty="0">
                <a:latin typeface="Tahoma"/>
                <a:cs typeface="Tahoma"/>
              </a:rPr>
              <a:t> </a:t>
            </a:r>
            <a:r>
              <a:rPr sz="2450" i="1" spc="-20" dirty="0">
                <a:latin typeface="Tahoma"/>
                <a:cs typeface="Tahoma"/>
              </a:rPr>
              <a:t>etc.)</a:t>
            </a:r>
            <a:endParaRPr sz="2450">
              <a:latin typeface="Tahoma"/>
              <a:cs typeface="Tahoma"/>
            </a:endParaRPr>
          </a:p>
          <a:p>
            <a:pPr marL="355600">
              <a:lnSpc>
                <a:spcPct val="100000"/>
              </a:lnSpc>
              <a:spcBef>
                <a:spcPts val="459"/>
              </a:spcBef>
            </a:pPr>
            <a:r>
              <a:rPr sz="2200" dirty="0">
                <a:latin typeface="Courier New"/>
                <a:cs typeface="Courier New"/>
              </a:rPr>
              <a:t>– </a:t>
            </a:r>
            <a:r>
              <a:rPr sz="2200" spc="-5" dirty="0">
                <a:latin typeface="Courier New"/>
                <a:cs typeface="Courier New"/>
              </a:rPr>
              <a:t>git help</a:t>
            </a:r>
            <a:r>
              <a:rPr sz="2200" spc="-530" dirty="0">
                <a:latin typeface="Courier New"/>
                <a:cs typeface="Courier New"/>
              </a:rPr>
              <a:t> </a:t>
            </a:r>
            <a:r>
              <a:rPr sz="2200" i="1" spc="-5" dirty="0">
                <a:latin typeface="Courier New"/>
                <a:cs typeface="Courier New"/>
              </a:rPr>
              <a:t>verb</a:t>
            </a:r>
            <a:endParaRPr sz="2200">
              <a:latin typeface="Courier New"/>
              <a:cs typeface="Courier New"/>
            </a:endParaRPr>
          </a:p>
        </p:txBody>
      </p:sp>
    </p:spTree>
    <p:extLst>
      <p:ext uri="{BB962C8B-B14F-4D97-AF65-F5344CB8AC3E}">
        <p14:creationId xmlns:p14="http://schemas.microsoft.com/office/powerpoint/2010/main" val="926271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24175">
              <a:lnSpc>
                <a:spcPct val="100000"/>
              </a:lnSpc>
            </a:pPr>
            <a:r>
              <a:rPr dirty="0"/>
              <a:t>Gi</a:t>
            </a:r>
            <a:r>
              <a:rPr spc="-5" dirty="0"/>
              <a:t>tHub</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35"/>
              </a:lnSpc>
            </a:pPr>
            <a:fld id="{81D60167-4931-47E6-BA6A-407CBD079E47}" type="slidenum">
              <a:rPr dirty="0"/>
              <a:t>23</a:t>
            </a:fld>
            <a:endParaRPr dirty="0"/>
          </a:p>
        </p:txBody>
      </p:sp>
      <p:sp>
        <p:nvSpPr>
          <p:cNvPr id="3" name="object 3"/>
          <p:cNvSpPr txBox="1"/>
          <p:nvPr/>
        </p:nvSpPr>
        <p:spPr>
          <a:xfrm>
            <a:off x="689263" y="1798320"/>
            <a:ext cx="8672195" cy="4620260"/>
          </a:xfrm>
          <a:prstGeom prst="rect">
            <a:avLst/>
          </a:prstGeom>
        </p:spPr>
        <p:txBody>
          <a:bodyPr vert="horz" wrap="square" lIns="0" tIns="0" rIns="0" bIns="0" rtlCol="0">
            <a:spAutoFit/>
          </a:bodyPr>
          <a:lstStyle/>
          <a:p>
            <a:pPr marL="244475" indent="-231775">
              <a:lnSpc>
                <a:spcPct val="100000"/>
              </a:lnSpc>
              <a:buClr>
                <a:srgbClr val="000000"/>
              </a:buClr>
              <a:buChar char="•"/>
              <a:tabLst>
                <a:tab pos="244475" algn="l"/>
              </a:tabLst>
            </a:pPr>
            <a:r>
              <a:rPr sz="2400" u="heavy" dirty="0">
                <a:solidFill>
                  <a:srgbClr val="009999"/>
                </a:solidFill>
                <a:latin typeface="Tahoma"/>
                <a:cs typeface="Tahoma"/>
              </a:rPr>
              <a:t>GitHub.com </a:t>
            </a:r>
            <a:r>
              <a:rPr sz="2400" dirty="0">
                <a:latin typeface="Tahoma"/>
                <a:cs typeface="Tahoma"/>
              </a:rPr>
              <a:t>is a site for online storage of Git</a:t>
            </a:r>
            <a:r>
              <a:rPr sz="2400" spc="-100" dirty="0">
                <a:latin typeface="Tahoma"/>
                <a:cs typeface="Tahoma"/>
              </a:rPr>
              <a:t> </a:t>
            </a:r>
            <a:r>
              <a:rPr sz="2400" dirty="0">
                <a:latin typeface="Tahoma"/>
                <a:cs typeface="Tahoma"/>
              </a:rPr>
              <a:t>repositories.</a:t>
            </a:r>
            <a:endParaRPr sz="2400">
              <a:latin typeface="Tahoma"/>
              <a:cs typeface="Tahoma"/>
            </a:endParaRPr>
          </a:p>
          <a:p>
            <a:pPr marL="635000" lvl="1" indent="-279400">
              <a:lnSpc>
                <a:spcPct val="100000"/>
              </a:lnSpc>
              <a:spcBef>
                <a:spcPts val="445"/>
              </a:spcBef>
              <a:buChar char="–"/>
              <a:tabLst>
                <a:tab pos="635000" algn="l"/>
              </a:tabLst>
            </a:pPr>
            <a:r>
              <a:rPr sz="2200" dirty="0">
                <a:latin typeface="Tahoma"/>
                <a:cs typeface="Tahoma"/>
              </a:rPr>
              <a:t>You can create a </a:t>
            </a:r>
            <a:r>
              <a:rPr sz="2200" b="1" spc="-5" dirty="0">
                <a:latin typeface="Tahoma"/>
                <a:cs typeface="Tahoma"/>
              </a:rPr>
              <a:t>remote repo </a:t>
            </a:r>
            <a:r>
              <a:rPr sz="2200" dirty="0">
                <a:latin typeface="Tahoma"/>
                <a:cs typeface="Tahoma"/>
              </a:rPr>
              <a:t>there and push code to</a:t>
            </a:r>
            <a:r>
              <a:rPr sz="2200" spc="-15" dirty="0">
                <a:latin typeface="Tahoma"/>
                <a:cs typeface="Tahoma"/>
              </a:rPr>
              <a:t> </a:t>
            </a:r>
            <a:r>
              <a:rPr sz="2200" dirty="0">
                <a:latin typeface="Tahoma"/>
                <a:cs typeface="Tahoma"/>
              </a:rPr>
              <a:t>it.</a:t>
            </a:r>
            <a:endParaRPr sz="2200">
              <a:latin typeface="Tahoma"/>
              <a:cs typeface="Tahoma"/>
            </a:endParaRPr>
          </a:p>
          <a:p>
            <a:pPr marL="635000" lvl="1" indent="-279400">
              <a:lnSpc>
                <a:spcPct val="100000"/>
              </a:lnSpc>
              <a:spcBef>
                <a:spcPts val="560"/>
              </a:spcBef>
              <a:buChar char="–"/>
              <a:tabLst>
                <a:tab pos="635000" algn="l"/>
              </a:tabLst>
            </a:pPr>
            <a:r>
              <a:rPr sz="2200" dirty="0">
                <a:latin typeface="Tahoma"/>
                <a:cs typeface="Tahoma"/>
              </a:rPr>
              <a:t>Many open source projects use it, such as the Linux</a:t>
            </a:r>
            <a:r>
              <a:rPr sz="2200" spc="-75" dirty="0">
                <a:latin typeface="Tahoma"/>
                <a:cs typeface="Tahoma"/>
              </a:rPr>
              <a:t> </a:t>
            </a:r>
            <a:r>
              <a:rPr sz="2200" spc="-5" dirty="0">
                <a:latin typeface="Tahoma"/>
                <a:cs typeface="Tahoma"/>
              </a:rPr>
              <a:t>kernel.</a:t>
            </a:r>
            <a:endParaRPr sz="2200">
              <a:latin typeface="Tahoma"/>
              <a:cs typeface="Tahoma"/>
            </a:endParaRPr>
          </a:p>
          <a:p>
            <a:pPr marL="635000" marR="2026285" lvl="1" indent="-279400">
              <a:lnSpc>
                <a:spcPts val="2570"/>
              </a:lnSpc>
              <a:spcBef>
                <a:spcPts val="705"/>
              </a:spcBef>
              <a:buChar char="–"/>
              <a:tabLst>
                <a:tab pos="635000" algn="l"/>
              </a:tabLst>
            </a:pPr>
            <a:r>
              <a:rPr sz="2200" dirty="0">
                <a:latin typeface="Tahoma"/>
                <a:cs typeface="Tahoma"/>
              </a:rPr>
              <a:t>You can get free space for open source</a:t>
            </a:r>
            <a:r>
              <a:rPr sz="2200" spc="-100" dirty="0">
                <a:latin typeface="Tahoma"/>
                <a:cs typeface="Tahoma"/>
              </a:rPr>
              <a:t> </a:t>
            </a:r>
            <a:r>
              <a:rPr sz="2200" dirty="0">
                <a:latin typeface="Tahoma"/>
                <a:cs typeface="Tahoma"/>
              </a:rPr>
              <a:t>projects,  or </a:t>
            </a:r>
            <a:r>
              <a:rPr sz="2200" spc="-5" dirty="0">
                <a:latin typeface="Tahoma"/>
                <a:cs typeface="Tahoma"/>
              </a:rPr>
              <a:t>you </a:t>
            </a:r>
            <a:r>
              <a:rPr sz="2200" dirty="0">
                <a:latin typeface="Tahoma"/>
                <a:cs typeface="Tahoma"/>
              </a:rPr>
              <a:t>can pay for </a:t>
            </a:r>
            <a:r>
              <a:rPr sz="2200" spc="-5" dirty="0">
                <a:latin typeface="Tahoma"/>
                <a:cs typeface="Tahoma"/>
              </a:rPr>
              <a:t>private</a:t>
            </a:r>
            <a:r>
              <a:rPr sz="2200" spc="-65" dirty="0">
                <a:latin typeface="Tahoma"/>
                <a:cs typeface="Tahoma"/>
              </a:rPr>
              <a:t> </a:t>
            </a:r>
            <a:r>
              <a:rPr sz="2200" dirty="0">
                <a:latin typeface="Tahoma"/>
                <a:cs typeface="Tahoma"/>
              </a:rPr>
              <a:t>projects.</a:t>
            </a:r>
            <a:endParaRPr sz="2200">
              <a:latin typeface="Tahoma"/>
              <a:cs typeface="Tahoma"/>
            </a:endParaRPr>
          </a:p>
          <a:p>
            <a:pPr marL="923925" lvl="2" indent="-174625">
              <a:lnSpc>
                <a:spcPct val="100000"/>
              </a:lnSpc>
              <a:spcBef>
                <a:spcPts val="465"/>
              </a:spcBef>
              <a:buChar char="•"/>
              <a:tabLst>
                <a:tab pos="923925" algn="l"/>
                <a:tab pos="5424805" algn="l"/>
              </a:tabLst>
            </a:pPr>
            <a:r>
              <a:rPr sz="2000" dirty="0">
                <a:latin typeface="Tahoma"/>
                <a:cs typeface="Tahoma"/>
              </a:rPr>
              <a:t>Free private repos for educational use:	</a:t>
            </a:r>
            <a:r>
              <a:rPr sz="2000" u="sng" dirty="0">
                <a:solidFill>
                  <a:srgbClr val="009999"/>
                </a:solidFill>
                <a:latin typeface="Tahoma"/>
                <a:cs typeface="Tahoma"/>
              </a:rPr>
              <a:t>github.com/edu</a:t>
            </a:r>
            <a:endParaRPr sz="2000">
              <a:latin typeface="Tahoma"/>
              <a:cs typeface="Tahoma"/>
            </a:endParaRPr>
          </a:p>
          <a:p>
            <a:pPr lvl="2">
              <a:lnSpc>
                <a:spcPct val="100000"/>
              </a:lnSpc>
              <a:spcBef>
                <a:spcPts val="10"/>
              </a:spcBef>
              <a:buFont typeface="Tahoma"/>
              <a:buChar char="•"/>
            </a:pPr>
            <a:endParaRPr sz="2900">
              <a:latin typeface="Times New Roman"/>
              <a:cs typeface="Times New Roman"/>
            </a:endParaRPr>
          </a:p>
          <a:p>
            <a:pPr marL="244475" indent="-231775">
              <a:lnSpc>
                <a:spcPct val="100000"/>
              </a:lnSpc>
              <a:buSzPct val="97959"/>
              <a:buFont typeface="Tahoma"/>
              <a:buChar char="•"/>
              <a:tabLst>
                <a:tab pos="244475" algn="l"/>
              </a:tabLst>
            </a:pPr>
            <a:r>
              <a:rPr sz="2450" i="1" spc="-25" dirty="0">
                <a:latin typeface="Tahoma"/>
                <a:cs typeface="Tahoma"/>
              </a:rPr>
              <a:t>Question: </a:t>
            </a:r>
            <a:r>
              <a:rPr sz="2400" dirty="0">
                <a:latin typeface="Tahoma"/>
                <a:cs typeface="Tahoma"/>
              </a:rPr>
              <a:t>Do I </a:t>
            </a:r>
            <a:r>
              <a:rPr sz="2400" spc="-5" dirty="0">
                <a:latin typeface="Tahoma"/>
                <a:cs typeface="Tahoma"/>
              </a:rPr>
              <a:t>always have </a:t>
            </a:r>
            <a:r>
              <a:rPr sz="2400" dirty="0">
                <a:latin typeface="Tahoma"/>
                <a:cs typeface="Tahoma"/>
              </a:rPr>
              <a:t>to use GitHub to use</a:t>
            </a:r>
            <a:r>
              <a:rPr sz="2400" spc="-40" dirty="0">
                <a:latin typeface="Tahoma"/>
                <a:cs typeface="Tahoma"/>
              </a:rPr>
              <a:t> </a:t>
            </a:r>
            <a:r>
              <a:rPr sz="2400" dirty="0">
                <a:latin typeface="Tahoma"/>
                <a:cs typeface="Tahoma"/>
              </a:rPr>
              <a:t>Git?</a:t>
            </a:r>
            <a:endParaRPr sz="2400">
              <a:latin typeface="Tahoma"/>
              <a:cs typeface="Tahoma"/>
            </a:endParaRPr>
          </a:p>
          <a:p>
            <a:pPr marL="635000" lvl="1" indent="-279400">
              <a:lnSpc>
                <a:spcPct val="100000"/>
              </a:lnSpc>
              <a:spcBef>
                <a:spcPts val="509"/>
              </a:spcBef>
              <a:buSzPct val="97777"/>
              <a:buFont typeface="Tahoma"/>
              <a:buChar char="–"/>
              <a:tabLst>
                <a:tab pos="635000" algn="l"/>
                <a:tab pos="2329180" algn="l"/>
              </a:tabLst>
            </a:pPr>
            <a:r>
              <a:rPr sz="2250" i="1" spc="-30" dirty="0">
                <a:latin typeface="Tahoma"/>
                <a:cs typeface="Tahoma"/>
              </a:rPr>
              <a:t>Answer:</a:t>
            </a:r>
            <a:r>
              <a:rPr sz="2250" i="1" spc="-10" dirty="0">
                <a:latin typeface="Tahoma"/>
                <a:cs typeface="Tahoma"/>
              </a:rPr>
              <a:t> </a:t>
            </a:r>
            <a:r>
              <a:rPr sz="2200" dirty="0">
                <a:latin typeface="Tahoma"/>
                <a:cs typeface="Tahoma"/>
              </a:rPr>
              <a:t>No!	You can use Git locally for </a:t>
            </a:r>
            <a:r>
              <a:rPr sz="2200" spc="-5" dirty="0">
                <a:latin typeface="Tahoma"/>
                <a:cs typeface="Tahoma"/>
              </a:rPr>
              <a:t>your </a:t>
            </a:r>
            <a:r>
              <a:rPr sz="2200" dirty="0">
                <a:latin typeface="Tahoma"/>
                <a:cs typeface="Tahoma"/>
              </a:rPr>
              <a:t>own</a:t>
            </a:r>
            <a:r>
              <a:rPr sz="2200" spc="-90" dirty="0">
                <a:latin typeface="Tahoma"/>
                <a:cs typeface="Tahoma"/>
              </a:rPr>
              <a:t> </a:t>
            </a:r>
            <a:r>
              <a:rPr sz="2200" dirty="0">
                <a:latin typeface="Tahoma"/>
                <a:cs typeface="Tahoma"/>
              </a:rPr>
              <a:t>purposes.</a:t>
            </a:r>
            <a:endParaRPr sz="2200">
              <a:latin typeface="Tahoma"/>
              <a:cs typeface="Tahoma"/>
            </a:endParaRPr>
          </a:p>
          <a:p>
            <a:pPr marL="635000" lvl="1" indent="-279400">
              <a:lnSpc>
                <a:spcPct val="100000"/>
              </a:lnSpc>
              <a:spcBef>
                <a:spcPts val="550"/>
              </a:spcBef>
              <a:buChar char="–"/>
              <a:tabLst>
                <a:tab pos="635000" algn="l"/>
              </a:tabLst>
            </a:pPr>
            <a:r>
              <a:rPr sz="2200" dirty="0">
                <a:latin typeface="Tahoma"/>
                <a:cs typeface="Tahoma"/>
              </a:rPr>
              <a:t>Or </a:t>
            </a:r>
            <a:r>
              <a:rPr sz="2200" spc="-5" dirty="0">
                <a:latin typeface="Tahoma"/>
                <a:cs typeface="Tahoma"/>
              </a:rPr>
              <a:t>you </a:t>
            </a:r>
            <a:r>
              <a:rPr sz="2200" dirty="0">
                <a:latin typeface="Tahoma"/>
                <a:cs typeface="Tahoma"/>
              </a:rPr>
              <a:t>or someone else could set up a </a:t>
            </a:r>
            <a:r>
              <a:rPr sz="2200" spc="-5" dirty="0">
                <a:latin typeface="Tahoma"/>
                <a:cs typeface="Tahoma"/>
              </a:rPr>
              <a:t>server </a:t>
            </a:r>
            <a:r>
              <a:rPr sz="2200" dirty="0">
                <a:latin typeface="Tahoma"/>
                <a:cs typeface="Tahoma"/>
              </a:rPr>
              <a:t>to share</a:t>
            </a:r>
            <a:r>
              <a:rPr sz="2200" spc="-60" dirty="0">
                <a:latin typeface="Tahoma"/>
                <a:cs typeface="Tahoma"/>
              </a:rPr>
              <a:t> </a:t>
            </a:r>
            <a:r>
              <a:rPr sz="2200" dirty="0">
                <a:latin typeface="Tahoma"/>
                <a:cs typeface="Tahoma"/>
              </a:rPr>
              <a:t>files.</a:t>
            </a:r>
            <a:endParaRPr sz="2200">
              <a:latin typeface="Tahoma"/>
              <a:cs typeface="Tahoma"/>
            </a:endParaRPr>
          </a:p>
          <a:p>
            <a:pPr marL="635000" marR="5080" lvl="1" indent="-279400">
              <a:lnSpc>
                <a:spcPct val="101200"/>
              </a:lnSpc>
              <a:spcBef>
                <a:spcPts val="425"/>
              </a:spcBef>
              <a:buChar char="–"/>
              <a:tabLst>
                <a:tab pos="635000" algn="l"/>
              </a:tabLst>
            </a:pPr>
            <a:r>
              <a:rPr sz="2200" dirty="0">
                <a:latin typeface="Tahoma"/>
                <a:cs typeface="Tahoma"/>
              </a:rPr>
              <a:t>Or </a:t>
            </a:r>
            <a:r>
              <a:rPr sz="2200" spc="-5" dirty="0">
                <a:latin typeface="Tahoma"/>
                <a:cs typeface="Tahoma"/>
              </a:rPr>
              <a:t>you </a:t>
            </a:r>
            <a:r>
              <a:rPr sz="2200" dirty="0">
                <a:latin typeface="Tahoma"/>
                <a:cs typeface="Tahoma"/>
              </a:rPr>
              <a:t>could share a repo with users on the same file </a:t>
            </a:r>
            <a:r>
              <a:rPr sz="2200" spc="-5" dirty="0">
                <a:latin typeface="Tahoma"/>
                <a:cs typeface="Tahoma"/>
              </a:rPr>
              <a:t>system,</a:t>
            </a:r>
            <a:r>
              <a:rPr sz="2200" spc="-60" dirty="0">
                <a:latin typeface="Tahoma"/>
                <a:cs typeface="Tahoma"/>
              </a:rPr>
              <a:t> </a:t>
            </a:r>
            <a:r>
              <a:rPr sz="2200" dirty="0">
                <a:latin typeface="Tahoma"/>
                <a:cs typeface="Tahoma"/>
              </a:rPr>
              <a:t>as  long </a:t>
            </a:r>
            <a:r>
              <a:rPr sz="2200" spc="-5" dirty="0">
                <a:latin typeface="Tahoma"/>
                <a:cs typeface="Tahoma"/>
              </a:rPr>
              <a:t>everyone </a:t>
            </a:r>
            <a:r>
              <a:rPr sz="2200" dirty="0">
                <a:latin typeface="Tahoma"/>
                <a:cs typeface="Tahoma"/>
              </a:rPr>
              <a:t>has the needed file</a:t>
            </a:r>
            <a:r>
              <a:rPr sz="2200" spc="-70" dirty="0">
                <a:latin typeface="Tahoma"/>
                <a:cs typeface="Tahoma"/>
              </a:rPr>
              <a:t> </a:t>
            </a:r>
            <a:r>
              <a:rPr sz="2200" dirty="0">
                <a:latin typeface="Tahoma"/>
                <a:cs typeface="Tahoma"/>
              </a:rPr>
              <a:t>permissions).</a:t>
            </a:r>
            <a:endParaRPr sz="220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74495">
              <a:lnSpc>
                <a:spcPct val="100000"/>
              </a:lnSpc>
            </a:pPr>
            <a:r>
              <a:rPr spc="-5" dirty="0"/>
              <a:t>Centralized</a:t>
            </a:r>
            <a:r>
              <a:rPr spc="-70" dirty="0"/>
              <a:t> </a:t>
            </a:r>
            <a:r>
              <a:rPr dirty="0"/>
              <a:t>VCS</a:t>
            </a:r>
          </a:p>
        </p:txBody>
      </p:sp>
      <p:sp>
        <p:nvSpPr>
          <p:cNvPr id="3" name="object 3"/>
          <p:cNvSpPr txBox="1"/>
          <p:nvPr/>
        </p:nvSpPr>
        <p:spPr>
          <a:xfrm>
            <a:off x="689263" y="1801977"/>
            <a:ext cx="5920105" cy="5090160"/>
          </a:xfrm>
          <a:prstGeom prst="rect">
            <a:avLst/>
          </a:prstGeom>
        </p:spPr>
        <p:txBody>
          <a:bodyPr vert="horz" wrap="square" lIns="0" tIns="0" rIns="0" bIns="0" rtlCol="0">
            <a:spAutoFit/>
          </a:bodyPr>
          <a:lstStyle/>
          <a:p>
            <a:pPr marL="241300" marR="887094" indent="-228600">
              <a:lnSpc>
                <a:spcPct val="99000"/>
              </a:lnSpc>
              <a:buChar char="•"/>
              <a:tabLst>
                <a:tab pos="244475" algn="l"/>
              </a:tabLst>
            </a:pPr>
            <a:r>
              <a:rPr sz="2400" spc="-5" dirty="0">
                <a:latin typeface="Tahoma"/>
                <a:cs typeface="Tahoma"/>
              </a:rPr>
              <a:t>In Subversion, </a:t>
            </a:r>
            <a:r>
              <a:rPr sz="2400" dirty="0">
                <a:latin typeface="Tahoma"/>
                <a:cs typeface="Tahoma"/>
              </a:rPr>
              <a:t>CVS, Perforce, etc.  A central </a:t>
            </a:r>
            <a:r>
              <a:rPr sz="2400" spc="-5" dirty="0">
                <a:latin typeface="Tahoma"/>
                <a:cs typeface="Tahoma"/>
              </a:rPr>
              <a:t>server </a:t>
            </a:r>
            <a:r>
              <a:rPr sz="2400" dirty="0">
                <a:latin typeface="Tahoma"/>
                <a:cs typeface="Tahoma"/>
              </a:rPr>
              <a:t>repository (repo)  holds the "official </a:t>
            </a:r>
            <a:r>
              <a:rPr sz="2400" spc="-5" dirty="0">
                <a:latin typeface="Tahoma"/>
                <a:cs typeface="Tahoma"/>
              </a:rPr>
              <a:t>copy" </a:t>
            </a:r>
            <a:r>
              <a:rPr sz="2400" dirty="0">
                <a:latin typeface="Tahoma"/>
                <a:cs typeface="Tahoma"/>
              </a:rPr>
              <a:t>of the</a:t>
            </a:r>
            <a:r>
              <a:rPr sz="2400" spc="-75" dirty="0">
                <a:latin typeface="Tahoma"/>
                <a:cs typeface="Tahoma"/>
              </a:rPr>
              <a:t> </a:t>
            </a:r>
            <a:r>
              <a:rPr sz="2400" dirty="0">
                <a:latin typeface="Tahoma"/>
                <a:cs typeface="Tahoma"/>
              </a:rPr>
              <a:t>code</a:t>
            </a:r>
            <a:endParaRPr sz="2400">
              <a:latin typeface="Tahoma"/>
              <a:cs typeface="Tahoma"/>
            </a:endParaRPr>
          </a:p>
          <a:p>
            <a:pPr marL="635000" marR="1703070" lvl="1" indent="-279400">
              <a:lnSpc>
                <a:spcPct val="101200"/>
              </a:lnSpc>
              <a:spcBef>
                <a:spcPts val="515"/>
              </a:spcBef>
              <a:buChar char="–"/>
              <a:tabLst>
                <a:tab pos="635000" algn="l"/>
              </a:tabLst>
            </a:pPr>
            <a:r>
              <a:rPr sz="2200" dirty="0">
                <a:latin typeface="Tahoma"/>
                <a:cs typeface="Tahoma"/>
              </a:rPr>
              <a:t>the </a:t>
            </a:r>
            <a:r>
              <a:rPr sz="2200" spc="-5" dirty="0">
                <a:latin typeface="Tahoma"/>
                <a:cs typeface="Tahoma"/>
              </a:rPr>
              <a:t>server </a:t>
            </a:r>
            <a:r>
              <a:rPr sz="2200" dirty="0">
                <a:latin typeface="Tahoma"/>
                <a:cs typeface="Tahoma"/>
              </a:rPr>
              <a:t>maintains the</a:t>
            </a:r>
            <a:r>
              <a:rPr sz="2200" spc="-70" dirty="0">
                <a:latin typeface="Tahoma"/>
                <a:cs typeface="Tahoma"/>
              </a:rPr>
              <a:t> </a:t>
            </a:r>
            <a:r>
              <a:rPr sz="2200" dirty="0">
                <a:latin typeface="Tahoma"/>
                <a:cs typeface="Tahoma"/>
              </a:rPr>
              <a:t>sole  </a:t>
            </a:r>
            <a:r>
              <a:rPr sz="2200" spc="-5" dirty="0">
                <a:latin typeface="Tahoma"/>
                <a:cs typeface="Tahoma"/>
              </a:rPr>
              <a:t>version </a:t>
            </a:r>
            <a:r>
              <a:rPr sz="2200" dirty="0">
                <a:latin typeface="Tahoma"/>
                <a:cs typeface="Tahoma"/>
              </a:rPr>
              <a:t>history of the</a:t>
            </a:r>
            <a:r>
              <a:rPr sz="2200" spc="-70" dirty="0">
                <a:latin typeface="Tahoma"/>
                <a:cs typeface="Tahoma"/>
              </a:rPr>
              <a:t> </a:t>
            </a:r>
            <a:r>
              <a:rPr sz="2200" dirty="0">
                <a:latin typeface="Tahoma"/>
                <a:cs typeface="Tahoma"/>
              </a:rPr>
              <a:t>repo</a:t>
            </a:r>
            <a:endParaRPr sz="2200">
              <a:latin typeface="Tahoma"/>
              <a:cs typeface="Tahoma"/>
            </a:endParaRPr>
          </a:p>
          <a:p>
            <a:pPr lvl="1">
              <a:lnSpc>
                <a:spcPct val="100000"/>
              </a:lnSpc>
              <a:spcBef>
                <a:spcPts val="5"/>
              </a:spcBef>
              <a:buFont typeface="Tahoma"/>
              <a:buChar char="–"/>
            </a:pPr>
            <a:endParaRPr sz="1900">
              <a:latin typeface="Times New Roman"/>
              <a:cs typeface="Times New Roman"/>
            </a:endParaRPr>
          </a:p>
          <a:p>
            <a:pPr marL="241300" marR="2031364" indent="-228600">
              <a:lnSpc>
                <a:spcPct val="101499"/>
              </a:lnSpc>
              <a:buChar char="•"/>
              <a:tabLst>
                <a:tab pos="244475" algn="l"/>
              </a:tabLst>
            </a:pPr>
            <a:r>
              <a:rPr sz="2400" dirty="0">
                <a:latin typeface="Tahoma"/>
                <a:cs typeface="Tahoma"/>
              </a:rPr>
              <a:t>You </a:t>
            </a:r>
            <a:r>
              <a:rPr sz="2400" spc="-5" dirty="0">
                <a:latin typeface="Tahoma"/>
                <a:cs typeface="Tahoma"/>
              </a:rPr>
              <a:t>make "checkouts" </a:t>
            </a:r>
            <a:r>
              <a:rPr sz="2400" dirty="0">
                <a:latin typeface="Tahoma"/>
                <a:cs typeface="Tahoma"/>
              </a:rPr>
              <a:t>of</a:t>
            </a:r>
            <a:r>
              <a:rPr sz="2400" spc="-35" dirty="0">
                <a:latin typeface="Tahoma"/>
                <a:cs typeface="Tahoma"/>
              </a:rPr>
              <a:t> </a:t>
            </a:r>
            <a:r>
              <a:rPr sz="2400" dirty="0">
                <a:latin typeface="Tahoma"/>
                <a:cs typeface="Tahoma"/>
              </a:rPr>
              <a:t>it  to </a:t>
            </a:r>
            <a:r>
              <a:rPr sz="2400" spc="-5" dirty="0">
                <a:latin typeface="Tahoma"/>
                <a:cs typeface="Tahoma"/>
              </a:rPr>
              <a:t>your </a:t>
            </a:r>
            <a:r>
              <a:rPr sz="2400" dirty="0">
                <a:latin typeface="Tahoma"/>
                <a:cs typeface="Tahoma"/>
              </a:rPr>
              <a:t>local</a:t>
            </a:r>
            <a:r>
              <a:rPr sz="2400" spc="-85" dirty="0">
                <a:latin typeface="Tahoma"/>
                <a:cs typeface="Tahoma"/>
              </a:rPr>
              <a:t> </a:t>
            </a:r>
            <a:r>
              <a:rPr sz="2400" dirty="0">
                <a:latin typeface="Tahoma"/>
                <a:cs typeface="Tahoma"/>
              </a:rPr>
              <a:t>copy</a:t>
            </a:r>
            <a:endParaRPr sz="2400">
              <a:latin typeface="Tahoma"/>
              <a:cs typeface="Tahoma"/>
            </a:endParaRPr>
          </a:p>
          <a:p>
            <a:pPr marL="635000" lvl="1" indent="-279400">
              <a:lnSpc>
                <a:spcPct val="100000"/>
              </a:lnSpc>
              <a:spcBef>
                <a:spcPts val="545"/>
              </a:spcBef>
              <a:buChar char="–"/>
              <a:tabLst>
                <a:tab pos="635000" algn="l"/>
              </a:tabLst>
            </a:pPr>
            <a:r>
              <a:rPr sz="2200" spc="-5" dirty="0">
                <a:latin typeface="Tahoma"/>
                <a:cs typeface="Tahoma"/>
              </a:rPr>
              <a:t>you make </a:t>
            </a:r>
            <a:r>
              <a:rPr sz="2200" dirty="0">
                <a:latin typeface="Tahoma"/>
                <a:cs typeface="Tahoma"/>
              </a:rPr>
              <a:t>local</a:t>
            </a:r>
            <a:r>
              <a:rPr sz="2200" spc="-70" dirty="0">
                <a:latin typeface="Tahoma"/>
                <a:cs typeface="Tahoma"/>
              </a:rPr>
              <a:t> </a:t>
            </a:r>
            <a:r>
              <a:rPr sz="2200" dirty="0">
                <a:latin typeface="Tahoma"/>
                <a:cs typeface="Tahoma"/>
              </a:rPr>
              <a:t>modifications</a:t>
            </a:r>
            <a:endParaRPr sz="2200">
              <a:latin typeface="Tahoma"/>
              <a:cs typeface="Tahoma"/>
            </a:endParaRPr>
          </a:p>
          <a:p>
            <a:pPr marL="635000" lvl="1" indent="-279400">
              <a:lnSpc>
                <a:spcPct val="100000"/>
              </a:lnSpc>
              <a:spcBef>
                <a:spcPts val="459"/>
              </a:spcBef>
              <a:buChar char="–"/>
              <a:tabLst>
                <a:tab pos="635000" algn="l"/>
              </a:tabLst>
            </a:pPr>
            <a:r>
              <a:rPr sz="2200" spc="-5" dirty="0">
                <a:latin typeface="Tahoma"/>
                <a:cs typeface="Tahoma"/>
              </a:rPr>
              <a:t>your </a:t>
            </a:r>
            <a:r>
              <a:rPr sz="2200" dirty="0">
                <a:latin typeface="Tahoma"/>
                <a:cs typeface="Tahoma"/>
              </a:rPr>
              <a:t>changes are not</a:t>
            </a:r>
            <a:r>
              <a:rPr sz="2200" spc="-45" dirty="0">
                <a:latin typeface="Tahoma"/>
                <a:cs typeface="Tahoma"/>
              </a:rPr>
              <a:t> </a:t>
            </a:r>
            <a:r>
              <a:rPr sz="2200" spc="-5" dirty="0">
                <a:latin typeface="Tahoma"/>
                <a:cs typeface="Tahoma"/>
              </a:rPr>
              <a:t>versioned</a:t>
            </a:r>
            <a:endParaRPr sz="2200">
              <a:latin typeface="Tahoma"/>
              <a:cs typeface="Tahoma"/>
            </a:endParaRPr>
          </a:p>
          <a:p>
            <a:pPr lvl="1">
              <a:lnSpc>
                <a:spcPct val="100000"/>
              </a:lnSpc>
              <a:spcBef>
                <a:spcPts val="20"/>
              </a:spcBef>
              <a:buFont typeface="Tahoma"/>
              <a:buChar char="–"/>
            </a:pPr>
            <a:endParaRPr sz="1950">
              <a:latin typeface="Times New Roman"/>
              <a:cs typeface="Times New Roman"/>
            </a:endParaRPr>
          </a:p>
          <a:p>
            <a:pPr marL="241300" marR="1797685" indent="-228600">
              <a:lnSpc>
                <a:spcPct val="101499"/>
              </a:lnSpc>
              <a:buChar char="•"/>
              <a:tabLst>
                <a:tab pos="244475" algn="l"/>
              </a:tabLst>
            </a:pPr>
            <a:r>
              <a:rPr sz="2400" dirty="0">
                <a:latin typeface="Tahoma"/>
                <a:cs typeface="Tahoma"/>
              </a:rPr>
              <a:t>When </a:t>
            </a:r>
            <a:r>
              <a:rPr sz="2400" spc="-5" dirty="0">
                <a:latin typeface="Tahoma"/>
                <a:cs typeface="Tahoma"/>
              </a:rPr>
              <a:t>you're </a:t>
            </a:r>
            <a:r>
              <a:rPr sz="2400" dirty="0">
                <a:latin typeface="Tahoma"/>
                <a:cs typeface="Tahoma"/>
              </a:rPr>
              <a:t>done, </a:t>
            </a:r>
            <a:r>
              <a:rPr sz="2400" spc="-5" dirty="0">
                <a:latin typeface="Tahoma"/>
                <a:cs typeface="Tahoma"/>
              </a:rPr>
              <a:t>you  </a:t>
            </a:r>
            <a:r>
              <a:rPr sz="2400" dirty="0">
                <a:latin typeface="Tahoma"/>
                <a:cs typeface="Tahoma"/>
              </a:rPr>
              <a:t>"check in" back to the</a:t>
            </a:r>
            <a:r>
              <a:rPr sz="2400" spc="-85" dirty="0">
                <a:latin typeface="Tahoma"/>
                <a:cs typeface="Tahoma"/>
              </a:rPr>
              <a:t> </a:t>
            </a:r>
            <a:r>
              <a:rPr sz="2400" spc="-5" dirty="0">
                <a:latin typeface="Tahoma"/>
                <a:cs typeface="Tahoma"/>
              </a:rPr>
              <a:t>server</a:t>
            </a:r>
            <a:endParaRPr sz="2400">
              <a:latin typeface="Tahoma"/>
              <a:cs typeface="Tahoma"/>
            </a:endParaRPr>
          </a:p>
          <a:p>
            <a:pPr marL="635000" lvl="1" indent="-279400">
              <a:lnSpc>
                <a:spcPct val="100000"/>
              </a:lnSpc>
              <a:spcBef>
                <a:spcPts val="545"/>
              </a:spcBef>
              <a:buChar char="–"/>
              <a:tabLst>
                <a:tab pos="635000" algn="l"/>
              </a:tabLst>
            </a:pPr>
            <a:r>
              <a:rPr sz="2200" spc="-5" dirty="0">
                <a:latin typeface="Tahoma"/>
                <a:cs typeface="Tahoma"/>
              </a:rPr>
              <a:t>your checkin </a:t>
            </a:r>
            <a:r>
              <a:rPr sz="2200" dirty="0">
                <a:latin typeface="Tahoma"/>
                <a:cs typeface="Tahoma"/>
              </a:rPr>
              <a:t>increments the repo's</a:t>
            </a:r>
            <a:r>
              <a:rPr sz="2200" spc="-20" dirty="0">
                <a:latin typeface="Tahoma"/>
                <a:cs typeface="Tahoma"/>
              </a:rPr>
              <a:t> </a:t>
            </a:r>
            <a:r>
              <a:rPr sz="2200" spc="-5" dirty="0">
                <a:latin typeface="Tahoma"/>
                <a:cs typeface="Tahoma"/>
              </a:rPr>
              <a:t>version</a:t>
            </a:r>
            <a:endParaRPr sz="2200">
              <a:latin typeface="Tahoma"/>
              <a:cs typeface="Tahoma"/>
            </a:endParaRPr>
          </a:p>
        </p:txBody>
      </p:sp>
      <p:sp>
        <p:nvSpPr>
          <p:cNvPr id="4" name="object 4"/>
          <p:cNvSpPr/>
          <p:nvPr/>
        </p:nvSpPr>
        <p:spPr>
          <a:xfrm>
            <a:off x="5715927" y="3221037"/>
            <a:ext cx="3668712" cy="272256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1920">
              <a:lnSpc>
                <a:spcPts val="1335"/>
              </a:lnSpc>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48690">
              <a:lnSpc>
                <a:spcPct val="100000"/>
              </a:lnSpc>
            </a:pPr>
            <a:r>
              <a:rPr spc="-5" dirty="0"/>
              <a:t>Distributed </a:t>
            </a:r>
            <a:r>
              <a:rPr dirty="0"/>
              <a:t>VCS</a:t>
            </a:r>
            <a:r>
              <a:rPr spc="-55" dirty="0"/>
              <a:t> </a:t>
            </a:r>
            <a:r>
              <a:rPr spc="-5" dirty="0"/>
              <a:t>(Git)</a:t>
            </a:r>
          </a:p>
        </p:txBody>
      </p:sp>
      <p:sp>
        <p:nvSpPr>
          <p:cNvPr id="3" name="object 3"/>
          <p:cNvSpPr txBox="1"/>
          <p:nvPr/>
        </p:nvSpPr>
        <p:spPr>
          <a:xfrm>
            <a:off x="689263" y="1818640"/>
            <a:ext cx="8223884" cy="5058410"/>
          </a:xfrm>
          <a:prstGeom prst="rect">
            <a:avLst/>
          </a:prstGeom>
        </p:spPr>
        <p:txBody>
          <a:bodyPr vert="horz" wrap="square" lIns="0" tIns="0" rIns="0" bIns="0" rtlCol="0">
            <a:spAutoFit/>
          </a:bodyPr>
          <a:lstStyle/>
          <a:p>
            <a:pPr marL="241300" marR="2154555" indent="-228600">
              <a:lnSpc>
                <a:spcPts val="2800"/>
              </a:lnSpc>
              <a:buChar char="•"/>
              <a:tabLst>
                <a:tab pos="244475" algn="l"/>
              </a:tabLst>
            </a:pPr>
            <a:r>
              <a:rPr sz="2400" spc="-5" dirty="0">
                <a:latin typeface="Tahoma"/>
                <a:cs typeface="Tahoma"/>
              </a:rPr>
              <a:t>In </a:t>
            </a:r>
            <a:r>
              <a:rPr sz="2400" dirty="0">
                <a:latin typeface="Tahoma"/>
                <a:cs typeface="Tahoma"/>
              </a:rPr>
              <a:t>git, </a:t>
            </a:r>
            <a:r>
              <a:rPr sz="2400" spc="-5" dirty="0">
                <a:latin typeface="Tahoma"/>
                <a:cs typeface="Tahoma"/>
              </a:rPr>
              <a:t>mercurial, </a:t>
            </a:r>
            <a:r>
              <a:rPr sz="2400" dirty="0">
                <a:latin typeface="Tahoma"/>
                <a:cs typeface="Tahoma"/>
              </a:rPr>
              <a:t>etc., </a:t>
            </a:r>
            <a:r>
              <a:rPr sz="2400" spc="-5" dirty="0">
                <a:latin typeface="Tahoma"/>
                <a:cs typeface="Tahoma"/>
              </a:rPr>
              <a:t>you </a:t>
            </a:r>
            <a:r>
              <a:rPr sz="2400" dirty="0">
                <a:latin typeface="Tahoma"/>
                <a:cs typeface="Tahoma"/>
              </a:rPr>
              <a:t>don't </a:t>
            </a:r>
            <a:r>
              <a:rPr sz="2400" spc="-5" dirty="0">
                <a:latin typeface="Tahoma"/>
                <a:cs typeface="Tahoma"/>
              </a:rPr>
              <a:t>"checkout"  </a:t>
            </a:r>
            <a:r>
              <a:rPr sz="2400" dirty="0">
                <a:latin typeface="Tahoma"/>
                <a:cs typeface="Tahoma"/>
              </a:rPr>
              <a:t>from a central</a:t>
            </a:r>
            <a:r>
              <a:rPr sz="2400" spc="-105" dirty="0">
                <a:latin typeface="Tahoma"/>
                <a:cs typeface="Tahoma"/>
              </a:rPr>
              <a:t> </a:t>
            </a:r>
            <a:r>
              <a:rPr sz="2400" dirty="0">
                <a:latin typeface="Tahoma"/>
                <a:cs typeface="Tahoma"/>
              </a:rPr>
              <a:t>repo</a:t>
            </a:r>
            <a:endParaRPr sz="2400">
              <a:latin typeface="Tahoma"/>
              <a:cs typeface="Tahoma"/>
            </a:endParaRPr>
          </a:p>
          <a:p>
            <a:pPr marL="635000" lvl="1" indent="-279400">
              <a:lnSpc>
                <a:spcPct val="100000"/>
              </a:lnSpc>
              <a:spcBef>
                <a:spcPts val="465"/>
              </a:spcBef>
              <a:buChar char="–"/>
              <a:tabLst>
                <a:tab pos="635000" algn="l"/>
              </a:tabLst>
            </a:pPr>
            <a:r>
              <a:rPr sz="2200" spc="-5" dirty="0">
                <a:latin typeface="Tahoma"/>
                <a:cs typeface="Tahoma"/>
              </a:rPr>
              <a:t>you </a:t>
            </a:r>
            <a:r>
              <a:rPr sz="2200" dirty="0">
                <a:latin typeface="Tahoma"/>
                <a:cs typeface="Tahoma"/>
              </a:rPr>
              <a:t>"clone" it and "pull" changes from</a:t>
            </a:r>
            <a:r>
              <a:rPr sz="2200" spc="-90" dirty="0">
                <a:latin typeface="Tahoma"/>
                <a:cs typeface="Tahoma"/>
              </a:rPr>
              <a:t> </a:t>
            </a:r>
            <a:r>
              <a:rPr sz="2200" dirty="0">
                <a:latin typeface="Tahoma"/>
                <a:cs typeface="Tahoma"/>
              </a:rPr>
              <a:t>it</a:t>
            </a:r>
            <a:endParaRPr sz="2200">
              <a:latin typeface="Tahoma"/>
              <a:cs typeface="Tahoma"/>
            </a:endParaRPr>
          </a:p>
          <a:p>
            <a:pPr lvl="1">
              <a:lnSpc>
                <a:spcPct val="100000"/>
              </a:lnSpc>
              <a:spcBef>
                <a:spcPts val="20"/>
              </a:spcBef>
              <a:buFont typeface="Tahoma"/>
              <a:buChar char="–"/>
            </a:pPr>
            <a:endParaRPr sz="1950">
              <a:latin typeface="Times New Roman"/>
              <a:cs typeface="Times New Roman"/>
            </a:endParaRPr>
          </a:p>
          <a:p>
            <a:pPr marL="241300" marR="3270885" indent="-228600">
              <a:lnSpc>
                <a:spcPct val="101499"/>
              </a:lnSpc>
              <a:buChar char="•"/>
              <a:tabLst>
                <a:tab pos="244475" algn="l"/>
              </a:tabLst>
            </a:pPr>
            <a:r>
              <a:rPr sz="2400" dirty="0">
                <a:latin typeface="Tahoma"/>
                <a:cs typeface="Tahoma"/>
              </a:rPr>
              <a:t>Your local repo is a </a:t>
            </a:r>
            <a:r>
              <a:rPr sz="2400" spc="-5" dirty="0">
                <a:latin typeface="Tahoma"/>
                <a:cs typeface="Tahoma"/>
              </a:rPr>
              <a:t>complete </a:t>
            </a:r>
            <a:r>
              <a:rPr sz="2400" dirty="0">
                <a:latin typeface="Tahoma"/>
                <a:cs typeface="Tahoma"/>
              </a:rPr>
              <a:t>copy  of </a:t>
            </a:r>
            <a:r>
              <a:rPr sz="2400" spc="-5" dirty="0">
                <a:latin typeface="Tahoma"/>
                <a:cs typeface="Tahoma"/>
              </a:rPr>
              <a:t>everything </a:t>
            </a:r>
            <a:r>
              <a:rPr sz="2400" dirty="0">
                <a:latin typeface="Tahoma"/>
                <a:cs typeface="Tahoma"/>
              </a:rPr>
              <a:t>on the </a:t>
            </a:r>
            <a:r>
              <a:rPr sz="2400" spc="-5" dirty="0">
                <a:latin typeface="Tahoma"/>
                <a:cs typeface="Tahoma"/>
              </a:rPr>
              <a:t>remote server</a:t>
            </a:r>
            <a:endParaRPr sz="2400">
              <a:latin typeface="Tahoma"/>
              <a:cs typeface="Tahoma"/>
            </a:endParaRPr>
          </a:p>
          <a:p>
            <a:pPr marL="635000" lvl="1" indent="-279400">
              <a:lnSpc>
                <a:spcPct val="100000"/>
              </a:lnSpc>
              <a:spcBef>
                <a:spcPts val="445"/>
              </a:spcBef>
              <a:buChar char="–"/>
              <a:tabLst>
                <a:tab pos="635000" algn="l"/>
              </a:tabLst>
            </a:pPr>
            <a:r>
              <a:rPr sz="2200" spc="-5" dirty="0">
                <a:latin typeface="Tahoma"/>
                <a:cs typeface="Tahoma"/>
              </a:rPr>
              <a:t>yours </a:t>
            </a:r>
            <a:r>
              <a:rPr sz="2200" dirty="0">
                <a:latin typeface="Tahoma"/>
                <a:cs typeface="Tahoma"/>
              </a:rPr>
              <a:t>is "just as good" as</a:t>
            </a:r>
            <a:r>
              <a:rPr sz="2200" spc="-80" dirty="0">
                <a:latin typeface="Tahoma"/>
                <a:cs typeface="Tahoma"/>
              </a:rPr>
              <a:t> </a:t>
            </a:r>
            <a:r>
              <a:rPr sz="2200" dirty="0">
                <a:latin typeface="Tahoma"/>
                <a:cs typeface="Tahoma"/>
              </a:rPr>
              <a:t>theirs</a:t>
            </a:r>
            <a:endParaRPr sz="2200">
              <a:latin typeface="Tahoma"/>
              <a:cs typeface="Tahoma"/>
            </a:endParaRPr>
          </a:p>
          <a:p>
            <a:pPr lvl="1">
              <a:lnSpc>
                <a:spcPct val="100000"/>
              </a:lnSpc>
              <a:spcBef>
                <a:spcPts val="5"/>
              </a:spcBef>
              <a:buFont typeface="Tahoma"/>
              <a:buChar char="–"/>
            </a:pPr>
            <a:endParaRPr sz="2000">
              <a:latin typeface="Times New Roman"/>
              <a:cs typeface="Times New Roman"/>
            </a:endParaRPr>
          </a:p>
          <a:p>
            <a:pPr marL="244475" indent="-231775">
              <a:lnSpc>
                <a:spcPct val="100000"/>
              </a:lnSpc>
              <a:buChar char="•"/>
              <a:tabLst>
                <a:tab pos="244475" algn="l"/>
              </a:tabLst>
            </a:pPr>
            <a:r>
              <a:rPr sz="2400" dirty="0">
                <a:latin typeface="Tahoma"/>
                <a:cs typeface="Tahoma"/>
              </a:rPr>
              <a:t>Many operations are</a:t>
            </a:r>
            <a:r>
              <a:rPr sz="2400" spc="-105" dirty="0">
                <a:latin typeface="Tahoma"/>
                <a:cs typeface="Tahoma"/>
              </a:rPr>
              <a:t> </a:t>
            </a:r>
            <a:r>
              <a:rPr sz="2400" dirty="0">
                <a:latin typeface="Tahoma"/>
                <a:cs typeface="Tahoma"/>
              </a:rPr>
              <a:t>local:</a:t>
            </a:r>
            <a:endParaRPr sz="2400">
              <a:latin typeface="Tahoma"/>
              <a:cs typeface="Tahoma"/>
            </a:endParaRPr>
          </a:p>
          <a:p>
            <a:pPr marL="635000" lvl="1" indent="-279400">
              <a:lnSpc>
                <a:spcPct val="100000"/>
              </a:lnSpc>
              <a:spcBef>
                <a:spcPts val="520"/>
              </a:spcBef>
              <a:buChar char="–"/>
              <a:tabLst>
                <a:tab pos="635000" algn="l"/>
              </a:tabLst>
            </a:pPr>
            <a:r>
              <a:rPr sz="2200" dirty="0">
                <a:latin typeface="Tahoma"/>
                <a:cs typeface="Tahoma"/>
              </a:rPr>
              <a:t>check in/out from </a:t>
            </a:r>
            <a:r>
              <a:rPr sz="2250" i="1" spc="-20" dirty="0">
                <a:latin typeface="Tahoma"/>
                <a:cs typeface="Tahoma"/>
              </a:rPr>
              <a:t>local</a:t>
            </a:r>
            <a:r>
              <a:rPr sz="2250" i="1" spc="-125" dirty="0">
                <a:latin typeface="Tahoma"/>
                <a:cs typeface="Tahoma"/>
              </a:rPr>
              <a:t> </a:t>
            </a:r>
            <a:r>
              <a:rPr sz="2200" dirty="0">
                <a:latin typeface="Tahoma"/>
                <a:cs typeface="Tahoma"/>
              </a:rPr>
              <a:t>repo</a:t>
            </a:r>
            <a:endParaRPr sz="2200">
              <a:latin typeface="Tahoma"/>
              <a:cs typeface="Tahoma"/>
            </a:endParaRPr>
          </a:p>
          <a:p>
            <a:pPr marL="635000" lvl="1" indent="-279400">
              <a:lnSpc>
                <a:spcPct val="100000"/>
              </a:lnSpc>
              <a:spcBef>
                <a:spcPts val="500"/>
              </a:spcBef>
              <a:buChar char="–"/>
              <a:tabLst>
                <a:tab pos="635000" algn="l"/>
              </a:tabLst>
            </a:pPr>
            <a:r>
              <a:rPr sz="2200" dirty="0">
                <a:latin typeface="Tahoma"/>
                <a:cs typeface="Tahoma"/>
              </a:rPr>
              <a:t>commit changes to </a:t>
            </a:r>
            <a:r>
              <a:rPr sz="2250" i="1" spc="-20" dirty="0">
                <a:latin typeface="Tahoma"/>
                <a:cs typeface="Tahoma"/>
              </a:rPr>
              <a:t>local</a:t>
            </a:r>
            <a:r>
              <a:rPr sz="2250" i="1" spc="-120" dirty="0">
                <a:latin typeface="Tahoma"/>
                <a:cs typeface="Tahoma"/>
              </a:rPr>
              <a:t> </a:t>
            </a:r>
            <a:r>
              <a:rPr sz="2200" dirty="0">
                <a:latin typeface="Tahoma"/>
                <a:cs typeface="Tahoma"/>
              </a:rPr>
              <a:t>repo</a:t>
            </a:r>
            <a:endParaRPr sz="2200">
              <a:latin typeface="Tahoma"/>
              <a:cs typeface="Tahoma"/>
            </a:endParaRPr>
          </a:p>
          <a:p>
            <a:pPr marL="635000" lvl="1" indent="-279400">
              <a:lnSpc>
                <a:spcPct val="100000"/>
              </a:lnSpc>
              <a:spcBef>
                <a:spcPts val="450"/>
              </a:spcBef>
              <a:buChar char="–"/>
              <a:tabLst>
                <a:tab pos="635000" algn="l"/>
              </a:tabLst>
            </a:pPr>
            <a:r>
              <a:rPr sz="2200" dirty="0">
                <a:latin typeface="Tahoma"/>
                <a:cs typeface="Tahoma"/>
              </a:rPr>
              <a:t>local repo </a:t>
            </a:r>
            <a:r>
              <a:rPr sz="2200" spc="-5" dirty="0">
                <a:latin typeface="Tahoma"/>
                <a:cs typeface="Tahoma"/>
              </a:rPr>
              <a:t>keeps version</a:t>
            </a:r>
            <a:r>
              <a:rPr sz="2200" spc="-45" dirty="0">
                <a:latin typeface="Tahoma"/>
                <a:cs typeface="Tahoma"/>
              </a:rPr>
              <a:t> </a:t>
            </a:r>
            <a:r>
              <a:rPr sz="2200" dirty="0">
                <a:latin typeface="Tahoma"/>
                <a:cs typeface="Tahoma"/>
              </a:rPr>
              <a:t>history</a:t>
            </a:r>
            <a:endParaRPr sz="2200">
              <a:latin typeface="Tahoma"/>
              <a:cs typeface="Tahoma"/>
            </a:endParaRPr>
          </a:p>
          <a:p>
            <a:pPr lvl="1">
              <a:lnSpc>
                <a:spcPct val="100000"/>
              </a:lnSpc>
              <a:spcBef>
                <a:spcPts val="5"/>
              </a:spcBef>
              <a:buFont typeface="Tahoma"/>
              <a:buChar char="–"/>
            </a:pPr>
            <a:endParaRPr sz="2000">
              <a:latin typeface="Times New Roman"/>
              <a:cs typeface="Times New Roman"/>
            </a:endParaRPr>
          </a:p>
          <a:p>
            <a:pPr marL="244475" indent="-231775">
              <a:lnSpc>
                <a:spcPct val="100000"/>
              </a:lnSpc>
              <a:buChar char="•"/>
              <a:tabLst>
                <a:tab pos="244475" algn="l"/>
              </a:tabLst>
            </a:pPr>
            <a:r>
              <a:rPr sz="2400" dirty="0">
                <a:latin typeface="Tahoma"/>
                <a:cs typeface="Tahoma"/>
              </a:rPr>
              <a:t>When </a:t>
            </a:r>
            <a:r>
              <a:rPr sz="2400" spc="-5" dirty="0">
                <a:latin typeface="Tahoma"/>
                <a:cs typeface="Tahoma"/>
              </a:rPr>
              <a:t>you're ready, you </a:t>
            </a:r>
            <a:r>
              <a:rPr sz="2400" dirty="0">
                <a:latin typeface="Tahoma"/>
                <a:cs typeface="Tahoma"/>
              </a:rPr>
              <a:t>can "push" changes back to</a:t>
            </a:r>
            <a:r>
              <a:rPr sz="2400" spc="-15" dirty="0">
                <a:latin typeface="Tahoma"/>
                <a:cs typeface="Tahoma"/>
              </a:rPr>
              <a:t> </a:t>
            </a:r>
            <a:r>
              <a:rPr sz="2400" spc="-5" dirty="0">
                <a:latin typeface="Tahoma"/>
                <a:cs typeface="Tahoma"/>
              </a:rPr>
              <a:t>server</a:t>
            </a:r>
            <a:endParaRPr sz="2400">
              <a:latin typeface="Tahoma"/>
              <a:cs typeface="Tahoma"/>
            </a:endParaRPr>
          </a:p>
        </p:txBody>
      </p:sp>
      <p:sp>
        <p:nvSpPr>
          <p:cNvPr id="4" name="object 4"/>
          <p:cNvSpPr/>
          <p:nvPr/>
        </p:nvSpPr>
        <p:spPr>
          <a:xfrm>
            <a:off x="6335052" y="2438400"/>
            <a:ext cx="3114675" cy="350837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1920">
              <a:lnSpc>
                <a:spcPts val="1335"/>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8778" y="693419"/>
            <a:ext cx="3848100" cy="667385"/>
          </a:xfrm>
          <a:prstGeom prst="rect">
            <a:avLst/>
          </a:prstGeom>
        </p:spPr>
        <p:txBody>
          <a:bodyPr vert="horz" wrap="square" lIns="0" tIns="0" rIns="0" bIns="0" rtlCol="0">
            <a:spAutoFit/>
          </a:bodyPr>
          <a:lstStyle/>
          <a:p>
            <a:pPr marL="12700">
              <a:lnSpc>
                <a:spcPts val="5255"/>
              </a:lnSpc>
              <a:tabLst>
                <a:tab pos="993140" algn="l"/>
              </a:tabLst>
            </a:pPr>
            <a:r>
              <a:rPr dirty="0"/>
              <a:t>Git	</a:t>
            </a:r>
            <a:r>
              <a:rPr spc="-5" dirty="0"/>
              <a:t>snapshots</a:t>
            </a:r>
          </a:p>
        </p:txBody>
      </p:sp>
      <p:sp>
        <p:nvSpPr>
          <p:cNvPr id="3" name="object 3"/>
          <p:cNvSpPr txBox="1">
            <a:spLocks noGrp="1"/>
          </p:cNvSpPr>
          <p:nvPr>
            <p:ph sz="half" idx="2"/>
          </p:nvPr>
        </p:nvSpPr>
        <p:spPr>
          <a:prstGeom prst="rect">
            <a:avLst/>
          </a:prstGeom>
        </p:spPr>
        <p:txBody>
          <a:bodyPr vert="horz" wrap="square" lIns="0" tIns="0" rIns="0" bIns="0" rtlCol="0">
            <a:spAutoFit/>
          </a:bodyPr>
          <a:lstStyle/>
          <a:p>
            <a:pPr marL="241300" marR="5080" indent="-228600">
              <a:lnSpc>
                <a:spcPct val="99000"/>
              </a:lnSpc>
              <a:buChar char="•"/>
              <a:tabLst>
                <a:tab pos="244475" algn="l"/>
              </a:tabLst>
            </a:pPr>
            <a:r>
              <a:rPr dirty="0"/>
              <a:t>Centralized VCS </a:t>
            </a:r>
            <a:r>
              <a:rPr spc="-5" dirty="0"/>
              <a:t>like</a:t>
            </a:r>
            <a:r>
              <a:rPr spc="-40" dirty="0"/>
              <a:t> </a:t>
            </a:r>
            <a:r>
              <a:rPr spc="-5" dirty="0"/>
              <a:t>Subversion  </a:t>
            </a:r>
            <a:r>
              <a:rPr dirty="0"/>
              <a:t>track </a:t>
            </a:r>
            <a:r>
              <a:rPr spc="-5" dirty="0"/>
              <a:t>version </a:t>
            </a:r>
            <a:r>
              <a:rPr dirty="0"/>
              <a:t>data on each  </a:t>
            </a:r>
            <a:r>
              <a:rPr spc="-5" dirty="0"/>
              <a:t>individual</a:t>
            </a:r>
            <a:r>
              <a:rPr spc="-55" dirty="0"/>
              <a:t> </a:t>
            </a:r>
            <a:r>
              <a:rPr dirty="0"/>
              <a:t>file.</a:t>
            </a:r>
          </a:p>
          <a:p>
            <a:pPr>
              <a:lnSpc>
                <a:spcPct val="100000"/>
              </a:lnSpc>
              <a:spcBef>
                <a:spcPts val="30"/>
              </a:spcBef>
              <a:buFont typeface="Tahoma"/>
              <a:buChar char="•"/>
            </a:pPr>
            <a:endParaRPr sz="3400">
              <a:latin typeface="Times New Roman"/>
              <a:cs typeface="Times New Roman"/>
            </a:endParaRPr>
          </a:p>
          <a:p>
            <a:pPr marL="241300" marR="420370" indent="-228600">
              <a:lnSpc>
                <a:spcPts val="2820"/>
              </a:lnSpc>
              <a:buChar char="•"/>
              <a:tabLst>
                <a:tab pos="244475" algn="l"/>
              </a:tabLst>
            </a:pPr>
            <a:r>
              <a:rPr dirty="0"/>
              <a:t>Git </a:t>
            </a:r>
            <a:r>
              <a:rPr spc="-5" dirty="0"/>
              <a:t>keeps </a:t>
            </a:r>
            <a:r>
              <a:rPr dirty="0"/>
              <a:t>"snapshots" of</a:t>
            </a:r>
            <a:r>
              <a:rPr spc="-75" dirty="0"/>
              <a:t> </a:t>
            </a:r>
            <a:r>
              <a:rPr dirty="0"/>
              <a:t>the  entire state of the</a:t>
            </a:r>
            <a:r>
              <a:rPr spc="-100" dirty="0"/>
              <a:t> </a:t>
            </a:r>
            <a:r>
              <a:rPr dirty="0"/>
              <a:t>project.</a:t>
            </a:r>
          </a:p>
          <a:p>
            <a:pPr marL="635000" marR="469900" lvl="1" indent="-279400">
              <a:lnSpc>
                <a:spcPct val="99800"/>
              </a:lnSpc>
              <a:spcBef>
                <a:spcPts val="470"/>
              </a:spcBef>
              <a:buChar char="–"/>
              <a:tabLst>
                <a:tab pos="635000" algn="l"/>
              </a:tabLst>
            </a:pPr>
            <a:r>
              <a:rPr sz="2200" dirty="0">
                <a:latin typeface="Tahoma"/>
                <a:cs typeface="Tahoma"/>
              </a:rPr>
              <a:t>Each </a:t>
            </a:r>
            <a:r>
              <a:rPr sz="2200" spc="-5" dirty="0">
                <a:latin typeface="Tahoma"/>
                <a:cs typeface="Tahoma"/>
              </a:rPr>
              <a:t>checkin version </a:t>
            </a:r>
            <a:r>
              <a:rPr sz="2200" dirty="0">
                <a:latin typeface="Tahoma"/>
                <a:cs typeface="Tahoma"/>
              </a:rPr>
              <a:t>of</a:t>
            </a:r>
            <a:r>
              <a:rPr sz="2200" spc="-30" dirty="0">
                <a:latin typeface="Tahoma"/>
                <a:cs typeface="Tahoma"/>
              </a:rPr>
              <a:t> </a:t>
            </a:r>
            <a:r>
              <a:rPr sz="2200" dirty="0">
                <a:latin typeface="Tahoma"/>
                <a:cs typeface="Tahoma"/>
              </a:rPr>
              <a:t>the  overall code has a copy of  </a:t>
            </a:r>
            <a:r>
              <a:rPr sz="2200" spc="-5" dirty="0">
                <a:latin typeface="Tahoma"/>
                <a:cs typeface="Tahoma"/>
              </a:rPr>
              <a:t>each file in</a:t>
            </a:r>
            <a:r>
              <a:rPr sz="2200" spc="-75" dirty="0">
                <a:latin typeface="Tahoma"/>
                <a:cs typeface="Tahoma"/>
              </a:rPr>
              <a:t> </a:t>
            </a:r>
            <a:r>
              <a:rPr sz="2200" spc="-5" dirty="0">
                <a:latin typeface="Tahoma"/>
                <a:cs typeface="Tahoma"/>
              </a:rPr>
              <a:t>it.</a:t>
            </a:r>
            <a:endParaRPr sz="2200">
              <a:latin typeface="Tahoma"/>
              <a:cs typeface="Tahoma"/>
            </a:endParaRPr>
          </a:p>
          <a:p>
            <a:pPr marL="635000" marR="229235" lvl="1" indent="-279400">
              <a:lnSpc>
                <a:spcPct val="101200"/>
              </a:lnSpc>
              <a:spcBef>
                <a:spcPts val="455"/>
              </a:spcBef>
              <a:buChar char="–"/>
              <a:tabLst>
                <a:tab pos="635000" algn="l"/>
              </a:tabLst>
            </a:pPr>
            <a:r>
              <a:rPr sz="2200" dirty="0">
                <a:latin typeface="Tahoma"/>
                <a:cs typeface="Tahoma"/>
              </a:rPr>
              <a:t>Some files change on a</a:t>
            </a:r>
            <a:r>
              <a:rPr sz="2200" spc="-80" dirty="0">
                <a:latin typeface="Tahoma"/>
                <a:cs typeface="Tahoma"/>
              </a:rPr>
              <a:t> </a:t>
            </a:r>
            <a:r>
              <a:rPr sz="2200" spc="-5" dirty="0">
                <a:latin typeface="Tahoma"/>
                <a:cs typeface="Tahoma"/>
              </a:rPr>
              <a:t>given  checkin, </a:t>
            </a:r>
            <a:r>
              <a:rPr sz="2200" dirty="0">
                <a:latin typeface="Tahoma"/>
                <a:cs typeface="Tahoma"/>
              </a:rPr>
              <a:t>some do</a:t>
            </a:r>
            <a:r>
              <a:rPr sz="2200" spc="-60" dirty="0">
                <a:latin typeface="Tahoma"/>
                <a:cs typeface="Tahoma"/>
              </a:rPr>
              <a:t> </a:t>
            </a:r>
            <a:r>
              <a:rPr sz="2200" dirty="0">
                <a:latin typeface="Tahoma"/>
                <a:cs typeface="Tahoma"/>
              </a:rPr>
              <a:t>not.</a:t>
            </a:r>
            <a:endParaRPr sz="2200">
              <a:latin typeface="Tahoma"/>
              <a:cs typeface="Tahoma"/>
            </a:endParaRPr>
          </a:p>
          <a:p>
            <a:pPr marL="635000" lvl="1" indent="-279400">
              <a:lnSpc>
                <a:spcPct val="100000"/>
              </a:lnSpc>
              <a:spcBef>
                <a:spcPts val="484"/>
              </a:spcBef>
              <a:buChar char="–"/>
              <a:tabLst>
                <a:tab pos="635000" algn="l"/>
              </a:tabLst>
            </a:pPr>
            <a:r>
              <a:rPr sz="2200" dirty="0">
                <a:latin typeface="Tahoma"/>
                <a:cs typeface="Tahoma"/>
              </a:rPr>
              <a:t>More </a:t>
            </a:r>
            <a:r>
              <a:rPr sz="2200" spc="-5" dirty="0">
                <a:latin typeface="Tahoma"/>
                <a:cs typeface="Tahoma"/>
              </a:rPr>
              <a:t>redundancy, </a:t>
            </a:r>
            <a:r>
              <a:rPr sz="2200" dirty="0">
                <a:latin typeface="Tahoma"/>
                <a:cs typeface="Tahoma"/>
              </a:rPr>
              <a:t>but</a:t>
            </a:r>
            <a:r>
              <a:rPr sz="2200" spc="-45" dirty="0">
                <a:latin typeface="Tahoma"/>
                <a:cs typeface="Tahoma"/>
              </a:rPr>
              <a:t> </a:t>
            </a:r>
            <a:r>
              <a:rPr sz="2200" dirty="0">
                <a:latin typeface="Tahoma"/>
                <a:cs typeface="Tahoma"/>
              </a:rPr>
              <a:t>faster.</a:t>
            </a:r>
            <a:endParaRPr sz="2200">
              <a:latin typeface="Tahoma"/>
              <a:cs typeface="Tahoma"/>
            </a:endParaRPr>
          </a:p>
        </p:txBody>
      </p:sp>
      <p:sp>
        <p:nvSpPr>
          <p:cNvPr id="4" name="object 4"/>
          <p:cNvSpPr/>
          <p:nvPr/>
        </p:nvSpPr>
        <p:spPr>
          <a:xfrm>
            <a:off x="5330164" y="2254250"/>
            <a:ext cx="4114800" cy="173831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830635" y="1936432"/>
            <a:ext cx="1169670" cy="285115"/>
          </a:xfrm>
          <a:prstGeom prst="rect">
            <a:avLst/>
          </a:prstGeom>
        </p:spPr>
        <p:txBody>
          <a:bodyPr vert="horz" wrap="square" lIns="0" tIns="0" rIns="0" bIns="0" rtlCol="0">
            <a:spAutoFit/>
          </a:bodyPr>
          <a:lstStyle/>
          <a:p>
            <a:pPr marL="12700">
              <a:lnSpc>
                <a:spcPct val="100000"/>
              </a:lnSpc>
            </a:pPr>
            <a:r>
              <a:rPr sz="1800" dirty="0">
                <a:latin typeface="Arial"/>
                <a:cs typeface="Arial"/>
              </a:rPr>
              <a:t>Subversion</a:t>
            </a:r>
            <a:endParaRPr sz="1800">
              <a:latin typeface="Arial"/>
              <a:cs typeface="Arial"/>
            </a:endParaRPr>
          </a:p>
        </p:txBody>
      </p:sp>
      <p:sp>
        <p:nvSpPr>
          <p:cNvPr id="6" name="object 6"/>
          <p:cNvSpPr/>
          <p:nvPr/>
        </p:nvSpPr>
        <p:spPr>
          <a:xfrm>
            <a:off x="5330164" y="4876800"/>
            <a:ext cx="4119562" cy="18288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177379" y="4509770"/>
            <a:ext cx="318135" cy="285115"/>
          </a:xfrm>
          <a:prstGeom prst="rect">
            <a:avLst/>
          </a:prstGeom>
        </p:spPr>
        <p:txBody>
          <a:bodyPr vert="horz" wrap="square" lIns="0" tIns="0" rIns="0" bIns="0" rtlCol="0">
            <a:spAutoFit/>
          </a:bodyPr>
          <a:lstStyle/>
          <a:p>
            <a:pPr marL="12700">
              <a:lnSpc>
                <a:spcPct val="100000"/>
              </a:lnSpc>
            </a:pPr>
            <a:r>
              <a:rPr sz="1800" dirty="0">
                <a:latin typeface="Arial"/>
                <a:cs typeface="Arial"/>
              </a:rPr>
              <a:t>Git</a:t>
            </a:r>
            <a:endParaRPr sz="18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1920">
              <a:lnSpc>
                <a:spcPts val="1335"/>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3403" y="693419"/>
            <a:ext cx="4098925" cy="670560"/>
          </a:xfrm>
          <a:prstGeom prst="rect">
            <a:avLst/>
          </a:prstGeom>
        </p:spPr>
        <p:txBody>
          <a:bodyPr vert="horz" wrap="square" lIns="0" tIns="0" rIns="0" bIns="0" rtlCol="0">
            <a:spAutoFit/>
          </a:bodyPr>
          <a:lstStyle/>
          <a:p>
            <a:pPr marL="12700">
              <a:lnSpc>
                <a:spcPct val="100000"/>
              </a:lnSpc>
              <a:tabLst>
                <a:tab pos="2554605" algn="l"/>
              </a:tabLst>
            </a:pPr>
            <a:r>
              <a:rPr dirty="0"/>
              <a:t>Lo</a:t>
            </a:r>
            <a:r>
              <a:rPr spc="-5" dirty="0"/>
              <a:t>ca</a:t>
            </a:r>
            <a:r>
              <a:rPr dirty="0"/>
              <a:t>l git	</a:t>
            </a:r>
            <a:r>
              <a:rPr spc="-5" dirty="0"/>
              <a:t>a</a:t>
            </a:r>
            <a:r>
              <a:rPr dirty="0"/>
              <a:t>r</a:t>
            </a:r>
            <a:r>
              <a:rPr spc="-5" dirty="0"/>
              <a:t>ea</a:t>
            </a:r>
            <a:r>
              <a:rPr dirty="0"/>
              <a:t>s</a:t>
            </a:r>
          </a:p>
        </p:txBody>
      </p:sp>
      <p:sp>
        <p:nvSpPr>
          <p:cNvPr id="3" name="object 3"/>
          <p:cNvSpPr txBox="1"/>
          <p:nvPr/>
        </p:nvSpPr>
        <p:spPr>
          <a:xfrm>
            <a:off x="689263" y="1818640"/>
            <a:ext cx="3951604" cy="2941955"/>
          </a:xfrm>
          <a:prstGeom prst="rect">
            <a:avLst/>
          </a:prstGeom>
        </p:spPr>
        <p:txBody>
          <a:bodyPr vert="horz" wrap="square" lIns="0" tIns="0" rIns="0" bIns="0" rtlCol="0">
            <a:spAutoFit/>
          </a:bodyPr>
          <a:lstStyle/>
          <a:p>
            <a:pPr marL="241300" marR="342265" indent="-228600">
              <a:lnSpc>
                <a:spcPts val="2800"/>
              </a:lnSpc>
              <a:buChar char="•"/>
              <a:tabLst>
                <a:tab pos="244475" algn="l"/>
              </a:tabLst>
            </a:pPr>
            <a:r>
              <a:rPr sz="2400" spc="-5" dirty="0">
                <a:latin typeface="Tahoma"/>
                <a:cs typeface="Tahoma"/>
              </a:rPr>
              <a:t>In your </a:t>
            </a:r>
            <a:r>
              <a:rPr sz="2400" dirty="0">
                <a:latin typeface="Tahoma"/>
                <a:cs typeface="Tahoma"/>
              </a:rPr>
              <a:t>local copy on</a:t>
            </a:r>
            <a:r>
              <a:rPr sz="2400" spc="-80" dirty="0">
                <a:latin typeface="Tahoma"/>
                <a:cs typeface="Tahoma"/>
              </a:rPr>
              <a:t> </a:t>
            </a:r>
            <a:r>
              <a:rPr sz="2400" dirty="0">
                <a:latin typeface="Tahoma"/>
                <a:cs typeface="Tahoma"/>
              </a:rPr>
              <a:t>git,  </a:t>
            </a:r>
            <a:r>
              <a:rPr sz="2400" spc="-5" dirty="0">
                <a:latin typeface="Tahoma"/>
                <a:cs typeface="Tahoma"/>
              </a:rPr>
              <a:t>files can</a:t>
            </a:r>
            <a:r>
              <a:rPr sz="2400" spc="-70" dirty="0">
                <a:latin typeface="Tahoma"/>
                <a:cs typeface="Tahoma"/>
              </a:rPr>
              <a:t> </a:t>
            </a:r>
            <a:r>
              <a:rPr sz="2400" spc="-5" dirty="0">
                <a:latin typeface="Tahoma"/>
                <a:cs typeface="Tahoma"/>
              </a:rPr>
              <a:t>be:</a:t>
            </a:r>
            <a:endParaRPr sz="2400">
              <a:latin typeface="Tahoma"/>
              <a:cs typeface="Tahoma"/>
            </a:endParaRPr>
          </a:p>
          <a:p>
            <a:pPr marL="635000" lvl="1" indent="-279400">
              <a:lnSpc>
                <a:spcPct val="100000"/>
              </a:lnSpc>
              <a:spcBef>
                <a:spcPts val="465"/>
              </a:spcBef>
              <a:buChar char="–"/>
              <a:tabLst>
                <a:tab pos="635000" algn="l"/>
              </a:tabLst>
            </a:pPr>
            <a:r>
              <a:rPr sz="2200" spc="-5" dirty="0">
                <a:latin typeface="Tahoma"/>
                <a:cs typeface="Tahoma"/>
              </a:rPr>
              <a:t>In your </a:t>
            </a:r>
            <a:r>
              <a:rPr sz="2200" dirty="0">
                <a:latin typeface="Tahoma"/>
                <a:cs typeface="Tahoma"/>
              </a:rPr>
              <a:t>local</a:t>
            </a:r>
            <a:r>
              <a:rPr sz="2200" spc="-75" dirty="0">
                <a:latin typeface="Tahoma"/>
                <a:cs typeface="Tahoma"/>
              </a:rPr>
              <a:t> </a:t>
            </a:r>
            <a:r>
              <a:rPr sz="2200" dirty="0">
                <a:latin typeface="Tahoma"/>
                <a:cs typeface="Tahoma"/>
              </a:rPr>
              <a:t>repo</a:t>
            </a:r>
            <a:endParaRPr sz="2200">
              <a:latin typeface="Tahoma"/>
              <a:cs typeface="Tahoma"/>
            </a:endParaRPr>
          </a:p>
          <a:p>
            <a:pPr marL="923925" lvl="2" indent="-174625">
              <a:lnSpc>
                <a:spcPct val="100000"/>
              </a:lnSpc>
              <a:spcBef>
                <a:spcPts val="509"/>
              </a:spcBef>
              <a:buChar char="•"/>
              <a:tabLst>
                <a:tab pos="923925" algn="l"/>
              </a:tabLst>
            </a:pPr>
            <a:r>
              <a:rPr sz="2000" dirty="0">
                <a:latin typeface="Tahoma"/>
                <a:cs typeface="Tahoma"/>
              </a:rPr>
              <a:t>(committed)</a:t>
            </a:r>
            <a:endParaRPr sz="2000">
              <a:latin typeface="Tahoma"/>
              <a:cs typeface="Tahoma"/>
            </a:endParaRPr>
          </a:p>
          <a:p>
            <a:pPr lvl="2">
              <a:lnSpc>
                <a:spcPct val="100000"/>
              </a:lnSpc>
              <a:spcBef>
                <a:spcPts val="35"/>
              </a:spcBef>
              <a:buFont typeface="Tahoma"/>
              <a:buChar char="•"/>
            </a:pPr>
            <a:endParaRPr sz="2850">
              <a:latin typeface="Times New Roman"/>
              <a:cs typeface="Times New Roman"/>
            </a:endParaRPr>
          </a:p>
          <a:p>
            <a:pPr marL="635000" marR="5080" lvl="1" indent="-279400">
              <a:lnSpc>
                <a:spcPct val="101200"/>
              </a:lnSpc>
              <a:spcBef>
                <a:spcPts val="5"/>
              </a:spcBef>
              <a:buChar char="–"/>
              <a:tabLst>
                <a:tab pos="635000" algn="l"/>
              </a:tabLst>
            </a:pPr>
            <a:r>
              <a:rPr sz="2200" spc="-5" dirty="0">
                <a:latin typeface="Tahoma"/>
                <a:cs typeface="Tahoma"/>
              </a:rPr>
              <a:t>Checked </a:t>
            </a:r>
            <a:r>
              <a:rPr sz="2200" dirty="0">
                <a:latin typeface="Tahoma"/>
                <a:cs typeface="Tahoma"/>
              </a:rPr>
              <a:t>out and</a:t>
            </a:r>
            <a:r>
              <a:rPr sz="2200" spc="-65" dirty="0">
                <a:latin typeface="Tahoma"/>
                <a:cs typeface="Tahoma"/>
              </a:rPr>
              <a:t> </a:t>
            </a:r>
            <a:r>
              <a:rPr sz="2200" dirty="0">
                <a:latin typeface="Tahoma"/>
                <a:cs typeface="Tahoma"/>
              </a:rPr>
              <a:t>modified,  but not </a:t>
            </a:r>
            <a:r>
              <a:rPr sz="2200" spc="-5" dirty="0">
                <a:latin typeface="Tahoma"/>
                <a:cs typeface="Tahoma"/>
              </a:rPr>
              <a:t>yet</a:t>
            </a:r>
            <a:r>
              <a:rPr sz="2200" spc="-90" dirty="0">
                <a:latin typeface="Tahoma"/>
                <a:cs typeface="Tahoma"/>
              </a:rPr>
              <a:t> </a:t>
            </a:r>
            <a:r>
              <a:rPr sz="2200" dirty="0">
                <a:latin typeface="Tahoma"/>
                <a:cs typeface="Tahoma"/>
              </a:rPr>
              <a:t>committed</a:t>
            </a:r>
            <a:endParaRPr sz="2200">
              <a:latin typeface="Tahoma"/>
              <a:cs typeface="Tahoma"/>
            </a:endParaRPr>
          </a:p>
          <a:p>
            <a:pPr marL="923925" lvl="2" indent="-174625">
              <a:lnSpc>
                <a:spcPct val="100000"/>
              </a:lnSpc>
              <a:spcBef>
                <a:spcPts val="439"/>
              </a:spcBef>
              <a:buChar char="•"/>
              <a:tabLst>
                <a:tab pos="923925" algn="l"/>
              </a:tabLst>
            </a:pPr>
            <a:r>
              <a:rPr sz="2000" dirty="0">
                <a:latin typeface="Tahoma"/>
                <a:cs typeface="Tahoma"/>
              </a:rPr>
              <a:t>(working</a:t>
            </a:r>
            <a:r>
              <a:rPr sz="2000" spc="-100" dirty="0">
                <a:latin typeface="Tahoma"/>
                <a:cs typeface="Tahoma"/>
              </a:rPr>
              <a:t> </a:t>
            </a:r>
            <a:r>
              <a:rPr sz="2000" dirty="0">
                <a:latin typeface="Tahoma"/>
                <a:cs typeface="Tahoma"/>
              </a:rPr>
              <a:t>copy)</a:t>
            </a:r>
            <a:endParaRPr sz="2000">
              <a:latin typeface="Tahoma"/>
              <a:cs typeface="Tahoma"/>
            </a:endParaRPr>
          </a:p>
        </p:txBody>
      </p:sp>
      <p:sp>
        <p:nvSpPr>
          <p:cNvPr id="4" name="object 4"/>
          <p:cNvSpPr txBox="1"/>
          <p:nvPr/>
        </p:nvSpPr>
        <p:spPr>
          <a:xfrm>
            <a:off x="1032163" y="5188752"/>
            <a:ext cx="3034665" cy="1352550"/>
          </a:xfrm>
          <a:prstGeom prst="rect">
            <a:avLst/>
          </a:prstGeom>
        </p:spPr>
        <p:txBody>
          <a:bodyPr vert="horz" wrap="square" lIns="0" tIns="0" rIns="0" bIns="0" rtlCol="0">
            <a:spAutoFit/>
          </a:bodyPr>
          <a:lstStyle/>
          <a:p>
            <a:pPr marL="292100" marR="481330" indent="-279400">
              <a:lnSpc>
                <a:spcPct val="101200"/>
              </a:lnSpc>
              <a:buChar char="–"/>
              <a:tabLst>
                <a:tab pos="292100" algn="l"/>
              </a:tabLst>
            </a:pPr>
            <a:r>
              <a:rPr sz="2200" dirty="0">
                <a:latin typeface="Tahoma"/>
                <a:cs typeface="Tahoma"/>
              </a:rPr>
              <a:t>Or, </a:t>
            </a:r>
            <a:r>
              <a:rPr sz="2200" spc="-5" dirty="0">
                <a:latin typeface="Tahoma"/>
                <a:cs typeface="Tahoma"/>
              </a:rPr>
              <a:t>in-between, </a:t>
            </a:r>
            <a:r>
              <a:rPr sz="2200" dirty="0">
                <a:latin typeface="Tahoma"/>
                <a:cs typeface="Tahoma"/>
              </a:rPr>
              <a:t>in  a </a:t>
            </a:r>
            <a:r>
              <a:rPr sz="2200" b="1" spc="-5" dirty="0">
                <a:latin typeface="Tahoma"/>
                <a:cs typeface="Tahoma"/>
              </a:rPr>
              <a:t>"staging"</a:t>
            </a:r>
            <a:r>
              <a:rPr sz="2200" b="1" spc="-45" dirty="0">
                <a:latin typeface="Tahoma"/>
                <a:cs typeface="Tahoma"/>
              </a:rPr>
              <a:t> </a:t>
            </a:r>
            <a:r>
              <a:rPr sz="2200" b="1" spc="-5" dirty="0">
                <a:latin typeface="Tahoma"/>
                <a:cs typeface="Tahoma"/>
              </a:rPr>
              <a:t>area</a:t>
            </a:r>
            <a:endParaRPr sz="2200">
              <a:latin typeface="Tahoma"/>
              <a:cs typeface="Tahoma"/>
            </a:endParaRPr>
          </a:p>
          <a:p>
            <a:pPr marL="584200" marR="5080" lvl="1" indent="-177800">
              <a:lnSpc>
                <a:spcPct val="100800"/>
              </a:lnSpc>
              <a:spcBef>
                <a:spcPts val="420"/>
              </a:spcBef>
              <a:buChar char="•"/>
              <a:tabLst>
                <a:tab pos="581025" algn="l"/>
              </a:tabLst>
            </a:pPr>
            <a:r>
              <a:rPr sz="2000" dirty="0">
                <a:latin typeface="Tahoma"/>
                <a:cs typeface="Tahoma"/>
              </a:rPr>
              <a:t>Staged files are</a:t>
            </a:r>
            <a:r>
              <a:rPr sz="2000" spc="-100" dirty="0">
                <a:latin typeface="Tahoma"/>
                <a:cs typeface="Tahoma"/>
              </a:rPr>
              <a:t> </a:t>
            </a:r>
            <a:r>
              <a:rPr sz="2000" dirty="0">
                <a:latin typeface="Tahoma"/>
                <a:cs typeface="Tahoma"/>
              </a:rPr>
              <a:t>ready  to be</a:t>
            </a:r>
            <a:r>
              <a:rPr sz="2000" spc="-100" dirty="0">
                <a:latin typeface="Tahoma"/>
                <a:cs typeface="Tahoma"/>
              </a:rPr>
              <a:t> </a:t>
            </a:r>
            <a:r>
              <a:rPr sz="2000" dirty="0">
                <a:latin typeface="Tahoma"/>
                <a:cs typeface="Tahoma"/>
              </a:rPr>
              <a:t>committed.</a:t>
            </a:r>
            <a:endParaRPr sz="2000">
              <a:latin typeface="Tahoma"/>
              <a:cs typeface="Tahoma"/>
            </a:endParaRPr>
          </a:p>
        </p:txBody>
      </p:sp>
      <p:sp>
        <p:nvSpPr>
          <p:cNvPr id="5" name="object 5"/>
          <p:cNvSpPr txBox="1"/>
          <p:nvPr/>
        </p:nvSpPr>
        <p:spPr>
          <a:xfrm>
            <a:off x="1425867" y="6596380"/>
            <a:ext cx="5414010" cy="310515"/>
          </a:xfrm>
          <a:prstGeom prst="rect">
            <a:avLst/>
          </a:prstGeom>
        </p:spPr>
        <p:txBody>
          <a:bodyPr vert="horz" wrap="square" lIns="0" tIns="0" rIns="0" bIns="0" rtlCol="0">
            <a:spAutoFit/>
          </a:bodyPr>
          <a:lstStyle/>
          <a:p>
            <a:pPr marL="187325" indent="-174625">
              <a:lnSpc>
                <a:spcPct val="100000"/>
              </a:lnSpc>
              <a:buChar char="•"/>
              <a:tabLst>
                <a:tab pos="187325" algn="l"/>
              </a:tabLst>
            </a:pPr>
            <a:r>
              <a:rPr sz="2000" dirty="0">
                <a:latin typeface="Tahoma"/>
                <a:cs typeface="Tahoma"/>
              </a:rPr>
              <a:t>A commit saves a snapshot of all staged</a:t>
            </a:r>
            <a:r>
              <a:rPr sz="2000" spc="-100" dirty="0">
                <a:latin typeface="Tahoma"/>
                <a:cs typeface="Tahoma"/>
              </a:rPr>
              <a:t> </a:t>
            </a:r>
            <a:r>
              <a:rPr sz="2000" dirty="0">
                <a:latin typeface="Tahoma"/>
                <a:cs typeface="Tahoma"/>
              </a:rPr>
              <a:t>state.</a:t>
            </a:r>
            <a:endParaRPr sz="2000">
              <a:latin typeface="Tahoma"/>
              <a:cs typeface="Tahoma"/>
            </a:endParaRPr>
          </a:p>
        </p:txBody>
      </p:sp>
      <p:sp>
        <p:nvSpPr>
          <p:cNvPr id="6" name="object 6"/>
          <p:cNvSpPr/>
          <p:nvPr/>
        </p:nvSpPr>
        <p:spPr>
          <a:xfrm>
            <a:off x="4993614" y="1633537"/>
            <a:ext cx="4421187" cy="385286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732629" y="5651817"/>
            <a:ext cx="1891030" cy="481965"/>
          </a:xfrm>
          <a:prstGeom prst="rect">
            <a:avLst/>
          </a:prstGeom>
        </p:spPr>
        <p:txBody>
          <a:bodyPr vert="horz" wrap="square" lIns="0" tIns="0" rIns="0" bIns="0" rtlCol="0">
            <a:spAutoFit/>
          </a:bodyPr>
          <a:lstStyle/>
          <a:p>
            <a:pPr marL="749300" marR="5080" indent="-736600">
              <a:lnSpc>
                <a:spcPts val="1900"/>
              </a:lnSpc>
            </a:pPr>
            <a:r>
              <a:rPr sz="1600" dirty="0">
                <a:latin typeface="Tahoma"/>
                <a:cs typeface="Tahoma"/>
              </a:rPr>
              <a:t>Unmodified/modified  </a:t>
            </a:r>
            <a:r>
              <a:rPr sz="1600" spc="-5" dirty="0">
                <a:latin typeface="Tahoma"/>
                <a:cs typeface="Tahoma"/>
              </a:rPr>
              <a:t>Files</a:t>
            </a:r>
            <a:endParaRPr sz="1600">
              <a:latin typeface="Tahoma"/>
              <a:cs typeface="Tahoma"/>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1920">
              <a:lnSpc>
                <a:spcPts val="1335"/>
              </a:lnSpc>
            </a:pPr>
            <a:fld id="{81D60167-4931-47E6-BA6A-407CBD079E47}" type="slidenum">
              <a:rPr dirty="0"/>
              <a:t>6</a:t>
            </a:fld>
            <a:endParaRPr dirty="0"/>
          </a:p>
        </p:txBody>
      </p:sp>
      <p:sp>
        <p:nvSpPr>
          <p:cNvPr id="8" name="object 8"/>
          <p:cNvSpPr txBox="1"/>
          <p:nvPr/>
        </p:nvSpPr>
        <p:spPr>
          <a:xfrm>
            <a:off x="6956717" y="5651817"/>
            <a:ext cx="645160" cy="481965"/>
          </a:xfrm>
          <a:prstGeom prst="rect">
            <a:avLst/>
          </a:prstGeom>
        </p:spPr>
        <p:txBody>
          <a:bodyPr vert="horz" wrap="square" lIns="0" tIns="0" rIns="0" bIns="0" rtlCol="0">
            <a:spAutoFit/>
          </a:bodyPr>
          <a:lstStyle/>
          <a:p>
            <a:pPr marL="127000" marR="5080" indent="-114300">
              <a:lnSpc>
                <a:spcPts val="1900"/>
              </a:lnSpc>
            </a:pPr>
            <a:r>
              <a:rPr sz="1600" spc="-5" dirty="0">
                <a:latin typeface="Tahoma"/>
                <a:cs typeface="Tahoma"/>
              </a:rPr>
              <a:t>Staged  Files</a:t>
            </a:r>
            <a:endParaRPr sz="1600">
              <a:latin typeface="Tahoma"/>
              <a:cs typeface="Tahoma"/>
            </a:endParaRPr>
          </a:p>
        </p:txBody>
      </p:sp>
      <p:sp>
        <p:nvSpPr>
          <p:cNvPr id="9" name="object 9"/>
          <p:cNvSpPr txBox="1"/>
          <p:nvPr/>
        </p:nvSpPr>
        <p:spPr>
          <a:xfrm>
            <a:off x="8390229" y="5662929"/>
            <a:ext cx="1000125" cy="481965"/>
          </a:xfrm>
          <a:prstGeom prst="rect">
            <a:avLst/>
          </a:prstGeom>
        </p:spPr>
        <p:txBody>
          <a:bodyPr vert="horz" wrap="square" lIns="0" tIns="0" rIns="0" bIns="0" rtlCol="0">
            <a:spAutoFit/>
          </a:bodyPr>
          <a:lstStyle/>
          <a:p>
            <a:pPr marL="292100" marR="5080" indent="-279400">
              <a:lnSpc>
                <a:spcPts val="1900"/>
              </a:lnSpc>
            </a:pPr>
            <a:r>
              <a:rPr sz="1600" dirty="0">
                <a:latin typeface="Tahoma"/>
                <a:cs typeface="Tahoma"/>
              </a:rPr>
              <a:t>Commi</a:t>
            </a:r>
            <a:r>
              <a:rPr sz="1600" spc="-15" dirty="0">
                <a:latin typeface="Tahoma"/>
                <a:cs typeface="Tahoma"/>
              </a:rPr>
              <a:t>t</a:t>
            </a:r>
            <a:r>
              <a:rPr sz="1600" dirty="0">
                <a:latin typeface="Tahoma"/>
                <a:cs typeface="Tahoma"/>
              </a:rPr>
              <a:t>ted  </a:t>
            </a:r>
            <a:r>
              <a:rPr sz="1600" spc="-5" dirty="0">
                <a:latin typeface="Tahoma"/>
                <a:cs typeface="Tahoma"/>
              </a:rPr>
              <a:t>Files</a:t>
            </a:r>
            <a:endParaRPr sz="160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0631" y="693419"/>
            <a:ext cx="5284470" cy="670560"/>
          </a:xfrm>
          <a:prstGeom prst="rect">
            <a:avLst/>
          </a:prstGeom>
        </p:spPr>
        <p:txBody>
          <a:bodyPr vert="horz" wrap="square" lIns="0" tIns="0" rIns="0" bIns="0" rtlCol="0">
            <a:spAutoFit/>
          </a:bodyPr>
          <a:lstStyle/>
          <a:p>
            <a:pPr marL="12700">
              <a:lnSpc>
                <a:spcPct val="100000"/>
              </a:lnSpc>
              <a:tabLst>
                <a:tab pos="1644650" algn="l"/>
                <a:tab pos="2625725" algn="l"/>
              </a:tabLst>
            </a:pPr>
            <a:r>
              <a:rPr spc="-5" dirty="0"/>
              <a:t>Basic	</a:t>
            </a:r>
            <a:r>
              <a:rPr dirty="0"/>
              <a:t>Git	</a:t>
            </a:r>
            <a:r>
              <a:rPr spc="-5" dirty="0"/>
              <a:t>workflow</a:t>
            </a:r>
          </a:p>
        </p:txBody>
      </p:sp>
      <p:sp>
        <p:nvSpPr>
          <p:cNvPr id="3" name="object 3"/>
          <p:cNvSpPr txBox="1"/>
          <p:nvPr/>
        </p:nvSpPr>
        <p:spPr>
          <a:xfrm>
            <a:off x="689263" y="1798320"/>
            <a:ext cx="8490585" cy="1608455"/>
          </a:xfrm>
          <a:prstGeom prst="rect">
            <a:avLst/>
          </a:prstGeom>
        </p:spPr>
        <p:txBody>
          <a:bodyPr vert="horz" wrap="square" lIns="0" tIns="0" rIns="0" bIns="0" rtlCol="0">
            <a:spAutoFit/>
          </a:bodyPr>
          <a:lstStyle/>
          <a:p>
            <a:pPr marL="241300" indent="-228600">
              <a:lnSpc>
                <a:spcPct val="100000"/>
              </a:lnSpc>
              <a:buFont typeface="Tahoma"/>
              <a:buChar char="•"/>
              <a:tabLst>
                <a:tab pos="244475" algn="l"/>
              </a:tabLst>
            </a:pPr>
            <a:r>
              <a:rPr sz="2400" b="1" dirty="0">
                <a:latin typeface="Tahoma"/>
                <a:cs typeface="Tahoma"/>
              </a:rPr>
              <a:t>Modify </a:t>
            </a:r>
            <a:r>
              <a:rPr sz="2400" dirty="0">
                <a:latin typeface="Tahoma"/>
                <a:cs typeface="Tahoma"/>
              </a:rPr>
              <a:t>files in </a:t>
            </a:r>
            <a:r>
              <a:rPr sz="2400" spc="-5" dirty="0">
                <a:latin typeface="Tahoma"/>
                <a:cs typeface="Tahoma"/>
              </a:rPr>
              <a:t>your working</a:t>
            </a:r>
            <a:r>
              <a:rPr sz="2400" spc="-15" dirty="0">
                <a:latin typeface="Tahoma"/>
                <a:cs typeface="Tahoma"/>
              </a:rPr>
              <a:t> </a:t>
            </a:r>
            <a:r>
              <a:rPr sz="2400" spc="-5" dirty="0">
                <a:latin typeface="Tahoma"/>
                <a:cs typeface="Tahoma"/>
              </a:rPr>
              <a:t>directory.</a:t>
            </a:r>
            <a:endParaRPr sz="2400">
              <a:latin typeface="Tahoma"/>
              <a:cs typeface="Tahoma"/>
            </a:endParaRPr>
          </a:p>
          <a:p>
            <a:pPr marL="244475" indent="-231775">
              <a:lnSpc>
                <a:spcPct val="100000"/>
              </a:lnSpc>
              <a:spcBef>
                <a:spcPts val="495"/>
              </a:spcBef>
              <a:buFont typeface="Tahoma"/>
              <a:buChar char="•"/>
              <a:tabLst>
                <a:tab pos="244475" algn="l"/>
              </a:tabLst>
            </a:pPr>
            <a:r>
              <a:rPr sz="2400" b="1" spc="-5" dirty="0">
                <a:latin typeface="Tahoma"/>
                <a:cs typeface="Tahoma"/>
              </a:rPr>
              <a:t>Stage </a:t>
            </a:r>
            <a:r>
              <a:rPr sz="2400" dirty="0">
                <a:latin typeface="Tahoma"/>
                <a:cs typeface="Tahoma"/>
              </a:rPr>
              <a:t>files, adding snapshots of them to </a:t>
            </a:r>
            <a:r>
              <a:rPr sz="2400" spc="-5" dirty="0">
                <a:latin typeface="Tahoma"/>
                <a:cs typeface="Tahoma"/>
              </a:rPr>
              <a:t>your </a:t>
            </a:r>
            <a:r>
              <a:rPr sz="2400" dirty="0">
                <a:latin typeface="Tahoma"/>
                <a:cs typeface="Tahoma"/>
              </a:rPr>
              <a:t>staging</a:t>
            </a:r>
            <a:r>
              <a:rPr sz="2400" spc="-75" dirty="0">
                <a:latin typeface="Tahoma"/>
                <a:cs typeface="Tahoma"/>
              </a:rPr>
              <a:t> </a:t>
            </a:r>
            <a:r>
              <a:rPr sz="2400" dirty="0">
                <a:latin typeface="Tahoma"/>
                <a:cs typeface="Tahoma"/>
              </a:rPr>
              <a:t>area.</a:t>
            </a:r>
            <a:endParaRPr sz="2400">
              <a:latin typeface="Tahoma"/>
              <a:cs typeface="Tahoma"/>
            </a:endParaRPr>
          </a:p>
          <a:p>
            <a:pPr marL="241300" marR="5080" indent="-228600">
              <a:lnSpc>
                <a:spcPts val="2820"/>
              </a:lnSpc>
              <a:spcBef>
                <a:spcPts val="760"/>
              </a:spcBef>
              <a:buFont typeface="Tahoma"/>
              <a:buChar char="•"/>
              <a:tabLst>
                <a:tab pos="244475" algn="l"/>
              </a:tabLst>
            </a:pPr>
            <a:r>
              <a:rPr sz="2400" b="1" spc="-5" dirty="0">
                <a:latin typeface="Tahoma"/>
                <a:cs typeface="Tahoma"/>
              </a:rPr>
              <a:t>Commit</a:t>
            </a:r>
            <a:r>
              <a:rPr sz="2400" spc="-5" dirty="0">
                <a:latin typeface="Tahoma"/>
                <a:cs typeface="Tahoma"/>
              </a:rPr>
              <a:t>, </a:t>
            </a:r>
            <a:r>
              <a:rPr sz="2400" dirty="0">
                <a:latin typeface="Tahoma"/>
                <a:cs typeface="Tahoma"/>
              </a:rPr>
              <a:t>which </a:t>
            </a:r>
            <a:r>
              <a:rPr sz="2400" spc="-5" dirty="0">
                <a:latin typeface="Tahoma"/>
                <a:cs typeface="Tahoma"/>
              </a:rPr>
              <a:t>takes </a:t>
            </a:r>
            <a:r>
              <a:rPr sz="2400" dirty="0">
                <a:latin typeface="Tahoma"/>
                <a:cs typeface="Tahoma"/>
              </a:rPr>
              <a:t>the files in the staging area and</a:t>
            </a:r>
            <a:r>
              <a:rPr sz="2400" spc="-45" dirty="0">
                <a:latin typeface="Tahoma"/>
                <a:cs typeface="Tahoma"/>
              </a:rPr>
              <a:t> </a:t>
            </a:r>
            <a:r>
              <a:rPr sz="2400" dirty="0">
                <a:latin typeface="Tahoma"/>
                <a:cs typeface="Tahoma"/>
              </a:rPr>
              <a:t>stores  that snapshot </a:t>
            </a:r>
            <a:r>
              <a:rPr sz="2400" spc="-5" dirty="0">
                <a:latin typeface="Tahoma"/>
                <a:cs typeface="Tahoma"/>
              </a:rPr>
              <a:t>permanently </a:t>
            </a:r>
            <a:r>
              <a:rPr sz="2400" dirty="0">
                <a:latin typeface="Tahoma"/>
                <a:cs typeface="Tahoma"/>
              </a:rPr>
              <a:t>to </a:t>
            </a:r>
            <a:r>
              <a:rPr sz="2400" spc="-5" dirty="0">
                <a:latin typeface="Tahoma"/>
                <a:cs typeface="Tahoma"/>
              </a:rPr>
              <a:t>your </a:t>
            </a:r>
            <a:r>
              <a:rPr sz="2400" dirty="0">
                <a:latin typeface="Tahoma"/>
                <a:cs typeface="Tahoma"/>
              </a:rPr>
              <a:t>Git</a:t>
            </a:r>
            <a:r>
              <a:rPr sz="2400" spc="5" dirty="0">
                <a:latin typeface="Tahoma"/>
                <a:cs typeface="Tahoma"/>
              </a:rPr>
              <a:t> </a:t>
            </a:r>
            <a:r>
              <a:rPr sz="2400" spc="-5" dirty="0">
                <a:latin typeface="Tahoma"/>
                <a:cs typeface="Tahoma"/>
              </a:rPr>
              <a:t>directory.</a:t>
            </a:r>
            <a:endParaRPr sz="2400">
              <a:latin typeface="Tahoma"/>
              <a:cs typeface="Tahoma"/>
            </a:endParaRPr>
          </a:p>
        </p:txBody>
      </p:sp>
      <p:sp>
        <p:nvSpPr>
          <p:cNvPr id="4" name="object 4"/>
          <p:cNvSpPr/>
          <p:nvPr/>
        </p:nvSpPr>
        <p:spPr>
          <a:xfrm>
            <a:off x="2286927" y="3810000"/>
            <a:ext cx="5410200" cy="324802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1920">
              <a:lnSpc>
                <a:spcPts val="1335"/>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Life Cycle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9067800" cy="5982535"/>
          </a:xfrm>
          <a:prstGeom prst="rect">
            <a:avLst/>
          </a:prstGeom>
        </p:spPr>
      </p:pic>
    </p:spTree>
    <p:extLst>
      <p:ext uri="{BB962C8B-B14F-4D97-AF65-F5344CB8AC3E}">
        <p14:creationId xmlns:p14="http://schemas.microsoft.com/office/powerpoint/2010/main" val="393964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3930" y="693419"/>
            <a:ext cx="6357620" cy="670560"/>
          </a:xfrm>
          <a:prstGeom prst="rect">
            <a:avLst/>
          </a:prstGeom>
        </p:spPr>
        <p:txBody>
          <a:bodyPr vert="horz" wrap="square" lIns="0" tIns="0" rIns="0" bIns="0" rtlCol="0">
            <a:spAutoFit/>
          </a:bodyPr>
          <a:lstStyle/>
          <a:p>
            <a:pPr marL="12700">
              <a:lnSpc>
                <a:spcPct val="100000"/>
              </a:lnSpc>
              <a:tabLst>
                <a:tab pos="993140" algn="l"/>
                <a:tab pos="3263265" algn="l"/>
              </a:tabLst>
            </a:pPr>
            <a:r>
              <a:rPr dirty="0"/>
              <a:t>Git	</a:t>
            </a:r>
            <a:r>
              <a:rPr spc="-5" dirty="0"/>
              <a:t>commit	checksums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1920">
              <a:lnSpc>
                <a:spcPts val="1335"/>
              </a:lnSpc>
            </a:pPr>
            <a:fld id="{81D60167-4931-47E6-BA6A-407CBD079E47}" type="slidenum">
              <a:rPr dirty="0"/>
              <a:t>9</a:t>
            </a:fld>
            <a:endParaRPr dirty="0"/>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292100" marR="5080" indent="-228600">
              <a:lnSpc>
                <a:spcPts val="2800"/>
              </a:lnSpc>
              <a:buChar char="•"/>
              <a:tabLst>
                <a:tab pos="295910" algn="l"/>
              </a:tabLst>
            </a:pPr>
            <a:r>
              <a:rPr spc="-5" dirty="0"/>
              <a:t>In Subversion </a:t>
            </a:r>
            <a:r>
              <a:rPr dirty="0"/>
              <a:t>each </a:t>
            </a:r>
            <a:r>
              <a:rPr spc="-5" dirty="0"/>
              <a:t>modification </a:t>
            </a:r>
            <a:r>
              <a:rPr dirty="0"/>
              <a:t>to the central repo </a:t>
            </a:r>
            <a:r>
              <a:rPr spc="-5" dirty="0"/>
              <a:t>increments  </a:t>
            </a:r>
            <a:r>
              <a:rPr dirty="0"/>
              <a:t>the </a:t>
            </a:r>
            <a:r>
              <a:rPr spc="-5" dirty="0"/>
              <a:t>version </a:t>
            </a:r>
            <a:r>
              <a:rPr dirty="0"/>
              <a:t># of the </a:t>
            </a:r>
            <a:r>
              <a:rPr spc="-5" dirty="0"/>
              <a:t>overall</a:t>
            </a:r>
            <a:r>
              <a:rPr spc="-35" dirty="0"/>
              <a:t> </a:t>
            </a:r>
            <a:r>
              <a:rPr dirty="0"/>
              <a:t>repo.</a:t>
            </a:r>
          </a:p>
          <a:p>
            <a:pPr marL="685800" marR="403860" lvl="1" indent="-279400">
              <a:lnSpc>
                <a:spcPct val="99800"/>
              </a:lnSpc>
              <a:spcBef>
                <a:spcPts val="470"/>
              </a:spcBef>
              <a:buChar char="–"/>
              <a:tabLst>
                <a:tab pos="686435" algn="l"/>
              </a:tabLst>
            </a:pPr>
            <a:r>
              <a:rPr sz="2200" spc="-5" dirty="0">
                <a:latin typeface="Tahoma"/>
                <a:cs typeface="Tahoma"/>
              </a:rPr>
              <a:t>In </a:t>
            </a:r>
            <a:r>
              <a:rPr sz="2200" dirty="0">
                <a:latin typeface="Tahoma"/>
                <a:cs typeface="Tahoma"/>
              </a:rPr>
              <a:t>Git, each user has their own copy of the repo, and</a:t>
            </a:r>
            <a:r>
              <a:rPr sz="2200" spc="-95" dirty="0">
                <a:latin typeface="Tahoma"/>
                <a:cs typeface="Tahoma"/>
              </a:rPr>
              <a:t> </a:t>
            </a:r>
            <a:r>
              <a:rPr sz="2200" dirty="0">
                <a:latin typeface="Tahoma"/>
                <a:cs typeface="Tahoma"/>
              </a:rPr>
              <a:t>commits  changes to their local copy of the repo before pushing to the  central</a:t>
            </a:r>
            <a:r>
              <a:rPr sz="2200" spc="-70" dirty="0">
                <a:latin typeface="Tahoma"/>
                <a:cs typeface="Tahoma"/>
              </a:rPr>
              <a:t> </a:t>
            </a:r>
            <a:r>
              <a:rPr sz="2200" spc="-5" dirty="0">
                <a:latin typeface="Tahoma"/>
                <a:cs typeface="Tahoma"/>
              </a:rPr>
              <a:t>server.</a:t>
            </a:r>
            <a:endParaRPr sz="2200">
              <a:latin typeface="Tahoma"/>
              <a:cs typeface="Tahoma"/>
            </a:endParaRPr>
          </a:p>
          <a:p>
            <a:pPr marL="685800" marR="657225" lvl="1" indent="-279400">
              <a:lnSpc>
                <a:spcPts val="2570"/>
              </a:lnSpc>
              <a:spcBef>
                <a:spcPts val="730"/>
              </a:spcBef>
              <a:buChar char="–"/>
              <a:tabLst>
                <a:tab pos="686435" algn="l"/>
              </a:tabLst>
            </a:pPr>
            <a:r>
              <a:rPr sz="2200" dirty="0">
                <a:latin typeface="Tahoma"/>
                <a:cs typeface="Tahoma"/>
              </a:rPr>
              <a:t>So Git generates a unique </a:t>
            </a:r>
            <a:r>
              <a:rPr sz="2200" b="1" dirty="0">
                <a:latin typeface="Tahoma"/>
                <a:cs typeface="Tahoma"/>
              </a:rPr>
              <a:t>SHA-1 </a:t>
            </a:r>
            <a:r>
              <a:rPr sz="2200" b="1" spc="-5" dirty="0">
                <a:latin typeface="Tahoma"/>
                <a:cs typeface="Tahoma"/>
              </a:rPr>
              <a:t>hash </a:t>
            </a:r>
            <a:r>
              <a:rPr sz="2200" spc="-5" dirty="0">
                <a:latin typeface="Tahoma"/>
                <a:cs typeface="Tahoma"/>
              </a:rPr>
              <a:t>(40 character </a:t>
            </a:r>
            <a:r>
              <a:rPr sz="2200" dirty="0">
                <a:latin typeface="Tahoma"/>
                <a:cs typeface="Tahoma"/>
              </a:rPr>
              <a:t>string  of hex digits) for </a:t>
            </a:r>
            <a:r>
              <a:rPr sz="2200" spc="-5" dirty="0">
                <a:latin typeface="Tahoma"/>
                <a:cs typeface="Tahoma"/>
              </a:rPr>
              <a:t>every</a:t>
            </a:r>
            <a:r>
              <a:rPr sz="2200" spc="-85" dirty="0">
                <a:latin typeface="Tahoma"/>
                <a:cs typeface="Tahoma"/>
              </a:rPr>
              <a:t> </a:t>
            </a:r>
            <a:r>
              <a:rPr sz="2200" dirty="0">
                <a:latin typeface="Tahoma"/>
                <a:cs typeface="Tahoma"/>
              </a:rPr>
              <a:t>commit.</a:t>
            </a:r>
            <a:endParaRPr sz="2200">
              <a:latin typeface="Tahoma"/>
              <a:cs typeface="Tahoma"/>
            </a:endParaRPr>
          </a:p>
          <a:p>
            <a:pPr marL="685800" lvl="1" indent="-279400">
              <a:lnSpc>
                <a:spcPct val="100000"/>
              </a:lnSpc>
              <a:spcBef>
                <a:spcPts val="509"/>
              </a:spcBef>
              <a:buChar char="–"/>
              <a:tabLst>
                <a:tab pos="686435" algn="l"/>
              </a:tabLst>
            </a:pPr>
            <a:r>
              <a:rPr sz="2200" dirty="0">
                <a:latin typeface="Tahoma"/>
                <a:cs typeface="Tahoma"/>
              </a:rPr>
              <a:t>Refers to commits by this </a:t>
            </a:r>
            <a:r>
              <a:rPr sz="2200" spc="-5" dirty="0">
                <a:latin typeface="Tahoma"/>
                <a:cs typeface="Tahoma"/>
              </a:rPr>
              <a:t>ID </a:t>
            </a:r>
            <a:r>
              <a:rPr sz="2200" dirty="0">
                <a:latin typeface="Tahoma"/>
                <a:cs typeface="Tahoma"/>
              </a:rPr>
              <a:t>rather than a </a:t>
            </a:r>
            <a:r>
              <a:rPr sz="2200" spc="-5" dirty="0">
                <a:latin typeface="Tahoma"/>
                <a:cs typeface="Tahoma"/>
              </a:rPr>
              <a:t>version</a:t>
            </a:r>
            <a:r>
              <a:rPr sz="2200" spc="-65" dirty="0">
                <a:latin typeface="Tahoma"/>
                <a:cs typeface="Tahoma"/>
              </a:rPr>
              <a:t> </a:t>
            </a:r>
            <a:r>
              <a:rPr sz="2200" dirty="0">
                <a:latin typeface="Tahoma"/>
                <a:cs typeface="Tahoma"/>
              </a:rPr>
              <a:t>number.</a:t>
            </a:r>
            <a:endParaRPr sz="2200">
              <a:latin typeface="Tahoma"/>
              <a:cs typeface="Tahoma"/>
            </a:endParaRPr>
          </a:p>
          <a:p>
            <a:pPr marL="50800" lvl="1">
              <a:lnSpc>
                <a:spcPct val="100000"/>
              </a:lnSpc>
              <a:spcBef>
                <a:spcPts val="35"/>
              </a:spcBef>
              <a:buFont typeface="Tahoma"/>
              <a:buChar char="–"/>
            </a:pPr>
            <a:endParaRPr sz="3150">
              <a:latin typeface="Times New Roman"/>
              <a:cs typeface="Times New Roman"/>
            </a:endParaRPr>
          </a:p>
          <a:p>
            <a:pPr marL="685800" lvl="1" indent="-279400">
              <a:lnSpc>
                <a:spcPct val="100000"/>
              </a:lnSpc>
              <a:buChar char="–"/>
              <a:tabLst>
                <a:tab pos="686435" algn="l"/>
              </a:tabLst>
            </a:pPr>
            <a:r>
              <a:rPr sz="2200" dirty="0">
                <a:latin typeface="Tahoma"/>
                <a:cs typeface="Tahoma"/>
              </a:rPr>
              <a:t>Often we only see the first 7</a:t>
            </a:r>
            <a:r>
              <a:rPr sz="2200" spc="-105" dirty="0">
                <a:latin typeface="Tahoma"/>
                <a:cs typeface="Tahoma"/>
              </a:rPr>
              <a:t> </a:t>
            </a:r>
            <a:r>
              <a:rPr sz="2200" dirty="0">
                <a:latin typeface="Tahoma"/>
                <a:cs typeface="Tahoma"/>
              </a:rPr>
              <a:t>characters:</a:t>
            </a:r>
            <a:endParaRPr sz="2200">
              <a:latin typeface="Tahoma"/>
              <a:cs typeface="Tahoma"/>
            </a:endParaRPr>
          </a:p>
        </p:txBody>
      </p:sp>
      <p:sp>
        <p:nvSpPr>
          <p:cNvPr id="4" name="object 4"/>
          <p:cNvSpPr txBox="1"/>
          <p:nvPr/>
        </p:nvSpPr>
        <p:spPr>
          <a:xfrm>
            <a:off x="1425867" y="5605779"/>
            <a:ext cx="1266825" cy="105854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a:t>
            </a:r>
            <a:r>
              <a:rPr sz="2000" spc="-1130" dirty="0">
                <a:latin typeface="Courier New"/>
                <a:cs typeface="Courier New"/>
              </a:rPr>
              <a:t> </a:t>
            </a:r>
            <a:r>
              <a:rPr sz="2000" spc="-5" dirty="0">
                <a:latin typeface="Courier New"/>
                <a:cs typeface="Courier New"/>
              </a:rPr>
              <a:t>1677b2d</a:t>
            </a:r>
            <a:endParaRPr sz="2000">
              <a:latin typeface="Courier New"/>
              <a:cs typeface="Courier New"/>
            </a:endParaRPr>
          </a:p>
          <a:p>
            <a:pPr marL="12700">
              <a:lnSpc>
                <a:spcPct val="100000"/>
              </a:lnSpc>
              <a:spcBef>
                <a:spcPts val="400"/>
              </a:spcBef>
            </a:pPr>
            <a:r>
              <a:rPr sz="2000" dirty="0">
                <a:latin typeface="Courier New"/>
                <a:cs typeface="Courier New"/>
              </a:rPr>
              <a:t>•</a:t>
            </a:r>
            <a:r>
              <a:rPr sz="2000" spc="-1130" dirty="0">
                <a:latin typeface="Courier New"/>
                <a:cs typeface="Courier New"/>
              </a:rPr>
              <a:t> </a:t>
            </a:r>
            <a:r>
              <a:rPr sz="2000" spc="-5" dirty="0">
                <a:latin typeface="Courier New"/>
                <a:cs typeface="Courier New"/>
              </a:rPr>
              <a:t>258efa7</a:t>
            </a:r>
            <a:endParaRPr sz="2000">
              <a:latin typeface="Courier New"/>
              <a:cs typeface="Courier New"/>
            </a:endParaRPr>
          </a:p>
          <a:p>
            <a:pPr marL="12700">
              <a:lnSpc>
                <a:spcPct val="100000"/>
              </a:lnSpc>
              <a:spcBef>
                <a:spcPts val="500"/>
              </a:spcBef>
            </a:pPr>
            <a:r>
              <a:rPr sz="2000" dirty="0">
                <a:latin typeface="Courier New"/>
                <a:cs typeface="Courier New"/>
              </a:rPr>
              <a:t>•</a:t>
            </a:r>
            <a:r>
              <a:rPr sz="2000" spc="-1130" dirty="0">
                <a:latin typeface="Courier New"/>
                <a:cs typeface="Courier New"/>
              </a:rPr>
              <a:t> </a:t>
            </a:r>
            <a:r>
              <a:rPr sz="2000" spc="-5" dirty="0">
                <a:latin typeface="Courier New"/>
                <a:cs typeface="Courier New"/>
              </a:rPr>
              <a:t>0e52da7</a:t>
            </a:r>
            <a:endParaRPr sz="2000">
              <a:latin typeface="Courier New"/>
              <a:cs typeface="Courier New"/>
            </a:endParaRPr>
          </a:p>
        </p:txBody>
      </p:sp>
      <p:sp>
        <p:nvSpPr>
          <p:cNvPr id="5" name="object 5"/>
          <p:cNvSpPr txBox="1"/>
          <p:nvPr/>
        </p:nvSpPr>
        <p:spPr>
          <a:xfrm>
            <a:off x="2819895" y="5548477"/>
            <a:ext cx="4140835" cy="1115695"/>
          </a:xfrm>
          <a:prstGeom prst="rect">
            <a:avLst/>
          </a:prstGeom>
        </p:spPr>
        <p:txBody>
          <a:bodyPr vert="horz" wrap="square" lIns="0" tIns="0" rIns="0" bIns="0" rtlCol="0">
            <a:spAutoFit/>
          </a:bodyPr>
          <a:lstStyle/>
          <a:p>
            <a:pPr marL="12700" marR="5080">
              <a:lnSpc>
                <a:spcPct val="118800"/>
              </a:lnSpc>
            </a:pPr>
            <a:r>
              <a:rPr sz="2000" spc="-5" dirty="0">
                <a:latin typeface="Courier New"/>
                <a:cs typeface="Courier New"/>
              </a:rPr>
              <a:t>Edited first line of readme  Added line to readme  Initial</a:t>
            </a:r>
            <a:r>
              <a:rPr sz="2000" spc="-95" dirty="0">
                <a:latin typeface="Courier New"/>
                <a:cs typeface="Courier New"/>
              </a:rPr>
              <a:t> </a:t>
            </a:r>
            <a:r>
              <a:rPr sz="2000" spc="-5" dirty="0">
                <a:latin typeface="Courier New"/>
                <a:cs typeface="Courier New"/>
              </a:rPr>
              <a:t>commit</a:t>
            </a:r>
            <a:endParaRPr sz="2000">
              <a:latin typeface="Courier New"/>
              <a:cs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TotalTime>
  <Words>1597</Words>
  <Application>Microsoft Office PowerPoint</Application>
  <PresentationFormat>Custom</PresentationFormat>
  <Paragraphs>269</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Courier New</vt:lpstr>
      <vt:lpstr>Tahoma</vt:lpstr>
      <vt:lpstr>Times New Roman</vt:lpstr>
      <vt:lpstr>Verdana</vt:lpstr>
      <vt:lpstr>Office Theme</vt:lpstr>
      <vt:lpstr>Git for Version Control</vt:lpstr>
      <vt:lpstr>About Git</vt:lpstr>
      <vt:lpstr>Centralized VCS</vt:lpstr>
      <vt:lpstr>Distributed VCS (Git)</vt:lpstr>
      <vt:lpstr>Git snapshots</vt:lpstr>
      <vt:lpstr>Local git areas</vt:lpstr>
      <vt:lpstr>Basic Git workflow</vt:lpstr>
      <vt:lpstr>GIT Life Cycle</vt:lpstr>
      <vt:lpstr>Git commit checksums</vt:lpstr>
      <vt:lpstr>Initial Git configuration</vt:lpstr>
      <vt:lpstr>Creating a Git repo</vt:lpstr>
      <vt:lpstr>Git commands</vt:lpstr>
      <vt:lpstr>Add and commit a file</vt:lpstr>
      <vt:lpstr>GIT Fix Mistakes</vt:lpstr>
      <vt:lpstr>Viewing/undoing changes</vt:lpstr>
      <vt:lpstr>An example workflow</vt:lpstr>
      <vt:lpstr>Branching and merging</vt:lpstr>
      <vt:lpstr>Merge conflicts</vt:lpstr>
      <vt:lpstr>Interaction w/ remote repo</vt:lpstr>
      <vt:lpstr>GIT Fetch &amp; Merge</vt:lpstr>
      <vt:lpstr>GIT Clone &amp; Branch</vt:lpstr>
      <vt:lpstr>Installing/learning Git</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for Version Control</dc:title>
  <dc:creator>prabhakar t</dc:creator>
  <cp:lastModifiedBy>prabhakar t</cp:lastModifiedBy>
  <cp:revision>6</cp:revision>
  <dcterms:created xsi:type="dcterms:W3CDTF">2017-05-03T12:35:20Z</dcterms:created>
  <dcterms:modified xsi:type="dcterms:W3CDTF">2017-06-30T14:05:15Z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2017-05-03T00:00:00Z</vt:filetime>
  </property>
</Properties>
</file>