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301" r:id="rId4"/>
    <p:sldId id="302" r:id="rId5"/>
    <p:sldId id="304" r:id="rId6"/>
    <p:sldId id="305" r:id="rId7"/>
    <p:sldId id="306" r:id="rId8"/>
    <p:sldId id="303" r:id="rId9"/>
    <p:sldId id="272" r:id="rId10"/>
    <p:sldId id="296" r:id="rId11"/>
    <p:sldId id="298" r:id="rId12"/>
    <p:sldId id="299" r:id="rId13"/>
    <p:sldId id="297" r:id="rId14"/>
    <p:sldId id="300" r:id="rId15"/>
    <p:sldId id="28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10" autoAdjust="0"/>
    <p:restoredTop sz="94660"/>
  </p:normalViewPr>
  <p:slideViewPr>
    <p:cSldViewPr>
      <p:cViewPr varScale="1">
        <p:scale>
          <a:sx n="68" d="100"/>
          <a:sy n="68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32A68-9CAA-4C26-8CD4-04AA104F5122}" type="datetimeFigureOut">
              <a:rPr lang="en-IN" smtClean="0"/>
              <a:pPr/>
              <a:t>08-09-2022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58DB6-462D-4DA3-9506-6573646FE5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0700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58DB6-462D-4DA3-9506-6573646FE5C0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98914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6F4E1D-7C53-414E-914F-1E9C6EB855A8}" type="datetimeFigureOut">
              <a:rPr lang="en-US" smtClean="0"/>
              <a:pPr>
                <a:defRPr/>
              </a:pPr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944B95-43FB-4449-91CC-6314D4149A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528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488151-A278-401D-9889-A35A7A196564}" type="datetimeFigureOut">
              <a:rPr lang="en-US" smtClean="0"/>
              <a:pPr>
                <a:defRPr/>
              </a:pPr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16AE7-80AC-4E94-A414-171309D53F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354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488151-A278-401D-9889-A35A7A196564}" type="datetimeFigureOut">
              <a:rPr lang="en-US" smtClean="0"/>
              <a:pPr>
                <a:defRPr/>
              </a:pPr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16AE7-80AC-4E94-A414-171309D53F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0723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488151-A278-401D-9889-A35A7A196564}" type="datetimeFigureOut">
              <a:rPr lang="en-US" smtClean="0"/>
              <a:pPr>
                <a:defRPr/>
              </a:pPr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16AE7-80AC-4E94-A414-171309D53F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141619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488151-A278-401D-9889-A35A7A196564}" type="datetimeFigureOut">
              <a:rPr lang="en-US" smtClean="0"/>
              <a:pPr>
                <a:defRPr/>
              </a:pPr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16AE7-80AC-4E94-A414-171309D53F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2758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488151-A278-401D-9889-A35A7A196564}" type="datetimeFigureOut">
              <a:rPr lang="en-US" smtClean="0"/>
              <a:pPr>
                <a:defRPr/>
              </a:pPr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16AE7-80AC-4E94-A414-171309D53F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8951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488151-A278-401D-9889-A35A7A196564}" type="datetimeFigureOut">
              <a:rPr lang="en-US" smtClean="0"/>
              <a:pPr>
                <a:defRPr/>
              </a:pPr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16AE7-80AC-4E94-A414-171309D53F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3255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C1B6DB-2FC2-4A46-B080-1A0C7818AB15}" type="datetimeFigureOut">
              <a:rPr lang="en-US" smtClean="0"/>
              <a:pPr>
                <a:defRPr/>
              </a:pPr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E98D7-A911-4A1C-826B-F2B8D5179E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9066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7D0F87-8B59-4AD8-A141-F1DBCA4ED997}" type="datetimeFigureOut">
              <a:rPr lang="en-US" smtClean="0"/>
              <a:pPr>
                <a:defRPr/>
              </a:pPr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84A65-8258-4167-908C-31AF9C0FA2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546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949235-514F-42E2-89A2-5E47EAE35D41}" type="datetimeFigureOut">
              <a:rPr lang="en-US" smtClean="0"/>
              <a:pPr>
                <a:defRPr/>
              </a:pPr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98D09-2AA0-4E2B-BA8A-E79C8AD7A3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264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F48840-B531-4B2E-8160-F074752D198C}" type="datetimeFigureOut">
              <a:rPr lang="en-US" smtClean="0"/>
              <a:pPr>
                <a:defRPr/>
              </a:pPr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3BEAAE-8AD1-4485-9E75-AD5AF46758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767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96B219-F46C-4525-981C-88CD36A04CED}" type="datetimeFigureOut">
              <a:rPr lang="en-US" smtClean="0"/>
              <a:pPr>
                <a:defRPr/>
              </a:pPr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917A47-6DE2-4623-8CC7-6035BDC350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358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D2374B-5ED4-49CC-AB4F-0070319363EF}" type="datetimeFigureOut">
              <a:rPr lang="en-US" smtClean="0"/>
              <a:pPr>
                <a:defRPr/>
              </a:pPr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08D4F8-2E3D-4E85-A821-CC548D0AB7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851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BF677F-5FDF-4DD0-BCD4-712A58B48C9F}" type="datetimeFigureOut">
              <a:rPr lang="en-US" smtClean="0"/>
              <a:pPr>
                <a:defRPr/>
              </a:pPr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E91833-ED71-4479-85B4-E198B051C7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249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439203-9383-4BF6-9248-41D707EBE1A3}" type="datetimeFigureOut">
              <a:rPr lang="en-US" smtClean="0"/>
              <a:pPr>
                <a:defRPr/>
              </a:pPr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1CFD24-64AA-494D-8F57-A93D0D9F68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761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960BEB-40C7-47AF-A1B0-9A5A0F9CDC70}" type="datetimeFigureOut">
              <a:rPr lang="en-US" smtClean="0"/>
              <a:pPr>
                <a:defRPr/>
              </a:pPr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FA5137-E5BA-4F9D-95AB-0689E1F16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866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565346-88C2-4127-BDCB-72636BECB492}" type="datetimeFigureOut">
              <a:rPr lang="en-US" smtClean="0"/>
              <a:pPr>
                <a:defRPr/>
              </a:pPr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2D71C-D370-492B-914B-49FABBE08C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628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fld id="{40488151-A278-401D-9889-A35A7A196564}" type="datetimeFigureOut">
              <a:rPr lang="en-US" smtClean="0"/>
              <a:pPr>
                <a:defRPr/>
              </a:pPr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fld id="{AAF16AE7-80AC-4E94-A414-171309D53F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4632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Palatino Linotype" pitchFamily="18" charset="0"/>
              </a:rPr>
              <a:t>Node JS - Events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828800" y="5867400"/>
            <a:ext cx="6858000" cy="618523"/>
          </a:xfrm>
        </p:spPr>
        <p:txBody>
          <a:bodyPr>
            <a:noAutofit/>
          </a:bodyPr>
          <a:lstStyle/>
          <a:p>
            <a:r>
              <a:rPr lang="en-US" sz="2000" dirty="0" err="1" smtClean="0">
                <a:latin typeface="Palatino Linotype" pitchFamily="18" charset="0"/>
              </a:rPr>
              <a:t>S.Karthiga</a:t>
            </a:r>
            <a:r>
              <a:rPr lang="en-US" sz="2000" dirty="0" smtClean="0">
                <a:latin typeface="Palatino Linotype" pitchFamily="18" charset="0"/>
              </a:rPr>
              <a:t>,</a:t>
            </a:r>
          </a:p>
          <a:p>
            <a:r>
              <a:rPr lang="en-US" sz="2000" dirty="0" smtClean="0">
                <a:latin typeface="Palatino Linotype" pitchFamily="18" charset="0"/>
              </a:rPr>
              <a:t>Assistant Professor,</a:t>
            </a:r>
          </a:p>
          <a:p>
            <a:r>
              <a:rPr lang="en-US" sz="2000" dirty="0" smtClean="0">
                <a:latin typeface="Palatino Linotype" pitchFamily="18" charset="0"/>
              </a:rPr>
              <a:t>Department of IT, TCE</a:t>
            </a:r>
            <a:endParaRPr lang="en-US" sz="2000" dirty="0"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4000" dirty="0" smtClean="0">
                <a:latin typeface="Palatino Linotype" pitchFamily="18" charset="0"/>
              </a:rPr>
              <a:t>Event with </a:t>
            </a:r>
            <a:r>
              <a:rPr lang="en-US" sz="4000" dirty="0" err="1" smtClean="0">
                <a:latin typeface="Palatino Linotype" pitchFamily="18" charset="0"/>
              </a:rPr>
              <a:t>args</a:t>
            </a:r>
            <a:r>
              <a:rPr lang="en-US" sz="4000" dirty="0" smtClean="0">
                <a:latin typeface="Palatino Linotype" pitchFamily="18" charset="0"/>
              </a:rPr>
              <a:t> &amp; arrow function</a:t>
            </a:r>
            <a:endParaRPr lang="en-US" sz="4000" dirty="0">
              <a:latin typeface="Palatino Linotype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712" t="36745" r="32513" b="31487"/>
          <a:stretch/>
        </p:blipFill>
        <p:spPr>
          <a:xfrm>
            <a:off x="914400" y="1447800"/>
            <a:ext cx="5334000" cy="3097161"/>
          </a:xfrm>
          <a:prstGeom prst="rect">
            <a:avLst/>
          </a:prstGeom>
        </p:spPr>
      </p:pic>
      <p:pic>
        <p:nvPicPr>
          <p:cNvPr id="12" name="Content Placeholder 5"/>
          <p:cNvPicPr>
            <a:picLocks noChangeAspect="1"/>
          </p:cNvPicPr>
          <p:nvPr/>
        </p:nvPicPr>
        <p:blipFill rotWithShape="1">
          <a:blip r:embed="rId3"/>
          <a:srcRect l="10899" t="26155" r="43434" b="59726"/>
          <a:stretch/>
        </p:blipFill>
        <p:spPr>
          <a:xfrm>
            <a:off x="1066803" y="4724400"/>
            <a:ext cx="7010394" cy="1219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4000" dirty="0" smtClean="0">
                <a:latin typeface="Palatino Linotype" pitchFamily="18" charset="0"/>
              </a:rPr>
              <a:t>Event with Listeners function</a:t>
            </a:r>
            <a:endParaRPr lang="en-US" sz="4000" dirty="0">
              <a:latin typeface="Palatino Linotype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654" t="8506" r="12658" b="31487"/>
          <a:stretch/>
        </p:blipFill>
        <p:spPr>
          <a:xfrm>
            <a:off x="685800" y="1143000"/>
            <a:ext cx="6456910" cy="51054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4000" dirty="0" smtClean="0">
                <a:latin typeface="Palatino Linotype" pitchFamily="18" charset="0"/>
              </a:rPr>
              <a:t>Event with Listeners function</a:t>
            </a:r>
            <a:endParaRPr lang="en-US" sz="4000" dirty="0">
              <a:latin typeface="Palatino Linotype" pitchFamily="18" charset="0"/>
            </a:endParaRPr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 rotWithShape="1">
          <a:blip r:embed="rId2"/>
          <a:srcRect l="10899" t="56159" r="43434" b="31486"/>
          <a:stretch/>
        </p:blipFill>
        <p:spPr>
          <a:xfrm>
            <a:off x="76201" y="2895599"/>
            <a:ext cx="8610600" cy="14478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4000" dirty="0" err="1" smtClean="0">
                <a:latin typeface="Palatino Linotype" pitchFamily="18" charset="0"/>
              </a:rPr>
              <a:t>EventEmitter</a:t>
            </a:r>
            <a:r>
              <a:rPr lang="en-US" sz="4000" dirty="0" smtClean="0">
                <a:latin typeface="Palatino Linotype" pitchFamily="18" charset="0"/>
              </a:rPr>
              <a:t> - Extending</a:t>
            </a:r>
            <a:endParaRPr lang="en-US" sz="4000" dirty="0">
              <a:latin typeface="Palatino Linotype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5693069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657600"/>
            <a:ext cx="4267200" cy="2219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4171200"/>
            <a:ext cx="3733800" cy="70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4000" dirty="0" err="1" smtClean="0">
                <a:latin typeface="Palatino Linotype" pitchFamily="18" charset="0"/>
              </a:rPr>
              <a:t>EventEmitter</a:t>
            </a:r>
            <a:r>
              <a:rPr lang="en-US" sz="4000" dirty="0" smtClean="0">
                <a:latin typeface="Palatino Linotype" pitchFamily="18" charset="0"/>
              </a:rPr>
              <a:t> - Extending</a:t>
            </a:r>
            <a:endParaRPr lang="en-US" sz="4000" dirty="0">
              <a:latin typeface="Palatino Linotype" pitchFamily="18" charset="0"/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t="8333" r="1585"/>
          <a:stretch/>
        </p:blipFill>
        <p:spPr bwMode="auto">
          <a:xfrm>
            <a:off x="685799" y="1524000"/>
            <a:ext cx="4038601" cy="251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/>
          <a:srcRect t="7895" r="2776"/>
          <a:stretch/>
        </p:blipFill>
        <p:spPr bwMode="auto">
          <a:xfrm>
            <a:off x="4953000" y="1524000"/>
            <a:ext cx="3810000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Content Placeholder 3"/>
          <p:cNvPicPr>
            <a:picLocks noChangeAspect="1"/>
          </p:cNvPicPr>
          <p:nvPr/>
        </p:nvPicPr>
        <p:blipFill rotWithShape="1">
          <a:blip r:embed="rId4"/>
          <a:srcRect l="10900" t="75573" r="45418" b="13838"/>
          <a:stretch/>
        </p:blipFill>
        <p:spPr>
          <a:xfrm>
            <a:off x="304800" y="4876800"/>
            <a:ext cx="8686791" cy="1184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Palatino Linotype" pitchFamily="18" charset="0"/>
              </a:rPr>
              <a:t>Demo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alatino Linotype" pitchFamily="18" charset="0"/>
              </a:rPr>
              <a:t>Session Outcomes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Palatino Linotype" pitchFamily="18" charset="0"/>
              </a:rPr>
              <a:t>At the end of this session, students will be able to,</a:t>
            </a:r>
          </a:p>
          <a:p>
            <a:pPr marL="0" indent="0">
              <a:buNone/>
            </a:pPr>
            <a:endParaRPr lang="en-US" sz="2800" dirty="0" smtClean="0">
              <a:latin typeface="Palatino Linotype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Palatino Linotype" pitchFamily="18" charset="0"/>
              </a:rPr>
              <a:t>Apply node </a:t>
            </a:r>
            <a:r>
              <a:rPr lang="en-US" sz="2800" dirty="0" err="1" smtClean="0">
                <a:latin typeface="Palatino Linotype" pitchFamily="18" charset="0"/>
              </a:rPr>
              <a:t>js</a:t>
            </a:r>
            <a:r>
              <a:rPr lang="en-US" sz="2800" dirty="0" smtClean="0">
                <a:latin typeface="Palatino Linotype" pitchFamily="18" charset="0"/>
              </a:rPr>
              <a:t> – event module for the given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Events Module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/>
          <a:lstStyle/>
          <a:p>
            <a:r>
              <a:rPr lang="en-IN" sz="2800" dirty="0"/>
              <a:t>Node.js has a built-in module, called "Events", where you can create-, fire-, and listen for- your own events.</a:t>
            </a:r>
          </a:p>
          <a:p>
            <a:endParaRPr lang="en-IN" sz="2800" dirty="0"/>
          </a:p>
          <a:p>
            <a:r>
              <a:rPr lang="en-IN" sz="2800" dirty="0"/>
              <a:t>To include the built-in Events module use the require() method. 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/>
              <a:t>A</a:t>
            </a:r>
            <a:r>
              <a:rPr lang="en-IN" sz="2800" smtClean="0"/>
              <a:t>ll </a:t>
            </a:r>
            <a:r>
              <a:rPr lang="en-IN" sz="2800" dirty="0"/>
              <a:t>event properties and methods are an instance of an </a:t>
            </a:r>
            <a:r>
              <a:rPr lang="en-IN" sz="2800" dirty="0" err="1"/>
              <a:t>EventEmitter</a:t>
            </a:r>
            <a:r>
              <a:rPr lang="en-IN" sz="2800" dirty="0"/>
              <a:t> object. </a:t>
            </a:r>
          </a:p>
        </p:txBody>
      </p:sp>
    </p:spTree>
    <p:extLst>
      <p:ext uri="{BB962C8B-B14F-4D97-AF65-F5344CB8AC3E}">
        <p14:creationId xmlns:p14="http://schemas.microsoft.com/office/powerpoint/2010/main" xmlns="" val="246626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Emitter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11710"/>
            <a:ext cx="9218400" cy="4803775"/>
          </a:xfrm>
        </p:spPr>
        <p:txBody>
          <a:bodyPr>
            <a:normAutofit/>
          </a:bodyPr>
          <a:lstStyle/>
          <a:p>
            <a:r>
              <a:rPr lang="en-IN" sz="2800" dirty="0"/>
              <a:t>To be able to access these properties and methods, create an </a:t>
            </a:r>
            <a:r>
              <a:rPr lang="en-IN" sz="2800" dirty="0" err="1"/>
              <a:t>EventEmitter</a:t>
            </a:r>
            <a:r>
              <a:rPr lang="en-IN" sz="2800" dirty="0"/>
              <a:t> </a:t>
            </a:r>
            <a:r>
              <a:rPr lang="en-IN" sz="2800" dirty="0" smtClean="0"/>
              <a:t>object.</a:t>
            </a:r>
          </a:p>
          <a:p>
            <a:r>
              <a:rPr lang="en-IN" sz="2800" dirty="0" smtClean="0"/>
              <a:t>Can assign event handlers for the events </a:t>
            </a:r>
            <a:r>
              <a:rPr lang="en-IN" sz="2800" dirty="0" smtClean="0"/>
              <a:t>created</a:t>
            </a:r>
          </a:p>
          <a:p>
            <a:r>
              <a:rPr lang="en-US" sz="2800" dirty="0" smtClean="0"/>
              <a:t>All objects that emit events are instances of the </a:t>
            </a:r>
            <a:r>
              <a:rPr lang="en-US" sz="2800" dirty="0" err="1" smtClean="0"/>
              <a:t>EventEmitter</a:t>
            </a:r>
            <a:r>
              <a:rPr lang="en-US" sz="2800" dirty="0" smtClean="0"/>
              <a:t> class.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 smtClean="0"/>
              <a:t>event can be emitted or listen to an event with the help of </a:t>
            </a:r>
            <a:r>
              <a:rPr lang="en-US" sz="2800" dirty="0" err="1" smtClean="0"/>
              <a:t>EventEmitter</a:t>
            </a:r>
            <a:r>
              <a:rPr lang="en-US" sz="2800" dirty="0" smtClean="0"/>
              <a:t>.</a:t>
            </a:r>
            <a:endParaRPr lang="en-IN" sz="2800" dirty="0" smtClean="0"/>
          </a:p>
          <a:p>
            <a:r>
              <a:rPr lang="en-IN" sz="2800" dirty="0"/>
              <a:t>Syntax : -</a:t>
            </a:r>
          </a:p>
          <a:p>
            <a:pPr marL="0" indent="0">
              <a:buNone/>
            </a:pPr>
            <a:r>
              <a:rPr lang="en-IN" sz="2800" dirty="0"/>
              <a:t> 	</a:t>
            </a:r>
            <a:r>
              <a:rPr lang="en-IN" sz="2800" dirty="0" err="1">
                <a:solidFill>
                  <a:srgbClr val="FFFF00"/>
                </a:solidFill>
              </a:rPr>
              <a:t>var</a:t>
            </a:r>
            <a:r>
              <a:rPr lang="en-IN" sz="2800" dirty="0">
                <a:solidFill>
                  <a:srgbClr val="FFFF00"/>
                </a:solidFill>
              </a:rPr>
              <a:t> events = require('events');</a:t>
            </a:r>
            <a:br>
              <a:rPr lang="en-IN" sz="2800" dirty="0">
                <a:solidFill>
                  <a:srgbClr val="FFFF00"/>
                </a:solidFill>
              </a:rPr>
            </a:br>
            <a:r>
              <a:rPr lang="en-IN" sz="2800" dirty="0">
                <a:solidFill>
                  <a:srgbClr val="FFFF00"/>
                </a:solidFill>
              </a:rPr>
              <a:t>	</a:t>
            </a:r>
            <a:r>
              <a:rPr lang="en-IN" sz="2800" dirty="0" err="1">
                <a:solidFill>
                  <a:srgbClr val="FFFF00"/>
                </a:solidFill>
              </a:rPr>
              <a:t>var</a:t>
            </a:r>
            <a:r>
              <a:rPr lang="en-IN" sz="2800" dirty="0">
                <a:solidFill>
                  <a:srgbClr val="FFFF00"/>
                </a:solidFill>
              </a:rPr>
              <a:t> </a:t>
            </a:r>
            <a:r>
              <a:rPr lang="en-IN" sz="2800" dirty="0" err="1">
                <a:solidFill>
                  <a:srgbClr val="FFFF00"/>
                </a:solidFill>
              </a:rPr>
              <a:t>eventEmitter</a:t>
            </a:r>
            <a:r>
              <a:rPr lang="en-IN" sz="2800" dirty="0">
                <a:solidFill>
                  <a:srgbClr val="FFFF00"/>
                </a:solidFill>
              </a:rPr>
              <a:t> = new </a:t>
            </a:r>
            <a:r>
              <a:rPr lang="en-IN" sz="2800" dirty="0" err="1">
                <a:solidFill>
                  <a:srgbClr val="FFFF00"/>
                </a:solidFill>
              </a:rPr>
              <a:t>events.EventEmitter</a:t>
            </a:r>
            <a:r>
              <a:rPr lang="en-IN" sz="2800" dirty="0">
                <a:solidFill>
                  <a:srgbClr val="FFFF00"/>
                </a:solidFill>
              </a:rPr>
              <a:t>(); </a:t>
            </a:r>
          </a:p>
          <a:p>
            <a:endParaRPr lang="en-IN" sz="2800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2718048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Listening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emits any event, it must register </a:t>
            </a:r>
            <a:r>
              <a:rPr lang="en-US" dirty="0" smtClean="0"/>
              <a:t>functions(callbacks</a:t>
            </a:r>
            <a:r>
              <a:rPr lang="en-US" dirty="0" smtClean="0"/>
              <a:t>) to listen to the </a:t>
            </a:r>
            <a:r>
              <a:rPr lang="en-US" dirty="0" smtClean="0"/>
              <a:t>events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sz="2400" dirty="0" err="1" smtClean="0"/>
              <a:t>eventEmitter.addListener</a:t>
            </a:r>
            <a:r>
              <a:rPr lang="en-US" sz="2400" dirty="0" smtClean="0"/>
              <a:t>(event, </a:t>
            </a:r>
            <a:r>
              <a:rPr lang="en-US" sz="2400" dirty="0" smtClean="0"/>
              <a:t>listener)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sz="2400" dirty="0" err="1" smtClean="0"/>
              <a:t>eventEmitter.on</a:t>
            </a:r>
            <a:r>
              <a:rPr lang="en-US" sz="2400" dirty="0" smtClean="0"/>
              <a:t>(event</a:t>
            </a:r>
            <a:r>
              <a:rPr lang="en-US" sz="2400" dirty="0" smtClean="0"/>
              <a:t>, listener) </a:t>
            </a:r>
            <a:endParaRPr lang="en-US" sz="2400" dirty="0" smtClean="0"/>
          </a:p>
          <a:p>
            <a:pPr marL="1143000" lvl="2" indent="-457200">
              <a:buFont typeface="+mj-lt"/>
              <a:buAutoNum type="arabicPeriod"/>
            </a:pPr>
            <a:r>
              <a:rPr lang="en-US" sz="2400" dirty="0" err="1" smtClean="0"/>
              <a:t>eventEmitter.once</a:t>
            </a:r>
            <a:r>
              <a:rPr lang="en-US" sz="2400" dirty="0" smtClean="0"/>
              <a:t>(event</a:t>
            </a:r>
            <a:r>
              <a:rPr lang="en-US" sz="2400" dirty="0" smtClean="0"/>
              <a:t>, listener</a:t>
            </a:r>
            <a:r>
              <a:rPr lang="en-US" sz="2400" dirty="0" smtClean="0"/>
              <a:t>)</a:t>
            </a:r>
          </a:p>
          <a:p>
            <a:pPr lvl="2"/>
            <a:endParaRPr lang="en-US" sz="2400" dirty="0" smtClean="0"/>
          </a:p>
          <a:p>
            <a:pPr lvl="2"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b="1" dirty="0" smtClean="0"/>
              <a:t>1 &amp; 2 methods </a:t>
            </a:r>
            <a:r>
              <a:rPr lang="en-US" sz="2400" dirty="0" smtClean="0"/>
              <a:t>=&gt; Multiple </a:t>
            </a:r>
            <a:r>
              <a:rPr lang="en-US" sz="2400" dirty="0" smtClean="0"/>
              <a:t>calls to the same event and listener will add the listener multiple times and correspondingly fire multiple times</a:t>
            </a:r>
            <a:r>
              <a:rPr lang="en-US" sz="2400" dirty="0" smtClean="0"/>
              <a:t>.</a:t>
            </a:r>
          </a:p>
          <a:p>
            <a:pPr lvl="2">
              <a:buNone/>
            </a:pPr>
            <a:endParaRPr lang="en-US" sz="2400" dirty="0" smtClean="0"/>
          </a:p>
          <a:p>
            <a:pPr lvl="2">
              <a:buFont typeface="Wingdings" pitchFamily="2" charset="2"/>
              <a:buChar char="q"/>
            </a:pPr>
            <a:r>
              <a:rPr lang="en-US" sz="2400" b="1" dirty="0" smtClean="0"/>
              <a:t> 3 method</a:t>
            </a:r>
            <a:r>
              <a:rPr lang="en-US" sz="2400" dirty="0" smtClean="0"/>
              <a:t> fires at most once for a particular event and will be removed from listeners array after it has listened once.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Emitting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event is named event in </a:t>
            </a:r>
            <a:r>
              <a:rPr lang="en-US" dirty="0" err="1" smtClean="0"/>
              <a:t>nodejs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The event can be triggered by the function</a:t>
            </a:r>
          </a:p>
          <a:p>
            <a:pPr marL="514350" lvl="2">
              <a:spcBef>
                <a:spcPts val="750"/>
              </a:spcBef>
            </a:pPr>
            <a:r>
              <a:rPr lang="en-US" sz="2400" dirty="0" smtClean="0"/>
              <a:t>emit(event, [arg1], [arg2], […]) </a:t>
            </a:r>
          </a:p>
          <a:p>
            <a:pPr marL="171450" lvl="1">
              <a:spcBef>
                <a:spcPts val="750"/>
              </a:spcBef>
            </a:pPr>
            <a:r>
              <a:rPr lang="en-US" sz="2400" dirty="0" smtClean="0"/>
              <a:t>We </a:t>
            </a:r>
            <a:r>
              <a:rPr lang="en-US" sz="2400" dirty="0" smtClean="0"/>
              <a:t>can pass an arbitrary set of arguments to the listener functions.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677150" cy="47291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// Importing events</a:t>
            </a:r>
          </a:p>
          <a:p>
            <a:pPr>
              <a:buNone/>
            </a:pPr>
            <a:r>
              <a:rPr lang="en-US" dirty="0" smtClean="0"/>
              <a:t>const </a:t>
            </a:r>
            <a:r>
              <a:rPr lang="en-US" dirty="0" err="1" smtClean="0"/>
              <a:t>EventEmitter</a:t>
            </a:r>
            <a:r>
              <a:rPr lang="en-US" dirty="0" smtClean="0"/>
              <a:t> = require('events');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// Initializing event emitter instances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eventEmitter</a:t>
            </a:r>
            <a:r>
              <a:rPr lang="en-US" dirty="0" smtClean="0"/>
              <a:t> = new </a:t>
            </a:r>
            <a:r>
              <a:rPr lang="en-US" dirty="0" err="1" smtClean="0"/>
              <a:t>EventEmitter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// Registering to </a:t>
            </a:r>
            <a:r>
              <a:rPr lang="en-US" dirty="0" err="1" smtClean="0">
                <a:solidFill>
                  <a:srgbClr val="FF0000"/>
                </a:solidFill>
              </a:rPr>
              <a:t>myEvent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err="1" smtClean="0"/>
              <a:t>eventEmitter.on</a:t>
            </a:r>
            <a:r>
              <a:rPr lang="en-US" dirty="0" smtClean="0"/>
              <a:t>('</a:t>
            </a:r>
            <a:r>
              <a:rPr lang="en-US" dirty="0" err="1" smtClean="0"/>
              <a:t>myEvent</a:t>
            </a:r>
            <a:r>
              <a:rPr lang="en-US" dirty="0" smtClean="0"/>
              <a:t>', (</a:t>
            </a:r>
            <a:r>
              <a:rPr lang="en-US" dirty="0" err="1" smtClean="0"/>
              <a:t>msg</a:t>
            </a:r>
            <a:r>
              <a:rPr lang="en-US" dirty="0" smtClean="0"/>
              <a:t>) =&gt; {</a:t>
            </a:r>
          </a:p>
          <a:p>
            <a:pPr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msg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// Triggering </a:t>
            </a:r>
            <a:r>
              <a:rPr lang="en-US" dirty="0" err="1" smtClean="0">
                <a:solidFill>
                  <a:srgbClr val="FF0000"/>
                </a:solidFill>
              </a:rPr>
              <a:t>myEvent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err="1" smtClean="0"/>
              <a:t>eventEmitter.emit</a:t>
            </a:r>
            <a:r>
              <a:rPr lang="en-US" dirty="0" smtClean="0"/>
              <a:t>('</a:t>
            </a:r>
            <a:r>
              <a:rPr lang="en-US" dirty="0" err="1" smtClean="0"/>
              <a:t>myEvent</a:t>
            </a:r>
            <a:r>
              <a:rPr lang="en-US" dirty="0" smtClean="0"/>
              <a:t>', "First event");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Handlers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000" y="1434115"/>
            <a:ext cx="8304000" cy="5413375"/>
          </a:xfrm>
        </p:spPr>
        <p:txBody>
          <a:bodyPr>
            <a:noAutofit/>
          </a:bodyPr>
          <a:lstStyle/>
          <a:p>
            <a:r>
              <a:rPr lang="en-IN" sz="3200" dirty="0"/>
              <a:t>Assign event handlers to your own events with the </a:t>
            </a:r>
            <a:r>
              <a:rPr lang="en-IN" sz="3200" dirty="0" err="1"/>
              <a:t>EventEmitter</a:t>
            </a:r>
            <a:r>
              <a:rPr lang="en-IN" sz="3200" dirty="0"/>
              <a:t> object</a:t>
            </a:r>
            <a:r>
              <a:rPr lang="en-IN" sz="3200" dirty="0" smtClean="0"/>
              <a:t>.</a:t>
            </a:r>
          </a:p>
          <a:p>
            <a:r>
              <a:rPr lang="en-IN" sz="3200" dirty="0" smtClean="0"/>
              <a:t>Ex:- </a:t>
            </a:r>
            <a:endParaRPr lang="en-IN" sz="3200" dirty="0"/>
          </a:p>
          <a:p>
            <a:pPr marL="342900" lvl="1" indent="0">
              <a:buNone/>
            </a:pPr>
            <a:r>
              <a:rPr lang="en-IN" sz="2800" dirty="0" err="1">
                <a:solidFill>
                  <a:srgbClr val="FFFF00"/>
                </a:solidFill>
              </a:rPr>
              <a:t>var</a:t>
            </a:r>
            <a:r>
              <a:rPr lang="en-IN" sz="2800" dirty="0">
                <a:solidFill>
                  <a:srgbClr val="FFFF00"/>
                </a:solidFill>
              </a:rPr>
              <a:t> events = require('events');</a:t>
            </a:r>
          </a:p>
          <a:p>
            <a:pPr marL="342900" lvl="1" indent="0">
              <a:buNone/>
            </a:pPr>
            <a:r>
              <a:rPr lang="en-IN" sz="2800" dirty="0" err="1">
                <a:solidFill>
                  <a:srgbClr val="FFFF00"/>
                </a:solidFill>
              </a:rPr>
              <a:t>var</a:t>
            </a:r>
            <a:r>
              <a:rPr lang="en-IN" sz="2800" dirty="0">
                <a:solidFill>
                  <a:srgbClr val="FFFF00"/>
                </a:solidFill>
              </a:rPr>
              <a:t> </a:t>
            </a:r>
            <a:r>
              <a:rPr lang="en-IN" sz="2800" dirty="0" err="1">
                <a:solidFill>
                  <a:srgbClr val="FFFF00"/>
                </a:solidFill>
              </a:rPr>
              <a:t>eventEmitter</a:t>
            </a:r>
            <a:r>
              <a:rPr lang="en-IN" sz="2800" dirty="0">
                <a:solidFill>
                  <a:srgbClr val="FFFF00"/>
                </a:solidFill>
              </a:rPr>
              <a:t> = new </a:t>
            </a:r>
            <a:r>
              <a:rPr lang="en-IN" sz="2800" dirty="0" err="1">
                <a:solidFill>
                  <a:srgbClr val="FFFF00"/>
                </a:solidFill>
              </a:rPr>
              <a:t>events.EventEmitter</a:t>
            </a:r>
            <a:r>
              <a:rPr lang="en-IN" sz="2800" dirty="0">
                <a:solidFill>
                  <a:srgbClr val="FFFF00"/>
                </a:solidFill>
              </a:rPr>
              <a:t>();</a:t>
            </a:r>
          </a:p>
          <a:p>
            <a:pPr marL="342900" lvl="1" indent="0">
              <a:buNone/>
            </a:pPr>
            <a:endParaRPr lang="en-IN" sz="2800" dirty="0">
              <a:solidFill>
                <a:srgbClr val="FFFF00"/>
              </a:solidFill>
            </a:endParaRPr>
          </a:p>
          <a:p>
            <a:pPr marL="342900" lvl="1" indent="0">
              <a:buNone/>
            </a:pPr>
            <a:r>
              <a:rPr lang="en-IN" sz="2800" dirty="0" err="1" smtClean="0">
                <a:solidFill>
                  <a:srgbClr val="FFFF00"/>
                </a:solidFill>
              </a:rPr>
              <a:t>var</a:t>
            </a:r>
            <a:r>
              <a:rPr lang="en-IN" sz="2800" dirty="0" smtClean="0">
                <a:solidFill>
                  <a:srgbClr val="FFFF00"/>
                </a:solidFill>
              </a:rPr>
              <a:t> </a:t>
            </a:r>
            <a:r>
              <a:rPr lang="en-IN" sz="2800" dirty="0" err="1">
                <a:solidFill>
                  <a:srgbClr val="FFFF00"/>
                </a:solidFill>
              </a:rPr>
              <a:t>myEventHandler</a:t>
            </a:r>
            <a:r>
              <a:rPr lang="en-IN" sz="2800" dirty="0">
                <a:solidFill>
                  <a:srgbClr val="FFFF00"/>
                </a:solidFill>
              </a:rPr>
              <a:t> = function () {</a:t>
            </a:r>
          </a:p>
          <a:p>
            <a:pPr marL="342900" lvl="1" indent="0">
              <a:buNone/>
            </a:pPr>
            <a:r>
              <a:rPr lang="en-IN" sz="2800" dirty="0">
                <a:solidFill>
                  <a:srgbClr val="FFFF00"/>
                </a:solidFill>
              </a:rPr>
              <a:t>  </a:t>
            </a:r>
            <a:r>
              <a:rPr lang="en-IN" sz="2800" dirty="0" smtClean="0">
                <a:solidFill>
                  <a:srgbClr val="FFFF00"/>
                </a:solidFill>
              </a:rPr>
              <a:t>console.log(WELCOME!');</a:t>
            </a:r>
            <a:endParaRPr lang="en-IN" sz="2800" dirty="0">
              <a:solidFill>
                <a:srgbClr val="FFFF00"/>
              </a:solidFill>
            </a:endParaRPr>
          </a:p>
          <a:p>
            <a:pPr marL="342900" lvl="1" indent="0">
              <a:buNone/>
            </a:pPr>
            <a:r>
              <a:rPr lang="en-IN" sz="2800" dirty="0">
                <a:solidFill>
                  <a:srgbClr val="FFFF00"/>
                </a:solidFill>
              </a:rPr>
              <a:t>}</a:t>
            </a:r>
          </a:p>
          <a:p>
            <a:pPr marL="342900" lvl="1" indent="0">
              <a:buNone/>
            </a:pPr>
            <a:endParaRPr lang="en-IN" sz="2800" dirty="0">
              <a:solidFill>
                <a:srgbClr val="FFFF00"/>
              </a:solidFill>
            </a:endParaRPr>
          </a:p>
          <a:p>
            <a:pPr marL="342900" lvl="1" indent="0">
              <a:buNone/>
            </a:pPr>
            <a:r>
              <a:rPr lang="en-IN" sz="2800" dirty="0" err="1" smtClean="0">
                <a:solidFill>
                  <a:srgbClr val="FFFF00"/>
                </a:solidFill>
              </a:rPr>
              <a:t>eventEmitter.on</a:t>
            </a:r>
            <a:r>
              <a:rPr lang="en-IN" sz="2800" dirty="0" smtClean="0">
                <a:solidFill>
                  <a:srgbClr val="FFFF00"/>
                </a:solidFill>
              </a:rPr>
              <a:t>(‘</a:t>
            </a:r>
            <a:r>
              <a:rPr lang="en-IN" sz="2800" dirty="0" err="1" smtClean="0">
                <a:solidFill>
                  <a:srgbClr val="FFFF00"/>
                </a:solidFill>
              </a:rPr>
              <a:t>msg</a:t>
            </a:r>
            <a:r>
              <a:rPr lang="en-IN" sz="2800" dirty="0" smtClean="0">
                <a:solidFill>
                  <a:srgbClr val="FFFF00"/>
                </a:solidFill>
              </a:rPr>
              <a:t>', </a:t>
            </a:r>
            <a:r>
              <a:rPr lang="en-IN" sz="2800" dirty="0" err="1">
                <a:solidFill>
                  <a:srgbClr val="FFFF00"/>
                </a:solidFill>
              </a:rPr>
              <a:t>myEventHandler</a:t>
            </a:r>
            <a:r>
              <a:rPr lang="en-IN" sz="2800" dirty="0">
                <a:solidFill>
                  <a:srgbClr val="FFFF00"/>
                </a:solidFill>
              </a:rPr>
              <a:t>);</a:t>
            </a:r>
          </a:p>
          <a:p>
            <a:pPr marL="342900" lvl="1" indent="0">
              <a:buNone/>
            </a:pPr>
            <a:r>
              <a:rPr lang="en-IN" sz="2800" dirty="0" err="1" smtClean="0">
                <a:solidFill>
                  <a:srgbClr val="FFFF00"/>
                </a:solidFill>
              </a:rPr>
              <a:t>eventEmitter.emit</a:t>
            </a:r>
            <a:r>
              <a:rPr lang="en-IN" sz="2800" dirty="0" smtClean="0">
                <a:solidFill>
                  <a:srgbClr val="FFFF00"/>
                </a:solidFill>
              </a:rPr>
              <a:t>(‘</a:t>
            </a:r>
            <a:r>
              <a:rPr lang="en-IN" sz="2800" dirty="0" err="1" smtClean="0">
                <a:solidFill>
                  <a:srgbClr val="FFFF00"/>
                </a:solidFill>
              </a:rPr>
              <a:t>msg</a:t>
            </a:r>
            <a:r>
              <a:rPr lang="en-IN" sz="2800" dirty="0" smtClean="0">
                <a:solidFill>
                  <a:srgbClr val="FFFF00"/>
                </a:solidFill>
              </a:rPr>
              <a:t>');</a:t>
            </a:r>
            <a:endParaRPr lang="en-IN" sz="2800" dirty="0">
              <a:solidFill>
                <a:srgbClr val="FFFF00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20314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latin typeface="Palatino Linotype" pitchFamily="18" charset="0"/>
              </a:rPr>
              <a:t>Other way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676401"/>
            <a:ext cx="7848600" cy="4419600"/>
          </a:xfrm>
        </p:spPr>
        <p:txBody>
          <a:bodyPr>
            <a:normAutofit/>
          </a:bodyPr>
          <a:lstStyle/>
          <a:p>
            <a:pPr marL="685800" lvl="2" indent="0">
              <a:buNone/>
            </a:pPr>
            <a:r>
              <a:rPr lang="en-IN" sz="3200" dirty="0" err="1" smtClean="0">
                <a:solidFill>
                  <a:srgbClr val="FFFF00"/>
                </a:solidFill>
              </a:rPr>
              <a:t>eventEmitter.on</a:t>
            </a:r>
            <a:r>
              <a:rPr lang="en-IN" sz="3200" dirty="0" smtClean="0">
                <a:solidFill>
                  <a:srgbClr val="FFFF00"/>
                </a:solidFill>
              </a:rPr>
              <a:t> (</a:t>
            </a:r>
            <a:r>
              <a:rPr lang="en-IN" sz="3200" dirty="0">
                <a:solidFill>
                  <a:srgbClr val="FFFF00"/>
                </a:solidFill>
              </a:rPr>
              <a:t>'</a:t>
            </a:r>
            <a:r>
              <a:rPr lang="en-IN" sz="3200" dirty="0" err="1">
                <a:solidFill>
                  <a:srgbClr val="FFFF00"/>
                </a:solidFill>
              </a:rPr>
              <a:t>msg</a:t>
            </a:r>
            <a:r>
              <a:rPr lang="en-IN" sz="3200" dirty="0" smtClean="0">
                <a:solidFill>
                  <a:srgbClr val="FFFF00"/>
                </a:solidFill>
              </a:rPr>
              <a:t>',  ()   </a:t>
            </a:r>
            <a:r>
              <a:rPr lang="en-IN" sz="3200" dirty="0">
                <a:solidFill>
                  <a:srgbClr val="FFFF00"/>
                </a:solidFill>
              </a:rPr>
              <a:t>=&gt; </a:t>
            </a:r>
            <a:r>
              <a:rPr lang="en-IN" sz="3200" dirty="0" smtClean="0">
                <a:solidFill>
                  <a:srgbClr val="FFFF00"/>
                </a:solidFill>
              </a:rPr>
              <a:t> {</a:t>
            </a:r>
            <a:endParaRPr lang="en-IN" sz="3200" dirty="0">
              <a:solidFill>
                <a:srgbClr val="FFFF00"/>
              </a:solidFill>
            </a:endParaRPr>
          </a:p>
          <a:p>
            <a:pPr marL="685800" lvl="2" indent="0">
              <a:buNone/>
            </a:pPr>
            <a:r>
              <a:rPr lang="en-IN" sz="3200" dirty="0">
                <a:solidFill>
                  <a:srgbClr val="FFFF00"/>
                </a:solidFill>
              </a:rPr>
              <a:t>console.log</a:t>
            </a:r>
            <a:r>
              <a:rPr lang="en-IN" sz="3200" dirty="0" smtClean="0">
                <a:solidFill>
                  <a:srgbClr val="FFFF00"/>
                </a:solidFill>
              </a:rPr>
              <a:t>(‘Greetings');</a:t>
            </a:r>
            <a:endParaRPr lang="en-IN" sz="3200" dirty="0">
              <a:solidFill>
                <a:srgbClr val="FFFF00"/>
              </a:solidFill>
            </a:endParaRPr>
          </a:p>
          <a:p>
            <a:pPr marL="685800" lvl="2" indent="0">
              <a:buNone/>
            </a:pPr>
            <a:r>
              <a:rPr lang="en-IN" sz="3200" dirty="0" smtClean="0">
                <a:solidFill>
                  <a:srgbClr val="FFFF00"/>
                </a:solidFill>
              </a:rPr>
              <a:t>});</a:t>
            </a:r>
          </a:p>
          <a:p>
            <a:pPr marL="685800" lvl="2" indent="0">
              <a:buNone/>
            </a:pPr>
            <a:endParaRPr lang="en-IN" sz="3200" dirty="0">
              <a:solidFill>
                <a:srgbClr val="FFFF00"/>
              </a:solidFill>
            </a:endParaRPr>
          </a:p>
          <a:p>
            <a:pPr marL="685800" lvl="2" indent="0">
              <a:buNone/>
            </a:pPr>
            <a:endParaRPr lang="en-IN" sz="3200" dirty="0">
              <a:solidFill>
                <a:srgbClr val="FFFF00"/>
              </a:solidFill>
            </a:endParaRP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 rotWithShape="1">
          <a:blip r:embed="rId2"/>
          <a:srcRect l="9907" t="75573" r="42440" b="13838"/>
          <a:stretch/>
        </p:blipFill>
        <p:spPr>
          <a:xfrm>
            <a:off x="0" y="4090825"/>
            <a:ext cx="8915400" cy="1114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4113</TotalTime>
  <Words>380</Words>
  <Application>Microsoft Office PowerPoint</Application>
  <PresentationFormat>On-screen Show (4:3)</PresentationFormat>
  <Paragraphs>72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Depth</vt:lpstr>
      <vt:lpstr>Node JS - Events</vt:lpstr>
      <vt:lpstr>Session Outcomes</vt:lpstr>
      <vt:lpstr>Events Module </vt:lpstr>
      <vt:lpstr>Event Emitter Object</vt:lpstr>
      <vt:lpstr>Listening events</vt:lpstr>
      <vt:lpstr>Emitting Events</vt:lpstr>
      <vt:lpstr>Example</vt:lpstr>
      <vt:lpstr>Event Handlers</vt:lpstr>
      <vt:lpstr>Other way</vt:lpstr>
      <vt:lpstr>Event with args &amp; arrow function</vt:lpstr>
      <vt:lpstr>Event with Listeners function</vt:lpstr>
      <vt:lpstr>Event with Listeners function</vt:lpstr>
      <vt:lpstr>EventEmitter - Extending</vt:lpstr>
      <vt:lpstr>EventEmitter - Extending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Tools</dc:title>
  <dc:creator>Windows User</dc:creator>
  <cp:lastModifiedBy>admin</cp:lastModifiedBy>
  <cp:revision>83</cp:revision>
  <dcterms:created xsi:type="dcterms:W3CDTF">2020-08-17T14:26:32Z</dcterms:created>
  <dcterms:modified xsi:type="dcterms:W3CDTF">2022-09-08T04:49:43Z</dcterms:modified>
</cp:coreProperties>
</file>