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44" r:id="rId1"/>
  </p:sldMasterIdLst>
  <p:notesMasterIdLst>
    <p:notesMasterId r:id="rId15"/>
  </p:notesMasterIdLst>
  <p:sldIdLst>
    <p:sldId id="273" r:id="rId2"/>
    <p:sldId id="271" r:id="rId3"/>
    <p:sldId id="272" r:id="rId4"/>
    <p:sldId id="260" r:id="rId5"/>
    <p:sldId id="261" r:id="rId6"/>
    <p:sldId id="262" r:id="rId7"/>
    <p:sldId id="263" r:id="rId8"/>
    <p:sldId id="264" r:id="rId9"/>
    <p:sldId id="265" r:id="rId10"/>
    <p:sldId id="266" r:id="rId11"/>
    <p:sldId id="268" r:id="rId12"/>
    <p:sldId id="269" r:id="rId13"/>
    <p:sldId id="270"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openxmlformats.org/officeDocument/2006/relationships/oleObject" Target="file:///storage/emulated/0/Android/data/cn.wps.moffice_eng/.Cloud/i18n/471582933/f/ea3f8848-8c16-403a-bc36-675489179e61/DOC-20240831-WA0003..xlsx" TargetMode="External" /><Relationship Id="rId1" Type="http://schemas.openxmlformats.org/officeDocument/2006/relationships/themeOverride" Target="../theme/themeOverride1.xml" /></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oleObject" Target="file:///storage/emulated/0/Android/data/cn.wps.moffice_eng/.Cloud/i18n/471582933/f/42a99f83-f83a-417a-b27f-11efb2aa3ab4/employee_data%2520NM%2520ME.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overlay val="0"/>
      <c:spPr>
        <a:noFill/>
        <a:ln>
          <a:noFill/>
        </a:ln>
        <a:effectLst/>
      </c:sp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val>
          <c:extLst>
            <c:ext xmlns:c16="http://schemas.microsoft.com/office/drawing/2014/chart" uri="{C3380CC4-5D6E-409C-BE32-E72D297353CC}">
              <c16:uniqueId val="{00000000-4097-D941-9B85-9AA3D8E999F1}"/>
            </c:ext>
          </c:extLst>
        </c:ser>
        <c:ser>
          <c:idx val="1"/>
          <c:order val="1"/>
          <c:tx>
            <c:strRef>
              <c:f>Sheet1!$C$2:$C$3</c:f>
              <c:strCache>
                <c:ptCount val="2"/>
                <c:pt idx="0">
                  <c:v>Performance Level </c:v>
                </c:pt>
                <c:pt idx="1">
                  <c:v>LOW</c:v>
                </c:pt>
              </c:strCache>
            </c:strRef>
          </c:tx>
          <c:spPr>
            <a:solidFill>
              <a:schemeClr val="accent2"/>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c:v>
                </c:pt>
                <c:pt idx="1">
                  <c:v>47</c:v>
                </c:pt>
                <c:pt idx="2">
                  <c:v>41</c:v>
                </c:pt>
                <c:pt idx="3">
                  <c:v>39</c:v>
                </c:pt>
                <c:pt idx="4">
                  <c:v>41</c:v>
                </c:pt>
                <c:pt idx="5">
                  <c:v>33</c:v>
                </c:pt>
                <c:pt idx="6">
                  <c:v>41</c:v>
                </c:pt>
                <c:pt idx="7">
                  <c:v>43</c:v>
                </c:pt>
                <c:pt idx="8">
                  <c:v>45</c:v>
                </c:pt>
                <c:pt idx="9">
                  <c:v>34</c:v>
                </c:pt>
                <c:pt idx="10">
                  <c:v>398</c:v>
                </c:pt>
              </c:numCache>
            </c:numRef>
          </c:val>
          <c:extLst>
            <c:ext xmlns:c16="http://schemas.microsoft.com/office/drawing/2014/chart" uri="{C3380CC4-5D6E-409C-BE32-E72D297353CC}">
              <c16:uniqueId val="{00000002-4097-D941-9B85-9AA3D8E999F1}"/>
            </c:ext>
          </c:extLst>
        </c:ser>
        <c:ser>
          <c:idx val="2"/>
          <c:order val="2"/>
          <c:tx>
            <c:strRef>
              <c:f>Sheet1!$D$2:$D$3</c:f>
              <c:strCache>
                <c:ptCount val="2"/>
                <c:pt idx="0">
                  <c:v>Performance Level </c:v>
                </c:pt>
                <c:pt idx="1">
                  <c:v>MED</c:v>
                </c:pt>
              </c:strCache>
            </c:strRef>
          </c:tx>
          <c:spPr>
            <a:solidFill>
              <a:schemeClr val="accent3"/>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c:v>
                </c:pt>
                <c:pt idx="1">
                  <c:v>65</c:v>
                </c:pt>
                <c:pt idx="2">
                  <c:v>78</c:v>
                </c:pt>
                <c:pt idx="3">
                  <c:v>92</c:v>
                </c:pt>
                <c:pt idx="4">
                  <c:v>77</c:v>
                </c:pt>
                <c:pt idx="5">
                  <c:v>69</c:v>
                </c:pt>
                <c:pt idx="6">
                  <c:v>75</c:v>
                </c:pt>
                <c:pt idx="7">
                  <c:v>82</c:v>
                </c:pt>
                <c:pt idx="8">
                  <c:v>71</c:v>
                </c:pt>
                <c:pt idx="9">
                  <c:v>84</c:v>
                </c:pt>
                <c:pt idx="10">
                  <c:v>778</c:v>
                </c:pt>
              </c:numCache>
            </c:numRef>
          </c:val>
          <c:extLst>
            <c:ext xmlns:c16="http://schemas.microsoft.com/office/drawing/2014/chart" uri="{C3380CC4-5D6E-409C-BE32-E72D297353CC}">
              <c16:uniqueId val="{00000004-4097-D941-9B85-9AA3D8E999F1}"/>
            </c:ext>
          </c:extLst>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c:v>
                </c:pt>
                <c:pt idx="1">
                  <c:v>15</c:v>
                </c:pt>
                <c:pt idx="2">
                  <c:v>14</c:v>
                </c:pt>
                <c:pt idx="3">
                  <c:v>9</c:v>
                </c:pt>
                <c:pt idx="4">
                  <c:v>15</c:v>
                </c:pt>
                <c:pt idx="5">
                  <c:v>12</c:v>
                </c:pt>
                <c:pt idx="6">
                  <c:v>15</c:v>
                </c:pt>
                <c:pt idx="7">
                  <c:v>16</c:v>
                </c:pt>
                <c:pt idx="8">
                  <c:v>13</c:v>
                </c:pt>
                <c:pt idx="9">
                  <c:v>13</c:v>
                </c:pt>
                <c:pt idx="10">
                  <c:v>137</c:v>
                </c:pt>
              </c:numCache>
            </c:numRef>
          </c:val>
          <c:extLst>
            <c:ext xmlns:c16="http://schemas.microsoft.com/office/drawing/2014/chart" uri="{C3380CC4-5D6E-409C-BE32-E72D297353CC}">
              <c16:uniqueId val="{00000005-4097-D941-9B85-9AA3D8E999F1}"/>
            </c:ext>
          </c:extLst>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c:v>
                </c:pt>
                <c:pt idx="1">
                  <c:v>145</c:v>
                </c:pt>
                <c:pt idx="2">
                  <c:v>154</c:v>
                </c:pt>
                <c:pt idx="3">
                  <c:v>157</c:v>
                </c:pt>
                <c:pt idx="4">
                  <c:v>154</c:v>
                </c:pt>
                <c:pt idx="5">
                  <c:v>143</c:v>
                </c:pt>
                <c:pt idx="6">
                  <c:v>157</c:v>
                </c:pt>
                <c:pt idx="7">
                  <c:v>167</c:v>
                </c:pt>
                <c:pt idx="8">
                  <c:v>150</c:v>
                </c:pt>
                <c:pt idx="9">
                  <c:v>156</c:v>
                </c:pt>
                <c:pt idx="10">
                  <c:v>1533</c:v>
                </c:pt>
              </c:numCache>
            </c:numRef>
          </c:val>
          <c:extLst>
            <c:ext xmlns:c16="http://schemas.microsoft.com/office/drawing/2014/chart" uri="{C3380CC4-5D6E-409C-BE32-E72D297353CC}">
              <c16:uniqueId val="{00000006-4097-D941-9B85-9AA3D8E999F1}"/>
            </c:ext>
          </c:extLst>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val>
          <c:extLst>
            <c:ext xmlns:c16="http://schemas.microsoft.com/office/drawing/2014/chart" uri="{C3380CC4-5D6E-409C-BE32-E72D297353CC}">
              <c16:uniqueId val="{00000000-BC30-6C4D-9253-936D5D09A5F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1048696"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7"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9/9/2024</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91535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28498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82216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383778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24313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9/9/2024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62858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9/9/2024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00099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146375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341338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40888928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53306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36486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28755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35172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9/9/2024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51711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9/9/2024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23447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9/9/2024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8539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8717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21833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image" Target="../media/image3.jp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theme" Target="../theme/theme1.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9/9/2024</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103872171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19.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9.jpe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DCCAF-6808-8BB0-70CB-B3437A25E0EB}"/>
              </a:ext>
            </a:extLst>
          </p:cNvPr>
          <p:cNvSpPr>
            <a:spLocks noGrp="1"/>
          </p:cNvSpPr>
          <p:nvPr>
            <p:ph type="ctrTitle"/>
          </p:nvPr>
        </p:nvSpPr>
        <p:spPr>
          <a:xfrm rot="21420000">
            <a:off x="2656548" y="350147"/>
            <a:ext cx="7956701" cy="1981843"/>
          </a:xfrm>
        </p:spPr>
        <p:txBody>
          <a:bodyPr>
            <a:noAutofit/>
          </a:bodyPr>
          <a:lstStyle/>
          <a:p>
            <a:r>
              <a:rPr lang="en-US" sz="4800" b="1" dirty="0">
                <a:solidFill>
                  <a:srgbClr val="0F0F0F"/>
                </a:solidFill>
                <a:latin typeface="Quire Sans" panose="02000000000000000000" pitchFamily="2" charset="0"/>
                <a:ea typeface="Quire Sans" panose="02000000000000000000" pitchFamily="2" charset="0"/>
                <a:cs typeface="Times New Roman" panose="02020603050405020304" pitchFamily="18" charset="0"/>
              </a:rPr>
              <a:t>Employee Data Analysis using Excel</a:t>
            </a:r>
            <a:r>
              <a:rPr lang="en-US" sz="4800" b="1" i="0" dirty="0">
                <a:solidFill>
                  <a:srgbClr val="0F0F0F"/>
                </a:solidFill>
                <a:effectLst/>
                <a:latin typeface="Quire Sans" panose="02000000000000000000" pitchFamily="2" charset="0"/>
                <a:ea typeface="Quire Sans" panose="02000000000000000000" pitchFamily="2" charset="0"/>
                <a:cs typeface="Times New Roman" panose="02020603050405020304" pitchFamily="18" charset="0"/>
              </a:rPr>
              <a:t> </a:t>
            </a:r>
            <a:endParaRPr lang="en-US" sz="4800" dirty="0">
              <a:latin typeface="Quire Sans" panose="02000000000000000000" pitchFamily="2" charset="0"/>
              <a:ea typeface="Quire Sans" panose="02000000000000000000" pitchFamily="2" charset="0"/>
            </a:endParaRPr>
          </a:p>
        </p:txBody>
      </p:sp>
      <p:sp>
        <p:nvSpPr>
          <p:cNvPr id="5" name="TextBox 13">
            <a:extLst>
              <a:ext uri="{FF2B5EF4-FFF2-40B4-BE49-F238E27FC236}">
                <a16:creationId xmlns:a16="http://schemas.microsoft.com/office/drawing/2014/main" id="{5F646249-E55C-75FF-143A-DB1224F56729}"/>
              </a:ext>
            </a:extLst>
          </p:cNvPr>
          <p:cNvSpPr txBox="1">
            <a:spLocks noGrp="1"/>
          </p:cNvSpPr>
          <p:nvPr>
            <p:ph type="subTitle" idx="1"/>
          </p:nvPr>
        </p:nvSpPr>
        <p:spPr>
          <a:xfrm rot="21420000">
            <a:off x="1689150" y="2749996"/>
            <a:ext cx="8138727" cy="2657779"/>
          </a:xfrm>
          <a:prstGeom prst="rect">
            <a:avLst/>
          </a:prstGeom>
          <a:noFill/>
        </p:spPr>
        <p:txBody>
          <a:bodyPr wrap="square" rtlCol="0">
            <a:spAutoFit/>
          </a:bodyPr>
          <a:lstStyle/>
          <a:p>
            <a:pPr algn="just"/>
            <a:r>
              <a:rPr lang="en-US" sz="2400" dirty="0">
                <a:latin typeface="Copperplate Gothic Bold" panose="020E0507020206020404" pitchFamily="34" charset="0"/>
                <a:ea typeface="Berlin Sans FB Demi" panose="02000000000000000000" pitchFamily="2" charset="0"/>
              </a:rPr>
              <a:t>NAME</a:t>
            </a:r>
            <a:r>
              <a:rPr lang="en-IN" sz="2400" dirty="0">
                <a:latin typeface="Copperplate Gothic Bold" panose="020E0507020206020404" pitchFamily="34" charset="0"/>
                <a:ea typeface="Berlin Sans FB Demi" panose="02000000000000000000" pitchFamily="2" charset="0"/>
              </a:rPr>
              <a:t>: MANIKANDAN D</a:t>
            </a:r>
            <a:endParaRPr lang="en-US" sz="2400" dirty="0">
              <a:latin typeface="Copperplate Gothic Bold" panose="020E0507020206020404" pitchFamily="34" charset="0"/>
              <a:ea typeface="Berlin Sans FB Demi" panose="02000000000000000000" pitchFamily="2" charset="0"/>
            </a:endParaRPr>
          </a:p>
          <a:p>
            <a:pPr algn="just"/>
            <a:r>
              <a:rPr lang="en-US" sz="2400" dirty="0">
                <a:latin typeface="Copperplate Gothic Bold" panose="020E0507020206020404" pitchFamily="34" charset="0"/>
                <a:ea typeface="Berlin Sans FB Demi" panose="02000000000000000000" pitchFamily="2" charset="0"/>
              </a:rPr>
              <a:t>REGISTER NO: </a:t>
            </a:r>
            <a:r>
              <a:rPr lang="en-IN" sz="2400" dirty="0">
                <a:latin typeface="Copperplate Gothic Bold" panose="020E0507020206020404" pitchFamily="34" charset="0"/>
                <a:ea typeface="Berlin Sans FB Demi" panose="02000000000000000000" pitchFamily="2" charset="0"/>
              </a:rPr>
              <a:t>312212977</a:t>
            </a:r>
            <a:endParaRPr lang="en-US" sz="2400" dirty="0">
              <a:latin typeface="Copperplate Gothic Bold" panose="020E0507020206020404" pitchFamily="34" charset="0"/>
              <a:ea typeface="Berlin Sans FB Demi" panose="02000000000000000000" pitchFamily="2" charset="0"/>
            </a:endParaRPr>
          </a:p>
          <a:p>
            <a:pPr algn="just"/>
            <a:r>
              <a:rPr lang="en-US" sz="2400" dirty="0">
                <a:latin typeface="Copperplate Gothic Bold" panose="020E0507020206020404" pitchFamily="34" charset="0"/>
                <a:ea typeface="Berlin Sans FB Demi" panose="02000000000000000000" pitchFamily="2" charset="0"/>
              </a:rPr>
              <a:t>DEPARTMENT: III B.COM </a:t>
            </a:r>
            <a:r>
              <a:rPr lang="en-IN" sz="2400" dirty="0">
                <a:latin typeface="Copperplate Gothic Bold" panose="020E0507020206020404" pitchFamily="34" charset="0"/>
                <a:ea typeface="Berlin Sans FB Demi" panose="02000000000000000000" pitchFamily="2" charset="0"/>
              </a:rPr>
              <a:t>(General) “B”</a:t>
            </a:r>
            <a:endParaRPr lang="en-US" sz="2400" dirty="0">
              <a:latin typeface="Copperplate Gothic Bold" panose="020E0507020206020404" pitchFamily="34" charset="0"/>
              <a:ea typeface="Berlin Sans FB Demi" panose="02000000000000000000" pitchFamily="2" charset="0"/>
            </a:endParaRPr>
          </a:p>
          <a:p>
            <a:pPr algn="just"/>
            <a:r>
              <a:rPr lang="en-US" sz="2400" dirty="0">
                <a:latin typeface="Copperplate Gothic Bold" panose="020E0507020206020404" pitchFamily="34" charset="0"/>
                <a:ea typeface="Berlin Sans FB Demi" panose="02000000000000000000" pitchFamily="2" charset="0"/>
              </a:rPr>
              <a:t>COLLEGE: </a:t>
            </a:r>
            <a:r>
              <a:rPr lang="en-IN" sz="2400">
                <a:latin typeface="Copperplate Gothic Bold" panose="020E0507020206020404" pitchFamily="34" charset="0"/>
                <a:ea typeface="Berlin Sans FB Demi" panose="02000000000000000000" pitchFamily="2" charset="0"/>
              </a:rPr>
              <a:t>VELTECH RANGA SANKU ARTS COLLEGE </a:t>
            </a:r>
            <a:endParaRPr lang="en-US" sz="2400" dirty="0">
              <a:latin typeface="Copperplate Gothic Bold" panose="020E0507020206020404" pitchFamily="34" charset="0"/>
              <a:ea typeface="Berlin Sans FB Demi" panose="02000000000000000000" pitchFamily="2" charset="0"/>
            </a:endParaRPr>
          </a:p>
        </p:txBody>
      </p:sp>
    </p:spTree>
    <p:extLst>
      <p:ext uri="{BB962C8B-B14F-4D97-AF65-F5344CB8AC3E}">
        <p14:creationId xmlns:p14="http://schemas.microsoft.com/office/powerpoint/2010/main" val="1435717156"/>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6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71"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COLLECTION:</a:t>
            </a:r>
          </a:p>
          <a:p>
            <a:pPr marL="285750" indent="-285750">
              <a:buFont typeface="Wingdings" panose="05000000000000000000" pitchFamily="2" charset="2"/>
              <a:buChar char="Ø"/>
            </a:pPr>
            <a:r>
              <a:rPr lang="en-US" dirty="0"/>
              <a:t>Drafted the data from the </a:t>
            </a:r>
            <a:r>
              <a:rPr lang="en-US" dirty="0" err="1"/>
              <a:t>edunet</a:t>
            </a:r>
            <a:r>
              <a:rPr lang="en-US" dirty="0"/>
              <a:t> dataset.</a:t>
            </a:r>
          </a:p>
          <a:p>
            <a:r>
              <a:rPr lang="en-US" dirty="0"/>
              <a:t>FEATURE COLLECTION:</a:t>
            </a:r>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p>
          <a:p>
            <a:pPr marL="285750" indent="-285750">
              <a:buFont typeface="Wingdings" panose="05000000000000000000" pitchFamily="2" charset="2"/>
              <a:buChar char="Ø"/>
            </a:pPr>
            <a:r>
              <a:rPr lang="en-US" dirty="0"/>
              <a:t>Exceeds</a:t>
            </a:r>
          </a:p>
          <a:p>
            <a:pPr marL="285750" indent="-285750">
              <a:buFont typeface="Wingdings" panose="05000000000000000000" pitchFamily="2" charset="2"/>
              <a:buChar char="Ø"/>
            </a:pPr>
            <a:r>
              <a:rPr lang="en-US" dirty="0"/>
              <a:t>Fully meets</a:t>
            </a:r>
          </a:p>
          <a:p>
            <a:pPr marL="285750" indent="-285750">
              <a:buFont typeface="Wingdings" panose="05000000000000000000" pitchFamily="2" charset="2"/>
              <a:buChar char="Ø"/>
            </a:pPr>
            <a:r>
              <a:rPr lang="en-US" dirty="0"/>
              <a:t>Needs improvements</a:t>
            </a:r>
          </a:p>
          <a:p>
            <a:pPr marL="285750" indent="-285750">
              <a:buFont typeface="Wingdings" panose="05000000000000000000" pitchFamily="2" charset="2"/>
              <a:buChar char="Ø"/>
            </a:pPr>
            <a:r>
              <a:rPr lang="en-US" dirty="0"/>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5"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7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Title 1048681"/>
          <p:cNvSpPr>
            <a:spLocks noGrp="1"/>
          </p:cNvSpPr>
          <p:nvPr>
            <p:ph type="title"/>
          </p:nvPr>
        </p:nvSpPr>
        <p:spPr/>
        <p:txBody>
          <a:bodyPr/>
          <a:lstStyle/>
          <a:p>
            <a:r>
              <a:rPr lang="en-US"/>
              <a:t>RESULTS</a:t>
            </a:r>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7">
            <a:extLst>
              <a:ext uri="{FF2B5EF4-FFF2-40B4-BE49-F238E27FC236}">
                <a16:creationId xmlns:a16="http://schemas.microsoft.com/office/drawing/2014/main" id="{D6E4EC65-F92E-3765-7BA2-BE2F9756954F}"/>
              </a:ext>
            </a:extLst>
          </p:cNvPr>
          <p:cNvSpPr txBox="1">
            <a:spLocks noGrp="1"/>
          </p:cNvSpPr>
          <p:nvPr>
            <p:ph type="title"/>
          </p:nvPr>
        </p:nvSpPr>
        <p:spPr>
          <a:prstGeom prst="rect">
            <a:avLst/>
          </a:prstGeom>
        </p:spPr>
        <p:txBody>
          <a:bodyPr vert="horz" wrap="square" lIns="0" tIns="16510" rIns="0" bIns="0" rtlCol="0" anchor="ctr">
            <a:sp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pPr marL="12700">
              <a:lnSpc>
                <a:spcPct val="100000"/>
              </a:lnSpc>
              <a:spcBef>
                <a:spcPts val="130"/>
              </a:spcBef>
            </a:pPr>
            <a:r>
              <a:rPr lang="en-IN" sz="4250" spc="5" dirty="0"/>
              <a:t>PROJECT</a:t>
            </a:r>
            <a:r>
              <a:rPr lang="en-IN" sz="4250" spc="-85" dirty="0"/>
              <a:t> </a:t>
            </a:r>
            <a:r>
              <a:rPr lang="en-IN" sz="4250" spc="25" dirty="0"/>
              <a:t>TITLE</a:t>
            </a:r>
            <a:endParaRPr lang="en-IN" sz="4250" dirty="0"/>
          </a:p>
        </p:txBody>
      </p:sp>
      <p:sp>
        <p:nvSpPr>
          <p:cNvPr id="9" name="Content Placeholder 8">
            <a:extLst>
              <a:ext uri="{FF2B5EF4-FFF2-40B4-BE49-F238E27FC236}">
                <a16:creationId xmlns:a16="http://schemas.microsoft.com/office/drawing/2014/main" id="{FFC71D18-7569-2CB8-2F11-B685D4AF07A5}"/>
              </a:ext>
            </a:extLst>
          </p:cNvPr>
          <p:cNvSpPr txBox="1">
            <a:spLocks noGrp="1"/>
          </p:cNvSpPr>
          <p:nvPr>
            <p:ph sz="quarter" idx="13"/>
          </p:nvPr>
        </p:nvSpPr>
        <p:spPr>
          <a:xfrm>
            <a:off x="1109317" y="1357296"/>
            <a:ext cx="10394707" cy="3311189"/>
          </a:xfrm>
          <a:prstGeom prst="rect">
            <a:avLst/>
          </a:prstGeom>
          <a:noFill/>
        </p:spPr>
        <p:txBody>
          <a:bodyPr wrap="square">
            <a:spAutoFit/>
          </a:bodyPr>
          <a:lstStyle/>
          <a:p>
            <a:r>
              <a:rPr lang="en-US" sz="3600" b="1" dirty="0">
                <a:solidFill>
                  <a:srgbClr val="0F0F0F"/>
                </a:solidFill>
                <a:latin typeface="Times New Roman" panose="02020603050405020304" pitchFamily="18" charset="0"/>
                <a:cs typeface="Times New Roman" panose="02020603050405020304" pitchFamily="18" charset="0"/>
              </a:rPr>
              <a:t>Employee Performance Analysis using Excel:</a:t>
            </a:r>
          </a:p>
          <a:p>
            <a:r>
              <a:rPr lang="en-US" sz="3600" b="1" dirty="0">
                <a:solidFill>
                  <a:srgbClr val="0F0F0F"/>
                </a:solidFill>
                <a:latin typeface="Times New Roman" panose="02020603050405020304" pitchFamily="18" charset="0"/>
                <a:cs typeface="Times New Roman" panose="02020603050405020304" pitchFamily="18" charset="0"/>
              </a:rPr>
              <a:t>SCORE BASED APPROACH</a:t>
            </a:r>
            <a:endParaRPr lang="en-US" sz="3600" dirty="0"/>
          </a:p>
        </p:txBody>
      </p:sp>
    </p:spTree>
    <p:extLst>
      <p:ext uri="{BB962C8B-B14F-4D97-AF65-F5344CB8AC3E}">
        <p14:creationId xmlns:p14="http://schemas.microsoft.com/office/powerpoint/2010/main" val="597016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1">
            <a:extLst>
              <a:ext uri="{FF2B5EF4-FFF2-40B4-BE49-F238E27FC236}">
                <a16:creationId xmlns:a16="http://schemas.microsoft.com/office/drawing/2014/main" id="{AB5E5D59-C82B-E4F2-E701-B5FC159C2DDF}"/>
              </a:ext>
            </a:extLst>
          </p:cNvPr>
          <p:cNvSpPr txBox="1">
            <a:spLocks noGrp="1"/>
          </p:cNvSpPr>
          <p:nvPr>
            <p:ph type="title"/>
          </p:nvPr>
        </p:nvSpPr>
        <p:spPr>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pPr marL="12700">
              <a:lnSpc>
                <a:spcPct val="100000"/>
              </a:lnSpc>
              <a:spcBef>
                <a:spcPts val="105"/>
              </a:spcBef>
            </a:pPr>
            <a:r>
              <a:rPr lang="en-IN" spc="25" dirty="0"/>
              <a:t>A</a:t>
            </a:r>
            <a:r>
              <a:rPr lang="en-IN" spc="-5" dirty="0"/>
              <a:t>G</a:t>
            </a:r>
            <a:r>
              <a:rPr lang="en-IN" spc="-35" dirty="0"/>
              <a:t>E</a:t>
            </a:r>
            <a:r>
              <a:rPr lang="en-IN" spc="15" dirty="0"/>
              <a:t>N</a:t>
            </a:r>
            <a:r>
              <a:rPr lang="en-IN" dirty="0"/>
              <a:t>DA</a:t>
            </a:r>
          </a:p>
        </p:txBody>
      </p:sp>
      <p:sp>
        <p:nvSpPr>
          <p:cNvPr id="11" name="TextBox 22">
            <a:extLst>
              <a:ext uri="{FF2B5EF4-FFF2-40B4-BE49-F238E27FC236}">
                <a16:creationId xmlns:a16="http://schemas.microsoft.com/office/drawing/2014/main" id="{A5EB6B4C-6070-5DA2-0197-439FEFC8B20E}"/>
              </a:ext>
            </a:extLst>
          </p:cNvPr>
          <p:cNvSpPr txBox="1">
            <a:spLocks noGrp="1"/>
          </p:cNvSpPr>
          <p:nvPr>
            <p:ph sz="quarter" idx="13"/>
          </p:nvPr>
        </p:nvSpPr>
        <p:spPr>
          <a:xfrm>
            <a:off x="1749340" y="1668608"/>
            <a:ext cx="6196648" cy="4249368"/>
          </a:xfrm>
          <a:prstGeom prst="rect">
            <a:avLst/>
          </a:prstGeom>
          <a:noFill/>
        </p:spPr>
        <p:txBody>
          <a:bodyPr vert="horz" wrap="square" lIns="91440" tIns="45720" rIns="91440" bIns="45720" rtlCol="0" anchor="ctr">
            <a:sp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Problem Statement</a:t>
            </a:r>
          </a:p>
          <a:p>
            <a:r>
              <a:rPr lang="en-IN"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P</a:t>
            </a:r>
            <a:r>
              <a:rPr lang="en-US" sz="1800" b="1" dirty="0" err="1">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roject</a:t>
            </a:r>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 Overview</a:t>
            </a:r>
          </a:p>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End Users</a:t>
            </a:r>
          </a:p>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Our Solution and Proposition</a:t>
            </a:r>
          </a:p>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Dataset Description</a:t>
            </a:r>
          </a:p>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Modelling Approach</a:t>
            </a:r>
            <a:endParaRPr lang="en-IN"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endParaRPr>
          </a:p>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Results and Discussion</a:t>
            </a:r>
          </a:p>
          <a:p>
            <a:r>
              <a:rPr lang="en-IN"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C</a:t>
            </a:r>
            <a:r>
              <a:rPr lang="en-US" sz="1800" b="1" dirty="0" err="1">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onclusion</a:t>
            </a:r>
            <a:endPar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endParaRPr>
          </a:p>
          <a:p>
            <a:endParaRPr lang="en-IN" sz="2800" b="1" dirty="0">
              <a:latin typeface="Amasis MT Pro Medium" panose="02000000000000000000" pitchFamily="2" charset="0"/>
              <a:ea typeface="Amasis MT Pro Medium" panose="02000000000000000000" pitchFamily="2" charset="0"/>
              <a:cs typeface="Times New Roman" panose="02020603050405020304" pitchFamily="18" charset="0"/>
            </a:endParaRPr>
          </a:p>
        </p:txBody>
      </p:sp>
      <p:pic>
        <p:nvPicPr>
          <p:cNvPr id="14" name="object 20">
            <a:extLst>
              <a:ext uri="{FF2B5EF4-FFF2-40B4-BE49-F238E27FC236}">
                <a16:creationId xmlns:a16="http://schemas.microsoft.com/office/drawing/2014/main" id="{ABFB88A5-8C4B-7779-3D61-6EE59F690DA0}"/>
              </a:ext>
            </a:extLst>
          </p:cNvPr>
          <p:cNvPicPr>
            <a:picLocks/>
          </p:cNvPicPr>
          <p:nvPr/>
        </p:nvPicPr>
        <p:blipFill>
          <a:blip r:embed="rId2" cstate="print"/>
          <a:stretch>
            <a:fillRect/>
          </a:stretch>
        </p:blipFill>
        <p:spPr>
          <a:xfrm flipH="1">
            <a:off x="9429327" y="2572613"/>
            <a:ext cx="2214600" cy="3009898"/>
          </a:xfrm>
          <a:prstGeom prst="rect">
            <a:avLst/>
          </a:prstGeom>
        </p:spPr>
      </p:pic>
    </p:spTree>
    <p:extLst>
      <p:ext uri="{BB962C8B-B14F-4D97-AF65-F5344CB8AC3E}">
        <p14:creationId xmlns:p14="http://schemas.microsoft.com/office/powerpoint/2010/main" val="3390556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object 2"/>
          <p:cNvGrpSpPr/>
          <p:nvPr/>
        </p:nvGrpSpPr>
        <p:grpSpPr>
          <a:xfrm>
            <a:off x="8847197" y="202908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7"/>
          <p:cNvSpPr txBox="1">
            <a:spLocks noGrp="1"/>
          </p:cNvSpPr>
          <p:nvPr>
            <p:ph type="title"/>
          </p:nvPr>
        </p:nvSpPr>
        <p:spPr>
          <a:xfrm>
            <a:off x="834072" y="870262"/>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lang="en-IN" sz="4250" spc="20" dirty="0"/>
              <a:t> </a:t>
            </a:r>
            <a:r>
              <a:rPr sz="4250" spc="10" dirty="0"/>
              <a:t>S</a:t>
            </a:r>
            <a:r>
              <a:rPr sz="4250" spc="-370" dirty="0"/>
              <a:t>T</a:t>
            </a:r>
            <a:r>
              <a:rPr lang="en-IN" sz="4250" spc="-370" dirty="0"/>
              <a:t> </a:t>
            </a:r>
            <a:r>
              <a:rPr sz="4250" spc="-375" dirty="0"/>
              <a:t>A</a:t>
            </a:r>
            <a:r>
              <a:rPr lang="en-IN" sz="4250" spc="-375" dirty="0"/>
              <a:t> </a:t>
            </a:r>
            <a:r>
              <a:rPr sz="4250" spc="15" dirty="0"/>
              <a:t>T</a:t>
            </a:r>
            <a:r>
              <a:rPr sz="4250" spc="-10" dirty="0"/>
              <a:t>E</a:t>
            </a:r>
            <a:r>
              <a:rPr sz="4250" spc="-20" dirty="0"/>
              <a:t>ME</a:t>
            </a:r>
            <a:r>
              <a:rPr sz="4250" spc="10" dirty="0"/>
              <a:t>NT</a:t>
            </a:r>
            <a:endParaRPr sz="4250" dirty="0"/>
          </a:p>
        </p:txBody>
      </p:sp>
      <p:sp>
        <p:nvSpPr>
          <p:cNvPr id="1048647" name="object 10"/>
          <p:cNvSpPr txBox="1">
            <a:spLocks noGrp="1"/>
          </p:cNvSpPr>
          <p:nvPr>
            <p:ph type="sldNum" sz="quarter" idx="12"/>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TextBox 10"/>
          <p:cNvSpPr txBox="1"/>
          <p:nvPr/>
        </p:nvSpPr>
        <p:spPr>
          <a:xfrm rot="10800000" flipV="1">
            <a:off x="1043163" y="1686760"/>
            <a:ext cx="7571765" cy="2677656"/>
          </a:xfrm>
          <a:prstGeom prst="rect">
            <a:avLst/>
          </a:prstGeom>
          <a:noFill/>
        </p:spPr>
        <p:txBody>
          <a:bodyPr wrap="square">
            <a:spAutoFit/>
          </a:bodyPr>
          <a:lstStyle/>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object 2"/>
          <p:cNvGrpSpPr/>
          <p:nvPr/>
        </p:nvGrpSpPr>
        <p:grpSpPr>
          <a:xfrm>
            <a:off x="8658225" y="2537929"/>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7"/>
          <p:cNvSpPr txBox="1">
            <a:spLocks noGrp="1"/>
          </p:cNvSpPr>
          <p:nvPr>
            <p:ph type="title"/>
          </p:nvPr>
        </p:nvSpPr>
        <p:spPr>
          <a:xfrm>
            <a:off x="739775" y="813684"/>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a:t>
            </a:r>
            <a:r>
              <a:rPr lang="en-IN" sz="4250" spc="5" dirty="0"/>
              <a:t>T </a:t>
            </a:r>
            <a:r>
              <a:rPr sz="4250" spc="-20" dirty="0"/>
              <a:t>OVERVIEW</a:t>
            </a:r>
            <a:endParaRPr sz="4250" dirty="0"/>
          </a:p>
        </p:txBody>
      </p:sp>
      <p:sp>
        <p:nvSpPr>
          <p:cNvPr id="1048652" name="object 10"/>
          <p:cNvSpPr txBox="1">
            <a:spLocks noGrp="1"/>
          </p:cNvSpPr>
          <p:nvPr>
            <p:ph type="sldNum" sz="quarter" idx="12"/>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TextBox 13"/>
          <p:cNvSpPr txBox="1"/>
          <p:nvPr/>
        </p:nvSpPr>
        <p:spPr>
          <a:xfrm>
            <a:off x="996492" y="991823"/>
            <a:ext cx="8023225" cy="4093428"/>
          </a:xfrm>
          <a:prstGeom prst="rect">
            <a:avLst/>
          </a:prstGeom>
          <a:noFill/>
        </p:spPr>
        <p:txBody>
          <a:bodyPr wrap="square">
            <a:spAutoFit/>
          </a:bodyPr>
          <a:lstStyle/>
          <a:p>
            <a:pPr algn="just"/>
            <a:endParaRPr lang="en-IN" sz="2000" dirty="0">
              <a:latin typeface="Times New Roman" panose="02020603050405020304" pitchFamily="18" charset="0"/>
              <a:ea typeface="Berlin Sans FB" panose="02000000000000000000" pitchFamily="2" charset="0"/>
              <a:cs typeface="Times New Roman" panose="02020603050405020304" pitchFamily="18" charset="0"/>
            </a:endParaRPr>
          </a:p>
          <a:p>
            <a:pPr algn="just"/>
            <a:endParaRPr lang="en-IN" sz="2000" dirty="0">
              <a:latin typeface="Times New Roman" panose="02020603050405020304" pitchFamily="18" charset="0"/>
              <a:ea typeface="Berlin Sans FB" panose="02000000000000000000" pitchFamily="2" charset="0"/>
              <a:cs typeface="Times New Roman" panose="02020603050405020304" pitchFamily="18" charset="0"/>
            </a:endParaRPr>
          </a:p>
          <a:p>
            <a:pPr algn="just"/>
            <a:r>
              <a:rPr lang="en-IN" sz="2000" dirty="0">
                <a:latin typeface="Times New Roman" panose="02020603050405020304" pitchFamily="18" charset="0"/>
                <a:ea typeface="Berlin Sans FB" panose="02000000000000000000" pitchFamily="2" charset="0"/>
                <a:cs typeface="Times New Roman" panose="02020603050405020304" pitchFamily="18" charset="0"/>
              </a:rPr>
              <a:t>This project focuses on developing a comprehensive tool to </a:t>
            </a:r>
            <a:r>
              <a:rPr lang="en-IN" sz="2000" dirty="0" err="1">
                <a:latin typeface="Times New Roman" panose="02020603050405020304" pitchFamily="18" charset="0"/>
                <a:ea typeface="Berlin Sans FB" panose="02000000000000000000" pitchFamily="2" charset="0"/>
                <a:cs typeface="Times New Roman" panose="02020603050405020304" pitchFamily="18" charset="0"/>
              </a:rPr>
              <a:t>analyze</a:t>
            </a:r>
            <a:r>
              <a:rPr lang="en-IN" sz="2000" dirty="0">
                <a:latin typeface="Times New Roman" panose="02020603050405020304" pitchFamily="18" charset="0"/>
                <a:ea typeface="Berlin Sans FB" panose="02000000000000000000" pitchFamily="2" charset="0"/>
                <a:cs typeface="Times New Roman" panose="02020603050405020304" pitchFamily="18" charset="0"/>
              </a:rPr>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goals.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object 5"/>
          <p:cNvSpPr txBox="1">
            <a:spLocks noGrp="1"/>
          </p:cNvSpPr>
          <p:nvPr>
            <p:ph type="title"/>
          </p:nvPr>
        </p:nvSpPr>
        <p:spPr>
          <a:xfrm>
            <a:off x="699452" y="891793"/>
            <a:ext cx="5014595" cy="4991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48657" name="object 8"/>
          <p:cNvSpPr txBox="1">
            <a:spLocks noGrp="1"/>
          </p:cNvSpPr>
          <p:nvPr>
            <p:ph type="sldNum" sz="quarter" idx="12"/>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8" name="TextBox 8"/>
          <p:cNvSpPr txBox="1"/>
          <p:nvPr/>
        </p:nvSpPr>
        <p:spPr>
          <a:xfrm>
            <a:off x="1965903" y="1458260"/>
            <a:ext cx="4819154" cy="1938992"/>
          </a:xfrm>
          <a:prstGeom prst="rect">
            <a:avLst/>
          </a:prstGeom>
          <a:noFill/>
        </p:spPr>
        <p:txBody>
          <a:bodyPr wrap="square">
            <a:spAutoFit/>
          </a:bodyPr>
          <a:lstStyle/>
          <a:p>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Managers and Team Leaders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HR Professionals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Executives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Employees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59" name="object 6"/>
          <p:cNvSpPr txBox="1">
            <a:spLocks noGrp="1"/>
          </p:cNvSpPr>
          <p:nvPr>
            <p:ph type="title"/>
          </p:nvPr>
        </p:nvSpPr>
        <p:spPr>
          <a:xfrm>
            <a:off x="533400" y="890701"/>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lang="en-IN" sz="3600" dirty="0"/>
              <a:t> </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lang="en-IN" sz="3600" spc="-295" dirty="0"/>
              <a:t>V A L </a:t>
            </a:r>
            <a:r>
              <a:rPr sz="3600" spc="25" dirty="0"/>
              <a:t>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48660"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1" name="TextBox 9"/>
          <p:cNvSpPr txBox="1"/>
          <p:nvPr/>
        </p:nvSpPr>
        <p:spPr>
          <a:xfrm>
            <a:off x="3124200" y="1600200"/>
            <a:ext cx="6934199" cy="2862322"/>
          </a:xfrm>
          <a:prstGeom prst="rect">
            <a:avLst/>
          </a:prstGeom>
          <a:noFill/>
        </p:spPr>
        <p:txBody>
          <a:bodyPr wrap="square">
            <a:spAutoFit/>
          </a:bodyPr>
          <a:lstStyle/>
          <a:p>
            <a:pPr algn="just"/>
            <a:endParaRPr lang="en-IN" sz="2000" dirty="0">
              <a:latin typeface="Amasis MT Pro Medium" panose="02000000000000000000" pitchFamily="2" charset="0"/>
              <a:ea typeface="Amasis MT Pro Medium" panose="02000000000000000000" pitchFamily="2" charset="0"/>
              <a:cs typeface="Aharoni" panose="02010803020104030203" pitchFamily="2" charset="-79"/>
            </a:endParaRPr>
          </a:p>
          <a:p>
            <a:pPr algn="just"/>
            <a:endParaRPr lang="en-IN" sz="2000" dirty="0">
              <a:latin typeface="Amasis MT Pro Medium" panose="02000000000000000000" pitchFamily="2" charset="0"/>
              <a:ea typeface="Amasis MT Pro Medium" panose="02000000000000000000" pitchFamily="2" charset="0"/>
              <a:cs typeface="Aharoni" panose="02010803020104030203" pitchFamily="2" charset="-79"/>
            </a:endParaRPr>
          </a:p>
          <a:p>
            <a:pPr algn="just"/>
            <a:r>
              <a:rPr lang="en-IN" sz="2000" dirty="0">
                <a:latin typeface="Amasis MT Pro Medium" panose="02000000000000000000" pitchFamily="2" charset="0"/>
                <a:ea typeface="Amasis MT Pro Medium" panose="02000000000000000000" pitchFamily="2" charset="0"/>
                <a:cs typeface="Aharoni" panose="02010803020104030203" pitchFamily="2" charset="-79"/>
              </a:rPr>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lstStyle/>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t>Aggregation</a:t>
            </a:r>
            <a:r>
              <a:rPr lang="en-US" sz="1800" dirty="0"/>
              <a:t>: Our Excel sheet compiles comprehensive employee performance data, segmented by key metrics such as productivity, efficiency, and goal achievement.</a:t>
            </a:r>
          </a:p>
          <a:p>
            <a:r>
              <a:rPr lang="en-US" sz="1800" dirty="0"/>
              <a:t>  </a:t>
            </a:r>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r:embed="rId2" cstate="print"/>
          <a:stretch>
            <a:fillRect/>
          </a:stretch>
        </p:blipFill>
        <p:spPr>
          <a:xfrm>
            <a:off x="66675" y="3597351"/>
            <a:ext cx="2466975" cy="3203497"/>
          </a:xfrm>
          <a:prstGeom prst="rect">
            <a:avLst/>
          </a:prstGeom>
        </p:spPr>
      </p:pic>
      <p:sp>
        <p:nvSpPr>
          <p:cNvPr id="1048665"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THE "WOW" IN OUR SOLUTION</a:t>
            </a:r>
          </a:p>
        </p:txBody>
      </p:sp>
      <p:sp>
        <p:nvSpPr>
          <p:cNvPr id="1048666"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Main Event</vt:lpstr>
      <vt:lpstr>Employee Data Analysis using Excel </vt:lpstr>
      <vt:lpstr>PROJECT TITLE</vt:lpstr>
      <vt:lpstr>AGENDA</vt:lpstr>
      <vt:lpstr>PROBLEM ST A TEMENT</vt:lpstr>
      <vt:lpstr>PROJECT OVERVIEW</vt:lpstr>
      <vt:lpstr>WHO ARE THE END USERS?</vt:lpstr>
      <vt:lpstr>OUR SOLUTION  AND ITS V A L UE PROPOSITION</vt:lpstr>
      <vt:lpstr>Dataset Description  EMPLOYEE DATASET: KAGGLE FEATURES: 26 FEATURES TAKEN: 8 FIELD NAMES: BUSINESS UNIT, FIRST NAME, GENDER CODE AND PERFORMANCE SCORE </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Manikandan D</cp:lastModifiedBy>
  <cp:revision>8</cp:revision>
  <dcterms:created xsi:type="dcterms:W3CDTF">2024-03-28T06:07:22Z</dcterms:created>
  <dcterms:modified xsi:type="dcterms:W3CDTF">2024-09-09T03:46:16Z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2ab955c11a5b409ebac7e496b07ecd14</vt:lpwstr>
  </property>
</Properties>
</file>