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7" Type="http://schemas.openxmlformats.org/officeDocument/2006/relationships/slideLayout" Target="../slideLayouts/slideLayout1.xml"/><Relationship Id="rId8"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5" Type="http://schemas.openxmlformats.org/officeDocument/2006/relationships/slideLayout" Target="../slideLayouts/slideLayout1.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5" Type="http://schemas.openxmlformats.org/officeDocument/2006/relationships/slideLayout" Target="../slideLayouts/slideLayout1.xml"/><Relationship Id="rId6"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5" Type="http://schemas.openxmlformats.org/officeDocument/2006/relationships/slideLayout" Target="../slideLayouts/slideLayout1.xml"/><Relationship Id="rId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5" Type="http://schemas.openxmlformats.org/officeDocument/2006/relationships/slideLayout" Target="../slideLayouts/slideLayout1.xml"/><Relationship Id="rId6"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5" Type="http://schemas.openxmlformats.org/officeDocument/2006/relationships/slideLayout" Target="../slideLayouts/slideLayout1.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5" Type="http://schemas.openxmlformats.org/officeDocument/2006/relationships/slideLayout" Target="../slideLayouts/slideLayout1.xml"/><Relationship Id="rId6"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7" Type="http://schemas.openxmlformats.org/officeDocument/2006/relationships/slideLayout" Target="../slideLayouts/slideLayout1.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6319599" y="1809869"/>
            <a:ext cx="7477601" cy="2499598"/>
          </a:xfrm>
          <a:prstGeom prst="rect">
            <a:avLst/>
          </a:prstGeom>
          <a:noFill/>
          <a:ln/>
        </p:spPr>
        <p:txBody>
          <a:bodyPr wrap="square" rtlCol="0" anchor="t"/>
          <a:lstStyle/>
          <a:p>
            <a:pPr indent="0" marL="0">
              <a:lnSpc>
                <a:spcPts val="6561"/>
              </a:lnSpc>
              <a:buNone/>
            </a:pPr>
            <a:r>
              <a:rPr lang="en-US" sz="5249" b="1" dirty="0">
                <a:solidFill>
                  <a:srgbClr val="FFFFFF"/>
                </a:solidFill>
                <a:latin typeface="Nunito" pitchFamily="34" charset="0"/>
                <a:ea typeface="Nunito" pitchFamily="34" charset="-122"/>
                <a:cs typeface="Nunito" pitchFamily="34" charset="-120"/>
              </a:rPr>
              <a:t>Problem Definition and Design Thinking for Product Sale Analysis</a:t>
            </a:r>
            <a:endParaRPr lang="en-US" sz="5249" dirty="0"/>
          </a:p>
        </p:txBody>
      </p:sp>
      <p:sp>
        <p:nvSpPr>
          <p:cNvPr id="5" name="Text 2"/>
          <p:cNvSpPr/>
          <p:nvPr/>
        </p:nvSpPr>
        <p:spPr>
          <a:xfrm>
            <a:off x="6319599" y="4642723"/>
            <a:ext cx="7477601" cy="1777008"/>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In order to make strategic business decisions, it is crucial to analyze and understand sales trends and consumer behavior. Our Product Sale Analysis project aims to do just that using IBM Cognos. By defining analysis objectives, collecting sales data, designing relevant visualizations, and deriving actionable insights, we can help businesses achieve greater success.</a:t>
            </a:r>
            <a:endParaRPr lang="en-US" sz="1750" dirty="0"/>
          </a:p>
        </p:txBody>
      </p:sp>
      <p:pic>
        <p:nvPicPr>
          <p:cNvPr id="6" name="Image 1" descr="preencoded.png">    </p:cNvPr>
          <p:cNvPicPr>
            <a:picLocks noChangeAspect="1"/>
          </p:cNvPicPr>
          <p:nvPr/>
        </p:nvPicPr>
        <p:blipFill>
          <a:blip r:embed="rId2"/>
          <a:stretch>
            <a:fillRect/>
          </a:stretch>
        </p:blipFill>
        <p:spPr>
          <a:xfrm>
            <a:off x="0" y="0"/>
            <a:ext cx="5486400" cy="8229600"/>
          </a:xfrm>
          <a:prstGeom prst="rect">
            <a:avLst/>
          </a:prstGeom>
        </p:spPr>
      </p:pic>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833199" y="1067753"/>
            <a:ext cx="496062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Secure Data Access</a:t>
            </a:r>
            <a:endParaRPr lang="en-US" sz="4374" dirty="0"/>
          </a:p>
        </p:txBody>
      </p:sp>
      <p:sp>
        <p:nvSpPr>
          <p:cNvPr id="5" name="Shape 2"/>
          <p:cNvSpPr/>
          <p:nvPr/>
        </p:nvSpPr>
        <p:spPr>
          <a:xfrm>
            <a:off x="833199" y="2268974"/>
            <a:ext cx="499943" cy="499943"/>
          </a:xfrm>
          <a:prstGeom prst="roundRect">
            <a:avLst>
              <a:gd name="adj" fmla="val 80001"/>
            </a:avLst>
          </a:prstGeom>
          <a:solidFill>
            <a:srgbClr val="00002E"/>
          </a:solidFill>
          <a:ln w="27742">
            <a:solidFill>
              <a:srgbClr val="F2B42D"/>
            </a:solidFill>
            <a:prstDash val="solid"/>
          </a:ln>
        </p:spPr>
      </p:sp>
      <p:sp>
        <p:nvSpPr>
          <p:cNvPr id="6" name="Text 3"/>
          <p:cNvSpPr/>
          <p:nvPr/>
        </p:nvSpPr>
        <p:spPr>
          <a:xfrm>
            <a:off x="984052" y="2310646"/>
            <a:ext cx="198120" cy="416481"/>
          </a:xfrm>
          <a:prstGeom prst="rect">
            <a:avLst/>
          </a:prstGeom>
          <a:noFill/>
          <a:ln/>
        </p:spPr>
        <p:txBody>
          <a:bodyPr wrap="none" rtlCol="0" anchor="t"/>
          <a:lstStyle/>
          <a:p>
            <a:pPr algn="ctr" indent="0" marL="0">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7" name="Text 4"/>
          <p:cNvSpPr/>
          <p:nvPr/>
        </p:nvSpPr>
        <p:spPr>
          <a:xfrm>
            <a:off x="1555313" y="2345293"/>
            <a:ext cx="2689860" cy="354806"/>
          </a:xfrm>
          <a:prstGeom prst="rect">
            <a:avLst/>
          </a:prstGeom>
          <a:noFill/>
          <a:ln/>
        </p:spPr>
        <p:txBody>
          <a:bodyPr wrap="none" rtlCol="0" anchor="t"/>
          <a:lstStyle/>
          <a:p>
            <a:pPr indent="0" marL="0">
              <a:lnSpc>
                <a:spcPts val="2734"/>
              </a:lnSpc>
              <a:buNone/>
            </a:pPr>
            <a:r>
              <a:rPr lang="en-US" sz="2187" b="1" dirty="0">
                <a:solidFill>
                  <a:srgbClr val="F2B42D"/>
                </a:solidFill>
                <a:latin typeface="Nunito" pitchFamily="34" charset="0"/>
                <a:ea typeface="Nunito" pitchFamily="34" charset="-122"/>
                <a:cs typeface="Nunito" pitchFamily="34" charset="-120"/>
              </a:rPr>
              <a:t>Restricted Access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8" name="Text 5"/>
          <p:cNvSpPr/>
          <p:nvPr/>
        </p:nvSpPr>
        <p:spPr>
          <a:xfrm>
            <a:off x="1555313" y="2922270"/>
            <a:ext cx="2905601" cy="1777008"/>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Ensure data privacy and security by creating user and role-based access control with controlled sign-on and single sign-on features.</a:t>
            </a:r>
            <a:endParaRPr lang="en-US" sz="1750" dirty="0"/>
          </a:p>
        </p:txBody>
      </p:sp>
      <p:sp>
        <p:nvSpPr>
          <p:cNvPr id="9" name="Shape 6"/>
          <p:cNvSpPr/>
          <p:nvPr/>
        </p:nvSpPr>
        <p:spPr>
          <a:xfrm>
            <a:off x="4683085" y="2268974"/>
            <a:ext cx="499943" cy="499943"/>
          </a:xfrm>
          <a:prstGeom prst="roundRect">
            <a:avLst>
              <a:gd name="adj" fmla="val 80001"/>
            </a:avLst>
          </a:prstGeom>
          <a:solidFill>
            <a:srgbClr val="00002E"/>
          </a:solidFill>
          <a:ln w="27742">
            <a:solidFill>
              <a:srgbClr val="D7425E"/>
            </a:solidFill>
            <a:prstDash val="solid"/>
          </a:ln>
        </p:spPr>
      </p:sp>
      <p:sp>
        <p:nvSpPr>
          <p:cNvPr id="10" name="Text 7"/>
          <p:cNvSpPr/>
          <p:nvPr/>
        </p:nvSpPr>
        <p:spPr>
          <a:xfrm>
            <a:off x="4833938" y="2310646"/>
            <a:ext cx="198120" cy="416481"/>
          </a:xfrm>
          <a:prstGeom prst="rect">
            <a:avLst/>
          </a:prstGeom>
          <a:noFill/>
          <a:ln/>
        </p:spPr>
        <p:txBody>
          <a:bodyPr wrap="none" rtlCol="0" anchor="t"/>
          <a:lstStyle/>
          <a:p>
            <a:pPr algn="ctr" indent="0" marL="0">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1" name="Text 8"/>
          <p:cNvSpPr/>
          <p:nvPr/>
        </p:nvSpPr>
        <p:spPr>
          <a:xfrm>
            <a:off x="5405199" y="2345293"/>
            <a:ext cx="2905601" cy="701993"/>
          </a:xfrm>
          <a:prstGeom prst="rect">
            <a:avLst/>
          </a:prstGeom>
          <a:noFill/>
          <a:ln/>
        </p:spPr>
        <p:txBody>
          <a:bodyPr wrap="square" rtlCol="0" anchor="t"/>
          <a:lstStyle/>
          <a:p>
            <a:pPr indent="0" marL="0">
              <a:lnSpc>
                <a:spcPts val="2734"/>
              </a:lnSpc>
              <a:buNone/>
            </a:pPr>
            <a:r>
              <a:rPr lang="en-US" sz="2187" b="1" dirty="0">
                <a:solidFill>
                  <a:srgbClr val="D7425E"/>
                </a:solidFill>
                <a:latin typeface="Nunito" pitchFamily="34" charset="0"/>
                <a:ea typeface="Nunito" pitchFamily="34" charset="-122"/>
                <a:cs typeface="Nunito" pitchFamily="34" charset="-120"/>
              </a:rPr>
              <a:t>Authentication and Authorization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2" name="Text 9"/>
          <p:cNvSpPr/>
          <p:nvPr/>
        </p:nvSpPr>
        <p:spPr>
          <a:xfrm>
            <a:off x="5405199" y="3269456"/>
            <a:ext cx="2905601" cy="2132409"/>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Enforce strict authentication policies, identify authentication protocols, and employ authorization for data access to prevent unauthorized data access.</a:t>
            </a:r>
            <a:endParaRPr lang="en-US" sz="1750" dirty="0"/>
          </a:p>
        </p:txBody>
      </p:sp>
      <p:sp>
        <p:nvSpPr>
          <p:cNvPr id="13" name="Shape 10"/>
          <p:cNvSpPr/>
          <p:nvPr/>
        </p:nvSpPr>
        <p:spPr>
          <a:xfrm>
            <a:off x="833199" y="5797629"/>
            <a:ext cx="499943" cy="499943"/>
          </a:xfrm>
          <a:prstGeom prst="roundRect">
            <a:avLst>
              <a:gd name="adj" fmla="val 80001"/>
            </a:avLst>
          </a:prstGeom>
          <a:solidFill>
            <a:srgbClr val="00002E"/>
          </a:solidFill>
          <a:ln w="27742">
            <a:solidFill>
              <a:srgbClr val="DD785E"/>
            </a:solidFill>
            <a:prstDash val="solid"/>
          </a:ln>
        </p:spPr>
      </p:sp>
      <p:sp>
        <p:nvSpPr>
          <p:cNvPr id="14" name="Text 11"/>
          <p:cNvSpPr/>
          <p:nvPr/>
        </p:nvSpPr>
        <p:spPr>
          <a:xfrm>
            <a:off x="984052" y="5839301"/>
            <a:ext cx="198120" cy="416481"/>
          </a:xfrm>
          <a:prstGeom prst="rect">
            <a:avLst/>
          </a:prstGeom>
          <a:noFill/>
          <a:ln/>
        </p:spPr>
        <p:txBody>
          <a:bodyPr wrap="none" rtlCol="0" anchor="t"/>
          <a:lstStyle/>
          <a:p>
            <a:pPr algn="ctr" indent="0" marL="0">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5" name="Text 12"/>
          <p:cNvSpPr/>
          <p:nvPr/>
        </p:nvSpPr>
        <p:spPr>
          <a:xfrm>
            <a:off x="1555313" y="5873948"/>
            <a:ext cx="2628900" cy="354806"/>
          </a:xfrm>
          <a:prstGeom prst="rect">
            <a:avLst/>
          </a:prstGeom>
          <a:noFill/>
          <a:ln/>
        </p:spPr>
        <p:txBody>
          <a:bodyPr wrap="none" rtlCol="0" anchor="t"/>
          <a:lstStyle/>
          <a:p>
            <a:pPr indent="0" marL="0">
              <a:lnSpc>
                <a:spcPts val="2734"/>
              </a:lnSpc>
              <a:buNone/>
            </a:pPr>
            <a:r>
              <a:rPr lang="en-US" sz="2187" b="1" dirty="0">
                <a:solidFill>
                  <a:srgbClr val="DD785E"/>
                </a:solidFill>
                <a:latin typeface="Nunito" pitchFamily="34" charset="0"/>
                <a:ea typeface="Nunito" pitchFamily="34" charset="-122"/>
                <a:cs typeface="Nunito" pitchFamily="34" charset="-120"/>
              </a:rPr>
              <a:t>Data Governance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6" name="Text 13"/>
          <p:cNvSpPr/>
          <p:nvPr/>
        </p:nvSpPr>
        <p:spPr>
          <a:xfrm>
            <a:off x="1555313" y="6450925"/>
            <a:ext cx="6755487" cy="710803"/>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Implement policies and procedures for effective data management and monitor adherence to these policies.</a:t>
            </a:r>
            <a:endParaRPr lang="en-US" sz="1750" dirty="0"/>
          </a:p>
        </p:txBody>
      </p:sp>
      <p:pic>
        <p:nvPicPr>
          <p:cNvPr id="17"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1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101447"/>
            <a:ext cx="791718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Implementation &amp; Maintenance</a:t>
            </a:r>
            <a:endParaRPr lang="en-US" sz="4374" dirty="0"/>
          </a:p>
        </p:txBody>
      </p:sp>
      <p:sp>
        <p:nvSpPr>
          <p:cNvPr id="5" name="Shape 2"/>
          <p:cNvSpPr/>
          <p:nvPr/>
        </p:nvSpPr>
        <p:spPr>
          <a:xfrm>
            <a:off x="2348389" y="2240161"/>
            <a:ext cx="3088958" cy="1909048"/>
          </a:xfrm>
          <a:prstGeom prst="roundRect">
            <a:avLst>
              <a:gd name="adj" fmla="val 20951"/>
            </a:avLst>
          </a:prstGeom>
          <a:noFill/>
          <a:ln w="27742">
            <a:solidFill>
              <a:srgbClr val="F2B42D"/>
            </a:solidFill>
            <a:prstDash val="solid"/>
          </a:ln>
        </p:spPr>
      </p:sp>
      <p:pic>
        <p:nvPicPr>
          <p:cNvPr id="6" name="Image 1" descr="preencoded.png">    </p:cNvPr>
          <p:cNvPicPr>
            <a:picLocks noChangeAspect="1"/>
          </p:cNvPicPr>
          <p:nvPr/>
        </p:nvPicPr>
        <p:blipFill>
          <a:blip r:embed="rId2"/>
          <a:stretch>
            <a:fillRect/>
          </a:stretch>
        </p:blipFill>
        <p:spPr>
          <a:xfrm>
            <a:off x="2376130" y="2267903"/>
            <a:ext cx="3033474" cy="1853565"/>
          </a:xfrm>
          <a:prstGeom prst="rect">
            <a:avLst/>
          </a:prstGeom>
        </p:spPr>
      </p:pic>
      <p:sp>
        <p:nvSpPr>
          <p:cNvPr id="7" name="Text 3"/>
          <p:cNvSpPr/>
          <p:nvPr/>
        </p:nvSpPr>
        <p:spPr>
          <a:xfrm>
            <a:off x="2348389" y="4426863"/>
            <a:ext cx="2221944" cy="354806"/>
          </a:xfrm>
          <a:prstGeom prst="rect">
            <a:avLst/>
          </a:prstGeom>
          <a:noFill/>
          <a:ln/>
        </p:spPr>
        <p:txBody>
          <a:bodyPr wrap="none" rtlCol="0" anchor="t"/>
          <a:lstStyle/>
          <a:p>
            <a:pPr algn="l" indent="0" marL="0">
              <a:lnSpc>
                <a:spcPts val="2734"/>
              </a:lnSpc>
              <a:buNone/>
            </a:pPr>
            <a:r>
              <a:rPr lang="en-US" sz="2187" b="1" dirty="0">
                <a:solidFill>
                  <a:srgbClr val="F2B42D"/>
                </a:solidFill>
                <a:latin typeface="Nunito" pitchFamily="34" charset="0"/>
                <a:ea typeface="Nunito" pitchFamily="34" charset="-122"/>
                <a:cs typeface="Nunito" pitchFamily="34" charset="-120"/>
              </a:rPr>
              <a:t>IBM Cognos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8" name="Text 4"/>
          <p:cNvSpPr/>
          <p:nvPr/>
        </p:nvSpPr>
        <p:spPr>
          <a:xfrm>
            <a:off x="2348389" y="5003840"/>
            <a:ext cx="3088958" cy="1421606"/>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Deploy the visualization and analysis tools with proper resources and infrastructure for easy accessibility.</a:t>
            </a:r>
            <a:endParaRPr lang="en-US" sz="1750" dirty="0"/>
          </a:p>
        </p:txBody>
      </p:sp>
      <p:sp>
        <p:nvSpPr>
          <p:cNvPr id="9" name="Shape 5"/>
          <p:cNvSpPr/>
          <p:nvPr/>
        </p:nvSpPr>
        <p:spPr>
          <a:xfrm>
            <a:off x="5770602" y="2240161"/>
            <a:ext cx="3088958" cy="1909048"/>
          </a:xfrm>
          <a:prstGeom prst="roundRect">
            <a:avLst>
              <a:gd name="adj" fmla="val 20951"/>
            </a:avLst>
          </a:prstGeom>
          <a:noFill/>
          <a:ln w="27742">
            <a:solidFill>
              <a:srgbClr val="D7425E"/>
            </a:solidFill>
            <a:prstDash val="solid"/>
          </a:ln>
        </p:spPr>
      </p:sp>
      <p:pic>
        <p:nvPicPr>
          <p:cNvPr id="10" name="Image 2" descr="preencoded.png">    </p:cNvPr>
          <p:cNvPicPr>
            <a:picLocks noChangeAspect="1"/>
          </p:cNvPicPr>
          <p:nvPr/>
        </p:nvPicPr>
        <p:blipFill>
          <a:blip r:embed="rId3"/>
          <a:stretch>
            <a:fillRect/>
          </a:stretch>
        </p:blipFill>
        <p:spPr>
          <a:xfrm>
            <a:off x="5798344" y="2267903"/>
            <a:ext cx="3033474" cy="1853565"/>
          </a:xfrm>
          <a:prstGeom prst="rect">
            <a:avLst/>
          </a:prstGeom>
        </p:spPr>
      </p:pic>
      <p:sp>
        <p:nvSpPr>
          <p:cNvPr id="11" name="Text 6"/>
          <p:cNvSpPr/>
          <p:nvPr/>
        </p:nvSpPr>
        <p:spPr>
          <a:xfrm>
            <a:off x="5770602" y="4426863"/>
            <a:ext cx="3088958" cy="701993"/>
          </a:xfrm>
          <a:prstGeom prst="rect">
            <a:avLst/>
          </a:prstGeom>
          <a:noFill/>
          <a:ln/>
        </p:spPr>
        <p:txBody>
          <a:bodyPr wrap="square" rtlCol="0" anchor="t"/>
          <a:lstStyle/>
          <a:p>
            <a:pPr algn="l" indent="0" marL="0">
              <a:lnSpc>
                <a:spcPts val="2734"/>
              </a:lnSpc>
              <a:buNone/>
            </a:pPr>
            <a:r>
              <a:rPr lang="en-US" sz="2187" b="1" dirty="0">
                <a:solidFill>
                  <a:srgbClr val="D7425E"/>
                </a:solidFill>
                <a:latin typeface="Nunito" pitchFamily="34" charset="0"/>
                <a:ea typeface="Nunito" pitchFamily="34" charset="-122"/>
                <a:cs typeface="Nunito" pitchFamily="34" charset="-120"/>
              </a:rPr>
              <a:t>Training and Collaboration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2" name="Text 7"/>
          <p:cNvSpPr/>
          <p:nvPr/>
        </p:nvSpPr>
        <p:spPr>
          <a:xfrm>
            <a:off x="5770602" y="5351026"/>
            <a:ext cx="3088958" cy="1777008"/>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Train teams on operational processes and tools and work together to optimize performance through feedback and communication.</a:t>
            </a:r>
            <a:endParaRPr lang="en-US" sz="1750" dirty="0"/>
          </a:p>
        </p:txBody>
      </p:sp>
      <p:sp>
        <p:nvSpPr>
          <p:cNvPr id="13" name="Shape 8"/>
          <p:cNvSpPr/>
          <p:nvPr/>
        </p:nvSpPr>
        <p:spPr>
          <a:xfrm>
            <a:off x="9192816" y="2240161"/>
            <a:ext cx="3089077" cy="1909167"/>
          </a:xfrm>
          <a:prstGeom prst="roundRect">
            <a:avLst>
              <a:gd name="adj" fmla="val 20949"/>
            </a:avLst>
          </a:prstGeom>
          <a:noFill/>
          <a:ln w="27742">
            <a:solidFill>
              <a:srgbClr val="DD785E"/>
            </a:solidFill>
            <a:prstDash val="solid"/>
          </a:ln>
        </p:spPr>
      </p:sp>
      <p:pic>
        <p:nvPicPr>
          <p:cNvPr id="14" name="Image 3" descr="preencoded.png">    </p:cNvPr>
          <p:cNvPicPr>
            <a:picLocks noChangeAspect="1"/>
          </p:cNvPicPr>
          <p:nvPr/>
        </p:nvPicPr>
        <p:blipFill>
          <a:blip r:embed="rId4"/>
          <a:stretch>
            <a:fillRect/>
          </a:stretch>
        </p:blipFill>
        <p:spPr>
          <a:xfrm>
            <a:off x="9220557" y="2267903"/>
            <a:ext cx="3033593" cy="1853684"/>
          </a:xfrm>
          <a:prstGeom prst="rect">
            <a:avLst/>
          </a:prstGeom>
        </p:spPr>
      </p:pic>
      <p:sp>
        <p:nvSpPr>
          <p:cNvPr id="15" name="Text 9"/>
          <p:cNvSpPr/>
          <p:nvPr/>
        </p:nvSpPr>
        <p:spPr>
          <a:xfrm>
            <a:off x="9192816" y="4426982"/>
            <a:ext cx="3089077" cy="701993"/>
          </a:xfrm>
          <a:prstGeom prst="rect">
            <a:avLst/>
          </a:prstGeom>
          <a:noFill/>
          <a:ln/>
        </p:spPr>
        <p:txBody>
          <a:bodyPr wrap="square" rtlCol="0" anchor="t"/>
          <a:lstStyle/>
          <a:p>
            <a:pPr algn="l" indent="0" marL="0">
              <a:lnSpc>
                <a:spcPts val="2734"/>
              </a:lnSpc>
              <a:buNone/>
            </a:pPr>
            <a:r>
              <a:rPr lang="en-US" sz="2187" b="1" dirty="0">
                <a:solidFill>
                  <a:srgbClr val="DD785E"/>
                </a:solidFill>
                <a:latin typeface="Nunito" pitchFamily="34" charset="0"/>
                <a:ea typeface="Nunito" pitchFamily="34" charset="-122"/>
                <a:cs typeface="Nunito" pitchFamily="34" charset="-120"/>
              </a:rPr>
              <a:t>Performance Monitoring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6" name="Text 10"/>
          <p:cNvSpPr/>
          <p:nvPr/>
        </p:nvSpPr>
        <p:spPr>
          <a:xfrm>
            <a:off x="9192816" y="5351145"/>
            <a:ext cx="3089077" cy="1777008"/>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Monitor dashboards for performance deterioration, system health, and ensure proper maintenance and upgrades.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sp>
        <p:nvSpPr>
          <p:cNvPr id="5" name="Text 1"/>
          <p:cNvSpPr/>
          <p:nvPr/>
        </p:nvSpPr>
        <p:spPr>
          <a:xfrm>
            <a:off x="833199" y="2542937"/>
            <a:ext cx="7477601" cy="1388745"/>
          </a:xfrm>
          <a:prstGeom prst="rect">
            <a:avLst/>
          </a:prstGeom>
          <a:noFill/>
          <a:ln/>
        </p:spPr>
        <p:txBody>
          <a:bodyPr wrap="squar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Data Extraction in Jupyter Notebook:</a:t>
            </a:r>
            <a:endParaRPr lang="en-US" sz="4374" dirty="0"/>
          </a:p>
        </p:txBody>
      </p:sp>
      <p:sp>
        <p:nvSpPr>
          <p:cNvPr id="6" name="Text 2"/>
          <p:cNvSpPr/>
          <p:nvPr/>
        </p:nvSpPr>
        <p:spPr>
          <a:xfrm>
            <a:off x="833199" y="4264938"/>
            <a:ext cx="7477601" cy="1421606"/>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Data Extraction is the process of extracting data from various sources such as CSV files, web, PDF, etc. Although in some files, data can be extracted easily as in CSV, while in files like unstructured PDFs we have to perform additional tasks to extract data from PDF Python.</a:t>
            </a:r>
            <a:endParaRPr lang="en-US" sz="1750"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r>
          <p:cNvPicPr>
            <a:picLocks noChangeAspect="1"/>
          </p:cNvPicPr>
          <p:nvPr/>
        </p:nvPicPr>
        <p:blipFill>
          <a:blip r:embed="rId2"/>
          <a:stretch>
            <a:fillRect/>
          </a:stretch>
        </p:blipFill>
        <p:spPr>
          <a:xfrm>
            <a:off x="0" y="0"/>
            <a:ext cx="5486400" cy="8229600"/>
          </a:xfrm>
          <a:prstGeom prst="rect">
            <a:avLst/>
          </a:prstGeom>
        </p:spPr>
      </p:pic>
      <p:sp>
        <p:nvSpPr>
          <p:cNvPr id="5" name="Text 1"/>
          <p:cNvSpPr/>
          <p:nvPr/>
        </p:nvSpPr>
        <p:spPr>
          <a:xfrm>
            <a:off x="6319599" y="2534722"/>
            <a:ext cx="4443889"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NumPy:</a:t>
            </a:r>
            <a:endParaRPr lang="en-US" sz="4374" dirty="0"/>
          </a:p>
        </p:txBody>
      </p:sp>
      <p:sp>
        <p:nvSpPr>
          <p:cNvPr id="6" name="Text 2"/>
          <p:cNvSpPr/>
          <p:nvPr/>
        </p:nvSpPr>
        <p:spPr>
          <a:xfrm>
            <a:off x="6319599" y="3562350"/>
            <a:ext cx="7477601" cy="2132409"/>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NumPy stands for Numerical Python, and it is a fundamental package for scientific computing in Python. NumPy provides an efficient interface to store and manipulate large arrays and matrices of homogeneous data, such as numbers or characters. NumPy is built on top of the Python programming language and integrates well with other scientific computing libraries, such as SciPy, Matplotlib, Pandas, and Scikit-learn</a:t>
            </a:r>
            <a:endParaRPr lang="en-US" sz="1750"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sp>
        <p:nvSpPr>
          <p:cNvPr id="5" name="Text 1"/>
          <p:cNvSpPr/>
          <p:nvPr/>
        </p:nvSpPr>
        <p:spPr>
          <a:xfrm>
            <a:off x="833199" y="2712482"/>
            <a:ext cx="4443889"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Pandas:</a:t>
            </a:r>
            <a:endParaRPr lang="en-US" sz="4374" dirty="0"/>
          </a:p>
        </p:txBody>
      </p:sp>
      <p:sp>
        <p:nvSpPr>
          <p:cNvPr id="6" name="Text 2"/>
          <p:cNvSpPr/>
          <p:nvPr/>
        </p:nvSpPr>
        <p:spPr>
          <a:xfrm>
            <a:off x="833199" y="3740110"/>
            <a:ext cx="7477601" cy="1777008"/>
          </a:xfrm>
          <a:prstGeom prst="rect">
            <a:avLst/>
          </a:prstGeom>
          <a:noFill/>
          <a:ln/>
        </p:spPr>
        <p:txBody>
          <a:bodyPr wrap="square" rtlCol="0" anchor="t"/>
          <a:lstStyle/>
          <a:p>
            <a:pPr indent="0" marL="0">
              <a:lnSpc>
                <a:spcPts val="2799"/>
              </a:lnSpc>
              <a:buNone/>
            </a:pPr>
            <a:r>
              <a:rPr lang="en-US" sz="1750" b="1" dirty="0">
                <a:solidFill>
                  <a:srgbClr val="FFFFFF"/>
                </a:solidFill>
                <a:latin typeface="PT Sans" pitchFamily="34" charset="0"/>
                <a:ea typeface="PT Sans" pitchFamily="34" charset="-122"/>
                <a:cs typeface="PT Sans" pitchFamily="34" charset="-120"/>
              </a:rPr>
              <a:t>Pandas DataFrame</a:t>
            </a:r>
            <a:pPr indent="0" marL="0">
              <a:lnSpc>
                <a:spcPts val="2799"/>
              </a:lnSpc>
              <a:buNone/>
            </a:pPr>
            <a:r>
              <a:rPr lang="en-US" sz="1750" dirty="0">
                <a:solidFill>
                  <a:srgbClr val="FFFFFF"/>
                </a:solidFill>
                <a:latin typeface="PT Sans" pitchFamily="34" charset="0"/>
                <a:ea typeface="PT Sans" pitchFamily="34" charset="-122"/>
                <a:cs typeface="PT Sans" pitchFamily="34" charset="-120"/>
              </a:rPr>
              <a:t> is two-dimensional size-mutable, potentially heterogeneous tabular data structure with labeled axes (rows and columns). A Data frame is a two-dimensional data structure, i.e., data is aligned in a tabular fashion in rows and columns. Pandas DataFrame consists of three principal components, the </a:t>
            </a:r>
            <a:pPr indent="0" marL="0">
              <a:lnSpc>
                <a:spcPts val="2799"/>
              </a:lnSpc>
              <a:buNone/>
            </a:pPr>
            <a:r>
              <a:rPr lang="en-US" sz="1750" b="1" dirty="0">
                <a:solidFill>
                  <a:srgbClr val="FFFFFF"/>
                </a:solidFill>
                <a:latin typeface="PT Sans" pitchFamily="34" charset="0"/>
                <a:ea typeface="PT Sans" pitchFamily="34" charset="-122"/>
                <a:cs typeface="PT Sans" pitchFamily="34" charset="-120"/>
              </a:rPr>
              <a:t>data</a:t>
            </a:r>
            <a:pPr indent="0" marL="0">
              <a:lnSpc>
                <a:spcPts val="2799"/>
              </a:lnSpc>
              <a:buNone/>
            </a:pPr>
            <a:r>
              <a:rPr lang="en-US" sz="1750" dirty="0">
                <a:solidFill>
                  <a:srgbClr val="FFFFFF"/>
                </a:solidFill>
                <a:latin typeface="PT Sans" pitchFamily="34" charset="0"/>
                <a:ea typeface="PT Sans" pitchFamily="34" charset="-122"/>
                <a:cs typeface="PT Sans" pitchFamily="34" charset="-120"/>
              </a:rPr>
              <a:t>, </a:t>
            </a:r>
            <a:pPr indent="0" marL="0">
              <a:lnSpc>
                <a:spcPts val="2799"/>
              </a:lnSpc>
              <a:buNone/>
            </a:pPr>
            <a:r>
              <a:rPr lang="en-US" sz="1750" b="1" dirty="0">
                <a:solidFill>
                  <a:srgbClr val="FFFFFF"/>
                </a:solidFill>
                <a:latin typeface="PT Sans" pitchFamily="34" charset="0"/>
                <a:ea typeface="PT Sans" pitchFamily="34" charset="-122"/>
                <a:cs typeface="PT Sans" pitchFamily="34" charset="-120"/>
              </a:rPr>
              <a:t>rows</a:t>
            </a:r>
            <a:pPr indent="0" marL="0">
              <a:lnSpc>
                <a:spcPts val="2799"/>
              </a:lnSpc>
              <a:buNone/>
            </a:pPr>
            <a:r>
              <a:rPr lang="en-US" sz="1750" dirty="0">
                <a:solidFill>
                  <a:srgbClr val="FFFFFF"/>
                </a:solidFill>
                <a:latin typeface="PT Sans" pitchFamily="34" charset="0"/>
                <a:ea typeface="PT Sans" pitchFamily="34" charset="-122"/>
                <a:cs typeface="PT Sans" pitchFamily="34" charset="-120"/>
              </a:rPr>
              <a:t>, and </a:t>
            </a:r>
            <a:pPr indent="0" marL="0">
              <a:lnSpc>
                <a:spcPts val="2799"/>
              </a:lnSpc>
              <a:buNone/>
            </a:pPr>
            <a:r>
              <a:rPr lang="en-US" sz="1750" b="1" dirty="0">
                <a:solidFill>
                  <a:srgbClr val="FFFFFF"/>
                </a:solidFill>
                <a:latin typeface="PT Sans" pitchFamily="34" charset="0"/>
                <a:ea typeface="PT Sans" pitchFamily="34" charset="-122"/>
                <a:cs typeface="PT Sans" pitchFamily="34" charset="-120"/>
              </a:rPr>
              <a:t>columns</a:t>
            </a:r>
            <a:endParaRPr lang="en-US" sz="1750"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r>
          <p:cNvPicPr>
            <a:picLocks noChangeAspect="1"/>
          </p:cNvPicPr>
          <p:nvPr/>
        </p:nvPicPr>
        <p:blipFill>
          <a:blip r:embed="rId2"/>
          <a:stretch>
            <a:fillRect/>
          </a:stretch>
        </p:blipFill>
        <p:spPr>
          <a:xfrm>
            <a:off x="0" y="0"/>
            <a:ext cx="5486400" cy="8229600"/>
          </a:xfrm>
          <a:prstGeom prst="rect">
            <a:avLst/>
          </a:prstGeom>
        </p:spPr>
      </p:pic>
      <p:sp>
        <p:nvSpPr>
          <p:cNvPr id="5" name="Text 1"/>
          <p:cNvSpPr/>
          <p:nvPr/>
        </p:nvSpPr>
        <p:spPr>
          <a:xfrm>
            <a:off x="6319599" y="2534722"/>
            <a:ext cx="4443889"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Matplotlib:</a:t>
            </a:r>
            <a:endParaRPr lang="en-US" sz="4374" dirty="0"/>
          </a:p>
        </p:txBody>
      </p:sp>
      <p:sp>
        <p:nvSpPr>
          <p:cNvPr id="6" name="Text 2"/>
          <p:cNvSpPr/>
          <p:nvPr/>
        </p:nvSpPr>
        <p:spPr>
          <a:xfrm>
            <a:off x="6319599" y="3562350"/>
            <a:ext cx="7477601" cy="2132409"/>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Matplotlib is an amazing visualization library in </a:t>
            </a:r>
            <a:pPr indent="0" marL="0">
              <a:lnSpc>
                <a:spcPts val="2799"/>
              </a:lnSpc>
              <a:buNone/>
            </a:pPr>
            <a:r>
              <a:rPr lang="en-US" sz="1750" b="1" dirty="0">
                <a:solidFill>
                  <a:srgbClr val="FFFFFF"/>
                </a:solidFill>
                <a:latin typeface="PT Sans" pitchFamily="34" charset="0"/>
                <a:ea typeface="PT Sans" pitchFamily="34" charset="-122"/>
                <a:cs typeface="PT Sans" pitchFamily="34" charset="-120"/>
              </a:rPr>
              <a:t>Python </a:t>
            </a:r>
            <a:pPr indent="0" marL="0">
              <a:lnSpc>
                <a:spcPts val="2799"/>
              </a:lnSpc>
              <a:buNone/>
            </a:pPr>
            <a:r>
              <a:rPr lang="en-US" sz="1750" dirty="0">
                <a:solidFill>
                  <a:srgbClr val="FFFFFF"/>
                </a:solidFill>
                <a:latin typeface="PT Sans" pitchFamily="34" charset="0"/>
                <a:ea typeface="PT Sans" pitchFamily="34" charset="-122"/>
                <a:cs typeface="PT Sans" pitchFamily="34" charset="-120"/>
              </a:rPr>
              <a:t>for 2D plots of arrays. Matplotlib is a multi-platform data visualization library built on NumPy arrays and designed to work with the broader SciPy stack. It was introduced by John Hunter in the year 2002. One of the greatest benefits of visualization is that it allows us visual access to huge amounts of data in easily digestible visuals. Matplotlib consists of several plots like line, bar, scatter, histogram etc</a:t>
            </a:r>
            <a:endParaRPr lang="en-US" sz="1750"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sp>
        <p:nvSpPr>
          <p:cNvPr id="5" name="Text 1"/>
          <p:cNvSpPr/>
          <p:nvPr/>
        </p:nvSpPr>
        <p:spPr>
          <a:xfrm>
            <a:off x="833199" y="2712482"/>
            <a:ext cx="668274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Random Forest Algorithm:</a:t>
            </a:r>
            <a:endParaRPr lang="en-US" sz="4374" dirty="0"/>
          </a:p>
        </p:txBody>
      </p:sp>
      <p:sp>
        <p:nvSpPr>
          <p:cNvPr id="6" name="Text 2"/>
          <p:cNvSpPr/>
          <p:nvPr/>
        </p:nvSpPr>
        <p:spPr>
          <a:xfrm>
            <a:off x="833199" y="3740110"/>
            <a:ext cx="7477601" cy="1777008"/>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A random forest is a machine learning algorithm used for both classification and regression tasks. It is an ensemble learning method, which means it combines the predictions of multiple individual models to make more accurate predictions than any single model. The individual models in a random forest are typically decision trees</a:t>
            </a:r>
            <a:endParaRPr lang="en-US" sz="1750"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r>
          <p:cNvPicPr>
            <a:picLocks noChangeAspect="1"/>
          </p:cNvPicPr>
          <p:nvPr/>
        </p:nvPicPr>
        <p:blipFill>
          <a:blip r:embed="rId2"/>
          <a:stretch>
            <a:fillRect/>
          </a:stretch>
        </p:blipFill>
        <p:spPr>
          <a:xfrm>
            <a:off x="0" y="0"/>
            <a:ext cx="5486400" cy="8229600"/>
          </a:xfrm>
          <a:prstGeom prst="rect">
            <a:avLst/>
          </a:prstGeom>
        </p:spPr>
      </p:pic>
      <p:sp>
        <p:nvSpPr>
          <p:cNvPr id="5" name="Text 1"/>
          <p:cNvSpPr/>
          <p:nvPr/>
        </p:nvSpPr>
        <p:spPr>
          <a:xfrm>
            <a:off x="6319599" y="2534722"/>
            <a:ext cx="712470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K-Nearest Neighbors (KNN):</a:t>
            </a:r>
            <a:endParaRPr lang="en-US" sz="4374" dirty="0"/>
          </a:p>
        </p:txBody>
      </p:sp>
      <p:sp>
        <p:nvSpPr>
          <p:cNvPr id="6" name="Text 2"/>
          <p:cNvSpPr/>
          <p:nvPr/>
        </p:nvSpPr>
        <p:spPr>
          <a:xfrm>
            <a:off x="6319599" y="3562350"/>
            <a:ext cx="7477601" cy="2132409"/>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K-Nearest Neighbors (KNN) is a simple and intuitive supervised machine learning algorithm used for both classification and regression tasks. It is a type of instance-based learning, where the algorithm doesn't learn an explicit model during training but instead memorizes the entire training dataset. KNN is based on the idea that objects (data points) with similar characteristics tend to be near each other in the feature space.</a:t>
            </a:r>
            <a:endParaRPr lang="en-US" sz="1750"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sp>
        <p:nvSpPr>
          <p:cNvPr id="5" name="Text 1"/>
          <p:cNvSpPr/>
          <p:nvPr/>
        </p:nvSpPr>
        <p:spPr>
          <a:xfrm>
            <a:off x="833199" y="2712482"/>
            <a:ext cx="724662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Gradient Descent Algorithm:</a:t>
            </a:r>
            <a:endParaRPr lang="en-US" sz="4374" dirty="0"/>
          </a:p>
        </p:txBody>
      </p:sp>
      <p:sp>
        <p:nvSpPr>
          <p:cNvPr id="6" name="Text 2"/>
          <p:cNvSpPr/>
          <p:nvPr/>
        </p:nvSpPr>
        <p:spPr>
          <a:xfrm>
            <a:off x="833199" y="3740110"/>
            <a:ext cx="7477601" cy="1777008"/>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Gradient Descent is an optimization algorithm used to minimize or maximize functions, typically in the context of machine learning and deep learning. It is widely employed in training models, including linear regression, logistic regression, neural networks, and other types of models where the goal is to find the optimal set of parameters that minimizes a cost or loss function</a:t>
            </a:r>
            <a:endParaRPr lang="en-US" sz="1750"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r>
          <p:cNvPicPr>
            <a:picLocks noChangeAspect="1"/>
          </p:cNvPicPr>
          <p:nvPr/>
        </p:nvPicPr>
        <p:blipFill>
          <a:blip r:embed="rId2"/>
          <a:stretch>
            <a:fillRect/>
          </a:stretch>
        </p:blipFill>
        <p:spPr>
          <a:xfrm>
            <a:off x="0" y="0"/>
            <a:ext cx="5486400" cy="8229600"/>
          </a:xfrm>
          <a:prstGeom prst="rect">
            <a:avLst/>
          </a:prstGeom>
        </p:spPr>
      </p:pic>
      <p:sp>
        <p:nvSpPr>
          <p:cNvPr id="5" name="Text 1"/>
          <p:cNvSpPr/>
          <p:nvPr/>
        </p:nvSpPr>
        <p:spPr>
          <a:xfrm>
            <a:off x="6319599" y="2712482"/>
            <a:ext cx="4443889"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Data Science:</a:t>
            </a:r>
            <a:endParaRPr lang="en-US" sz="4374" dirty="0"/>
          </a:p>
        </p:txBody>
      </p:sp>
      <p:sp>
        <p:nvSpPr>
          <p:cNvPr id="6" name="Text 2"/>
          <p:cNvSpPr/>
          <p:nvPr/>
        </p:nvSpPr>
        <p:spPr>
          <a:xfrm>
            <a:off x="6319599" y="3740110"/>
            <a:ext cx="7477601" cy="1777008"/>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Data science in Python involves using the Python programming language and various libraries and tools to analyze, manipulate, visualize, and make predictions from data. It is a multidisciplinary field that combines techniques from statistics, computer science, and domain-specific knowledge to extract insights and value from data.</a:t>
            </a:r>
            <a:endParaRPr lang="en-US" sz="1750"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939998"/>
            <a:ext cx="493014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Analysis Objectives</a:t>
            </a:r>
            <a:endParaRPr lang="en-US" sz="4374" dirty="0"/>
          </a:p>
        </p:txBody>
      </p:sp>
      <p:sp>
        <p:nvSpPr>
          <p:cNvPr id="5" name="Shape 2"/>
          <p:cNvSpPr/>
          <p:nvPr/>
        </p:nvSpPr>
        <p:spPr>
          <a:xfrm>
            <a:off x="2348389" y="2078712"/>
            <a:ext cx="4855726" cy="2143006"/>
          </a:xfrm>
          <a:prstGeom prst="roundRect">
            <a:avLst>
              <a:gd name="adj" fmla="val 18663"/>
            </a:avLst>
          </a:prstGeom>
          <a:solidFill>
            <a:srgbClr val="00002E"/>
          </a:solidFill>
          <a:ln w="27742">
            <a:solidFill>
              <a:srgbClr val="F2B42D"/>
            </a:solidFill>
            <a:prstDash val="solid"/>
          </a:ln>
        </p:spPr>
      </p:sp>
      <p:sp>
        <p:nvSpPr>
          <p:cNvPr id="6" name="Text 3"/>
          <p:cNvSpPr/>
          <p:nvPr/>
        </p:nvSpPr>
        <p:spPr>
          <a:xfrm>
            <a:off x="2598301" y="2328624"/>
            <a:ext cx="4160520" cy="354806"/>
          </a:xfrm>
          <a:prstGeom prst="rect">
            <a:avLst/>
          </a:prstGeom>
          <a:noFill/>
          <a:ln/>
        </p:spPr>
        <p:txBody>
          <a:bodyPr wrap="none" rtlCol="0" anchor="t"/>
          <a:lstStyle/>
          <a:p>
            <a:pPr indent="0" marL="0">
              <a:lnSpc>
                <a:spcPts val="2734"/>
              </a:lnSpc>
              <a:buNone/>
            </a:pPr>
            <a:r>
              <a:rPr lang="en-US" sz="2187" b="1" dirty="0">
                <a:solidFill>
                  <a:srgbClr val="F2B42D"/>
                </a:solidFill>
                <a:latin typeface="Nunito" pitchFamily="34" charset="0"/>
                <a:ea typeface="Nunito" pitchFamily="34" charset="-122"/>
                <a:cs typeface="Nunito" pitchFamily="34" charset="-120"/>
              </a:rPr>
              <a:t>Identify Top-Selling Products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7" name="Text 4"/>
          <p:cNvSpPr/>
          <p:nvPr/>
        </p:nvSpPr>
        <p:spPr>
          <a:xfrm>
            <a:off x="2598301" y="2905601"/>
            <a:ext cx="4355902" cy="1066205"/>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Determine which products are performing exceptionally well to further capitalize on their potential.</a:t>
            </a:r>
            <a:endParaRPr lang="en-US" sz="1750" dirty="0"/>
          </a:p>
        </p:txBody>
      </p:sp>
      <p:sp>
        <p:nvSpPr>
          <p:cNvPr id="8" name="Shape 5"/>
          <p:cNvSpPr/>
          <p:nvPr/>
        </p:nvSpPr>
        <p:spPr>
          <a:xfrm>
            <a:off x="7426285" y="2078712"/>
            <a:ext cx="4855726" cy="2143006"/>
          </a:xfrm>
          <a:prstGeom prst="roundRect">
            <a:avLst>
              <a:gd name="adj" fmla="val 18663"/>
            </a:avLst>
          </a:prstGeom>
          <a:solidFill>
            <a:srgbClr val="00002E"/>
          </a:solidFill>
          <a:ln w="27742">
            <a:solidFill>
              <a:srgbClr val="D7425E"/>
            </a:solidFill>
            <a:prstDash val="solid"/>
          </a:ln>
        </p:spPr>
      </p:sp>
      <p:sp>
        <p:nvSpPr>
          <p:cNvPr id="9" name="Text 6"/>
          <p:cNvSpPr/>
          <p:nvPr/>
        </p:nvSpPr>
        <p:spPr>
          <a:xfrm>
            <a:off x="7676198" y="2328624"/>
            <a:ext cx="3169920" cy="354806"/>
          </a:xfrm>
          <a:prstGeom prst="rect">
            <a:avLst/>
          </a:prstGeom>
          <a:noFill/>
          <a:ln/>
        </p:spPr>
        <p:txBody>
          <a:bodyPr wrap="none" rtlCol="0" anchor="t"/>
          <a:lstStyle/>
          <a:p>
            <a:pPr indent="0" marL="0">
              <a:lnSpc>
                <a:spcPts val="2734"/>
              </a:lnSpc>
              <a:buNone/>
            </a:pPr>
            <a:r>
              <a:rPr lang="en-US" sz="2187" b="1" dirty="0">
                <a:solidFill>
                  <a:srgbClr val="D7425E"/>
                </a:solidFill>
                <a:latin typeface="Nunito" pitchFamily="34" charset="0"/>
                <a:ea typeface="Nunito" pitchFamily="34" charset="-122"/>
                <a:cs typeface="Nunito" pitchFamily="34" charset="-120"/>
              </a:rPr>
              <a:t>Analyze Sales Trends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0" name="Text 7"/>
          <p:cNvSpPr/>
          <p:nvPr/>
        </p:nvSpPr>
        <p:spPr>
          <a:xfrm>
            <a:off x="7676198" y="2905601"/>
            <a:ext cx="4355902" cy="1066205"/>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By identifying sales trends and patterns, businesses can more accurately plan for future growth and revenue goals.</a:t>
            </a:r>
            <a:endParaRPr lang="en-US" sz="1750" dirty="0"/>
          </a:p>
        </p:txBody>
      </p:sp>
      <p:sp>
        <p:nvSpPr>
          <p:cNvPr id="11" name="Shape 8"/>
          <p:cNvSpPr/>
          <p:nvPr/>
        </p:nvSpPr>
        <p:spPr>
          <a:xfrm>
            <a:off x="2348389" y="4443889"/>
            <a:ext cx="4855726" cy="2845594"/>
          </a:xfrm>
          <a:prstGeom prst="roundRect">
            <a:avLst>
              <a:gd name="adj" fmla="val 14055"/>
            </a:avLst>
          </a:prstGeom>
          <a:solidFill>
            <a:srgbClr val="00002E"/>
          </a:solidFill>
          <a:ln w="27742">
            <a:solidFill>
              <a:srgbClr val="DD785E"/>
            </a:solidFill>
            <a:prstDash val="solid"/>
          </a:ln>
        </p:spPr>
      </p:sp>
      <p:sp>
        <p:nvSpPr>
          <p:cNvPr id="12" name="Text 9"/>
          <p:cNvSpPr/>
          <p:nvPr/>
        </p:nvSpPr>
        <p:spPr>
          <a:xfrm>
            <a:off x="2598301" y="4693801"/>
            <a:ext cx="4355902" cy="701993"/>
          </a:xfrm>
          <a:prstGeom prst="rect">
            <a:avLst/>
          </a:prstGeom>
          <a:noFill/>
          <a:ln/>
        </p:spPr>
        <p:txBody>
          <a:bodyPr wrap="square" rtlCol="0" anchor="t"/>
          <a:lstStyle/>
          <a:p>
            <a:pPr indent="0" marL="0">
              <a:lnSpc>
                <a:spcPts val="2734"/>
              </a:lnSpc>
              <a:buNone/>
            </a:pPr>
            <a:r>
              <a:rPr lang="en-US" sz="2187" b="1" dirty="0">
                <a:solidFill>
                  <a:srgbClr val="DD785E"/>
                </a:solidFill>
                <a:latin typeface="Nunito" pitchFamily="34" charset="0"/>
                <a:ea typeface="Nunito" pitchFamily="34" charset="-122"/>
                <a:cs typeface="Nunito" pitchFamily="34" charset="-120"/>
              </a:rPr>
              <a:t>Understand Customer Preferences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3" name="Text 10"/>
          <p:cNvSpPr/>
          <p:nvPr/>
        </p:nvSpPr>
        <p:spPr>
          <a:xfrm>
            <a:off x="2598301" y="5617964"/>
            <a:ext cx="4355902" cy="1421606"/>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Insight into consumer behaviors and preferences can drive targeted marketing strategies to increase sales and customer loyalty.</a:t>
            </a:r>
            <a:endParaRPr lang="en-US" sz="1750" dirty="0"/>
          </a:p>
        </p:txBody>
      </p:sp>
      <p:sp>
        <p:nvSpPr>
          <p:cNvPr id="14" name="Shape 11"/>
          <p:cNvSpPr/>
          <p:nvPr/>
        </p:nvSpPr>
        <p:spPr>
          <a:xfrm>
            <a:off x="7426285" y="4443889"/>
            <a:ext cx="4855726" cy="2845594"/>
          </a:xfrm>
          <a:prstGeom prst="roundRect">
            <a:avLst>
              <a:gd name="adj" fmla="val 14055"/>
            </a:avLst>
          </a:prstGeom>
          <a:solidFill>
            <a:srgbClr val="00002E"/>
          </a:solidFill>
          <a:ln w="27742">
            <a:solidFill>
              <a:srgbClr val="48A8E2"/>
            </a:solidFill>
            <a:prstDash val="solid"/>
          </a:ln>
        </p:spPr>
      </p:sp>
      <p:sp>
        <p:nvSpPr>
          <p:cNvPr id="15" name="Text 12"/>
          <p:cNvSpPr/>
          <p:nvPr/>
        </p:nvSpPr>
        <p:spPr>
          <a:xfrm>
            <a:off x="7676198" y="4693801"/>
            <a:ext cx="3566160" cy="354806"/>
          </a:xfrm>
          <a:prstGeom prst="rect">
            <a:avLst/>
          </a:prstGeom>
          <a:noFill/>
          <a:ln/>
        </p:spPr>
        <p:txBody>
          <a:bodyPr wrap="none" rtlCol="0" anchor="t"/>
          <a:lstStyle/>
          <a:p>
            <a:pPr indent="0" marL="0">
              <a:lnSpc>
                <a:spcPts val="2734"/>
              </a:lnSpc>
              <a:buNone/>
            </a:pPr>
            <a:r>
              <a:rPr lang="en-US" sz="2187" b="1" dirty="0">
                <a:solidFill>
                  <a:srgbClr val="48A8E2"/>
                </a:solidFill>
                <a:latin typeface="Nunito" pitchFamily="34" charset="0"/>
                <a:ea typeface="Nunito" pitchFamily="34" charset="-122"/>
                <a:cs typeface="Nunito" pitchFamily="34" charset="-120"/>
              </a:rPr>
              <a:t>Benchmark Performance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6" name="Text 13"/>
          <p:cNvSpPr/>
          <p:nvPr/>
        </p:nvSpPr>
        <p:spPr>
          <a:xfrm>
            <a:off x="7676198" y="5270778"/>
            <a:ext cx="4355902" cy="1421606"/>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Comparing sales performance within different time frames and product categories helps establish benchmarks and identify areas for improvement.</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sp>
        <p:nvSpPr>
          <p:cNvPr id="5" name="Text 1"/>
          <p:cNvSpPr/>
          <p:nvPr/>
        </p:nvSpPr>
        <p:spPr>
          <a:xfrm>
            <a:off x="833199" y="2357080"/>
            <a:ext cx="4443889"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Conclusion</a:t>
            </a:r>
            <a:endParaRPr lang="en-US" sz="4374" dirty="0"/>
          </a:p>
        </p:txBody>
      </p:sp>
      <p:sp>
        <p:nvSpPr>
          <p:cNvPr id="6" name="Text 2"/>
          <p:cNvSpPr/>
          <p:nvPr/>
        </p:nvSpPr>
        <p:spPr>
          <a:xfrm>
            <a:off x="833199" y="3384709"/>
            <a:ext cx="7477601" cy="2487811"/>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In conclusion, this phase sets the foundation for our Product Sale Analysis project. By following a structured design thinking approach, we will ensure that our analysis is guided by clear objectives, based on reliable data, effectively communicated through visualization, and ultimately leads to actionable recommendations. This project has the potential to significantly benefit businesses by enhancing their understanding of sales trends and customer behavior.</a:t>
            </a:r>
            <a:endParaRPr lang="en-US" sz="1750"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275040"/>
            <a:ext cx="4443889"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Data Collection</a:t>
            </a:r>
            <a:endParaRPr lang="en-US" sz="4374" dirty="0"/>
          </a:p>
        </p:txBody>
      </p:sp>
      <p:sp>
        <p:nvSpPr>
          <p:cNvPr id="5" name="Shape 2"/>
          <p:cNvSpPr/>
          <p:nvPr/>
        </p:nvSpPr>
        <p:spPr>
          <a:xfrm>
            <a:off x="2348389" y="2413754"/>
            <a:ext cx="3088958" cy="1909048"/>
          </a:xfrm>
          <a:prstGeom prst="roundRect">
            <a:avLst>
              <a:gd name="adj" fmla="val 20951"/>
            </a:avLst>
          </a:prstGeom>
          <a:noFill/>
          <a:ln w="27742">
            <a:solidFill>
              <a:srgbClr val="F2B42D"/>
            </a:solidFill>
            <a:prstDash val="solid"/>
          </a:ln>
        </p:spPr>
      </p:sp>
      <p:pic>
        <p:nvPicPr>
          <p:cNvPr id="6" name="Image 1" descr="preencoded.png">    </p:cNvPr>
          <p:cNvPicPr>
            <a:picLocks noChangeAspect="1"/>
          </p:cNvPicPr>
          <p:nvPr/>
        </p:nvPicPr>
        <p:blipFill>
          <a:blip r:embed="rId2"/>
          <a:stretch>
            <a:fillRect/>
          </a:stretch>
        </p:blipFill>
        <p:spPr>
          <a:xfrm>
            <a:off x="2376130" y="2441496"/>
            <a:ext cx="3033474" cy="1853565"/>
          </a:xfrm>
          <a:prstGeom prst="rect">
            <a:avLst/>
          </a:prstGeom>
        </p:spPr>
      </p:pic>
      <p:sp>
        <p:nvSpPr>
          <p:cNvPr id="7" name="Text 3"/>
          <p:cNvSpPr/>
          <p:nvPr/>
        </p:nvSpPr>
        <p:spPr>
          <a:xfrm>
            <a:off x="2348389" y="4600456"/>
            <a:ext cx="3009900" cy="354806"/>
          </a:xfrm>
          <a:prstGeom prst="rect">
            <a:avLst/>
          </a:prstGeom>
          <a:noFill/>
          <a:ln/>
        </p:spPr>
        <p:txBody>
          <a:bodyPr wrap="none" rtlCol="0" anchor="t"/>
          <a:lstStyle/>
          <a:p>
            <a:pPr algn="l" indent="0" marL="0">
              <a:lnSpc>
                <a:spcPts val="2734"/>
              </a:lnSpc>
              <a:buNone/>
            </a:pPr>
            <a:r>
              <a:rPr lang="en-US" sz="2187" b="1" dirty="0">
                <a:solidFill>
                  <a:srgbClr val="F2B42D"/>
                </a:solidFill>
                <a:latin typeface="Nunito" pitchFamily="34" charset="0"/>
                <a:ea typeface="Nunito" pitchFamily="34" charset="-122"/>
                <a:cs typeface="Nunito" pitchFamily="34" charset="-120"/>
              </a:rPr>
              <a:t>Transaction Records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8" name="Text 4"/>
          <p:cNvSpPr/>
          <p:nvPr/>
        </p:nvSpPr>
        <p:spPr>
          <a:xfrm>
            <a:off x="2348389" y="5177433"/>
            <a:ext cx="3088958" cy="1777008"/>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Capture transaction data such as customer details, date of purchase and product information to analyze sales patterns.</a:t>
            </a:r>
            <a:endParaRPr lang="en-US" sz="1750" dirty="0"/>
          </a:p>
        </p:txBody>
      </p:sp>
      <p:sp>
        <p:nvSpPr>
          <p:cNvPr id="9" name="Shape 5"/>
          <p:cNvSpPr/>
          <p:nvPr/>
        </p:nvSpPr>
        <p:spPr>
          <a:xfrm>
            <a:off x="5770602" y="2413754"/>
            <a:ext cx="3088958" cy="1909048"/>
          </a:xfrm>
          <a:prstGeom prst="roundRect">
            <a:avLst>
              <a:gd name="adj" fmla="val 20951"/>
            </a:avLst>
          </a:prstGeom>
          <a:noFill/>
          <a:ln w="27742">
            <a:solidFill>
              <a:srgbClr val="D7425E"/>
            </a:solidFill>
            <a:prstDash val="solid"/>
          </a:ln>
        </p:spPr>
      </p:sp>
      <p:pic>
        <p:nvPicPr>
          <p:cNvPr id="10" name="Image 2" descr="preencoded.png">    </p:cNvPr>
          <p:cNvPicPr>
            <a:picLocks noChangeAspect="1"/>
          </p:cNvPicPr>
          <p:nvPr/>
        </p:nvPicPr>
        <p:blipFill>
          <a:blip r:embed="rId3"/>
          <a:stretch>
            <a:fillRect/>
          </a:stretch>
        </p:blipFill>
        <p:spPr>
          <a:xfrm>
            <a:off x="5798344" y="2441496"/>
            <a:ext cx="3033474" cy="1853565"/>
          </a:xfrm>
          <a:prstGeom prst="rect">
            <a:avLst/>
          </a:prstGeom>
        </p:spPr>
      </p:pic>
      <p:sp>
        <p:nvSpPr>
          <p:cNvPr id="11" name="Text 6"/>
          <p:cNvSpPr/>
          <p:nvPr/>
        </p:nvSpPr>
        <p:spPr>
          <a:xfrm>
            <a:off x="5770602" y="4600456"/>
            <a:ext cx="2971800" cy="354806"/>
          </a:xfrm>
          <a:prstGeom prst="rect">
            <a:avLst/>
          </a:prstGeom>
          <a:noFill/>
          <a:ln/>
        </p:spPr>
        <p:txBody>
          <a:bodyPr wrap="none" rtlCol="0" anchor="t"/>
          <a:lstStyle/>
          <a:p>
            <a:pPr algn="l" indent="0" marL="0">
              <a:lnSpc>
                <a:spcPts val="2734"/>
              </a:lnSpc>
              <a:buNone/>
            </a:pPr>
            <a:r>
              <a:rPr lang="en-US" sz="2187" b="1" dirty="0">
                <a:solidFill>
                  <a:srgbClr val="D7425E"/>
                </a:solidFill>
                <a:latin typeface="Nunito" pitchFamily="34" charset="0"/>
                <a:ea typeface="Nunito" pitchFamily="34" charset="-122"/>
                <a:cs typeface="Nunito" pitchFamily="34" charset="-120"/>
              </a:rPr>
              <a:t>Product Information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2" name="Text 7"/>
          <p:cNvSpPr/>
          <p:nvPr/>
        </p:nvSpPr>
        <p:spPr>
          <a:xfrm>
            <a:off x="5770602" y="5177433"/>
            <a:ext cx="3088958" cy="1777008"/>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Gather product data such as stock keeping units (SKUs), prices, and descriptions to incorporate a qualitative aspect into our analysis.</a:t>
            </a:r>
            <a:endParaRPr lang="en-US" sz="1750" dirty="0"/>
          </a:p>
        </p:txBody>
      </p:sp>
      <p:sp>
        <p:nvSpPr>
          <p:cNvPr id="13" name="Shape 8"/>
          <p:cNvSpPr/>
          <p:nvPr/>
        </p:nvSpPr>
        <p:spPr>
          <a:xfrm>
            <a:off x="9192816" y="2413754"/>
            <a:ext cx="3089077" cy="1909167"/>
          </a:xfrm>
          <a:prstGeom prst="roundRect">
            <a:avLst>
              <a:gd name="adj" fmla="val 20949"/>
            </a:avLst>
          </a:prstGeom>
          <a:noFill/>
          <a:ln w="27742">
            <a:solidFill>
              <a:srgbClr val="DD785E"/>
            </a:solidFill>
            <a:prstDash val="solid"/>
          </a:ln>
        </p:spPr>
      </p:sp>
      <p:pic>
        <p:nvPicPr>
          <p:cNvPr id="14" name="Image 3" descr="preencoded.png">    </p:cNvPr>
          <p:cNvPicPr>
            <a:picLocks noChangeAspect="1"/>
          </p:cNvPicPr>
          <p:nvPr/>
        </p:nvPicPr>
        <p:blipFill>
          <a:blip r:embed="rId4"/>
          <a:stretch>
            <a:fillRect/>
          </a:stretch>
        </p:blipFill>
        <p:spPr>
          <a:xfrm>
            <a:off x="9220557" y="2441496"/>
            <a:ext cx="3033593" cy="1853684"/>
          </a:xfrm>
          <a:prstGeom prst="rect">
            <a:avLst/>
          </a:prstGeom>
        </p:spPr>
      </p:pic>
      <p:sp>
        <p:nvSpPr>
          <p:cNvPr id="15" name="Text 9"/>
          <p:cNvSpPr/>
          <p:nvPr/>
        </p:nvSpPr>
        <p:spPr>
          <a:xfrm>
            <a:off x="9192816" y="4600575"/>
            <a:ext cx="3089077" cy="701993"/>
          </a:xfrm>
          <a:prstGeom prst="rect">
            <a:avLst/>
          </a:prstGeom>
          <a:noFill/>
          <a:ln/>
        </p:spPr>
        <p:txBody>
          <a:bodyPr wrap="square" rtlCol="0" anchor="t"/>
          <a:lstStyle/>
          <a:p>
            <a:pPr algn="l" indent="0" marL="0">
              <a:lnSpc>
                <a:spcPts val="2734"/>
              </a:lnSpc>
              <a:buNone/>
            </a:pPr>
            <a:r>
              <a:rPr lang="en-US" sz="2187" b="1" dirty="0">
                <a:solidFill>
                  <a:srgbClr val="DD785E"/>
                </a:solidFill>
                <a:latin typeface="Nunito" pitchFamily="34" charset="0"/>
                <a:ea typeface="Nunito" pitchFamily="34" charset="-122"/>
                <a:cs typeface="Nunito" pitchFamily="34" charset="-120"/>
              </a:rPr>
              <a:t>Customer Demographics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6" name="Text 10"/>
          <p:cNvSpPr/>
          <p:nvPr/>
        </p:nvSpPr>
        <p:spPr>
          <a:xfrm>
            <a:off x="9192816" y="5524738"/>
            <a:ext cx="3089077" cy="1421606"/>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Collect demographic information through surveys or other means to form a holistic view of customer behavior.</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r>
          <p:cNvPicPr>
            <a:picLocks noChangeAspect="1"/>
          </p:cNvPicPr>
          <p:nvPr/>
        </p:nvPicPr>
        <p:blipFill>
          <a:blip r:embed="rId2"/>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1774150"/>
            <a:ext cx="585216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Visualizations Strategy</a:t>
            </a:r>
            <a:endParaRPr lang="en-US" sz="4374" dirty="0"/>
          </a:p>
        </p:txBody>
      </p:sp>
      <p:sp>
        <p:nvSpPr>
          <p:cNvPr id="7" name="Shape 3"/>
          <p:cNvSpPr/>
          <p:nvPr/>
        </p:nvSpPr>
        <p:spPr>
          <a:xfrm>
            <a:off x="2348389" y="2975372"/>
            <a:ext cx="499943" cy="499943"/>
          </a:xfrm>
          <a:prstGeom prst="roundRect">
            <a:avLst>
              <a:gd name="adj" fmla="val 80001"/>
            </a:avLst>
          </a:prstGeom>
          <a:solidFill>
            <a:srgbClr val="00002E"/>
          </a:solidFill>
          <a:ln w="27742">
            <a:solidFill>
              <a:srgbClr val="F2B42D"/>
            </a:solidFill>
            <a:prstDash val="solid"/>
          </a:ln>
        </p:spPr>
      </p:sp>
      <p:sp>
        <p:nvSpPr>
          <p:cNvPr id="8" name="Text 4"/>
          <p:cNvSpPr/>
          <p:nvPr/>
        </p:nvSpPr>
        <p:spPr>
          <a:xfrm>
            <a:off x="2499241" y="3017044"/>
            <a:ext cx="198120" cy="416481"/>
          </a:xfrm>
          <a:prstGeom prst="rect">
            <a:avLst/>
          </a:prstGeom>
          <a:noFill/>
          <a:ln/>
        </p:spPr>
        <p:txBody>
          <a:bodyPr wrap="none" rtlCol="0" anchor="t"/>
          <a:lstStyle/>
          <a:p>
            <a:pPr algn="ctr" indent="0" marL="0">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5"/>
          <p:cNvSpPr/>
          <p:nvPr/>
        </p:nvSpPr>
        <p:spPr>
          <a:xfrm>
            <a:off x="3070503" y="3051691"/>
            <a:ext cx="2440900" cy="701993"/>
          </a:xfrm>
          <a:prstGeom prst="rect">
            <a:avLst/>
          </a:prstGeom>
          <a:noFill/>
          <a:ln/>
        </p:spPr>
        <p:txBody>
          <a:bodyPr wrap="square" rtlCol="0" anchor="t"/>
          <a:lstStyle/>
          <a:p>
            <a:pPr indent="0" marL="0">
              <a:lnSpc>
                <a:spcPts val="2734"/>
              </a:lnSpc>
              <a:buNone/>
            </a:pPr>
            <a:r>
              <a:rPr lang="en-US" sz="2187" b="1" dirty="0">
                <a:solidFill>
                  <a:srgbClr val="F2B42D"/>
                </a:solidFill>
                <a:latin typeface="Nunito" pitchFamily="34" charset="0"/>
                <a:ea typeface="Nunito" pitchFamily="34" charset="-122"/>
                <a:cs typeface="Nunito" pitchFamily="34" charset="-120"/>
              </a:rPr>
              <a:t>Interactive Dashboards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0" name="Text 6"/>
          <p:cNvSpPr/>
          <p:nvPr/>
        </p:nvSpPr>
        <p:spPr>
          <a:xfrm>
            <a:off x="3070503" y="3975854"/>
            <a:ext cx="2440900" cy="2132409"/>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Present data in dynamic and intuitive ways to invite data exploration and provide users with a comprehensive view of the sales data.</a:t>
            </a:r>
            <a:endParaRPr lang="en-US" sz="1750" dirty="0"/>
          </a:p>
        </p:txBody>
      </p:sp>
      <p:sp>
        <p:nvSpPr>
          <p:cNvPr id="11" name="Shape 7"/>
          <p:cNvSpPr/>
          <p:nvPr/>
        </p:nvSpPr>
        <p:spPr>
          <a:xfrm>
            <a:off x="5733574" y="2975372"/>
            <a:ext cx="499943" cy="499943"/>
          </a:xfrm>
          <a:prstGeom prst="roundRect">
            <a:avLst>
              <a:gd name="adj" fmla="val 80001"/>
            </a:avLst>
          </a:prstGeom>
          <a:solidFill>
            <a:srgbClr val="00002E"/>
          </a:solidFill>
          <a:ln w="27742">
            <a:solidFill>
              <a:srgbClr val="D7425E"/>
            </a:solidFill>
            <a:prstDash val="solid"/>
          </a:ln>
        </p:spPr>
      </p:sp>
      <p:sp>
        <p:nvSpPr>
          <p:cNvPr id="12" name="Text 8"/>
          <p:cNvSpPr/>
          <p:nvPr/>
        </p:nvSpPr>
        <p:spPr>
          <a:xfrm>
            <a:off x="5884426" y="3017044"/>
            <a:ext cx="198120" cy="416481"/>
          </a:xfrm>
          <a:prstGeom prst="rect">
            <a:avLst/>
          </a:prstGeom>
          <a:noFill/>
          <a:ln/>
        </p:spPr>
        <p:txBody>
          <a:bodyPr wrap="none" rtlCol="0" anchor="t"/>
          <a:lstStyle/>
          <a:p>
            <a:pPr algn="ctr" indent="0" marL="0">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3" name="Text 9"/>
          <p:cNvSpPr/>
          <p:nvPr/>
        </p:nvSpPr>
        <p:spPr>
          <a:xfrm>
            <a:off x="6455688" y="3051691"/>
            <a:ext cx="2440900" cy="1049179"/>
          </a:xfrm>
          <a:prstGeom prst="rect">
            <a:avLst/>
          </a:prstGeom>
          <a:noFill/>
          <a:ln/>
        </p:spPr>
        <p:txBody>
          <a:bodyPr wrap="square" rtlCol="0" anchor="t"/>
          <a:lstStyle/>
          <a:p>
            <a:pPr indent="0" marL="0">
              <a:lnSpc>
                <a:spcPts val="2734"/>
              </a:lnSpc>
              <a:buNone/>
            </a:pPr>
            <a:r>
              <a:rPr lang="en-US" sz="2187" b="1" dirty="0">
                <a:solidFill>
                  <a:srgbClr val="D7425E"/>
                </a:solidFill>
                <a:latin typeface="Nunito" pitchFamily="34" charset="0"/>
                <a:ea typeface="Nunito" pitchFamily="34" charset="-122"/>
                <a:cs typeface="Nunito" pitchFamily="34" charset="-120"/>
              </a:rPr>
              <a:t>Creatively Designed Reports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4" name="Text 10"/>
          <p:cNvSpPr/>
          <p:nvPr/>
        </p:nvSpPr>
        <p:spPr>
          <a:xfrm>
            <a:off x="6455688" y="4323040"/>
            <a:ext cx="2440900" cy="2132409"/>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Visually appealing reports with custom designed graphics, charts and tables ensure easy comprehension and interpretation of insights.</a:t>
            </a:r>
            <a:endParaRPr lang="en-US" sz="1750" dirty="0"/>
          </a:p>
        </p:txBody>
      </p:sp>
      <p:sp>
        <p:nvSpPr>
          <p:cNvPr id="15" name="Shape 11"/>
          <p:cNvSpPr/>
          <p:nvPr/>
        </p:nvSpPr>
        <p:spPr>
          <a:xfrm>
            <a:off x="9118759" y="2975372"/>
            <a:ext cx="499943" cy="499943"/>
          </a:xfrm>
          <a:prstGeom prst="roundRect">
            <a:avLst>
              <a:gd name="adj" fmla="val 80001"/>
            </a:avLst>
          </a:prstGeom>
          <a:solidFill>
            <a:srgbClr val="00002E"/>
          </a:solidFill>
          <a:ln w="27742">
            <a:solidFill>
              <a:srgbClr val="DD785E"/>
            </a:solidFill>
            <a:prstDash val="solid"/>
          </a:ln>
        </p:spPr>
      </p:sp>
      <p:sp>
        <p:nvSpPr>
          <p:cNvPr id="16" name="Text 12"/>
          <p:cNvSpPr/>
          <p:nvPr/>
        </p:nvSpPr>
        <p:spPr>
          <a:xfrm>
            <a:off x="9269611" y="3017044"/>
            <a:ext cx="198120" cy="416481"/>
          </a:xfrm>
          <a:prstGeom prst="rect">
            <a:avLst/>
          </a:prstGeom>
          <a:noFill/>
          <a:ln/>
        </p:spPr>
        <p:txBody>
          <a:bodyPr wrap="none" rtlCol="0" anchor="t"/>
          <a:lstStyle/>
          <a:p>
            <a:pPr algn="ctr" indent="0" marL="0">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7" name="Text 13"/>
          <p:cNvSpPr/>
          <p:nvPr/>
        </p:nvSpPr>
        <p:spPr>
          <a:xfrm>
            <a:off x="9840873" y="3051691"/>
            <a:ext cx="2440900" cy="701993"/>
          </a:xfrm>
          <a:prstGeom prst="rect">
            <a:avLst/>
          </a:prstGeom>
          <a:noFill/>
          <a:ln/>
        </p:spPr>
        <p:txBody>
          <a:bodyPr wrap="square" rtlCol="0" anchor="t"/>
          <a:lstStyle/>
          <a:p>
            <a:pPr indent="0" marL="0">
              <a:lnSpc>
                <a:spcPts val="2734"/>
              </a:lnSpc>
              <a:buNone/>
            </a:pPr>
            <a:r>
              <a:rPr lang="en-US" sz="2187" b="1" dirty="0">
                <a:solidFill>
                  <a:srgbClr val="DD785E"/>
                </a:solidFill>
                <a:latin typeface="Nunito" pitchFamily="34" charset="0"/>
                <a:ea typeface="Nunito" pitchFamily="34" charset="-122"/>
                <a:cs typeface="Nunito" pitchFamily="34" charset="-120"/>
              </a:rPr>
              <a:t>Ad Hoc Data Exploration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8" name="Text 14"/>
          <p:cNvSpPr/>
          <p:nvPr/>
        </p:nvSpPr>
        <p:spPr>
          <a:xfrm>
            <a:off x="9840873" y="3975854"/>
            <a:ext cx="2440900" cy="1777008"/>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Allow users to design their own dashboards and reports and encourage user input to drive dynamic insights.</a:t>
            </a:r>
            <a:endParaRPr lang="en-US" sz="1750" dirty="0"/>
          </a:p>
        </p:txBody>
      </p:sp>
      <p:pic>
        <p:nvPicPr>
          <p:cNvPr id="1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656987"/>
            <a:ext cx="488442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Actionable Insights</a:t>
            </a:r>
            <a:endParaRPr lang="en-US" sz="4374" dirty="0"/>
          </a:p>
        </p:txBody>
      </p:sp>
      <p:sp>
        <p:nvSpPr>
          <p:cNvPr id="5" name="Shape 2"/>
          <p:cNvSpPr/>
          <p:nvPr/>
        </p:nvSpPr>
        <p:spPr>
          <a:xfrm>
            <a:off x="2667833" y="1795701"/>
            <a:ext cx="27742" cy="5776793"/>
          </a:xfrm>
          <a:prstGeom prst="rect">
            <a:avLst/>
          </a:prstGeom>
          <a:solidFill>
            <a:srgbClr val="262654"/>
          </a:solidFill>
          <a:ln/>
        </p:spPr>
      </p:sp>
      <p:sp>
        <p:nvSpPr>
          <p:cNvPr id="6" name="Shape 3"/>
          <p:cNvSpPr/>
          <p:nvPr/>
        </p:nvSpPr>
        <p:spPr>
          <a:xfrm>
            <a:off x="2931616" y="2205335"/>
            <a:ext cx="777597" cy="27742"/>
          </a:xfrm>
          <a:prstGeom prst="rect">
            <a:avLst/>
          </a:prstGeom>
          <a:solidFill>
            <a:srgbClr val="F2B42D"/>
          </a:solidFill>
          <a:ln/>
        </p:spPr>
      </p:sp>
      <p:sp>
        <p:nvSpPr>
          <p:cNvPr id="7" name="Shape 4"/>
          <p:cNvSpPr/>
          <p:nvPr/>
        </p:nvSpPr>
        <p:spPr>
          <a:xfrm>
            <a:off x="2431673" y="1969294"/>
            <a:ext cx="499943" cy="499943"/>
          </a:xfrm>
          <a:prstGeom prst="roundRect">
            <a:avLst>
              <a:gd name="adj" fmla="val 80001"/>
            </a:avLst>
          </a:prstGeom>
          <a:solidFill>
            <a:srgbClr val="00002E"/>
          </a:solidFill>
          <a:ln w="27742">
            <a:solidFill>
              <a:srgbClr val="F2B42D"/>
            </a:solidFill>
            <a:prstDash val="solid"/>
          </a:ln>
        </p:spPr>
      </p:sp>
      <p:sp>
        <p:nvSpPr>
          <p:cNvPr id="8" name="Text 5"/>
          <p:cNvSpPr/>
          <p:nvPr/>
        </p:nvSpPr>
        <p:spPr>
          <a:xfrm>
            <a:off x="2582525" y="2010966"/>
            <a:ext cx="198120" cy="416481"/>
          </a:xfrm>
          <a:prstGeom prst="rect">
            <a:avLst/>
          </a:prstGeom>
          <a:noFill/>
          <a:ln/>
        </p:spPr>
        <p:txBody>
          <a:bodyPr wrap="none" rtlCol="0" anchor="t"/>
          <a:lstStyle/>
          <a:p>
            <a:pPr algn="ctr" indent="0" marL="0">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6"/>
          <p:cNvSpPr/>
          <p:nvPr/>
        </p:nvSpPr>
        <p:spPr>
          <a:xfrm>
            <a:off x="3903702" y="2017871"/>
            <a:ext cx="3383280" cy="354806"/>
          </a:xfrm>
          <a:prstGeom prst="rect">
            <a:avLst/>
          </a:prstGeom>
          <a:noFill/>
          <a:ln/>
        </p:spPr>
        <p:txBody>
          <a:bodyPr wrap="none" rtlCol="0" anchor="t"/>
          <a:lstStyle/>
          <a:p>
            <a:pPr algn="l" indent="0" marL="0">
              <a:lnSpc>
                <a:spcPts val="2734"/>
              </a:lnSpc>
              <a:buNone/>
            </a:pPr>
            <a:r>
              <a:rPr lang="en-US" sz="2187" b="1" dirty="0">
                <a:solidFill>
                  <a:srgbClr val="F2B42D"/>
                </a:solidFill>
                <a:latin typeface="Nunito" pitchFamily="34" charset="0"/>
                <a:ea typeface="Nunito" pitchFamily="34" charset="-122"/>
                <a:cs typeface="Nunito" pitchFamily="34" charset="-120"/>
              </a:rPr>
              <a:t>Inventory Management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0" name="Text 7"/>
          <p:cNvSpPr/>
          <p:nvPr/>
        </p:nvSpPr>
        <p:spPr>
          <a:xfrm>
            <a:off x="3903702" y="2594848"/>
            <a:ext cx="8378190" cy="710803"/>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Gauge sales patterns to determine what to stock, when to stock and in what quantity. Avoid excess ordering or stock outs.</a:t>
            </a:r>
            <a:endParaRPr lang="en-US" sz="1750" dirty="0"/>
          </a:p>
        </p:txBody>
      </p:sp>
      <p:sp>
        <p:nvSpPr>
          <p:cNvPr id="11" name="Shape 8"/>
          <p:cNvSpPr/>
          <p:nvPr/>
        </p:nvSpPr>
        <p:spPr>
          <a:xfrm>
            <a:off x="2931616" y="4204990"/>
            <a:ext cx="777597" cy="27742"/>
          </a:xfrm>
          <a:prstGeom prst="rect">
            <a:avLst/>
          </a:prstGeom>
          <a:solidFill>
            <a:srgbClr val="D7425E"/>
          </a:solidFill>
          <a:ln/>
        </p:spPr>
      </p:sp>
      <p:sp>
        <p:nvSpPr>
          <p:cNvPr id="12" name="Shape 9"/>
          <p:cNvSpPr/>
          <p:nvPr/>
        </p:nvSpPr>
        <p:spPr>
          <a:xfrm>
            <a:off x="2431673" y="3968948"/>
            <a:ext cx="499943" cy="499943"/>
          </a:xfrm>
          <a:prstGeom prst="roundRect">
            <a:avLst>
              <a:gd name="adj" fmla="val 80001"/>
            </a:avLst>
          </a:prstGeom>
          <a:solidFill>
            <a:srgbClr val="00002E"/>
          </a:solidFill>
          <a:ln w="27742">
            <a:solidFill>
              <a:srgbClr val="D7425E"/>
            </a:solidFill>
            <a:prstDash val="solid"/>
          </a:ln>
        </p:spPr>
      </p:sp>
      <p:sp>
        <p:nvSpPr>
          <p:cNvPr id="13" name="Text 10"/>
          <p:cNvSpPr/>
          <p:nvPr/>
        </p:nvSpPr>
        <p:spPr>
          <a:xfrm>
            <a:off x="2582525" y="4010620"/>
            <a:ext cx="198120" cy="416481"/>
          </a:xfrm>
          <a:prstGeom prst="rect">
            <a:avLst/>
          </a:prstGeom>
          <a:noFill/>
          <a:ln/>
        </p:spPr>
        <p:txBody>
          <a:bodyPr wrap="none" rtlCol="0" anchor="t"/>
          <a:lstStyle/>
          <a:p>
            <a:pPr algn="ctr" indent="0" marL="0">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3903702" y="4017526"/>
            <a:ext cx="3093720" cy="354806"/>
          </a:xfrm>
          <a:prstGeom prst="rect">
            <a:avLst/>
          </a:prstGeom>
          <a:noFill/>
          <a:ln/>
        </p:spPr>
        <p:txBody>
          <a:bodyPr wrap="none" rtlCol="0" anchor="t"/>
          <a:lstStyle/>
          <a:p>
            <a:pPr algn="l" indent="0" marL="0">
              <a:lnSpc>
                <a:spcPts val="2734"/>
              </a:lnSpc>
              <a:buNone/>
            </a:pPr>
            <a:r>
              <a:rPr lang="en-US" sz="2187" b="1" dirty="0">
                <a:solidFill>
                  <a:srgbClr val="D7425E"/>
                </a:solidFill>
                <a:latin typeface="Nunito" pitchFamily="34" charset="0"/>
                <a:ea typeface="Nunito" pitchFamily="34" charset="-122"/>
                <a:cs typeface="Nunito" pitchFamily="34" charset="-120"/>
              </a:rPr>
              <a:t>Marketing Strategies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5" name="Text 12"/>
          <p:cNvSpPr/>
          <p:nvPr/>
        </p:nvSpPr>
        <p:spPr>
          <a:xfrm>
            <a:off x="3903702" y="4594503"/>
            <a:ext cx="8378190" cy="710803"/>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Develop targeted marketing campaigns that resonate with specific segments, identify areas to increase promotions and optimize cross-selling and upselling strategies.</a:t>
            </a:r>
            <a:endParaRPr lang="en-US" sz="1750" dirty="0"/>
          </a:p>
        </p:txBody>
      </p:sp>
      <p:sp>
        <p:nvSpPr>
          <p:cNvPr id="16" name="Shape 13"/>
          <p:cNvSpPr/>
          <p:nvPr/>
        </p:nvSpPr>
        <p:spPr>
          <a:xfrm>
            <a:off x="2931616" y="6204645"/>
            <a:ext cx="777597" cy="27742"/>
          </a:xfrm>
          <a:prstGeom prst="rect">
            <a:avLst/>
          </a:prstGeom>
          <a:solidFill>
            <a:srgbClr val="DD785E"/>
          </a:solidFill>
          <a:ln/>
        </p:spPr>
      </p:sp>
      <p:sp>
        <p:nvSpPr>
          <p:cNvPr id="17" name="Shape 14"/>
          <p:cNvSpPr/>
          <p:nvPr/>
        </p:nvSpPr>
        <p:spPr>
          <a:xfrm>
            <a:off x="2431673" y="5968603"/>
            <a:ext cx="499943" cy="499943"/>
          </a:xfrm>
          <a:prstGeom prst="roundRect">
            <a:avLst>
              <a:gd name="adj" fmla="val 80001"/>
            </a:avLst>
          </a:prstGeom>
          <a:solidFill>
            <a:srgbClr val="00002E"/>
          </a:solidFill>
          <a:ln w="27742">
            <a:solidFill>
              <a:srgbClr val="DD785E"/>
            </a:solidFill>
            <a:prstDash val="solid"/>
          </a:ln>
        </p:spPr>
      </p:sp>
      <p:sp>
        <p:nvSpPr>
          <p:cNvPr id="18" name="Text 15"/>
          <p:cNvSpPr/>
          <p:nvPr/>
        </p:nvSpPr>
        <p:spPr>
          <a:xfrm>
            <a:off x="2582525" y="6010275"/>
            <a:ext cx="198120" cy="416481"/>
          </a:xfrm>
          <a:prstGeom prst="rect">
            <a:avLst/>
          </a:prstGeom>
          <a:noFill/>
          <a:ln/>
        </p:spPr>
        <p:txBody>
          <a:bodyPr wrap="none" rtlCol="0" anchor="t"/>
          <a:lstStyle/>
          <a:p>
            <a:pPr algn="ctr" indent="0" marL="0">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9" name="Text 16"/>
          <p:cNvSpPr/>
          <p:nvPr/>
        </p:nvSpPr>
        <p:spPr>
          <a:xfrm>
            <a:off x="3903702" y="6017181"/>
            <a:ext cx="3886200" cy="354806"/>
          </a:xfrm>
          <a:prstGeom prst="rect">
            <a:avLst/>
          </a:prstGeom>
          <a:noFill/>
          <a:ln/>
        </p:spPr>
        <p:txBody>
          <a:bodyPr wrap="none" rtlCol="0" anchor="t"/>
          <a:lstStyle/>
          <a:p>
            <a:pPr algn="l" indent="0" marL="0">
              <a:lnSpc>
                <a:spcPts val="2734"/>
              </a:lnSpc>
              <a:buNone/>
            </a:pPr>
            <a:r>
              <a:rPr lang="en-US" sz="2187" b="1" dirty="0">
                <a:solidFill>
                  <a:srgbClr val="DD785E"/>
                </a:solidFill>
                <a:latin typeface="Nunito" pitchFamily="34" charset="0"/>
                <a:ea typeface="Nunito" pitchFamily="34" charset="-122"/>
                <a:cs typeface="Nunito" pitchFamily="34" charset="-120"/>
              </a:rPr>
              <a:t>New Product Development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20" name="Text 17"/>
          <p:cNvSpPr/>
          <p:nvPr/>
        </p:nvSpPr>
        <p:spPr>
          <a:xfrm>
            <a:off x="3903702" y="6594158"/>
            <a:ext cx="8378190" cy="710803"/>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Use insights to identify gaps in product lines, develop new products and adjust pricing strategies.</a:t>
            </a:r>
            <a:endParaRPr lang="en-US" sz="1750" dirty="0"/>
          </a:p>
        </p:txBody>
      </p:sp>
      <p:pic>
        <p:nvPicPr>
          <p:cNvPr id="2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275040"/>
            <a:ext cx="682752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Clean and Format the Data</a:t>
            </a:r>
            <a:endParaRPr lang="en-US" sz="4374" dirty="0"/>
          </a:p>
        </p:txBody>
      </p:sp>
      <p:sp>
        <p:nvSpPr>
          <p:cNvPr id="5" name="Shape 2"/>
          <p:cNvSpPr/>
          <p:nvPr/>
        </p:nvSpPr>
        <p:spPr>
          <a:xfrm>
            <a:off x="2348389" y="2413754"/>
            <a:ext cx="3088958" cy="1909048"/>
          </a:xfrm>
          <a:prstGeom prst="roundRect">
            <a:avLst>
              <a:gd name="adj" fmla="val 20951"/>
            </a:avLst>
          </a:prstGeom>
          <a:noFill/>
          <a:ln w="27742">
            <a:solidFill>
              <a:srgbClr val="F2B42D"/>
            </a:solidFill>
            <a:prstDash val="solid"/>
          </a:ln>
        </p:spPr>
      </p:sp>
      <p:pic>
        <p:nvPicPr>
          <p:cNvPr id="6" name="Image 1" descr="preencoded.png">    </p:cNvPr>
          <p:cNvPicPr>
            <a:picLocks noChangeAspect="1"/>
          </p:cNvPicPr>
          <p:nvPr/>
        </p:nvPicPr>
        <p:blipFill>
          <a:blip r:embed="rId2"/>
          <a:stretch>
            <a:fillRect/>
          </a:stretch>
        </p:blipFill>
        <p:spPr>
          <a:xfrm>
            <a:off x="2376130" y="2441496"/>
            <a:ext cx="3033474" cy="1853565"/>
          </a:xfrm>
          <a:prstGeom prst="rect">
            <a:avLst/>
          </a:prstGeom>
        </p:spPr>
      </p:pic>
      <p:sp>
        <p:nvSpPr>
          <p:cNvPr id="7" name="Text 3"/>
          <p:cNvSpPr/>
          <p:nvPr/>
        </p:nvSpPr>
        <p:spPr>
          <a:xfrm>
            <a:off x="2348389" y="4600456"/>
            <a:ext cx="2575560" cy="354806"/>
          </a:xfrm>
          <a:prstGeom prst="rect">
            <a:avLst/>
          </a:prstGeom>
          <a:noFill/>
          <a:ln/>
        </p:spPr>
        <p:txBody>
          <a:bodyPr wrap="none" rtlCol="0" anchor="t"/>
          <a:lstStyle/>
          <a:p>
            <a:pPr algn="l" indent="0" marL="0">
              <a:lnSpc>
                <a:spcPts val="2734"/>
              </a:lnSpc>
              <a:buNone/>
            </a:pPr>
            <a:r>
              <a:rPr lang="en-US" sz="2187" b="1" dirty="0">
                <a:solidFill>
                  <a:srgbClr val="F2B42D"/>
                </a:solidFill>
                <a:latin typeface="Nunito" pitchFamily="34" charset="0"/>
                <a:ea typeface="Nunito" pitchFamily="34" charset="-122"/>
                <a:cs typeface="Nunito" pitchFamily="34" charset="-120"/>
              </a:rPr>
              <a:t>Data Warehouse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8" name="Text 4"/>
          <p:cNvSpPr/>
          <p:nvPr/>
        </p:nvSpPr>
        <p:spPr>
          <a:xfrm>
            <a:off x="2348389" y="5177433"/>
            <a:ext cx="3088958" cy="1421606"/>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Store clean product sales data in a data warehouse to ensure accurate and efficient use of data in analytics.</a:t>
            </a:r>
            <a:endParaRPr lang="en-US" sz="1750" dirty="0"/>
          </a:p>
        </p:txBody>
      </p:sp>
      <p:sp>
        <p:nvSpPr>
          <p:cNvPr id="9" name="Shape 5"/>
          <p:cNvSpPr/>
          <p:nvPr/>
        </p:nvSpPr>
        <p:spPr>
          <a:xfrm>
            <a:off x="5770602" y="2413754"/>
            <a:ext cx="3088958" cy="1909048"/>
          </a:xfrm>
          <a:prstGeom prst="roundRect">
            <a:avLst>
              <a:gd name="adj" fmla="val 20951"/>
            </a:avLst>
          </a:prstGeom>
          <a:noFill/>
          <a:ln w="27742">
            <a:solidFill>
              <a:srgbClr val="D7425E"/>
            </a:solidFill>
            <a:prstDash val="solid"/>
          </a:ln>
        </p:spPr>
      </p:sp>
      <p:pic>
        <p:nvPicPr>
          <p:cNvPr id="10" name="Image 2" descr="preencoded.png">    </p:cNvPr>
          <p:cNvPicPr>
            <a:picLocks noChangeAspect="1"/>
          </p:cNvPicPr>
          <p:nvPr/>
        </p:nvPicPr>
        <p:blipFill>
          <a:blip r:embed="rId3"/>
          <a:stretch>
            <a:fillRect/>
          </a:stretch>
        </p:blipFill>
        <p:spPr>
          <a:xfrm>
            <a:off x="5798344" y="2441496"/>
            <a:ext cx="3033474" cy="1853565"/>
          </a:xfrm>
          <a:prstGeom prst="rect">
            <a:avLst/>
          </a:prstGeom>
        </p:spPr>
      </p:pic>
      <p:sp>
        <p:nvSpPr>
          <p:cNvPr id="11" name="Text 6"/>
          <p:cNvSpPr/>
          <p:nvPr/>
        </p:nvSpPr>
        <p:spPr>
          <a:xfrm>
            <a:off x="5770602" y="4600456"/>
            <a:ext cx="2240280" cy="354806"/>
          </a:xfrm>
          <a:prstGeom prst="rect">
            <a:avLst/>
          </a:prstGeom>
          <a:noFill/>
          <a:ln/>
        </p:spPr>
        <p:txBody>
          <a:bodyPr wrap="none" rtlCol="0" anchor="t"/>
          <a:lstStyle/>
          <a:p>
            <a:pPr algn="l" indent="0" marL="0">
              <a:lnSpc>
                <a:spcPts val="2734"/>
              </a:lnSpc>
              <a:buNone/>
            </a:pPr>
            <a:r>
              <a:rPr lang="en-US" sz="2187" b="1" dirty="0">
                <a:solidFill>
                  <a:srgbClr val="D7425E"/>
                </a:solidFill>
                <a:latin typeface="Nunito" pitchFamily="34" charset="0"/>
                <a:ea typeface="Nunito" pitchFamily="34" charset="-122"/>
                <a:cs typeface="Nunito" pitchFamily="34" charset="-120"/>
              </a:rPr>
              <a:t>Data Cleaning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2" name="Text 7"/>
          <p:cNvSpPr/>
          <p:nvPr/>
        </p:nvSpPr>
        <p:spPr>
          <a:xfrm>
            <a:off x="5770602" y="5177433"/>
            <a:ext cx="3088958" cy="1421606"/>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Check data quality to avoid inaccuracies, inconsistencies or duplications. Standardize fields for regular reporting.</a:t>
            </a:r>
            <a:endParaRPr lang="en-US" sz="1750" dirty="0"/>
          </a:p>
        </p:txBody>
      </p:sp>
      <p:sp>
        <p:nvSpPr>
          <p:cNvPr id="13" name="Shape 8"/>
          <p:cNvSpPr/>
          <p:nvPr/>
        </p:nvSpPr>
        <p:spPr>
          <a:xfrm>
            <a:off x="9192816" y="2413754"/>
            <a:ext cx="3089077" cy="1909167"/>
          </a:xfrm>
          <a:prstGeom prst="roundRect">
            <a:avLst>
              <a:gd name="adj" fmla="val 20949"/>
            </a:avLst>
          </a:prstGeom>
          <a:noFill/>
          <a:ln w="27742">
            <a:solidFill>
              <a:srgbClr val="DD785E"/>
            </a:solidFill>
            <a:prstDash val="solid"/>
          </a:ln>
        </p:spPr>
      </p:sp>
      <p:pic>
        <p:nvPicPr>
          <p:cNvPr id="14" name="Image 3" descr="preencoded.png">    </p:cNvPr>
          <p:cNvPicPr>
            <a:picLocks noChangeAspect="1"/>
          </p:cNvPicPr>
          <p:nvPr/>
        </p:nvPicPr>
        <p:blipFill>
          <a:blip r:embed="rId4"/>
          <a:stretch>
            <a:fillRect/>
          </a:stretch>
        </p:blipFill>
        <p:spPr>
          <a:xfrm>
            <a:off x="9220557" y="2441496"/>
            <a:ext cx="3033593" cy="1853684"/>
          </a:xfrm>
          <a:prstGeom prst="rect">
            <a:avLst/>
          </a:prstGeom>
        </p:spPr>
      </p:pic>
      <p:sp>
        <p:nvSpPr>
          <p:cNvPr id="15" name="Text 9"/>
          <p:cNvSpPr/>
          <p:nvPr/>
        </p:nvSpPr>
        <p:spPr>
          <a:xfrm>
            <a:off x="9192816" y="4600575"/>
            <a:ext cx="3048000" cy="354806"/>
          </a:xfrm>
          <a:prstGeom prst="rect">
            <a:avLst/>
          </a:prstGeom>
          <a:noFill/>
          <a:ln/>
        </p:spPr>
        <p:txBody>
          <a:bodyPr wrap="none" rtlCol="0" anchor="t"/>
          <a:lstStyle/>
          <a:p>
            <a:pPr algn="l" indent="0" marL="0">
              <a:lnSpc>
                <a:spcPts val="2734"/>
              </a:lnSpc>
              <a:buNone/>
            </a:pPr>
            <a:r>
              <a:rPr lang="en-US" sz="2187" b="1" dirty="0">
                <a:solidFill>
                  <a:srgbClr val="DD785E"/>
                </a:solidFill>
                <a:latin typeface="Nunito" pitchFamily="34" charset="0"/>
                <a:ea typeface="Nunito" pitchFamily="34" charset="-122"/>
                <a:cs typeface="Nunito" pitchFamily="34" charset="-120"/>
              </a:rPr>
              <a:t>Data Transformation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6" name="Text 10"/>
          <p:cNvSpPr/>
          <p:nvPr/>
        </p:nvSpPr>
        <p:spPr>
          <a:xfrm>
            <a:off x="9192816" y="5177552"/>
            <a:ext cx="3089077" cy="1777008"/>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Use data analysis tools to transform raw data into structured data that can be easily analyzed using IBM Cognos.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291352"/>
            <a:ext cx="661416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Exploratory Data Analysis</a:t>
            </a:r>
            <a:endParaRPr lang="en-US" sz="4374" dirty="0"/>
          </a:p>
        </p:txBody>
      </p:sp>
      <p:sp>
        <p:nvSpPr>
          <p:cNvPr id="5" name="Shape 2"/>
          <p:cNvSpPr/>
          <p:nvPr/>
        </p:nvSpPr>
        <p:spPr>
          <a:xfrm>
            <a:off x="2348389" y="2430066"/>
            <a:ext cx="4855726" cy="2143006"/>
          </a:xfrm>
          <a:prstGeom prst="roundRect">
            <a:avLst>
              <a:gd name="adj" fmla="val 18663"/>
            </a:avLst>
          </a:prstGeom>
          <a:solidFill>
            <a:srgbClr val="00002E"/>
          </a:solidFill>
          <a:ln w="27742">
            <a:solidFill>
              <a:srgbClr val="F2B42D"/>
            </a:solidFill>
            <a:prstDash val="solid"/>
          </a:ln>
        </p:spPr>
      </p:sp>
      <p:sp>
        <p:nvSpPr>
          <p:cNvPr id="6" name="Text 3"/>
          <p:cNvSpPr/>
          <p:nvPr/>
        </p:nvSpPr>
        <p:spPr>
          <a:xfrm>
            <a:off x="2598301" y="2679978"/>
            <a:ext cx="3108960" cy="354806"/>
          </a:xfrm>
          <a:prstGeom prst="rect">
            <a:avLst/>
          </a:prstGeom>
          <a:noFill/>
          <a:ln/>
        </p:spPr>
        <p:txBody>
          <a:bodyPr wrap="none" rtlCol="0" anchor="t"/>
          <a:lstStyle/>
          <a:p>
            <a:pPr indent="0" marL="0">
              <a:lnSpc>
                <a:spcPts val="2734"/>
              </a:lnSpc>
              <a:buNone/>
            </a:pPr>
            <a:r>
              <a:rPr lang="en-US" sz="2187" b="1" dirty="0">
                <a:solidFill>
                  <a:srgbClr val="F2B42D"/>
                </a:solidFill>
                <a:latin typeface="Nunito" pitchFamily="34" charset="0"/>
                <a:ea typeface="Nunito" pitchFamily="34" charset="-122"/>
                <a:cs typeface="Nunito" pitchFamily="34" charset="-120"/>
              </a:rPr>
              <a:t>Product Mix Analysis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7" name="Text 4"/>
          <p:cNvSpPr/>
          <p:nvPr/>
        </p:nvSpPr>
        <p:spPr>
          <a:xfrm>
            <a:off x="2598301" y="3256955"/>
            <a:ext cx="4355902" cy="1066205"/>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Analyze the sale of different categories of products to better understand customer preferences and buying behavior.</a:t>
            </a:r>
            <a:endParaRPr lang="en-US" sz="1750" dirty="0"/>
          </a:p>
        </p:txBody>
      </p:sp>
      <p:sp>
        <p:nvSpPr>
          <p:cNvPr id="8" name="Shape 5"/>
          <p:cNvSpPr/>
          <p:nvPr/>
        </p:nvSpPr>
        <p:spPr>
          <a:xfrm>
            <a:off x="7426285" y="2430066"/>
            <a:ext cx="4855726" cy="2143006"/>
          </a:xfrm>
          <a:prstGeom prst="roundRect">
            <a:avLst>
              <a:gd name="adj" fmla="val 18663"/>
            </a:avLst>
          </a:prstGeom>
          <a:solidFill>
            <a:srgbClr val="00002E"/>
          </a:solidFill>
          <a:ln w="27742">
            <a:solidFill>
              <a:srgbClr val="D7425E"/>
            </a:solidFill>
            <a:prstDash val="solid"/>
          </a:ln>
        </p:spPr>
      </p:sp>
      <p:sp>
        <p:nvSpPr>
          <p:cNvPr id="9" name="Text 6"/>
          <p:cNvSpPr/>
          <p:nvPr/>
        </p:nvSpPr>
        <p:spPr>
          <a:xfrm>
            <a:off x="7676198" y="2679978"/>
            <a:ext cx="2221944" cy="354806"/>
          </a:xfrm>
          <a:prstGeom prst="rect">
            <a:avLst/>
          </a:prstGeom>
          <a:noFill/>
          <a:ln/>
        </p:spPr>
        <p:txBody>
          <a:bodyPr wrap="none" rtlCol="0" anchor="t"/>
          <a:lstStyle/>
          <a:p>
            <a:pPr indent="0" marL="0">
              <a:lnSpc>
                <a:spcPts val="2734"/>
              </a:lnSpc>
              <a:buNone/>
            </a:pPr>
            <a:r>
              <a:rPr lang="en-US" sz="2187" b="1" dirty="0">
                <a:solidFill>
                  <a:srgbClr val="D7425E"/>
                </a:solidFill>
                <a:latin typeface="Nunito" pitchFamily="34" charset="0"/>
                <a:ea typeface="Nunito" pitchFamily="34" charset="-122"/>
                <a:cs typeface="Nunito" pitchFamily="34" charset="-120"/>
              </a:rPr>
              <a:t>Price Analysis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0" name="Text 7"/>
          <p:cNvSpPr/>
          <p:nvPr/>
        </p:nvSpPr>
        <p:spPr>
          <a:xfrm>
            <a:off x="7676198" y="3256955"/>
            <a:ext cx="4355902" cy="1066205"/>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Explore consumer price sensitivity and how it may affect sales. Adjust prices for optimized revenue.</a:t>
            </a:r>
            <a:endParaRPr lang="en-US" sz="1750" dirty="0"/>
          </a:p>
        </p:txBody>
      </p:sp>
      <p:sp>
        <p:nvSpPr>
          <p:cNvPr id="11" name="Shape 8"/>
          <p:cNvSpPr/>
          <p:nvPr/>
        </p:nvSpPr>
        <p:spPr>
          <a:xfrm>
            <a:off x="2348389" y="4795242"/>
            <a:ext cx="4855726" cy="2143006"/>
          </a:xfrm>
          <a:prstGeom prst="roundRect">
            <a:avLst>
              <a:gd name="adj" fmla="val 18663"/>
            </a:avLst>
          </a:prstGeom>
          <a:solidFill>
            <a:srgbClr val="00002E"/>
          </a:solidFill>
          <a:ln w="27742">
            <a:solidFill>
              <a:srgbClr val="DD785E"/>
            </a:solidFill>
            <a:prstDash val="solid"/>
          </a:ln>
        </p:spPr>
      </p:sp>
      <p:sp>
        <p:nvSpPr>
          <p:cNvPr id="12" name="Text 9"/>
          <p:cNvSpPr/>
          <p:nvPr/>
        </p:nvSpPr>
        <p:spPr>
          <a:xfrm>
            <a:off x="2598301" y="5045154"/>
            <a:ext cx="4069080" cy="354806"/>
          </a:xfrm>
          <a:prstGeom prst="rect">
            <a:avLst/>
          </a:prstGeom>
          <a:noFill/>
          <a:ln/>
        </p:spPr>
        <p:txBody>
          <a:bodyPr wrap="none" rtlCol="0" anchor="t"/>
          <a:lstStyle/>
          <a:p>
            <a:pPr indent="0" marL="0">
              <a:lnSpc>
                <a:spcPts val="2734"/>
              </a:lnSpc>
              <a:buNone/>
            </a:pPr>
            <a:r>
              <a:rPr lang="en-US" sz="2187" b="1" dirty="0">
                <a:solidFill>
                  <a:srgbClr val="DD785E"/>
                </a:solidFill>
                <a:latin typeface="Nunito" pitchFamily="34" charset="0"/>
                <a:ea typeface="Nunito" pitchFamily="34" charset="-122"/>
                <a:cs typeface="Nunito" pitchFamily="34" charset="-120"/>
              </a:rPr>
              <a:t>Geographical Sales Analysis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3" name="Text 10"/>
          <p:cNvSpPr/>
          <p:nvPr/>
        </p:nvSpPr>
        <p:spPr>
          <a:xfrm>
            <a:off x="2598301" y="5622131"/>
            <a:ext cx="4355902" cy="1066205"/>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Analyze the performance of products in different regions to assess the impact of location on sales.</a:t>
            </a:r>
            <a:endParaRPr lang="en-US" sz="1750" dirty="0"/>
          </a:p>
        </p:txBody>
      </p:sp>
      <p:sp>
        <p:nvSpPr>
          <p:cNvPr id="14" name="Shape 11"/>
          <p:cNvSpPr/>
          <p:nvPr/>
        </p:nvSpPr>
        <p:spPr>
          <a:xfrm>
            <a:off x="7426285" y="4795242"/>
            <a:ext cx="4855726" cy="2143006"/>
          </a:xfrm>
          <a:prstGeom prst="roundRect">
            <a:avLst>
              <a:gd name="adj" fmla="val 18663"/>
            </a:avLst>
          </a:prstGeom>
          <a:solidFill>
            <a:srgbClr val="00002E"/>
          </a:solidFill>
          <a:ln w="27742">
            <a:solidFill>
              <a:srgbClr val="48A8E2"/>
            </a:solidFill>
            <a:prstDash val="solid"/>
          </a:ln>
        </p:spPr>
      </p:sp>
      <p:sp>
        <p:nvSpPr>
          <p:cNvPr id="15" name="Text 12"/>
          <p:cNvSpPr/>
          <p:nvPr/>
        </p:nvSpPr>
        <p:spPr>
          <a:xfrm>
            <a:off x="7676198" y="5045154"/>
            <a:ext cx="3093720" cy="354806"/>
          </a:xfrm>
          <a:prstGeom prst="rect">
            <a:avLst/>
          </a:prstGeom>
          <a:noFill/>
          <a:ln/>
        </p:spPr>
        <p:txBody>
          <a:bodyPr wrap="none" rtlCol="0" anchor="t"/>
          <a:lstStyle/>
          <a:p>
            <a:pPr indent="0" marL="0">
              <a:lnSpc>
                <a:spcPts val="2734"/>
              </a:lnSpc>
              <a:buNone/>
            </a:pPr>
            <a:r>
              <a:rPr lang="en-US" sz="2187" b="1" dirty="0">
                <a:solidFill>
                  <a:srgbClr val="48A8E2"/>
                </a:solidFill>
                <a:latin typeface="Nunito" pitchFamily="34" charset="0"/>
                <a:ea typeface="Nunito" pitchFamily="34" charset="-122"/>
                <a:cs typeface="Nunito" pitchFamily="34" charset="-120"/>
              </a:rPr>
              <a:t>Time Series Analysis </a:t>
            </a:r>
            <a:pPr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6" name="Text 13"/>
          <p:cNvSpPr/>
          <p:nvPr/>
        </p:nvSpPr>
        <p:spPr>
          <a:xfrm>
            <a:off x="7676198" y="5622131"/>
            <a:ext cx="4355902" cy="1066205"/>
          </a:xfrm>
          <a:prstGeom prst="rect">
            <a:avLst/>
          </a:prstGeom>
          <a:noFill/>
          <a:ln/>
        </p:spPr>
        <p:txBody>
          <a:bodyPr wrap="square" rtlCol="0" anchor="t"/>
          <a:lstStyle/>
          <a:p>
            <a:pPr indent="0" marL="0">
              <a:lnSpc>
                <a:spcPts val="2799"/>
              </a:lnSpc>
              <a:buNone/>
            </a:pPr>
            <a:r>
              <a:rPr lang="en-US" sz="1750" dirty="0">
                <a:solidFill>
                  <a:srgbClr val="FFFFFF"/>
                </a:solidFill>
                <a:latin typeface="PT Sans" pitchFamily="34" charset="0"/>
                <a:ea typeface="PT Sans" pitchFamily="34" charset="-122"/>
                <a:cs typeface="PT Sans" pitchFamily="34" charset="-120"/>
              </a:rPr>
              <a:t>Perform periodic analysis to interpret sales growth over time, identify cyclical trends and seasonal patterns etc.</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923687"/>
            <a:ext cx="5013960"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Predictive Modeling</a:t>
            </a:r>
            <a:endParaRPr lang="en-US" sz="4374" dirty="0"/>
          </a:p>
        </p:txBody>
      </p:sp>
      <p:sp>
        <p:nvSpPr>
          <p:cNvPr id="5" name="Shape 2"/>
          <p:cNvSpPr/>
          <p:nvPr/>
        </p:nvSpPr>
        <p:spPr>
          <a:xfrm>
            <a:off x="2348389" y="2062401"/>
            <a:ext cx="3088958" cy="1909048"/>
          </a:xfrm>
          <a:prstGeom prst="roundRect">
            <a:avLst>
              <a:gd name="adj" fmla="val 20951"/>
            </a:avLst>
          </a:prstGeom>
          <a:noFill/>
          <a:ln w="27742">
            <a:solidFill>
              <a:srgbClr val="F2B42D"/>
            </a:solidFill>
            <a:prstDash val="solid"/>
          </a:ln>
        </p:spPr>
      </p:sp>
      <p:pic>
        <p:nvPicPr>
          <p:cNvPr id="6" name="Image 1" descr="preencoded.png">    </p:cNvPr>
          <p:cNvPicPr>
            <a:picLocks noChangeAspect="1"/>
          </p:cNvPicPr>
          <p:nvPr/>
        </p:nvPicPr>
        <p:blipFill>
          <a:blip r:embed="rId2"/>
          <a:stretch>
            <a:fillRect/>
          </a:stretch>
        </p:blipFill>
        <p:spPr>
          <a:xfrm>
            <a:off x="2376130" y="2090142"/>
            <a:ext cx="3033474" cy="1853565"/>
          </a:xfrm>
          <a:prstGeom prst="rect">
            <a:avLst/>
          </a:prstGeom>
        </p:spPr>
      </p:pic>
      <p:sp>
        <p:nvSpPr>
          <p:cNvPr id="7" name="Text 3"/>
          <p:cNvSpPr/>
          <p:nvPr/>
        </p:nvSpPr>
        <p:spPr>
          <a:xfrm>
            <a:off x="2348389" y="4249103"/>
            <a:ext cx="2941320" cy="354806"/>
          </a:xfrm>
          <a:prstGeom prst="rect">
            <a:avLst/>
          </a:prstGeom>
          <a:noFill/>
          <a:ln/>
        </p:spPr>
        <p:txBody>
          <a:bodyPr wrap="none" rtlCol="0" anchor="t"/>
          <a:lstStyle/>
          <a:p>
            <a:pPr algn="l" indent="0" marL="0">
              <a:lnSpc>
                <a:spcPts val="2734"/>
              </a:lnSpc>
              <a:buNone/>
            </a:pPr>
            <a:r>
              <a:rPr lang="en-US" sz="2187" b="1" dirty="0">
                <a:solidFill>
                  <a:srgbClr val="F2B42D"/>
                </a:solidFill>
                <a:latin typeface="Nunito" pitchFamily="34" charset="0"/>
                <a:ea typeface="Nunito" pitchFamily="34" charset="-122"/>
                <a:cs typeface="Nunito" pitchFamily="34" charset="-120"/>
              </a:rPr>
              <a:t>Predictive Analytics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8" name="Text 4"/>
          <p:cNvSpPr/>
          <p:nvPr/>
        </p:nvSpPr>
        <p:spPr>
          <a:xfrm>
            <a:off x="2348389" y="4826079"/>
            <a:ext cx="3088958" cy="1777008"/>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Use data mining and predictive modeling techniques to forecast future sales and determine the likelihood of success in a given situation.</a:t>
            </a:r>
            <a:endParaRPr lang="en-US" sz="1750" dirty="0"/>
          </a:p>
        </p:txBody>
      </p:sp>
      <p:sp>
        <p:nvSpPr>
          <p:cNvPr id="9" name="Shape 5"/>
          <p:cNvSpPr/>
          <p:nvPr/>
        </p:nvSpPr>
        <p:spPr>
          <a:xfrm>
            <a:off x="5770602" y="2062401"/>
            <a:ext cx="3088958" cy="1909048"/>
          </a:xfrm>
          <a:prstGeom prst="roundRect">
            <a:avLst>
              <a:gd name="adj" fmla="val 20951"/>
            </a:avLst>
          </a:prstGeom>
          <a:noFill/>
          <a:ln w="27742">
            <a:solidFill>
              <a:srgbClr val="D7425E"/>
            </a:solidFill>
            <a:prstDash val="solid"/>
          </a:ln>
        </p:spPr>
      </p:sp>
      <p:pic>
        <p:nvPicPr>
          <p:cNvPr id="10" name="Image 2" descr="preencoded.png">    </p:cNvPr>
          <p:cNvPicPr>
            <a:picLocks noChangeAspect="1"/>
          </p:cNvPicPr>
          <p:nvPr/>
        </p:nvPicPr>
        <p:blipFill>
          <a:blip r:embed="rId3"/>
          <a:stretch>
            <a:fillRect/>
          </a:stretch>
        </p:blipFill>
        <p:spPr>
          <a:xfrm>
            <a:off x="5798344" y="2090142"/>
            <a:ext cx="3033474" cy="1853565"/>
          </a:xfrm>
          <a:prstGeom prst="rect">
            <a:avLst/>
          </a:prstGeom>
        </p:spPr>
      </p:pic>
      <p:sp>
        <p:nvSpPr>
          <p:cNvPr id="11" name="Text 6"/>
          <p:cNvSpPr/>
          <p:nvPr/>
        </p:nvSpPr>
        <p:spPr>
          <a:xfrm>
            <a:off x="5770602" y="4249103"/>
            <a:ext cx="2674620" cy="354806"/>
          </a:xfrm>
          <a:prstGeom prst="rect">
            <a:avLst/>
          </a:prstGeom>
          <a:noFill/>
          <a:ln/>
        </p:spPr>
        <p:txBody>
          <a:bodyPr wrap="none" rtlCol="0" anchor="t"/>
          <a:lstStyle/>
          <a:p>
            <a:pPr algn="l" indent="0" marL="0">
              <a:lnSpc>
                <a:spcPts val="2734"/>
              </a:lnSpc>
              <a:buNone/>
            </a:pPr>
            <a:r>
              <a:rPr lang="en-US" sz="2187" b="1" dirty="0">
                <a:solidFill>
                  <a:srgbClr val="D7425E"/>
                </a:solidFill>
                <a:latin typeface="Nunito" pitchFamily="34" charset="0"/>
                <a:ea typeface="Nunito" pitchFamily="34" charset="-122"/>
                <a:cs typeface="Nunito" pitchFamily="34" charset="-120"/>
              </a:rPr>
              <a:t>Machine Learning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2" name="Text 7"/>
          <p:cNvSpPr/>
          <p:nvPr/>
        </p:nvSpPr>
        <p:spPr>
          <a:xfrm>
            <a:off x="5770602" y="4826079"/>
            <a:ext cx="3088958" cy="1777008"/>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Utilize artificial intelligence to train neural networks to identify subtle patterns and forecast future trends with a higher level of accuracy.</a:t>
            </a:r>
            <a:endParaRPr lang="en-US" sz="1750" dirty="0"/>
          </a:p>
        </p:txBody>
      </p:sp>
      <p:sp>
        <p:nvSpPr>
          <p:cNvPr id="13" name="Shape 8"/>
          <p:cNvSpPr/>
          <p:nvPr/>
        </p:nvSpPr>
        <p:spPr>
          <a:xfrm>
            <a:off x="9192816" y="2062401"/>
            <a:ext cx="3089077" cy="1909167"/>
          </a:xfrm>
          <a:prstGeom prst="roundRect">
            <a:avLst>
              <a:gd name="adj" fmla="val 20949"/>
            </a:avLst>
          </a:prstGeom>
          <a:noFill/>
          <a:ln w="27742">
            <a:solidFill>
              <a:srgbClr val="DD785E"/>
            </a:solidFill>
            <a:prstDash val="solid"/>
          </a:ln>
        </p:spPr>
      </p:sp>
      <p:pic>
        <p:nvPicPr>
          <p:cNvPr id="14" name="Image 3" descr="preencoded.png">    </p:cNvPr>
          <p:cNvPicPr>
            <a:picLocks noChangeAspect="1"/>
          </p:cNvPicPr>
          <p:nvPr/>
        </p:nvPicPr>
        <p:blipFill>
          <a:blip r:embed="rId4"/>
          <a:stretch>
            <a:fillRect/>
          </a:stretch>
        </p:blipFill>
        <p:spPr>
          <a:xfrm>
            <a:off x="9220557" y="2090142"/>
            <a:ext cx="3033593" cy="1853684"/>
          </a:xfrm>
          <a:prstGeom prst="rect">
            <a:avLst/>
          </a:prstGeom>
        </p:spPr>
      </p:pic>
      <p:sp>
        <p:nvSpPr>
          <p:cNvPr id="15" name="Text 9"/>
          <p:cNvSpPr/>
          <p:nvPr/>
        </p:nvSpPr>
        <p:spPr>
          <a:xfrm>
            <a:off x="9192816" y="4249222"/>
            <a:ext cx="3089077" cy="701993"/>
          </a:xfrm>
          <a:prstGeom prst="rect">
            <a:avLst/>
          </a:prstGeom>
          <a:noFill/>
          <a:ln/>
        </p:spPr>
        <p:txBody>
          <a:bodyPr wrap="square" rtlCol="0" anchor="t"/>
          <a:lstStyle/>
          <a:p>
            <a:pPr algn="l" indent="0" marL="0">
              <a:lnSpc>
                <a:spcPts val="2734"/>
              </a:lnSpc>
              <a:buNone/>
            </a:pPr>
            <a:r>
              <a:rPr lang="en-US" sz="2187" b="1" dirty="0">
                <a:solidFill>
                  <a:srgbClr val="DD785E"/>
                </a:solidFill>
                <a:latin typeface="Nunito" pitchFamily="34" charset="0"/>
                <a:ea typeface="Nunito" pitchFamily="34" charset="-122"/>
                <a:cs typeface="Nunito" pitchFamily="34" charset="-120"/>
              </a:rPr>
              <a:t>Customer Segmentation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6" name="Text 10"/>
          <p:cNvSpPr/>
          <p:nvPr/>
        </p:nvSpPr>
        <p:spPr>
          <a:xfrm>
            <a:off x="9192816" y="5173385"/>
            <a:ext cx="3089077" cy="2132409"/>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Group customers into segments based on different demographic parameters to better understand buying behaviors and develop targeted strategies for each group.</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101447"/>
            <a:ext cx="4443889" cy="694373"/>
          </a:xfrm>
          <a:prstGeom prst="rect">
            <a:avLst/>
          </a:prstGeom>
          <a:noFill/>
          <a:ln/>
        </p:spPr>
        <p:txBody>
          <a:bodyPr wrap="none" rtlCol="0" anchor="t"/>
          <a:lstStyle/>
          <a:p>
            <a:pPr indent="0" marL="0">
              <a:lnSpc>
                <a:spcPts val="5468"/>
              </a:lnSpc>
              <a:buNone/>
            </a:pPr>
            <a:r>
              <a:rPr lang="en-US" sz="4374" b="1" dirty="0">
                <a:solidFill>
                  <a:srgbClr val="FFFFFF"/>
                </a:solidFill>
                <a:latin typeface="Nunito" pitchFamily="34" charset="0"/>
                <a:ea typeface="Nunito" pitchFamily="34" charset="-122"/>
                <a:cs typeface="Nunito" pitchFamily="34" charset="-120"/>
              </a:rPr>
              <a:t>Reporting</a:t>
            </a:r>
            <a:endParaRPr lang="en-US" sz="4374" dirty="0"/>
          </a:p>
        </p:txBody>
      </p:sp>
      <p:sp>
        <p:nvSpPr>
          <p:cNvPr id="5" name="Shape 2"/>
          <p:cNvSpPr/>
          <p:nvPr/>
        </p:nvSpPr>
        <p:spPr>
          <a:xfrm>
            <a:off x="2348389" y="2240161"/>
            <a:ext cx="3088958" cy="1909048"/>
          </a:xfrm>
          <a:prstGeom prst="roundRect">
            <a:avLst>
              <a:gd name="adj" fmla="val 20951"/>
            </a:avLst>
          </a:prstGeom>
          <a:noFill/>
          <a:ln w="27742">
            <a:solidFill>
              <a:srgbClr val="F2B42D"/>
            </a:solidFill>
            <a:prstDash val="solid"/>
          </a:ln>
        </p:spPr>
      </p:sp>
      <p:pic>
        <p:nvPicPr>
          <p:cNvPr id="6" name="Image 1" descr="preencoded.png">    </p:cNvPr>
          <p:cNvPicPr>
            <a:picLocks noChangeAspect="1"/>
          </p:cNvPicPr>
          <p:nvPr/>
        </p:nvPicPr>
        <p:blipFill>
          <a:blip r:embed="rId2"/>
          <a:stretch>
            <a:fillRect/>
          </a:stretch>
        </p:blipFill>
        <p:spPr>
          <a:xfrm>
            <a:off x="2376130" y="2267903"/>
            <a:ext cx="3033474" cy="1853565"/>
          </a:xfrm>
          <a:prstGeom prst="rect">
            <a:avLst/>
          </a:prstGeom>
        </p:spPr>
      </p:pic>
      <p:sp>
        <p:nvSpPr>
          <p:cNvPr id="7" name="Text 3"/>
          <p:cNvSpPr/>
          <p:nvPr/>
        </p:nvSpPr>
        <p:spPr>
          <a:xfrm>
            <a:off x="2348389" y="4426863"/>
            <a:ext cx="2221944" cy="354806"/>
          </a:xfrm>
          <a:prstGeom prst="rect">
            <a:avLst/>
          </a:prstGeom>
          <a:noFill/>
          <a:ln/>
        </p:spPr>
        <p:txBody>
          <a:bodyPr wrap="none" rtlCol="0" anchor="t"/>
          <a:lstStyle/>
          <a:p>
            <a:pPr algn="l" indent="0" marL="0">
              <a:lnSpc>
                <a:spcPts val="2734"/>
              </a:lnSpc>
              <a:buNone/>
            </a:pPr>
            <a:r>
              <a:rPr lang="en-US" sz="2187" b="1" dirty="0">
                <a:solidFill>
                  <a:srgbClr val="F2B42D"/>
                </a:solidFill>
                <a:latin typeface="Nunito" pitchFamily="34" charset="0"/>
                <a:ea typeface="Nunito" pitchFamily="34" charset="-122"/>
                <a:cs typeface="Nunito" pitchFamily="34" charset="-120"/>
              </a:rPr>
              <a:t>PDF Reports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8" name="Text 4"/>
          <p:cNvSpPr/>
          <p:nvPr/>
        </p:nvSpPr>
        <p:spPr>
          <a:xfrm>
            <a:off x="2348389" y="5003840"/>
            <a:ext cx="3088958" cy="1421606"/>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Create PDF reports with customizable templates, automated schedules, and easy sharing for various stakeholders.</a:t>
            </a:r>
            <a:endParaRPr lang="en-US" sz="1750" dirty="0"/>
          </a:p>
        </p:txBody>
      </p:sp>
      <p:sp>
        <p:nvSpPr>
          <p:cNvPr id="9" name="Shape 5"/>
          <p:cNvSpPr/>
          <p:nvPr/>
        </p:nvSpPr>
        <p:spPr>
          <a:xfrm>
            <a:off x="5770602" y="2240161"/>
            <a:ext cx="3088958" cy="1909048"/>
          </a:xfrm>
          <a:prstGeom prst="roundRect">
            <a:avLst>
              <a:gd name="adj" fmla="val 20951"/>
            </a:avLst>
          </a:prstGeom>
          <a:noFill/>
          <a:ln w="27742">
            <a:solidFill>
              <a:srgbClr val="D7425E"/>
            </a:solidFill>
            <a:prstDash val="solid"/>
          </a:ln>
        </p:spPr>
      </p:sp>
      <p:pic>
        <p:nvPicPr>
          <p:cNvPr id="10" name="Image 2" descr="preencoded.png">    </p:cNvPr>
          <p:cNvPicPr>
            <a:picLocks noChangeAspect="1"/>
          </p:cNvPicPr>
          <p:nvPr/>
        </p:nvPicPr>
        <p:blipFill>
          <a:blip r:embed="rId3"/>
          <a:stretch>
            <a:fillRect/>
          </a:stretch>
        </p:blipFill>
        <p:spPr>
          <a:xfrm>
            <a:off x="5798344" y="2267903"/>
            <a:ext cx="3033474" cy="1853565"/>
          </a:xfrm>
          <a:prstGeom prst="rect">
            <a:avLst/>
          </a:prstGeom>
        </p:spPr>
      </p:pic>
      <p:sp>
        <p:nvSpPr>
          <p:cNvPr id="11" name="Text 6"/>
          <p:cNvSpPr/>
          <p:nvPr/>
        </p:nvSpPr>
        <p:spPr>
          <a:xfrm>
            <a:off x="5770602" y="4426863"/>
            <a:ext cx="3088958" cy="701993"/>
          </a:xfrm>
          <a:prstGeom prst="rect">
            <a:avLst/>
          </a:prstGeom>
          <a:noFill/>
          <a:ln/>
        </p:spPr>
        <p:txBody>
          <a:bodyPr wrap="square" rtlCol="0" anchor="t"/>
          <a:lstStyle/>
          <a:p>
            <a:pPr algn="l" indent="0" marL="0">
              <a:lnSpc>
                <a:spcPts val="2734"/>
              </a:lnSpc>
              <a:buNone/>
            </a:pPr>
            <a:r>
              <a:rPr lang="en-US" sz="2187" b="1" dirty="0">
                <a:solidFill>
                  <a:srgbClr val="D7425E"/>
                </a:solidFill>
                <a:latin typeface="Nunito" pitchFamily="34" charset="0"/>
                <a:ea typeface="Nunito" pitchFamily="34" charset="-122"/>
                <a:cs typeface="Nunito" pitchFamily="34" charset="-120"/>
              </a:rPr>
              <a:t>Interactive Dashboards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2" name="Text 7"/>
          <p:cNvSpPr/>
          <p:nvPr/>
        </p:nvSpPr>
        <p:spPr>
          <a:xfrm>
            <a:off x="5770602" y="5351026"/>
            <a:ext cx="3088958" cy="1777008"/>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Create standalone dashboards with advanced visualizations for real-time insights. Allow stakeholders to drill down and focus on specific metrics.</a:t>
            </a:r>
            <a:endParaRPr lang="en-US" sz="1750" dirty="0"/>
          </a:p>
        </p:txBody>
      </p:sp>
      <p:sp>
        <p:nvSpPr>
          <p:cNvPr id="13" name="Shape 8"/>
          <p:cNvSpPr/>
          <p:nvPr/>
        </p:nvSpPr>
        <p:spPr>
          <a:xfrm>
            <a:off x="9192816" y="2240161"/>
            <a:ext cx="3089077" cy="1909167"/>
          </a:xfrm>
          <a:prstGeom prst="roundRect">
            <a:avLst>
              <a:gd name="adj" fmla="val 20949"/>
            </a:avLst>
          </a:prstGeom>
          <a:noFill/>
          <a:ln w="27742">
            <a:solidFill>
              <a:srgbClr val="DD785E"/>
            </a:solidFill>
            <a:prstDash val="solid"/>
          </a:ln>
        </p:spPr>
      </p:sp>
      <p:pic>
        <p:nvPicPr>
          <p:cNvPr id="14" name="Image 3" descr="preencoded.png">    </p:cNvPr>
          <p:cNvPicPr>
            <a:picLocks noChangeAspect="1"/>
          </p:cNvPicPr>
          <p:nvPr/>
        </p:nvPicPr>
        <p:blipFill>
          <a:blip r:embed="rId4"/>
          <a:stretch>
            <a:fillRect/>
          </a:stretch>
        </p:blipFill>
        <p:spPr>
          <a:xfrm>
            <a:off x="9220557" y="2267903"/>
            <a:ext cx="3033593" cy="1853684"/>
          </a:xfrm>
          <a:prstGeom prst="rect">
            <a:avLst/>
          </a:prstGeom>
        </p:spPr>
      </p:pic>
      <p:sp>
        <p:nvSpPr>
          <p:cNvPr id="15" name="Text 9"/>
          <p:cNvSpPr/>
          <p:nvPr/>
        </p:nvSpPr>
        <p:spPr>
          <a:xfrm>
            <a:off x="9192816" y="4426982"/>
            <a:ext cx="2225040" cy="354806"/>
          </a:xfrm>
          <a:prstGeom prst="rect">
            <a:avLst/>
          </a:prstGeom>
          <a:noFill/>
          <a:ln/>
        </p:spPr>
        <p:txBody>
          <a:bodyPr wrap="none" rtlCol="0" anchor="t"/>
          <a:lstStyle/>
          <a:p>
            <a:pPr algn="l" indent="0" marL="0">
              <a:lnSpc>
                <a:spcPts val="2734"/>
              </a:lnSpc>
              <a:buNone/>
            </a:pPr>
            <a:r>
              <a:rPr lang="en-US" sz="2187" b="1" dirty="0">
                <a:solidFill>
                  <a:srgbClr val="DD785E"/>
                </a:solidFill>
                <a:latin typeface="Nunito" pitchFamily="34" charset="0"/>
                <a:ea typeface="Nunito" pitchFamily="34" charset="-122"/>
                <a:cs typeface="Nunito" pitchFamily="34" charset="-120"/>
              </a:rPr>
              <a:t>Email Reports </a:t>
            </a:r>
            <a:pPr algn="l" indent="0" marL="0">
              <a:lnSpc>
                <a:spcPts val="2734"/>
              </a:lnSpc>
              <a:buNone/>
            </a:pP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6" name="Text 10"/>
          <p:cNvSpPr/>
          <p:nvPr/>
        </p:nvSpPr>
        <p:spPr>
          <a:xfrm>
            <a:off x="9192816" y="5003959"/>
            <a:ext cx="3089077" cy="1777008"/>
          </a:xfrm>
          <a:prstGeom prst="rect">
            <a:avLst/>
          </a:prstGeom>
          <a:noFill/>
          <a:ln/>
        </p:spPr>
        <p:txBody>
          <a:bodyPr wrap="square" rtlCol="0" anchor="t"/>
          <a:lstStyle/>
          <a:p>
            <a:pPr algn="l" indent="0" marL="0">
              <a:lnSpc>
                <a:spcPts val="2799"/>
              </a:lnSpc>
              <a:buNone/>
            </a:pPr>
            <a:r>
              <a:rPr lang="en-US" sz="1750" dirty="0">
                <a:solidFill>
                  <a:srgbClr val="FFFFFF"/>
                </a:solidFill>
                <a:latin typeface="PT Sans" pitchFamily="34" charset="0"/>
                <a:ea typeface="PT Sans" pitchFamily="34" charset="-122"/>
                <a:cs typeface="PT Sans" pitchFamily="34" charset="-120"/>
              </a:rPr>
              <a:t>Create subscriptions for periodic reports to be automatically emailed to stakeholders. Ensure wide-spread accessibility of insights.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2023-11-01T16:44:52Z</dcterms:created>
  <dcterms:modified xsi:type="dcterms:W3CDTF">2023-11-01T16:44:52Z</dcterms:modified>
</cp:coreProperties>
</file>