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60"/>
  </p:notesMasterIdLst>
  <p:handoutMasterIdLst>
    <p:handoutMasterId r:id="rId61"/>
  </p:handoutMasterIdLst>
  <p:sldIdLst>
    <p:sldId id="410" r:id="rId5"/>
    <p:sldId id="397" r:id="rId6"/>
    <p:sldId id="411" r:id="rId7"/>
    <p:sldId id="407" r:id="rId8"/>
    <p:sldId id="461" r:id="rId9"/>
    <p:sldId id="460" r:id="rId10"/>
    <p:sldId id="412" r:id="rId11"/>
    <p:sldId id="405" r:id="rId12"/>
    <p:sldId id="404" r:id="rId13"/>
    <p:sldId id="462" r:id="rId14"/>
    <p:sldId id="463" r:id="rId15"/>
    <p:sldId id="464" r:id="rId16"/>
    <p:sldId id="414" r:id="rId17"/>
    <p:sldId id="415" r:id="rId18"/>
    <p:sldId id="413" r:id="rId19"/>
    <p:sldId id="432" r:id="rId20"/>
    <p:sldId id="433" r:id="rId21"/>
    <p:sldId id="434" r:id="rId22"/>
    <p:sldId id="435" r:id="rId23"/>
    <p:sldId id="436" r:id="rId24"/>
    <p:sldId id="437" r:id="rId25"/>
    <p:sldId id="438" r:id="rId26"/>
    <p:sldId id="439" r:id="rId27"/>
    <p:sldId id="440" r:id="rId28"/>
    <p:sldId id="441" r:id="rId29"/>
    <p:sldId id="442" r:id="rId30"/>
    <p:sldId id="465" r:id="rId31"/>
    <p:sldId id="416" r:id="rId32"/>
    <p:sldId id="417" r:id="rId33"/>
    <p:sldId id="418" r:id="rId34"/>
    <p:sldId id="419" r:id="rId35"/>
    <p:sldId id="443" r:id="rId36"/>
    <p:sldId id="420" r:id="rId37"/>
    <p:sldId id="421" r:id="rId38"/>
    <p:sldId id="422" r:id="rId39"/>
    <p:sldId id="444" r:id="rId40"/>
    <p:sldId id="447" r:id="rId41"/>
    <p:sldId id="423" r:id="rId42"/>
    <p:sldId id="425" r:id="rId43"/>
    <p:sldId id="424" r:id="rId44"/>
    <p:sldId id="426" r:id="rId45"/>
    <p:sldId id="427" r:id="rId46"/>
    <p:sldId id="446" r:id="rId47"/>
    <p:sldId id="452" r:id="rId48"/>
    <p:sldId id="453" r:id="rId49"/>
    <p:sldId id="454" r:id="rId50"/>
    <p:sldId id="431" r:id="rId51"/>
    <p:sldId id="449" r:id="rId52"/>
    <p:sldId id="450" r:id="rId53"/>
    <p:sldId id="451" r:id="rId54"/>
    <p:sldId id="455" r:id="rId55"/>
    <p:sldId id="456" r:id="rId56"/>
    <p:sldId id="457" r:id="rId57"/>
    <p:sldId id="458" r:id="rId58"/>
    <p:sldId id="45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27" autoAdjust="0"/>
  </p:normalViewPr>
  <p:slideViewPr>
    <p:cSldViewPr snapToGrid="0">
      <p:cViewPr varScale="1">
        <p:scale>
          <a:sx n="71" d="100"/>
          <a:sy n="71" d="100"/>
        </p:scale>
        <p:origin x="69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Node.JS</a:t>
            </a:r>
          </a:p>
        </p:txBody>
      </p:sp>
      <p:pic>
        <p:nvPicPr>
          <p:cNvPr id="3" name="Picture 2">
            <a:extLst>
              <a:ext uri="{FF2B5EF4-FFF2-40B4-BE49-F238E27FC236}">
                <a16:creationId xmlns:a16="http://schemas.microsoft.com/office/drawing/2014/main" id="{945AE251-9332-1E13-1350-267AC254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AC4-C4CA-8059-D527-033E8C355BB6}"/>
              </a:ext>
            </a:extLst>
          </p:cNvPr>
          <p:cNvSpPr>
            <a:spLocks noGrp="1"/>
          </p:cNvSpPr>
          <p:nvPr>
            <p:ph type="title"/>
          </p:nvPr>
        </p:nvSpPr>
        <p:spPr/>
        <p:txBody>
          <a:bodyPr/>
          <a:lstStyle/>
          <a:p>
            <a:r>
              <a:rPr lang="en-US" dirty="0"/>
              <a:t>Core modules</a:t>
            </a:r>
            <a:endParaRPr lang="en-IN" dirty="0"/>
          </a:p>
        </p:txBody>
      </p:sp>
      <p:sp>
        <p:nvSpPr>
          <p:cNvPr id="3" name="Content Placeholder 2">
            <a:extLst>
              <a:ext uri="{FF2B5EF4-FFF2-40B4-BE49-F238E27FC236}">
                <a16:creationId xmlns:a16="http://schemas.microsoft.com/office/drawing/2014/main" id="{4F063DAF-B1B3-8D63-0897-AB0E8601EFAC}"/>
              </a:ext>
            </a:extLst>
          </p:cNvPr>
          <p:cNvSpPr>
            <a:spLocks noGrp="1"/>
          </p:cNvSpPr>
          <p:nvPr>
            <p:ph sz="quarter" idx="13"/>
          </p:nvPr>
        </p:nvSpPr>
        <p:spPr/>
        <p:txBody>
          <a:bodyPr/>
          <a:lstStyle/>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These are </a:t>
            </a:r>
            <a:r>
              <a:rPr kumimoji="0" lang="en-US" altLang="en-US" b="1" i="0" u="none" strike="noStrike" cap="none" normalizeH="0" baseline="0" dirty="0">
                <a:ln>
                  <a:noFill/>
                </a:ln>
                <a:solidFill>
                  <a:srgbClr val="0D0D0D"/>
                </a:solidFill>
                <a:effectLst/>
                <a:latin typeface="Shone"/>
              </a:rPr>
              <a:t>built-in modules </a:t>
            </a:r>
            <a:r>
              <a:rPr kumimoji="0" lang="en-US" altLang="en-US" b="0" i="0" u="none" strike="noStrike" cap="none" normalizeH="0" baseline="0" dirty="0">
                <a:ln>
                  <a:noFill/>
                </a:ln>
                <a:solidFill>
                  <a:srgbClr val="0D0D0D"/>
                </a:solidFill>
                <a:effectLst/>
                <a:latin typeface="Shone"/>
              </a:rPr>
              <a:t>provided by Node.js, such as </a:t>
            </a:r>
            <a:r>
              <a:rPr kumimoji="0" lang="en-US" altLang="en-US" b="1" i="0" u="none" strike="noStrike" cap="none" normalizeH="0" baseline="0" dirty="0">
                <a:ln>
                  <a:noFill/>
                </a:ln>
                <a:solidFill>
                  <a:srgbClr val="0D0D0D"/>
                </a:solidFill>
                <a:effectLst/>
                <a:latin typeface="Shone"/>
              </a:rPr>
              <a:t>fs</a:t>
            </a:r>
            <a:r>
              <a:rPr kumimoji="0" lang="en-US" altLang="en-US" b="0" i="0" u="none" strike="noStrike" cap="none" normalizeH="0" baseline="0" dirty="0">
                <a:ln>
                  <a:noFill/>
                </a:ln>
                <a:solidFill>
                  <a:srgbClr val="0D0D0D"/>
                </a:solidFill>
                <a:effectLst/>
                <a:latin typeface="Shone"/>
              </a:rPr>
              <a:t>, </a:t>
            </a:r>
            <a:r>
              <a:rPr kumimoji="0" lang="en-US" altLang="en-US" b="1" i="0" u="none" strike="noStrike" cap="none" normalizeH="0" baseline="0" dirty="0">
                <a:ln>
                  <a:noFill/>
                </a:ln>
                <a:solidFill>
                  <a:srgbClr val="0D0D0D"/>
                </a:solidFill>
                <a:effectLst/>
                <a:latin typeface="Shone"/>
              </a:rPr>
              <a:t>http</a:t>
            </a:r>
            <a:r>
              <a:rPr kumimoji="0" lang="en-US" altLang="en-US" b="0" i="0" u="none" strike="noStrike" cap="none" normalizeH="0" baseline="0" dirty="0">
                <a:ln>
                  <a:noFill/>
                </a:ln>
                <a:solidFill>
                  <a:srgbClr val="0D0D0D"/>
                </a:solidFill>
                <a:effectLst/>
                <a:latin typeface="Shone"/>
              </a:rPr>
              <a:t>, </a:t>
            </a:r>
            <a:r>
              <a:rPr kumimoji="0" lang="en-US" altLang="en-US" b="1" i="0" u="none" strike="noStrike" cap="none" normalizeH="0" baseline="0" dirty="0">
                <a:ln>
                  <a:noFill/>
                </a:ln>
                <a:solidFill>
                  <a:srgbClr val="0D0D0D"/>
                </a:solidFill>
                <a:effectLst/>
                <a:latin typeface="Shone"/>
              </a:rPr>
              <a:t>path</a:t>
            </a:r>
            <a:r>
              <a:rPr kumimoji="0" lang="en-US" altLang="en-US" b="0" i="0" u="none" strike="noStrike" cap="none" normalizeH="0" baseline="0" dirty="0">
                <a:ln>
                  <a:noFill/>
                </a:ln>
                <a:solidFill>
                  <a:srgbClr val="0D0D0D"/>
                </a:solidFill>
                <a:effectLst/>
                <a:latin typeface="Shone"/>
              </a:rPr>
              <a:t>, </a:t>
            </a:r>
            <a:r>
              <a:rPr kumimoji="0" lang="en-US" altLang="en-US" b="1" i="0" u="none" strike="noStrike" cap="none" normalizeH="0" baseline="0" dirty="0">
                <a:ln>
                  <a:noFill/>
                </a:ln>
                <a:solidFill>
                  <a:srgbClr val="0D0D0D"/>
                </a:solidFill>
                <a:effectLst/>
                <a:latin typeface="Shone"/>
              </a:rPr>
              <a:t>util</a:t>
            </a:r>
            <a:r>
              <a:rPr kumimoji="0" lang="en-US" altLang="en-US" b="0" i="0" u="none" strike="noStrike" cap="none" normalizeH="0" baseline="0" dirty="0">
                <a:ln>
                  <a:noFill/>
                </a:ln>
                <a:solidFill>
                  <a:srgbClr val="0D0D0D"/>
                </a:solidFill>
                <a:effectLst/>
                <a:latin typeface="Shone"/>
              </a:rPr>
              <a:t>, etc.</a:t>
            </a:r>
          </a:p>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Core modules are available globally and can be accessed without needing to install additional packages.</a:t>
            </a:r>
          </a:p>
          <a:p>
            <a:pPr>
              <a:lnSpc>
                <a:spcPct val="150000"/>
              </a:lnSpc>
            </a:pPr>
            <a:endParaRPr lang="en-IN" dirty="0"/>
          </a:p>
        </p:txBody>
      </p:sp>
      <p:pic>
        <p:nvPicPr>
          <p:cNvPr id="4" name="Picture 3">
            <a:extLst>
              <a:ext uri="{FF2B5EF4-FFF2-40B4-BE49-F238E27FC236}">
                <a16:creationId xmlns:a16="http://schemas.microsoft.com/office/drawing/2014/main" id="{498681B4-EF1A-E5A5-8F15-2B2C529E7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67884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D300-7840-A0D7-A5A4-9A08F8123616}"/>
              </a:ext>
            </a:extLst>
          </p:cNvPr>
          <p:cNvSpPr>
            <a:spLocks noGrp="1"/>
          </p:cNvSpPr>
          <p:nvPr>
            <p:ph type="title"/>
          </p:nvPr>
        </p:nvSpPr>
        <p:spPr/>
        <p:txBody>
          <a:bodyPr/>
          <a:lstStyle/>
          <a:p>
            <a:r>
              <a:rPr lang="en-US" dirty="0"/>
              <a:t>Local Modules</a:t>
            </a:r>
            <a:endParaRPr lang="en-IN" dirty="0"/>
          </a:p>
        </p:txBody>
      </p:sp>
      <p:sp>
        <p:nvSpPr>
          <p:cNvPr id="3" name="Content Placeholder 2">
            <a:extLst>
              <a:ext uri="{FF2B5EF4-FFF2-40B4-BE49-F238E27FC236}">
                <a16:creationId xmlns:a16="http://schemas.microsoft.com/office/drawing/2014/main" id="{C996A989-9B9B-DE38-7635-91044538F014}"/>
              </a:ext>
            </a:extLst>
          </p:cNvPr>
          <p:cNvSpPr>
            <a:spLocks noGrp="1"/>
          </p:cNvSpPr>
          <p:nvPr>
            <p:ph sz="quarter" idx="13"/>
          </p:nvPr>
        </p:nvSpPr>
        <p:spPr/>
        <p:txBody>
          <a:bodyPr/>
          <a:lstStyle/>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Local modules are custom modules created by developers to encapsulate specific functionality.</a:t>
            </a:r>
          </a:p>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They are stored in separate files and can be reused across different parts of an application.</a:t>
            </a:r>
          </a:p>
          <a:p>
            <a:pPr>
              <a:lnSpc>
                <a:spcPct val="150000"/>
              </a:lnSpc>
            </a:pPr>
            <a:endParaRPr lang="en-IN" dirty="0"/>
          </a:p>
        </p:txBody>
      </p:sp>
      <p:pic>
        <p:nvPicPr>
          <p:cNvPr id="4" name="Picture 3">
            <a:extLst>
              <a:ext uri="{FF2B5EF4-FFF2-40B4-BE49-F238E27FC236}">
                <a16:creationId xmlns:a16="http://schemas.microsoft.com/office/drawing/2014/main" id="{BD85C695-E8E7-13FA-4643-EE730A8C2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74748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E4AA-52B8-F6AF-0546-AF0BFDF655EB}"/>
              </a:ext>
            </a:extLst>
          </p:cNvPr>
          <p:cNvSpPr>
            <a:spLocks noGrp="1"/>
          </p:cNvSpPr>
          <p:nvPr>
            <p:ph type="title"/>
          </p:nvPr>
        </p:nvSpPr>
        <p:spPr/>
        <p:txBody>
          <a:bodyPr/>
          <a:lstStyle/>
          <a:p>
            <a:r>
              <a:rPr lang="en-US" dirty="0"/>
              <a:t>Third-party Modules</a:t>
            </a:r>
            <a:endParaRPr lang="en-IN" dirty="0"/>
          </a:p>
        </p:txBody>
      </p:sp>
      <p:sp>
        <p:nvSpPr>
          <p:cNvPr id="3" name="Content Placeholder 2">
            <a:extLst>
              <a:ext uri="{FF2B5EF4-FFF2-40B4-BE49-F238E27FC236}">
                <a16:creationId xmlns:a16="http://schemas.microsoft.com/office/drawing/2014/main" id="{BF1CDFFA-B408-04AA-2E6E-90CE1EFF0525}"/>
              </a:ext>
            </a:extLst>
          </p:cNvPr>
          <p:cNvSpPr>
            <a:spLocks noGrp="1"/>
          </p:cNvSpPr>
          <p:nvPr>
            <p:ph sz="quarter" idx="13"/>
          </p:nvPr>
        </p:nvSpPr>
        <p:spPr/>
        <p:txBody>
          <a:bodyPr/>
          <a:lstStyle/>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These are modules developed by the community and hosted on </a:t>
            </a:r>
            <a:r>
              <a:rPr kumimoji="0" lang="en-US" altLang="en-US" b="0" i="0" u="none" strike="noStrike" cap="none" normalizeH="0" baseline="0" dirty="0" err="1">
                <a:ln>
                  <a:noFill/>
                </a:ln>
                <a:solidFill>
                  <a:srgbClr val="0D0D0D"/>
                </a:solidFill>
                <a:effectLst/>
                <a:latin typeface="Shone"/>
              </a:rPr>
              <a:t>npm</a:t>
            </a:r>
            <a:r>
              <a:rPr kumimoji="0" lang="en-US" altLang="en-US" b="0" i="0" u="none" strike="noStrike" cap="none" normalizeH="0" baseline="0" dirty="0">
                <a:ln>
                  <a:noFill/>
                </a:ln>
                <a:solidFill>
                  <a:srgbClr val="0D0D0D"/>
                </a:solidFill>
                <a:effectLst/>
                <a:latin typeface="Shone"/>
              </a:rPr>
              <a:t> (Node Package Manager).</a:t>
            </a:r>
          </a:p>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Third-party modules extend the functionality of Node.js and can be easily integrated into applications using </a:t>
            </a:r>
            <a:r>
              <a:rPr kumimoji="0" lang="en-US" altLang="en-US" b="0" i="0" u="none" strike="noStrike" cap="none" normalizeH="0" baseline="0" dirty="0" err="1">
                <a:ln>
                  <a:noFill/>
                </a:ln>
                <a:solidFill>
                  <a:srgbClr val="0D0D0D"/>
                </a:solidFill>
                <a:effectLst/>
                <a:latin typeface="Shone"/>
              </a:rPr>
              <a:t>npm</a:t>
            </a:r>
            <a:r>
              <a:rPr kumimoji="0" lang="en-US" altLang="en-US" b="0" i="0" u="none" strike="noStrike" cap="none" normalizeH="0" baseline="0" dirty="0">
                <a:ln>
                  <a:noFill/>
                </a:ln>
                <a:solidFill>
                  <a:srgbClr val="0D0D0D"/>
                </a:solidFill>
                <a:effectLst/>
                <a:latin typeface="Shone"/>
              </a:rPr>
              <a:t>.</a:t>
            </a:r>
          </a:p>
          <a:p>
            <a:pPr>
              <a:lnSpc>
                <a:spcPct val="150000"/>
              </a:lnSpc>
            </a:pPr>
            <a:endParaRPr lang="en-IN" dirty="0"/>
          </a:p>
        </p:txBody>
      </p:sp>
      <p:pic>
        <p:nvPicPr>
          <p:cNvPr id="4" name="Picture 3">
            <a:extLst>
              <a:ext uri="{FF2B5EF4-FFF2-40B4-BE49-F238E27FC236}">
                <a16:creationId xmlns:a16="http://schemas.microsoft.com/office/drawing/2014/main" id="{9653C4DB-F253-8AD3-E5B1-5ED689ED4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423963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62D0DD-99FC-B858-45EC-BEB6DC768FB2}"/>
              </a:ext>
            </a:extLst>
          </p:cNvPr>
          <p:cNvSpPr>
            <a:spLocks noGrp="1"/>
          </p:cNvSpPr>
          <p:nvPr>
            <p:ph type="title"/>
          </p:nvPr>
        </p:nvSpPr>
        <p:spPr/>
        <p:txBody>
          <a:bodyPr/>
          <a:lstStyle/>
          <a:p>
            <a:r>
              <a:rPr lang="en-US" dirty="0"/>
              <a:t>Local Modules</a:t>
            </a:r>
            <a:endParaRPr lang="en-IN" dirty="0"/>
          </a:p>
        </p:txBody>
      </p:sp>
      <p:sp>
        <p:nvSpPr>
          <p:cNvPr id="5" name="Content Placeholder 4">
            <a:extLst>
              <a:ext uri="{FF2B5EF4-FFF2-40B4-BE49-F238E27FC236}">
                <a16:creationId xmlns:a16="http://schemas.microsoft.com/office/drawing/2014/main" id="{FC69D70D-5518-A1FF-7082-049F0DAA449E}"/>
              </a:ext>
            </a:extLst>
          </p:cNvPr>
          <p:cNvSpPr>
            <a:spLocks noGrp="1"/>
          </p:cNvSpPr>
          <p:nvPr>
            <p:ph sz="quarter" idx="13"/>
          </p:nvPr>
        </p:nvSpPr>
        <p:spPr>
          <a:xfrm>
            <a:off x="594359" y="2281918"/>
            <a:ext cx="7689029" cy="3708517"/>
          </a:xfrm>
        </p:spPr>
        <p:txBody>
          <a:bodyPr>
            <a:normAutofit/>
          </a:bodyPr>
          <a:lstStyle/>
          <a:p>
            <a:pPr>
              <a:lnSpc>
                <a:spcPct val="150000"/>
              </a:lnSpc>
            </a:pPr>
            <a:r>
              <a:rPr lang="en-US" sz="2000" b="0" i="0" dirty="0">
                <a:solidFill>
                  <a:srgbClr val="0D0D0D"/>
                </a:solidFill>
                <a:effectLst/>
                <a:latin typeface="Söhne"/>
              </a:rPr>
              <a:t>Developers can create their own modules by encapsulating related code into separate files.</a:t>
            </a:r>
          </a:p>
          <a:p>
            <a:pPr>
              <a:lnSpc>
                <a:spcPct val="150000"/>
              </a:lnSpc>
            </a:pPr>
            <a:r>
              <a:rPr lang="en-US" sz="2000" b="0" i="0" dirty="0">
                <a:solidFill>
                  <a:srgbClr val="0D0D0D"/>
                </a:solidFill>
                <a:effectLst/>
                <a:latin typeface="Söhne"/>
              </a:rPr>
              <a:t>A module in Node.js is typically defined by creating a JavaScript file that exports one or more functions, objects, or variables.</a:t>
            </a:r>
          </a:p>
        </p:txBody>
      </p:sp>
      <p:pic>
        <p:nvPicPr>
          <p:cNvPr id="2" name="Picture 1">
            <a:extLst>
              <a:ext uri="{FF2B5EF4-FFF2-40B4-BE49-F238E27FC236}">
                <a16:creationId xmlns:a16="http://schemas.microsoft.com/office/drawing/2014/main" id="{D924D99D-7A40-4B9A-575D-D941D579C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42493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DBD3-0241-E140-4102-E21DBC0C2FC7}"/>
              </a:ext>
            </a:extLst>
          </p:cNvPr>
          <p:cNvSpPr>
            <a:spLocks noGrp="1"/>
          </p:cNvSpPr>
          <p:nvPr>
            <p:ph type="title"/>
          </p:nvPr>
        </p:nvSpPr>
        <p:spPr/>
        <p:txBody>
          <a:bodyPr/>
          <a:lstStyle/>
          <a:p>
            <a:r>
              <a:rPr lang="en-US" b="0" dirty="0"/>
              <a:t>Example</a:t>
            </a:r>
            <a:endParaRPr lang="en-IN" b="0" dirty="0"/>
          </a:p>
        </p:txBody>
      </p:sp>
      <p:sp>
        <p:nvSpPr>
          <p:cNvPr id="3" name="Content Placeholder 2">
            <a:extLst>
              <a:ext uri="{FF2B5EF4-FFF2-40B4-BE49-F238E27FC236}">
                <a16:creationId xmlns:a16="http://schemas.microsoft.com/office/drawing/2014/main" id="{7D7F6815-1D58-45A8-5EF1-5959D7406BD3}"/>
              </a:ext>
            </a:extLst>
          </p:cNvPr>
          <p:cNvSpPr>
            <a:spLocks noGrp="1"/>
          </p:cNvSpPr>
          <p:nvPr>
            <p:ph sz="quarter" idx="13"/>
          </p:nvPr>
        </p:nvSpPr>
        <p:spPr>
          <a:xfrm>
            <a:off x="403412" y="2173854"/>
            <a:ext cx="2837329" cy="3708517"/>
          </a:xfrm>
        </p:spPr>
        <p:style>
          <a:lnRef idx="3">
            <a:schemeClr val="lt1"/>
          </a:lnRef>
          <a:fillRef idx="1">
            <a:schemeClr val="accent1"/>
          </a:fillRef>
          <a:effectRef idx="1">
            <a:schemeClr val="accent1"/>
          </a:effectRef>
          <a:fontRef idx="minor">
            <a:schemeClr val="lt1"/>
          </a:fontRef>
        </p:style>
        <p:txBody>
          <a:bodyPr>
            <a:noAutofit/>
          </a:bodyPr>
          <a:lstStyle/>
          <a:p>
            <a:pPr marL="0" indent="0">
              <a:lnSpc>
                <a:spcPct val="100000"/>
              </a:lnSpc>
              <a:buNone/>
            </a:pPr>
            <a:r>
              <a:rPr lang="en-IN" sz="1600" b="0" dirty="0">
                <a:solidFill>
                  <a:schemeClr val="bg1"/>
                </a:solidFill>
                <a:effectLst/>
                <a:latin typeface="Consolas" panose="020B0609020204030204" pitchFamily="49" charset="0"/>
              </a:rPr>
              <a:t>function add (</a:t>
            </a:r>
            <a:r>
              <a:rPr lang="en-IN" sz="1600" b="0" dirty="0" err="1">
                <a:solidFill>
                  <a:schemeClr val="bg1"/>
                </a:solidFill>
                <a:effectLst/>
                <a:latin typeface="Consolas" panose="020B0609020204030204" pitchFamily="49" charset="0"/>
              </a:rPr>
              <a:t>a,b</a:t>
            </a:r>
            <a:r>
              <a:rPr lang="en-IN" sz="1600" b="0" dirty="0">
                <a:solidFill>
                  <a:schemeClr val="bg1"/>
                </a:solidFill>
                <a:effectLst/>
                <a:latin typeface="Consolas" panose="020B0609020204030204" pitchFamily="49" charset="0"/>
              </a:rPr>
              <a:t>) {</a:t>
            </a:r>
          </a:p>
          <a:p>
            <a:pPr marL="0" indent="0">
              <a:lnSpc>
                <a:spcPct val="100000"/>
              </a:lnSpc>
              <a:buNone/>
            </a:pPr>
            <a:r>
              <a:rPr lang="en-IN" sz="1600" b="0" dirty="0">
                <a:solidFill>
                  <a:schemeClr val="bg1"/>
                </a:solidFill>
                <a:effectLst/>
                <a:latin typeface="Consolas" panose="020B0609020204030204" pitchFamily="49" charset="0"/>
              </a:rPr>
              <a:t>    return </a:t>
            </a:r>
            <a:r>
              <a:rPr lang="en-IN" sz="1600" b="0" dirty="0" err="1">
                <a:solidFill>
                  <a:schemeClr val="bg1"/>
                </a:solidFill>
                <a:effectLst/>
                <a:latin typeface="Consolas" panose="020B0609020204030204" pitchFamily="49" charset="0"/>
              </a:rPr>
              <a:t>a+b</a:t>
            </a:r>
            <a:endParaRPr lang="en-IN" sz="1600" b="0" dirty="0">
              <a:solidFill>
                <a:schemeClr val="bg1"/>
              </a:solidFill>
              <a:effectLst/>
              <a:latin typeface="Consolas" panose="020B0609020204030204" pitchFamily="49" charset="0"/>
            </a:endParaRPr>
          </a:p>
          <a:p>
            <a:pPr marL="0" indent="0">
              <a:lnSpc>
                <a:spcPct val="100000"/>
              </a:lnSpc>
              <a:buNone/>
            </a:pPr>
            <a:r>
              <a:rPr lang="en-IN" sz="1600" b="0" dirty="0">
                <a:solidFill>
                  <a:schemeClr val="bg1"/>
                </a:solidFill>
                <a:effectLst/>
                <a:latin typeface="Consolas" panose="020B0609020204030204" pitchFamily="49" charset="0"/>
              </a:rPr>
              <a:t>}</a:t>
            </a:r>
            <a:br>
              <a:rPr lang="en-IN" sz="1600" b="0" dirty="0">
                <a:solidFill>
                  <a:schemeClr val="bg1"/>
                </a:solidFill>
                <a:effectLst/>
                <a:latin typeface="Consolas" panose="020B0609020204030204" pitchFamily="49" charset="0"/>
              </a:rPr>
            </a:br>
            <a:r>
              <a:rPr lang="en-IN" sz="1600" b="0" dirty="0">
                <a:solidFill>
                  <a:schemeClr val="bg1"/>
                </a:solidFill>
                <a:effectLst/>
                <a:latin typeface="Consolas" panose="020B0609020204030204" pitchFamily="49" charset="0"/>
              </a:rPr>
              <a:t>function sub (</a:t>
            </a:r>
            <a:r>
              <a:rPr lang="en-IN" sz="1600" b="0" dirty="0" err="1">
                <a:solidFill>
                  <a:schemeClr val="bg1"/>
                </a:solidFill>
                <a:effectLst/>
                <a:latin typeface="Consolas" panose="020B0609020204030204" pitchFamily="49" charset="0"/>
              </a:rPr>
              <a:t>a,b</a:t>
            </a:r>
            <a:r>
              <a:rPr lang="en-IN" sz="1600" b="0" dirty="0">
                <a:solidFill>
                  <a:schemeClr val="bg1"/>
                </a:solidFill>
                <a:effectLst/>
                <a:latin typeface="Consolas" panose="020B0609020204030204" pitchFamily="49" charset="0"/>
              </a:rPr>
              <a:t>) {</a:t>
            </a:r>
          </a:p>
          <a:p>
            <a:pPr marL="0" indent="0">
              <a:lnSpc>
                <a:spcPct val="100000"/>
              </a:lnSpc>
              <a:buNone/>
            </a:pPr>
            <a:r>
              <a:rPr lang="en-IN" sz="1600" b="0" dirty="0">
                <a:solidFill>
                  <a:schemeClr val="bg1"/>
                </a:solidFill>
                <a:effectLst/>
                <a:latin typeface="Consolas" panose="020B0609020204030204" pitchFamily="49" charset="0"/>
              </a:rPr>
              <a:t>    return a-b</a:t>
            </a:r>
          </a:p>
          <a:p>
            <a:pPr marL="0" indent="0">
              <a:lnSpc>
                <a:spcPct val="100000"/>
              </a:lnSpc>
              <a:buNone/>
            </a:pPr>
            <a:r>
              <a:rPr lang="en-IN" sz="1600" b="0" dirty="0">
                <a:solidFill>
                  <a:schemeClr val="bg1"/>
                </a:solidFill>
                <a:effectLst/>
                <a:latin typeface="Consolas" panose="020B0609020204030204" pitchFamily="49" charset="0"/>
              </a:rPr>
              <a:t>}</a:t>
            </a:r>
            <a:br>
              <a:rPr lang="en-IN" sz="1600" b="0" dirty="0">
                <a:solidFill>
                  <a:schemeClr val="bg1"/>
                </a:solidFill>
                <a:effectLst/>
                <a:latin typeface="Consolas" panose="020B0609020204030204" pitchFamily="49" charset="0"/>
              </a:rPr>
            </a:br>
            <a:r>
              <a:rPr lang="en-IN" sz="1600" b="0" dirty="0">
                <a:solidFill>
                  <a:schemeClr val="bg1"/>
                </a:solidFill>
                <a:effectLst/>
                <a:latin typeface="Consolas" panose="020B0609020204030204" pitchFamily="49" charset="0"/>
              </a:rPr>
              <a:t>function </a:t>
            </a:r>
            <a:r>
              <a:rPr lang="en-IN" sz="1600" b="0" dirty="0" err="1">
                <a:solidFill>
                  <a:schemeClr val="bg1"/>
                </a:solidFill>
                <a:effectLst/>
                <a:latin typeface="Consolas" panose="020B0609020204030204" pitchFamily="49" charset="0"/>
              </a:rPr>
              <a:t>mult</a:t>
            </a:r>
            <a:r>
              <a:rPr lang="en-IN" sz="1600" b="0" dirty="0">
                <a:solidFill>
                  <a:schemeClr val="bg1"/>
                </a:solidFill>
                <a:effectLst/>
                <a:latin typeface="Consolas" panose="020B0609020204030204" pitchFamily="49" charset="0"/>
              </a:rPr>
              <a:t>(</a:t>
            </a:r>
            <a:r>
              <a:rPr lang="en-IN" sz="1600" b="0" dirty="0" err="1">
                <a:solidFill>
                  <a:schemeClr val="bg1"/>
                </a:solidFill>
                <a:effectLst/>
                <a:latin typeface="Consolas" panose="020B0609020204030204" pitchFamily="49" charset="0"/>
              </a:rPr>
              <a:t>a,b</a:t>
            </a:r>
            <a:r>
              <a:rPr lang="en-IN" sz="1600" b="0" dirty="0">
                <a:solidFill>
                  <a:schemeClr val="bg1"/>
                </a:solidFill>
                <a:effectLst/>
                <a:latin typeface="Consolas" panose="020B0609020204030204" pitchFamily="49" charset="0"/>
              </a:rPr>
              <a:t>) {</a:t>
            </a:r>
          </a:p>
          <a:p>
            <a:pPr marL="0" indent="0">
              <a:lnSpc>
                <a:spcPct val="100000"/>
              </a:lnSpc>
              <a:buNone/>
            </a:pPr>
            <a:r>
              <a:rPr lang="en-IN" sz="1600" b="0" dirty="0">
                <a:solidFill>
                  <a:schemeClr val="bg1"/>
                </a:solidFill>
                <a:effectLst/>
                <a:latin typeface="Consolas" panose="020B0609020204030204" pitchFamily="49" charset="0"/>
              </a:rPr>
              <a:t>    return a*b</a:t>
            </a:r>
          </a:p>
          <a:p>
            <a:pPr marL="0" indent="0">
              <a:lnSpc>
                <a:spcPct val="100000"/>
              </a:lnSpc>
              <a:buNone/>
            </a:pPr>
            <a:r>
              <a:rPr lang="en-IN" sz="1600" b="0" dirty="0">
                <a:solidFill>
                  <a:schemeClr val="bg1"/>
                </a:solidFill>
                <a:effectLst/>
                <a:latin typeface="Consolas" panose="020B0609020204030204" pitchFamily="49" charset="0"/>
              </a:rPr>
              <a:t>}</a:t>
            </a:r>
            <a:br>
              <a:rPr lang="en-IN" sz="1600" b="0" dirty="0">
                <a:solidFill>
                  <a:schemeClr val="bg1"/>
                </a:solidFill>
                <a:effectLst/>
                <a:latin typeface="Consolas" panose="020B0609020204030204" pitchFamily="49" charset="0"/>
              </a:rPr>
            </a:br>
            <a:endParaRPr lang="en-IN" sz="1600" b="0" dirty="0">
              <a:solidFill>
                <a:schemeClr val="bg1"/>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6FE84AB0-B29F-92E6-E38E-BD05F444DB4D}"/>
              </a:ext>
            </a:extLst>
          </p:cNvPr>
          <p:cNvSpPr txBox="1">
            <a:spLocks/>
          </p:cNvSpPr>
          <p:nvPr/>
        </p:nvSpPr>
        <p:spPr>
          <a:xfrm>
            <a:off x="7745179" y="3429000"/>
            <a:ext cx="4043410" cy="3197529"/>
          </a:xfrm>
          <a:prstGeom prst="rect">
            <a:avLst/>
          </a:prstGeom>
        </p:spPr>
        <p:style>
          <a:lnRef idx="3">
            <a:schemeClr val="lt1"/>
          </a:lnRef>
          <a:fillRef idx="1">
            <a:schemeClr val="accent2"/>
          </a:fillRef>
          <a:effectRef idx="1">
            <a:schemeClr val="accent2"/>
          </a:effectRef>
          <a:fontRef idx="minor">
            <a:schemeClr val="lt1"/>
          </a:fontRef>
        </p:style>
        <p:txBody>
          <a:bodyPr vert="horz" lIns="0" tIns="228600" rIns="0" bIns="0" rtlCol="0">
            <a:normAutofit lnSpcReduction="10000"/>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0" dirty="0" err="1">
                <a:solidFill>
                  <a:schemeClr val="bg1"/>
                </a:solidFill>
                <a:effectLst/>
                <a:latin typeface="Consolas" panose="020B0609020204030204" pitchFamily="49" charset="0"/>
              </a:rPr>
              <a:t>const</a:t>
            </a:r>
            <a:r>
              <a:rPr lang="en-IN" sz="1600" b="0" dirty="0">
                <a:solidFill>
                  <a:schemeClr val="bg1"/>
                </a:solidFill>
                <a:effectLst/>
                <a:latin typeface="Consolas" panose="020B0609020204030204" pitchFamily="49" charset="0"/>
              </a:rPr>
              <a:t> {add, sub, </a:t>
            </a:r>
            <a:r>
              <a:rPr lang="en-IN" sz="1600" b="0" dirty="0" err="1">
                <a:solidFill>
                  <a:schemeClr val="bg1"/>
                </a:solidFill>
                <a:effectLst/>
                <a:latin typeface="Consolas" panose="020B0609020204030204" pitchFamily="49" charset="0"/>
              </a:rPr>
              <a:t>mult</a:t>
            </a:r>
            <a:r>
              <a:rPr lang="en-IN" sz="1600" b="0" dirty="0">
                <a:solidFill>
                  <a:schemeClr val="bg1"/>
                </a:solidFill>
                <a:effectLst/>
                <a:latin typeface="Consolas" panose="020B0609020204030204" pitchFamily="49" charset="0"/>
              </a:rPr>
              <a:t>, div} = require('./demo')</a:t>
            </a:r>
          </a:p>
          <a:p>
            <a:pPr marL="0" indent="0">
              <a:buNone/>
            </a:pPr>
            <a:br>
              <a:rPr lang="en-IN" sz="1600" b="0" dirty="0">
                <a:solidFill>
                  <a:schemeClr val="bg1"/>
                </a:solidFill>
                <a:effectLst/>
                <a:latin typeface="Consolas" panose="020B0609020204030204" pitchFamily="49" charset="0"/>
              </a:rPr>
            </a:br>
            <a:r>
              <a:rPr lang="en-IN" sz="1600" b="0" dirty="0">
                <a:solidFill>
                  <a:schemeClr val="bg1"/>
                </a:solidFill>
                <a:effectLst/>
                <a:latin typeface="Consolas" panose="020B0609020204030204" pitchFamily="49" charset="0"/>
              </a:rPr>
              <a:t>console.log(add(10,20));</a:t>
            </a:r>
          </a:p>
          <a:p>
            <a:pPr marL="0" indent="0">
              <a:buNone/>
            </a:pPr>
            <a:br>
              <a:rPr lang="en-IN" sz="1600" b="0" dirty="0">
                <a:solidFill>
                  <a:schemeClr val="bg1"/>
                </a:solidFill>
                <a:effectLst/>
                <a:latin typeface="Consolas" panose="020B0609020204030204" pitchFamily="49" charset="0"/>
              </a:rPr>
            </a:br>
            <a:r>
              <a:rPr lang="en-IN" sz="1600" b="0" dirty="0">
                <a:solidFill>
                  <a:schemeClr val="bg1"/>
                </a:solidFill>
                <a:effectLst/>
                <a:latin typeface="Consolas" panose="020B0609020204030204" pitchFamily="49" charset="0"/>
              </a:rPr>
              <a:t>console.log(sub(20,30));</a:t>
            </a:r>
          </a:p>
          <a:p>
            <a:pPr marL="0" indent="0">
              <a:buNone/>
            </a:pPr>
            <a:br>
              <a:rPr lang="en-IN" sz="1600" b="0" dirty="0">
                <a:solidFill>
                  <a:schemeClr val="bg1"/>
                </a:solidFill>
                <a:effectLst/>
                <a:latin typeface="Consolas" panose="020B0609020204030204" pitchFamily="49" charset="0"/>
              </a:rPr>
            </a:br>
            <a:r>
              <a:rPr lang="en-IN" sz="1600" b="0" dirty="0">
                <a:solidFill>
                  <a:schemeClr val="bg1"/>
                </a:solidFill>
                <a:effectLst/>
                <a:latin typeface="Consolas" panose="020B0609020204030204" pitchFamily="49" charset="0"/>
              </a:rPr>
              <a:t>console.log(</a:t>
            </a:r>
            <a:r>
              <a:rPr lang="en-IN" sz="1600" b="0" dirty="0" err="1">
                <a:solidFill>
                  <a:schemeClr val="bg1"/>
                </a:solidFill>
                <a:effectLst/>
                <a:latin typeface="Consolas" panose="020B0609020204030204" pitchFamily="49" charset="0"/>
              </a:rPr>
              <a:t>mult</a:t>
            </a:r>
            <a:r>
              <a:rPr lang="en-IN" sz="1600" b="0" dirty="0">
                <a:solidFill>
                  <a:schemeClr val="bg1"/>
                </a:solidFill>
                <a:effectLst/>
                <a:latin typeface="Consolas" panose="020B0609020204030204" pitchFamily="49" charset="0"/>
              </a:rPr>
              <a:t>(20,10));</a:t>
            </a:r>
          </a:p>
          <a:p>
            <a:pPr marL="0" indent="0">
              <a:buNone/>
            </a:pPr>
            <a:br>
              <a:rPr lang="en-IN" sz="1600" b="0" dirty="0">
                <a:solidFill>
                  <a:schemeClr val="bg1"/>
                </a:solidFill>
                <a:effectLst/>
                <a:latin typeface="Consolas" panose="020B0609020204030204" pitchFamily="49" charset="0"/>
              </a:rPr>
            </a:br>
            <a:r>
              <a:rPr lang="en-IN" sz="1600" b="0" dirty="0">
                <a:solidFill>
                  <a:schemeClr val="bg1"/>
                </a:solidFill>
                <a:effectLst/>
                <a:latin typeface="Consolas" panose="020B0609020204030204" pitchFamily="49" charset="0"/>
              </a:rPr>
              <a:t>console.log(div(5,10));</a:t>
            </a:r>
          </a:p>
          <a:p>
            <a:pPr marL="0" indent="0">
              <a:buNone/>
            </a:pPr>
            <a:endParaRPr lang="en-US" sz="1600" dirty="0">
              <a:solidFill>
                <a:schemeClr val="bg1"/>
              </a:solidFill>
            </a:endParaRPr>
          </a:p>
        </p:txBody>
      </p:sp>
      <p:sp>
        <p:nvSpPr>
          <p:cNvPr id="5" name="Content Placeholder 2">
            <a:extLst>
              <a:ext uri="{FF2B5EF4-FFF2-40B4-BE49-F238E27FC236}">
                <a16:creationId xmlns:a16="http://schemas.microsoft.com/office/drawing/2014/main" id="{2FC23F1F-C428-9A0E-8024-7FD5D7C1D232}"/>
              </a:ext>
            </a:extLst>
          </p:cNvPr>
          <p:cNvSpPr txBox="1">
            <a:spLocks/>
          </p:cNvSpPr>
          <p:nvPr/>
        </p:nvSpPr>
        <p:spPr>
          <a:xfrm>
            <a:off x="2964913" y="4294808"/>
            <a:ext cx="4108240" cy="2331721"/>
          </a:xfrm>
          <a:prstGeom prst="rect">
            <a:avLst/>
          </a:prstGeom>
        </p:spPr>
        <p:style>
          <a:lnRef idx="1">
            <a:schemeClr val="accent1"/>
          </a:lnRef>
          <a:fillRef idx="3">
            <a:schemeClr val="accent1"/>
          </a:fillRef>
          <a:effectRef idx="2">
            <a:schemeClr val="accent1"/>
          </a:effectRef>
          <a:fontRef idx="minor">
            <a:schemeClr val="lt1"/>
          </a:fontRef>
        </p:style>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sz="1600" b="0" dirty="0">
                <a:solidFill>
                  <a:schemeClr val="bg1"/>
                </a:solidFill>
                <a:effectLst/>
                <a:latin typeface="Consolas" panose="020B0609020204030204" pitchFamily="49" charset="0"/>
              </a:rPr>
              <a:t>function div(</a:t>
            </a:r>
            <a:r>
              <a:rPr lang="en-IN" sz="1600" b="0" dirty="0" err="1">
                <a:solidFill>
                  <a:schemeClr val="bg1"/>
                </a:solidFill>
                <a:effectLst/>
                <a:latin typeface="Consolas" panose="020B0609020204030204" pitchFamily="49" charset="0"/>
              </a:rPr>
              <a:t>a,b</a:t>
            </a:r>
            <a:r>
              <a:rPr lang="en-IN" sz="1600" b="0" dirty="0">
                <a:solidFill>
                  <a:schemeClr val="bg1"/>
                </a:solidFill>
                <a:effectLst/>
                <a:latin typeface="Consolas" panose="020B0609020204030204" pitchFamily="49" charset="0"/>
              </a:rPr>
              <a:t>) {</a:t>
            </a:r>
          </a:p>
          <a:p>
            <a:pPr marL="0" indent="0">
              <a:lnSpc>
                <a:spcPct val="100000"/>
              </a:lnSpc>
              <a:buNone/>
            </a:pPr>
            <a:r>
              <a:rPr lang="en-IN" sz="1600" b="0" dirty="0">
                <a:solidFill>
                  <a:schemeClr val="bg1"/>
                </a:solidFill>
                <a:effectLst/>
                <a:latin typeface="Consolas" panose="020B0609020204030204" pitchFamily="49" charset="0"/>
              </a:rPr>
              <a:t>    return a/b</a:t>
            </a:r>
          </a:p>
          <a:p>
            <a:pPr marL="0" indent="0">
              <a:lnSpc>
                <a:spcPct val="100000"/>
              </a:lnSpc>
              <a:buNone/>
            </a:pPr>
            <a:r>
              <a:rPr lang="en-IN" sz="1600" b="0" dirty="0">
                <a:solidFill>
                  <a:schemeClr val="bg1"/>
                </a:solidFill>
                <a:effectLst/>
                <a:latin typeface="Consolas" panose="020B0609020204030204" pitchFamily="49" charset="0"/>
              </a:rPr>
              <a:t>}</a:t>
            </a:r>
            <a:br>
              <a:rPr lang="en-IN" sz="1600" b="0" dirty="0">
                <a:solidFill>
                  <a:schemeClr val="bg1"/>
                </a:solidFill>
                <a:effectLst/>
                <a:latin typeface="Consolas" panose="020B0609020204030204" pitchFamily="49" charset="0"/>
              </a:rPr>
            </a:br>
            <a:r>
              <a:rPr lang="en-IN" sz="1600" b="0" dirty="0" err="1">
                <a:solidFill>
                  <a:schemeClr val="bg1"/>
                </a:solidFill>
                <a:effectLst/>
                <a:latin typeface="Consolas" panose="020B0609020204030204" pitchFamily="49" charset="0"/>
              </a:rPr>
              <a:t>module.exports</a:t>
            </a:r>
            <a:r>
              <a:rPr lang="en-IN" sz="1600" b="0" dirty="0">
                <a:solidFill>
                  <a:schemeClr val="bg1"/>
                </a:solidFill>
                <a:effectLst/>
                <a:latin typeface="Consolas" panose="020B0609020204030204" pitchFamily="49" charset="0"/>
              </a:rPr>
              <a:t> = {add, sub, </a:t>
            </a:r>
            <a:r>
              <a:rPr lang="en-IN" sz="1600" b="0" dirty="0" err="1">
                <a:solidFill>
                  <a:schemeClr val="bg1"/>
                </a:solidFill>
                <a:effectLst/>
                <a:latin typeface="Consolas" panose="020B0609020204030204" pitchFamily="49" charset="0"/>
              </a:rPr>
              <a:t>mult</a:t>
            </a:r>
            <a:r>
              <a:rPr lang="en-IN" sz="1600" b="0" dirty="0">
                <a:solidFill>
                  <a:schemeClr val="bg1"/>
                </a:solidFill>
                <a:effectLst/>
                <a:latin typeface="Consolas" panose="020B0609020204030204" pitchFamily="49" charset="0"/>
              </a:rPr>
              <a:t>, div}</a:t>
            </a:r>
          </a:p>
        </p:txBody>
      </p:sp>
      <p:pic>
        <p:nvPicPr>
          <p:cNvPr id="6" name="Picture 5">
            <a:extLst>
              <a:ext uri="{FF2B5EF4-FFF2-40B4-BE49-F238E27FC236}">
                <a16:creationId xmlns:a16="http://schemas.microsoft.com/office/drawing/2014/main" id="{CB0C048B-4F43-251E-4ABA-2DEF31FDD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02689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CC1E-B072-FECA-87A8-D022CD41AEB0}"/>
              </a:ext>
            </a:extLst>
          </p:cNvPr>
          <p:cNvSpPr>
            <a:spLocks noGrp="1"/>
          </p:cNvSpPr>
          <p:nvPr>
            <p:ph type="title"/>
          </p:nvPr>
        </p:nvSpPr>
        <p:spPr/>
        <p:txBody>
          <a:bodyPr/>
          <a:lstStyle/>
          <a:p>
            <a:r>
              <a:rPr lang="en-IN" b="0" i="0" dirty="0">
                <a:solidFill>
                  <a:srgbClr val="0D0D0D"/>
                </a:solidFill>
                <a:effectLst/>
                <a:latin typeface="Georgia (Headings)"/>
              </a:rPr>
              <a:t>Built-in Modules</a:t>
            </a:r>
            <a:endParaRPr lang="en-IN" b="0" dirty="0">
              <a:latin typeface="Georgia (Headings)"/>
            </a:endParaRPr>
          </a:p>
        </p:txBody>
      </p:sp>
      <p:sp>
        <p:nvSpPr>
          <p:cNvPr id="10" name="Rectangle 7">
            <a:extLst>
              <a:ext uri="{FF2B5EF4-FFF2-40B4-BE49-F238E27FC236}">
                <a16:creationId xmlns:a16="http://schemas.microsoft.com/office/drawing/2014/main" id="{C29CAC20-68AB-F615-A206-73D2DE4B4CCC}"/>
              </a:ext>
            </a:extLst>
          </p:cNvPr>
          <p:cNvSpPr>
            <a:spLocks noGrp="1" noChangeArrowheads="1"/>
          </p:cNvSpPr>
          <p:nvPr>
            <p:ph sz="quarter" idx="13"/>
          </p:nvPr>
        </p:nvSpPr>
        <p:spPr bwMode="auto">
          <a:xfrm>
            <a:off x="2084294" y="2118656"/>
            <a:ext cx="9507071" cy="3845926"/>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198375" numCol="1" anchor="ctr" anchorCtr="0" compatLnSpc="1">
            <a:prstTxWarp prst="textNoShape">
              <a:avLst/>
            </a:prstTxWarp>
            <a:spAutoFit/>
          </a:bodyPr>
          <a:lstStyle/>
          <a:p>
            <a:pPr eaLnBrk="0" fontAlgn="base" hangingPunct="0">
              <a:lnSpc>
                <a:spcPct val="150000"/>
              </a:lnSpc>
              <a:spcBef>
                <a:spcPct val="0"/>
              </a:spcBef>
              <a:spcAft>
                <a:spcPct val="0"/>
              </a:spcAft>
            </a:pPr>
            <a:endParaRPr kumimoji="0" lang="en-US" altLang="en-US" b="0" i="0" u="none" strike="noStrike" cap="none" normalizeH="0" baseline="0" dirty="0">
              <a:ln>
                <a:noFill/>
              </a:ln>
              <a:solidFill>
                <a:schemeClr val="tx1"/>
              </a:solidFill>
              <a:effectLst/>
              <a:latin typeface="Shone"/>
            </a:endParaRPr>
          </a:p>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Core modules provide essential functionalities for common tasks such as file system operations, HTTP requests, path manipulation, etc.</a:t>
            </a:r>
          </a:p>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Examples of core modules include </a:t>
            </a:r>
            <a:r>
              <a:rPr kumimoji="0" lang="en-US" altLang="en-US" b="1" i="0" u="none" strike="noStrike" cap="none" normalizeH="0" baseline="0" dirty="0">
                <a:ln>
                  <a:noFill/>
                </a:ln>
                <a:solidFill>
                  <a:srgbClr val="0D0D0D"/>
                </a:solidFill>
                <a:effectLst/>
                <a:latin typeface="Shone"/>
              </a:rPr>
              <a:t>fs</a:t>
            </a:r>
            <a:r>
              <a:rPr kumimoji="0" lang="en-US" altLang="en-US" b="0" i="0" u="none" strike="noStrike" cap="none" normalizeH="0" baseline="0" dirty="0">
                <a:ln>
                  <a:noFill/>
                </a:ln>
                <a:solidFill>
                  <a:srgbClr val="0D0D0D"/>
                </a:solidFill>
                <a:effectLst/>
                <a:latin typeface="Shone"/>
              </a:rPr>
              <a:t> (file system), </a:t>
            </a:r>
            <a:r>
              <a:rPr kumimoji="0" lang="en-US" altLang="en-US" b="1" i="0" u="none" strike="noStrike" cap="none" normalizeH="0" baseline="0" dirty="0">
                <a:ln>
                  <a:noFill/>
                </a:ln>
                <a:solidFill>
                  <a:srgbClr val="0D0D0D"/>
                </a:solidFill>
                <a:effectLst/>
                <a:latin typeface="Shone"/>
              </a:rPr>
              <a:t>http</a:t>
            </a:r>
            <a:r>
              <a:rPr kumimoji="0" lang="en-US" altLang="en-US" b="0" i="0" u="none" strike="noStrike" cap="none" normalizeH="0" baseline="0" dirty="0">
                <a:ln>
                  <a:noFill/>
                </a:ln>
                <a:solidFill>
                  <a:srgbClr val="0D0D0D"/>
                </a:solidFill>
                <a:effectLst/>
                <a:latin typeface="Shone"/>
              </a:rPr>
              <a:t> (HTTP server and client), </a:t>
            </a:r>
            <a:r>
              <a:rPr kumimoji="0" lang="en-US" altLang="en-US" b="1" i="0" u="none" strike="noStrike" cap="none" normalizeH="0" baseline="0" dirty="0">
                <a:ln>
                  <a:noFill/>
                </a:ln>
                <a:solidFill>
                  <a:srgbClr val="0D0D0D"/>
                </a:solidFill>
                <a:effectLst/>
                <a:latin typeface="Shone"/>
              </a:rPr>
              <a:t>path</a:t>
            </a:r>
            <a:r>
              <a:rPr kumimoji="0" lang="en-US" altLang="en-US" b="0" i="0" u="none" strike="noStrike" cap="none" normalizeH="0" baseline="0" dirty="0">
                <a:ln>
                  <a:noFill/>
                </a:ln>
                <a:solidFill>
                  <a:srgbClr val="0D0D0D"/>
                </a:solidFill>
                <a:effectLst/>
                <a:latin typeface="Shone"/>
              </a:rPr>
              <a:t> (path manipulation), etc.</a:t>
            </a:r>
          </a:p>
          <a:p>
            <a:pPr marL="800100" lvl="1" indent="-342900" eaLnBrk="0" fontAlgn="base" hangingPunct="0">
              <a:lnSpc>
                <a:spcPct val="150000"/>
              </a:lnSpc>
              <a:spcBef>
                <a:spcPct val="0"/>
              </a:spcBef>
              <a:spcAft>
                <a:spcPct val="0"/>
              </a:spcAft>
            </a:pPr>
            <a:r>
              <a:rPr kumimoji="0" lang="en-US" altLang="en-US" b="0" i="0" u="none" strike="noStrike" cap="none" normalizeH="0" baseline="0" dirty="0">
                <a:ln>
                  <a:noFill/>
                </a:ln>
                <a:solidFill>
                  <a:srgbClr val="0D0D0D"/>
                </a:solidFill>
                <a:effectLst/>
                <a:latin typeface="Shone"/>
              </a:rPr>
              <a:t>Core modules can be directly imported into Node.js applications using the </a:t>
            </a:r>
            <a:r>
              <a:rPr kumimoji="0" lang="en-US" altLang="en-US" b="1" i="0" u="none" strike="noStrike" cap="none" normalizeH="0" baseline="0" dirty="0">
                <a:ln>
                  <a:noFill/>
                </a:ln>
                <a:solidFill>
                  <a:srgbClr val="0D0D0D"/>
                </a:solidFill>
                <a:effectLst/>
                <a:latin typeface="Shone"/>
              </a:rPr>
              <a:t>require</a:t>
            </a:r>
            <a:r>
              <a:rPr kumimoji="0" lang="en-US" altLang="en-US" b="0" i="0" u="none" strike="noStrike" cap="none" normalizeH="0" baseline="0" dirty="0">
                <a:ln>
                  <a:noFill/>
                </a:ln>
                <a:solidFill>
                  <a:srgbClr val="0D0D0D"/>
                </a:solidFill>
                <a:effectLst/>
                <a:latin typeface="Shone"/>
              </a:rPr>
              <a:t> function without needing to install any additional packages.</a:t>
            </a:r>
          </a:p>
          <a:p>
            <a:pPr eaLnBrk="0" fontAlgn="base" hangingPunct="0">
              <a:lnSpc>
                <a:spcPct val="150000"/>
              </a:lnSpc>
              <a:spcBef>
                <a:spcPct val="0"/>
              </a:spcBef>
              <a:spcAft>
                <a:spcPct val="0"/>
              </a:spcAft>
            </a:pPr>
            <a:endParaRPr kumimoji="0" lang="en-US" altLang="en-US" b="0" i="0" u="none" strike="noStrike" cap="none" normalizeH="0" baseline="0" dirty="0">
              <a:ln>
                <a:noFill/>
              </a:ln>
              <a:solidFill>
                <a:schemeClr val="tx1"/>
              </a:solidFill>
              <a:effectLst/>
              <a:latin typeface="Shone"/>
            </a:endParaRPr>
          </a:p>
        </p:txBody>
      </p:sp>
      <p:pic>
        <p:nvPicPr>
          <p:cNvPr id="3" name="Picture 2">
            <a:extLst>
              <a:ext uri="{FF2B5EF4-FFF2-40B4-BE49-F238E27FC236}">
                <a16:creationId xmlns:a16="http://schemas.microsoft.com/office/drawing/2014/main" id="{6E6AA913-CF56-6A1D-B775-57E039682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98571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B074-E853-4331-BD5B-696CAF79BA85}"/>
              </a:ext>
            </a:extLst>
          </p:cNvPr>
          <p:cNvSpPr>
            <a:spLocks noGrp="1"/>
          </p:cNvSpPr>
          <p:nvPr>
            <p:ph type="title"/>
          </p:nvPr>
        </p:nvSpPr>
        <p:spPr/>
        <p:txBody>
          <a:bodyPr/>
          <a:lstStyle/>
          <a:p>
            <a:r>
              <a:rPr lang="en-US" dirty="0"/>
              <a:t>FS Modules</a:t>
            </a:r>
            <a:endParaRPr lang="en-IN" dirty="0"/>
          </a:p>
        </p:txBody>
      </p:sp>
      <p:sp>
        <p:nvSpPr>
          <p:cNvPr id="3" name="Content Placeholder 2">
            <a:extLst>
              <a:ext uri="{FF2B5EF4-FFF2-40B4-BE49-F238E27FC236}">
                <a16:creationId xmlns:a16="http://schemas.microsoft.com/office/drawing/2014/main" id="{00CF699C-7418-0F4B-287B-711AF2DA9BF6}"/>
              </a:ext>
            </a:extLst>
          </p:cNvPr>
          <p:cNvSpPr>
            <a:spLocks noGrp="1"/>
          </p:cNvSpPr>
          <p:nvPr>
            <p:ph sz="quarter" idx="13"/>
          </p:nvPr>
        </p:nvSpPr>
        <p:spPr/>
        <p:txBody>
          <a:bodyPr/>
          <a:lstStyle/>
          <a:p>
            <a:pPr>
              <a:lnSpc>
                <a:spcPct val="150000"/>
              </a:lnSpc>
            </a:pPr>
            <a:r>
              <a:rPr lang="en-US" b="0" i="0" dirty="0">
                <a:solidFill>
                  <a:srgbClr val="0D0D0D"/>
                </a:solidFill>
                <a:effectLst/>
                <a:latin typeface="Söhne"/>
              </a:rPr>
              <a:t>The "fs" module typically refers to the file system module in Node.js. Node.js is a popular JavaScript runtime built on Chrome's V8 JavaScript engine, primarily used for server-side applications. The file system module allows you to interact with the file system on your computer.</a:t>
            </a:r>
            <a:endParaRPr lang="en-IN" dirty="0"/>
          </a:p>
        </p:txBody>
      </p:sp>
      <p:pic>
        <p:nvPicPr>
          <p:cNvPr id="4" name="Picture 3">
            <a:extLst>
              <a:ext uri="{FF2B5EF4-FFF2-40B4-BE49-F238E27FC236}">
                <a16:creationId xmlns:a16="http://schemas.microsoft.com/office/drawing/2014/main" id="{525AF2F9-E18B-11A6-6F3D-AE67DE266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74451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9465-CA0D-24A9-036A-BEB59B1C0EC5}"/>
              </a:ext>
            </a:extLst>
          </p:cNvPr>
          <p:cNvSpPr>
            <a:spLocks noGrp="1"/>
          </p:cNvSpPr>
          <p:nvPr>
            <p:ph type="title"/>
          </p:nvPr>
        </p:nvSpPr>
        <p:spPr/>
        <p:txBody>
          <a:bodyPr/>
          <a:lstStyle/>
          <a:p>
            <a:r>
              <a:rPr lang="en-IN" b="1" i="0" dirty="0">
                <a:solidFill>
                  <a:srgbClr val="0D0D0D"/>
                </a:solidFill>
                <a:effectLst/>
                <a:latin typeface="Arial (Headings)"/>
              </a:rPr>
              <a:t>Use Cases</a:t>
            </a:r>
            <a:endParaRPr lang="en-IN" dirty="0">
              <a:latin typeface="Arial (Headings)"/>
            </a:endParaRPr>
          </a:p>
        </p:txBody>
      </p:sp>
      <p:sp>
        <p:nvSpPr>
          <p:cNvPr id="3" name="Content Placeholder 2">
            <a:extLst>
              <a:ext uri="{FF2B5EF4-FFF2-40B4-BE49-F238E27FC236}">
                <a16:creationId xmlns:a16="http://schemas.microsoft.com/office/drawing/2014/main" id="{0483E2BB-EAF5-39BF-11FA-C1CEE47DED04}"/>
              </a:ext>
            </a:extLst>
          </p:cNvPr>
          <p:cNvSpPr>
            <a:spLocks noGrp="1"/>
          </p:cNvSpPr>
          <p:nvPr>
            <p:ph sz="quarter" idx="13"/>
          </p:nvPr>
        </p:nvSpPr>
        <p:spPr/>
        <p:txBody>
          <a:bodyPr/>
          <a:lstStyle/>
          <a:p>
            <a:pPr>
              <a:lnSpc>
                <a:spcPct val="150000"/>
              </a:lnSpc>
            </a:pPr>
            <a:r>
              <a:rPr lang="en-US" b="0" i="0" dirty="0">
                <a:solidFill>
                  <a:srgbClr val="0D0D0D"/>
                </a:solidFill>
                <a:effectLst/>
                <a:latin typeface="Söhne"/>
              </a:rPr>
              <a:t>You can read,  write, append(insert) data, delete, rename to files using functions like “</a:t>
            </a:r>
            <a:r>
              <a:rPr lang="en-IN" b="1" i="0" dirty="0" err="1">
                <a:solidFill>
                  <a:srgbClr val="0D0D0D"/>
                </a:solidFill>
                <a:effectLst/>
                <a:latin typeface="Söhne Mono"/>
              </a:rPr>
              <a:t>fs.readFile</a:t>
            </a:r>
            <a:r>
              <a:rPr lang="en-IN" b="1" i="0" dirty="0">
                <a:solidFill>
                  <a:srgbClr val="0D0D0D"/>
                </a:solidFill>
                <a:effectLst/>
                <a:latin typeface="Söhne Mono"/>
              </a:rPr>
              <a:t>()</a:t>
            </a:r>
            <a:r>
              <a:rPr lang="en-US" b="0" i="0" dirty="0">
                <a:solidFill>
                  <a:srgbClr val="0D0D0D"/>
                </a:solidFill>
                <a:effectLst/>
                <a:latin typeface="Söhne"/>
              </a:rPr>
              <a:t>”, “</a:t>
            </a:r>
            <a:r>
              <a:rPr lang="en-IN" b="1" i="0" dirty="0" err="1">
                <a:solidFill>
                  <a:srgbClr val="0D0D0D"/>
                </a:solidFill>
                <a:effectLst/>
                <a:latin typeface="Söhne Mono"/>
              </a:rPr>
              <a:t>fs.writeFile</a:t>
            </a:r>
            <a:r>
              <a:rPr lang="en-IN" b="1" i="0" dirty="0">
                <a:solidFill>
                  <a:srgbClr val="0D0D0D"/>
                </a:solidFill>
                <a:effectLst/>
                <a:latin typeface="Söhne Mono"/>
              </a:rPr>
              <a:t>()</a:t>
            </a:r>
            <a:r>
              <a:rPr lang="en-US" b="0" i="0" dirty="0">
                <a:solidFill>
                  <a:srgbClr val="0D0D0D"/>
                </a:solidFill>
                <a:effectLst/>
                <a:latin typeface="Söhne"/>
              </a:rPr>
              <a:t>”, “</a:t>
            </a:r>
            <a:r>
              <a:rPr lang="en-IN" b="1" i="0" dirty="0" err="1">
                <a:solidFill>
                  <a:srgbClr val="0D0D0D"/>
                </a:solidFill>
                <a:effectLst/>
                <a:latin typeface="Söhne Mono"/>
              </a:rPr>
              <a:t>fs.rename</a:t>
            </a:r>
            <a:r>
              <a:rPr lang="en-IN" b="1" i="0" dirty="0">
                <a:solidFill>
                  <a:srgbClr val="0D0D0D"/>
                </a:solidFill>
                <a:effectLst/>
                <a:latin typeface="Söhne Mono"/>
              </a:rPr>
              <a:t>()</a:t>
            </a:r>
            <a:r>
              <a:rPr lang="en-US" b="0" i="0" dirty="0">
                <a:solidFill>
                  <a:srgbClr val="0D0D0D"/>
                </a:solidFill>
                <a:effectLst/>
                <a:latin typeface="Söhne"/>
              </a:rPr>
              <a:t>”,”</a:t>
            </a:r>
            <a:r>
              <a:rPr lang="en-IN" b="1" i="0" dirty="0">
                <a:solidFill>
                  <a:srgbClr val="0D0D0D"/>
                </a:solidFill>
                <a:effectLst/>
                <a:latin typeface="Söhne Mono"/>
              </a:rPr>
              <a:t> </a:t>
            </a:r>
            <a:r>
              <a:rPr lang="en-IN" b="1" i="0" dirty="0" err="1">
                <a:solidFill>
                  <a:srgbClr val="0D0D0D"/>
                </a:solidFill>
                <a:effectLst/>
                <a:latin typeface="Söhne Mono"/>
              </a:rPr>
              <a:t>fs.delete</a:t>
            </a:r>
            <a:r>
              <a:rPr lang="en-IN" b="1" i="0" dirty="0">
                <a:solidFill>
                  <a:srgbClr val="0D0D0D"/>
                </a:solidFill>
                <a:effectLst/>
                <a:latin typeface="Söhne Mono"/>
              </a:rPr>
              <a:t>()</a:t>
            </a:r>
            <a:r>
              <a:rPr lang="en-US" b="0" i="0" dirty="0">
                <a:solidFill>
                  <a:srgbClr val="0D0D0D"/>
                </a:solidFill>
                <a:effectLst/>
                <a:latin typeface="Söhne"/>
              </a:rPr>
              <a:t>”, </a:t>
            </a:r>
            <a:r>
              <a:rPr lang="en-US" b="1" i="0" dirty="0">
                <a:solidFill>
                  <a:srgbClr val="0D0D0D"/>
                </a:solidFill>
                <a:effectLst/>
                <a:latin typeface="Söhne"/>
              </a:rPr>
              <a:t>“</a:t>
            </a:r>
            <a:r>
              <a:rPr lang="en-US" b="1" i="0" dirty="0" err="1">
                <a:solidFill>
                  <a:srgbClr val="0D0D0D"/>
                </a:solidFill>
                <a:effectLst/>
                <a:latin typeface="Söhne"/>
              </a:rPr>
              <a:t>fs.append</a:t>
            </a:r>
            <a:r>
              <a:rPr lang="en-US" b="1" i="0" dirty="0">
                <a:solidFill>
                  <a:srgbClr val="0D0D0D"/>
                </a:solidFill>
                <a:effectLst/>
                <a:latin typeface="Söhne"/>
              </a:rPr>
              <a:t>”, etc.</a:t>
            </a:r>
            <a:endParaRPr lang="en-IN" b="1" dirty="0"/>
          </a:p>
        </p:txBody>
      </p:sp>
      <p:pic>
        <p:nvPicPr>
          <p:cNvPr id="4" name="Picture 3">
            <a:extLst>
              <a:ext uri="{FF2B5EF4-FFF2-40B4-BE49-F238E27FC236}">
                <a16:creationId xmlns:a16="http://schemas.microsoft.com/office/drawing/2014/main" id="{3493AA3F-478E-2A21-89B8-D317AC22D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38342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F2BB-A58C-874F-0BFD-7BD77091C76E}"/>
              </a:ext>
            </a:extLst>
          </p:cNvPr>
          <p:cNvSpPr>
            <a:spLocks noGrp="1"/>
          </p:cNvSpPr>
          <p:nvPr>
            <p:ph type="title"/>
          </p:nvPr>
        </p:nvSpPr>
        <p:spPr/>
        <p:txBody>
          <a:bodyPr/>
          <a:lstStyle/>
          <a:p>
            <a:r>
              <a:rPr lang="en-US" dirty="0"/>
              <a:t>To Create File</a:t>
            </a:r>
            <a:endParaRPr lang="en-IN" dirty="0"/>
          </a:p>
        </p:txBody>
      </p:sp>
      <p:sp>
        <p:nvSpPr>
          <p:cNvPr id="3" name="Content Placeholder 2">
            <a:extLst>
              <a:ext uri="{FF2B5EF4-FFF2-40B4-BE49-F238E27FC236}">
                <a16:creationId xmlns:a16="http://schemas.microsoft.com/office/drawing/2014/main" id="{C80854C5-454A-6193-BD32-61F149DC9DAE}"/>
              </a:ext>
            </a:extLst>
          </p:cNvPr>
          <p:cNvSpPr>
            <a:spLocks noGrp="1"/>
          </p:cNvSpPr>
          <p:nvPr>
            <p:ph sz="quarter" idx="13"/>
          </p:nvPr>
        </p:nvSpPr>
        <p:spPr>
          <a:xfrm>
            <a:off x="3859306" y="1783080"/>
            <a:ext cx="7810500" cy="3699328"/>
          </a:xfrm>
        </p:spPr>
        <p:txBody>
          <a:bodyPr>
            <a:noAutofit/>
          </a:bodyPr>
          <a:lstStyle/>
          <a:p>
            <a:pPr marL="0" indent="0">
              <a:lnSpc>
                <a:spcPct val="100000"/>
              </a:lnSpc>
              <a:buNone/>
            </a:pPr>
            <a:r>
              <a:rPr lang="en-IN" b="0" dirty="0" err="1">
                <a:effectLst/>
                <a:latin typeface="Söhne"/>
              </a:rPr>
              <a:t>const</a:t>
            </a:r>
            <a:r>
              <a:rPr lang="en-IN" b="0" dirty="0">
                <a:effectLst/>
                <a:latin typeface="Söhne"/>
              </a:rPr>
              <a:t> fs = require('fs')</a:t>
            </a:r>
            <a:br>
              <a:rPr lang="en-IN" b="0" dirty="0">
                <a:effectLst/>
                <a:latin typeface="Söhne"/>
              </a:rPr>
            </a:br>
            <a:r>
              <a:rPr lang="en-IN" b="0" dirty="0" err="1">
                <a:effectLst/>
                <a:latin typeface="Söhne"/>
              </a:rPr>
              <a:t>const</a:t>
            </a:r>
            <a:r>
              <a:rPr lang="en-IN" b="0" dirty="0">
                <a:effectLst/>
                <a:latin typeface="Söhne"/>
              </a:rPr>
              <a:t> content = "&lt;h1&gt;This is </a:t>
            </a:r>
            <a:r>
              <a:rPr lang="en-IN" b="0" dirty="0" err="1">
                <a:effectLst/>
                <a:latin typeface="Söhne"/>
              </a:rPr>
              <a:t>HTMl</a:t>
            </a:r>
            <a:r>
              <a:rPr lang="en-IN" b="0" dirty="0">
                <a:effectLst/>
                <a:latin typeface="Söhne"/>
              </a:rPr>
              <a:t> File&lt;/h1&gt;"</a:t>
            </a:r>
            <a:br>
              <a:rPr lang="en-IN" b="0" dirty="0">
                <a:effectLst/>
                <a:latin typeface="Söhne"/>
              </a:rPr>
            </a:br>
            <a:r>
              <a:rPr lang="en-IN" b="0" dirty="0" err="1">
                <a:effectLst/>
                <a:latin typeface="Söhne"/>
              </a:rPr>
              <a:t>fs.writeFile</a:t>
            </a:r>
            <a:r>
              <a:rPr lang="en-IN" b="0" dirty="0">
                <a:effectLst/>
                <a:latin typeface="Söhne"/>
              </a:rPr>
              <a:t> ('index.html', content ,(</a:t>
            </a:r>
            <a:r>
              <a:rPr lang="en-IN" b="0" dirty="0" err="1">
                <a:effectLst/>
                <a:latin typeface="Söhne"/>
              </a:rPr>
              <a:t>err,data</a:t>
            </a:r>
            <a:r>
              <a:rPr lang="en-IN" b="0" dirty="0">
                <a:effectLst/>
                <a:latin typeface="Söhne"/>
              </a:rPr>
              <a:t>) =&gt; {</a:t>
            </a:r>
          </a:p>
          <a:p>
            <a:pPr marL="0" indent="0">
              <a:lnSpc>
                <a:spcPct val="100000"/>
              </a:lnSpc>
              <a:buNone/>
            </a:pPr>
            <a:r>
              <a:rPr lang="en-IN" b="0" dirty="0">
                <a:effectLst/>
                <a:latin typeface="Söhne"/>
              </a:rPr>
              <a:t>    if (err) {</a:t>
            </a:r>
          </a:p>
          <a:p>
            <a:pPr marL="0" indent="0">
              <a:lnSpc>
                <a:spcPct val="100000"/>
              </a:lnSpc>
              <a:buNone/>
            </a:pPr>
            <a:r>
              <a:rPr lang="en-IN" b="0" dirty="0">
                <a:effectLst/>
                <a:latin typeface="Söhne"/>
              </a:rPr>
              <a:t>        return </a:t>
            </a:r>
          </a:p>
          <a:p>
            <a:pPr marL="0" indent="0">
              <a:lnSpc>
                <a:spcPct val="100000"/>
              </a:lnSpc>
              <a:buNone/>
            </a:pPr>
            <a:r>
              <a:rPr lang="en-IN" b="0" dirty="0">
                <a:effectLst/>
                <a:latin typeface="Söhne"/>
              </a:rPr>
              <a:t>        console.log(err);</a:t>
            </a:r>
          </a:p>
          <a:p>
            <a:pPr marL="0" indent="0">
              <a:lnSpc>
                <a:spcPct val="100000"/>
              </a:lnSpc>
              <a:buNone/>
            </a:pPr>
            <a:r>
              <a:rPr lang="en-IN" b="0" dirty="0">
                <a:effectLst/>
                <a:latin typeface="Söhne"/>
              </a:rPr>
              <a:t>    }</a:t>
            </a:r>
            <a:br>
              <a:rPr lang="en-IN" b="0" dirty="0">
                <a:effectLst/>
                <a:latin typeface="Söhne"/>
              </a:rPr>
            </a:br>
            <a:r>
              <a:rPr lang="en-IN" b="0" dirty="0">
                <a:effectLst/>
                <a:latin typeface="Söhne"/>
              </a:rPr>
              <a:t>    console.log("File created </a:t>
            </a:r>
            <a:r>
              <a:rPr lang="en-IN" b="0" dirty="0" err="1">
                <a:effectLst/>
                <a:latin typeface="Söhne"/>
              </a:rPr>
              <a:t>Sucessfully</a:t>
            </a:r>
            <a:r>
              <a:rPr lang="en-IN" b="0" dirty="0">
                <a:effectLst/>
                <a:latin typeface="Söhne"/>
              </a:rPr>
              <a:t>");</a:t>
            </a:r>
          </a:p>
          <a:p>
            <a:pPr marL="0" indent="0">
              <a:lnSpc>
                <a:spcPct val="100000"/>
              </a:lnSpc>
              <a:buNone/>
            </a:pPr>
            <a:r>
              <a:rPr lang="en-IN" b="0" dirty="0">
                <a:effectLst/>
                <a:latin typeface="Söhne"/>
              </a:rPr>
              <a:t>})</a:t>
            </a:r>
          </a:p>
          <a:p>
            <a:pPr marL="0" indent="0">
              <a:lnSpc>
                <a:spcPct val="100000"/>
              </a:lnSpc>
              <a:buNone/>
            </a:pPr>
            <a:endParaRPr lang="en-IN" dirty="0">
              <a:latin typeface="Söhne"/>
            </a:endParaRPr>
          </a:p>
        </p:txBody>
      </p:sp>
      <p:sp>
        <p:nvSpPr>
          <p:cNvPr id="5" name="Content Placeholder 2">
            <a:extLst>
              <a:ext uri="{FF2B5EF4-FFF2-40B4-BE49-F238E27FC236}">
                <a16:creationId xmlns:a16="http://schemas.microsoft.com/office/drawing/2014/main" id="{9C948800-F1EF-042A-9D75-22B37D5A2A01}"/>
              </a:ext>
            </a:extLst>
          </p:cNvPr>
          <p:cNvSpPr txBox="1">
            <a:spLocks/>
          </p:cNvSpPr>
          <p:nvPr/>
        </p:nvSpPr>
        <p:spPr>
          <a:xfrm>
            <a:off x="3859306" y="5767569"/>
            <a:ext cx="7810500" cy="570697"/>
          </a:xfrm>
          <a:prstGeom prst="rect">
            <a:avLst/>
          </a:prstGeom>
        </p:spPr>
        <p:txBody>
          <a:bodyPr vert="horz" lIns="0" tIns="228600" rIns="0" bIns="0" rtlCol="0">
            <a:no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IN" dirty="0"/>
          </a:p>
        </p:txBody>
      </p:sp>
      <p:pic>
        <p:nvPicPr>
          <p:cNvPr id="6" name="Picture 5">
            <a:extLst>
              <a:ext uri="{FF2B5EF4-FFF2-40B4-BE49-F238E27FC236}">
                <a16:creationId xmlns:a16="http://schemas.microsoft.com/office/drawing/2014/main" id="{78AE2596-73F4-BAD6-D87B-D5C270DBB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20106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6C5F-DE3B-8350-7EC1-AF18327C7240}"/>
              </a:ext>
            </a:extLst>
          </p:cNvPr>
          <p:cNvSpPr>
            <a:spLocks noGrp="1"/>
          </p:cNvSpPr>
          <p:nvPr>
            <p:ph type="title"/>
          </p:nvPr>
        </p:nvSpPr>
        <p:spPr/>
        <p:txBody>
          <a:bodyPr/>
          <a:lstStyle/>
          <a:p>
            <a:r>
              <a:rPr lang="en-US" dirty="0"/>
              <a:t>To Read file</a:t>
            </a:r>
            <a:endParaRPr lang="en-IN" dirty="0"/>
          </a:p>
        </p:txBody>
      </p:sp>
      <p:sp>
        <p:nvSpPr>
          <p:cNvPr id="3" name="Content Placeholder 2">
            <a:extLst>
              <a:ext uri="{FF2B5EF4-FFF2-40B4-BE49-F238E27FC236}">
                <a16:creationId xmlns:a16="http://schemas.microsoft.com/office/drawing/2014/main" id="{3998A198-C9FE-3B0C-0959-EC6CDC04F624}"/>
              </a:ext>
            </a:extLst>
          </p:cNvPr>
          <p:cNvSpPr>
            <a:spLocks noGrp="1"/>
          </p:cNvSpPr>
          <p:nvPr>
            <p:ph sz="quarter" idx="13"/>
          </p:nvPr>
        </p:nvSpPr>
        <p:spPr/>
        <p:txBody>
          <a:bodyPr>
            <a:normAutofit fontScale="92500" lnSpcReduction="20000"/>
          </a:bodyPr>
          <a:lstStyle/>
          <a:p>
            <a:pPr marL="0" indent="0">
              <a:buNone/>
            </a:pPr>
            <a:r>
              <a:rPr lang="en-IN" b="0" dirty="0" err="1">
                <a:effectLst/>
                <a:latin typeface="Söhne"/>
              </a:rPr>
              <a:t>const</a:t>
            </a:r>
            <a:r>
              <a:rPr lang="en-IN" b="0" dirty="0">
                <a:effectLst/>
                <a:latin typeface="Söhne"/>
              </a:rPr>
              <a:t> fs = require ( 'fs' );</a:t>
            </a:r>
          </a:p>
          <a:p>
            <a:pPr marL="0" indent="0">
              <a:buNone/>
            </a:pPr>
            <a:br>
              <a:rPr lang="en-IN" b="0" dirty="0">
                <a:effectLst/>
                <a:latin typeface="Söhne"/>
              </a:rPr>
            </a:br>
            <a:r>
              <a:rPr lang="en-IN" b="0" dirty="0" err="1">
                <a:effectLst/>
                <a:latin typeface="Söhne"/>
              </a:rPr>
              <a:t>fs.readFile</a:t>
            </a:r>
            <a:r>
              <a:rPr lang="en-IN" b="0" dirty="0">
                <a:effectLst/>
                <a:latin typeface="Söhne"/>
              </a:rPr>
              <a:t>(‘index.html', 'utf-8', (</a:t>
            </a:r>
            <a:r>
              <a:rPr lang="en-IN" b="0" dirty="0" err="1">
                <a:effectLst/>
                <a:latin typeface="Söhne"/>
              </a:rPr>
              <a:t>err,data</a:t>
            </a:r>
            <a:r>
              <a:rPr lang="en-IN" b="0" dirty="0">
                <a:effectLst/>
                <a:latin typeface="Söhne"/>
              </a:rPr>
              <a:t>) =&gt; {</a:t>
            </a:r>
          </a:p>
          <a:p>
            <a:pPr marL="0" indent="0">
              <a:buNone/>
            </a:pPr>
            <a:r>
              <a:rPr lang="en-IN" b="0" dirty="0">
                <a:effectLst/>
                <a:latin typeface="Söhne"/>
              </a:rPr>
              <a:t>    if (err) {</a:t>
            </a:r>
          </a:p>
          <a:p>
            <a:pPr marL="0" indent="0">
              <a:buNone/>
            </a:pPr>
            <a:r>
              <a:rPr lang="en-IN" b="0" dirty="0">
                <a:effectLst/>
                <a:latin typeface="Söhne"/>
              </a:rPr>
              <a:t>        return</a:t>
            </a:r>
          </a:p>
          <a:p>
            <a:pPr marL="0" indent="0">
              <a:buNone/>
            </a:pPr>
            <a:r>
              <a:rPr lang="en-IN" b="0" dirty="0">
                <a:effectLst/>
                <a:latin typeface="Söhne"/>
              </a:rPr>
              <a:t>        console.log(err);</a:t>
            </a:r>
          </a:p>
          <a:p>
            <a:pPr marL="0" indent="0">
              <a:buNone/>
            </a:pPr>
            <a:r>
              <a:rPr lang="en-IN" b="0" dirty="0">
                <a:effectLst/>
                <a:latin typeface="Söhne"/>
              </a:rPr>
              <a:t>    }</a:t>
            </a:r>
          </a:p>
          <a:p>
            <a:pPr marL="0" indent="0">
              <a:buNone/>
            </a:pPr>
            <a:r>
              <a:rPr lang="en-IN" b="0" dirty="0">
                <a:effectLst/>
                <a:latin typeface="Söhne"/>
              </a:rPr>
              <a:t>    console.log(data);</a:t>
            </a:r>
          </a:p>
          <a:p>
            <a:pPr marL="0" indent="0">
              <a:buNone/>
            </a:pPr>
            <a:r>
              <a:rPr lang="en-IN" b="0" dirty="0">
                <a:effectLst/>
                <a:latin typeface="Söhne"/>
              </a:rPr>
              <a:t>})</a:t>
            </a:r>
          </a:p>
          <a:p>
            <a:pPr marL="0" indent="0">
              <a:buNone/>
            </a:pPr>
            <a:endParaRPr lang="en-IN" dirty="0">
              <a:latin typeface="Söhne"/>
            </a:endParaRPr>
          </a:p>
        </p:txBody>
      </p:sp>
      <p:pic>
        <p:nvPicPr>
          <p:cNvPr id="5" name="Picture 4">
            <a:extLst>
              <a:ext uri="{FF2B5EF4-FFF2-40B4-BE49-F238E27FC236}">
                <a16:creationId xmlns:a16="http://schemas.microsoft.com/office/drawing/2014/main" id="{C14FDD97-930C-30CD-EA8F-9CCCDC3C3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78894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What is Node.JS?</a:t>
            </a:r>
          </a:p>
        </p:txBody>
      </p:sp>
      <p:pic>
        <p:nvPicPr>
          <p:cNvPr id="3" name="Picture 2">
            <a:extLst>
              <a:ext uri="{FF2B5EF4-FFF2-40B4-BE49-F238E27FC236}">
                <a16:creationId xmlns:a16="http://schemas.microsoft.com/office/drawing/2014/main" id="{23B07052-5C34-71B9-6878-0006A3198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03905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EB62-A719-F35E-6343-96DF27CFBD40}"/>
              </a:ext>
            </a:extLst>
          </p:cNvPr>
          <p:cNvSpPr>
            <a:spLocks noGrp="1"/>
          </p:cNvSpPr>
          <p:nvPr>
            <p:ph type="title"/>
          </p:nvPr>
        </p:nvSpPr>
        <p:spPr/>
        <p:txBody>
          <a:bodyPr/>
          <a:lstStyle/>
          <a:p>
            <a:r>
              <a:rPr lang="en-US" dirty="0"/>
              <a:t>To append (Insert) data</a:t>
            </a:r>
            <a:endParaRPr lang="en-IN" dirty="0"/>
          </a:p>
        </p:txBody>
      </p:sp>
      <p:sp>
        <p:nvSpPr>
          <p:cNvPr id="3" name="Content Placeholder 2">
            <a:extLst>
              <a:ext uri="{FF2B5EF4-FFF2-40B4-BE49-F238E27FC236}">
                <a16:creationId xmlns:a16="http://schemas.microsoft.com/office/drawing/2014/main" id="{42475246-A156-9341-8B6A-5C147C42FDCE}"/>
              </a:ext>
            </a:extLst>
          </p:cNvPr>
          <p:cNvSpPr>
            <a:spLocks noGrp="1"/>
          </p:cNvSpPr>
          <p:nvPr>
            <p:ph sz="quarter" idx="13"/>
          </p:nvPr>
        </p:nvSpPr>
        <p:spPr/>
        <p:txBody>
          <a:bodyPr>
            <a:normAutofit fontScale="92500" lnSpcReduction="20000"/>
          </a:bodyPr>
          <a:lstStyle/>
          <a:p>
            <a:pPr marL="0" indent="0">
              <a:buNone/>
            </a:pPr>
            <a:r>
              <a:rPr lang="en-IN" b="0" dirty="0" err="1">
                <a:effectLst/>
                <a:latin typeface="Söhne"/>
              </a:rPr>
              <a:t>const</a:t>
            </a:r>
            <a:r>
              <a:rPr lang="en-IN" b="0" dirty="0">
                <a:effectLst/>
                <a:latin typeface="Söhne"/>
              </a:rPr>
              <a:t> fs = require ('fs')</a:t>
            </a:r>
          </a:p>
          <a:p>
            <a:pPr marL="0" indent="0">
              <a:buNone/>
            </a:pPr>
            <a:br>
              <a:rPr lang="en-IN" b="0" dirty="0">
                <a:effectLst/>
                <a:latin typeface="Söhne"/>
              </a:rPr>
            </a:br>
            <a:r>
              <a:rPr lang="en-IN" b="0" dirty="0" err="1">
                <a:effectLst/>
                <a:latin typeface="Söhne"/>
              </a:rPr>
              <a:t>fs.appendFile</a:t>
            </a:r>
            <a:r>
              <a:rPr lang="en-IN" b="0" dirty="0">
                <a:effectLst/>
                <a:latin typeface="Söhne"/>
              </a:rPr>
              <a:t>(‘index.html', '//New content added', (err) =&gt; {</a:t>
            </a:r>
          </a:p>
          <a:p>
            <a:pPr marL="0" indent="0">
              <a:buNone/>
            </a:pPr>
            <a:r>
              <a:rPr lang="en-IN" b="0" dirty="0">
                <a:effectLst/>
                <a:latin typeface="Söhne"/>
              </a:rPr>
              <a:t>    if (err) {</a:t>
            </a:r>
          </a:p>
          <a:p>
            <a:pPr marL="0" indent="0">
              <a:buNone/>
            </a:pPr>
            <a:r>
              <a:rPr lang="en-IN" b="0" dirty="0">
                <a:effectLst/>
                <a:latin typeface="Söhne"/>
              </a:rPr>
              <a:t>        return</a:t>
            </a:r>
          </a:p>
          <a:p>
            <a:pPr marL="0" indent="0">
              <a:buNone/>
            </a:pPr>
            <a:r>
              <a:rPr lang="en-IN" b="0" dirty="0">
                <a:effectLst/>
                <a:latin typeface="Söhne"/>
              </a:rPr>
              <a:t>        console.log(err);</a:t>
            </a:r>
          </a:p>
          <a:p>
            <a:pPr marL="0" indent="0">
              <a:buNone/>
            </a:pPr>
            <a:r>
              <a:rPr lang="en-IN" b="0" dirty="0">
                <a:effectLst/>
                <a:latin typeface="Söhne"/>
              </a:rPr>
              <a:t>    }</a:t>
            </a:r>
          </a:p>
          <a:p>
            <a:pPr marL="0" indent="0">
              <a:buNone/>
            </a:pPr>
            <a:r>
              <a:rPr lang="en-IN" b="0" dirty="0">
                <a:effectLst/>
                <a:latin typeface="Söhne"/>
              </a:rPr>
              <a:t>    console.log( "The data was added to file!");</a:t>
            </a:r>
          </a:p>
          <a:p>
            <a:pPr marL="0" indent="0">
              <a:buNone/>
            </a:pPr>
            <a:r>
              <a:rPr lang="en-IN" b="0" dirty="0">
                <a:effectLst/>
                <a:latin typeface="Söhne"/>
              </a:rPr>
              <a:t>})</a:t>
            </a:r>
          </a:p>
          <a:p>
            <a:pPr marL="0" indent="0">
              <a:buNone/>
            </a:pPr>
            <a:endParaRPr lang="en-IN" dirty="0">
              <a:latin typeface="Söhne"/>
            </a:endParaRPr>
          </a:p>
        </p:txBody>
      </p:sp>
      <p:pic>
        <p:nvPicPr>
          <p:cNvPr id="5" name="Picture 4">
            <a:extLst>
              <a:ext uri="{FF2B5EF4-FFF2-40B4-BE49-F238E27FC236}">
                <a16:creationId xmlns:a16="http://schemas.microsoft.com/office/drawing/2014/main" id="{B25D6C6A-CD5E-8FB7-732D-311EA0E8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19931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9F2D-EA9B-2084-8509-13BF772A5023}"/>
              </a:ext>
            </a:extLst>
          </p:cNvPr>
          <p:cNvSpPr>
            <a:spLocks noGrp="1"/>
          </p:cNvSpPr>
          <p:nvPr>
            <p:ph type="title"/>
          </p:nvPr>
        </p:nvSpPr>
        <p:spPr/>
        <p:txBody>
          <a:bodyPr/>
          <a:lstStyle/>
          <a:p>
            <a:r>
              <a:rPr lang="en-US" dirty="0"/>
              <a:t>To Rename file name</a:t>
            </a:r>
            <a:endParaRPr lang="en-IN" dirty="0"/>
          </a:p>
        </p:txBody>
      </p:sp>
      <p:sp>
        <p:nvSpPr>
          <p:cNvPr id="3" name="Content Placeholder 2">
            <a:extLst>
              <a:ext uri="{FF2B5EF4-FFF2-40B4-BE49-F238E27FC236}">
                <a16:creationId xmlns:a16="http://schemas.microsoft.com/office/drawing/2014/main" id="{AC8E6A23-6FC0-A505-19B3-EBCCAC6ECE64}"/>
              </a:ext>
            </a:extLst>
          </p:cNvPr>
          <p:cNvSpPr>
            <a:spLocks noGrp="1"/>
          </p:cNvSpPr>
          <p:nvPr>
            <p:ph sz="quarter" idx="13"/>
          </p:nvPr>
        </p:nvSpPr>
        <p:spPr/>
        <p:txBody>
          <a:bodyPr>
            <a:normAutofit fontScale="92500" lnSpcReduction="20000"/>
          </a:bodyPr>
          <a:lstStyle/>
          <a:p>
            <a:pPr marL="0" indent="0">
              <a:buNone/>
            </a:pPr>
            <a:r>
              <a:rPr lang="en-IN" b="0" dirty="0" err="1">
                <a:effectLst/>
                <a:latin typeface="Söhne"/>
              </a:rPr>
              <a:t>const</a:t>
            </a:r>
            <a:r>
              <a:rPr lang="en-IN" b="0" dirty="0">
                <a:effectLst/>
                <a:latin typeface="Söhne"/>
              </a:rPr>
              <a:t> fs = require('fs')</a:t>
            </a:r>
          </a:p>
          <a:p>
            <a:pPr marL="0" indent="0">
              <a:buNone/>
            </a:pPr>
            <a:br>
              <a:rPr lang="en-IN" b="0" dirty="0">
                <a:effectLst/>
                <a:latin typeface="Söhne"/>
              </a:rPr>
            </a:br>
            <a:r>
              <a:rPr lang="en-IN" b="0" dirty="0" err="1">
                <a:effectLst/>
                <a:latin typeface="Söhne"/>
              </a:rPr>
              <a:t>fs.rename</a:t>
            </a:r>
            <a:r>
              <a:rPr lang="en-IN" b="0" dirty="0">
                <a:effectLst/>
                <a:latin typeface="Söhne"/>
              </a:rPr>
              <a:t> ('index.html', 'about.html', (err) =&gt; {</a:t>
            </a:r>
          </a:p>
          <a:p>
            <a:pPr marL="0" indent="0">
              <a:buNone/>
            </a:pPr>
            <a:r>
              <a:rPr lang="en-IN" b="0" dirty="0">
                <a:effectLst/>
                <a:latin typeface="Söhne"/>
              </a:rPr>
              <a:t>    if (err) {</a:t>
            </a:r>
          </a:p>
          <a:p>
            <a:pPr marL="0" indent="0">
              <a:buNone/>
            </a:pPr>
            <a:r>
              <a:rPr lang="en-IN" b="0" dirty="0">
                <a:effectLst/>
                <a:latin typeface="Söhne"/>
              </a:rPr>
              <a:t>        return </a:t>
            </a:r>
          </a:p>
          <a:p>
            <a:pPr marL="0" indent="0">
              <a:buNone/>
            </a:pPr>
            <a:r>
              <a:rPr lang="en-IN" b="0" dirty="0">
                <a:effectLst/>
                <a:latin typeface="Söhne"/>
              </a:rPr>
              <a:t>        console.log(err);</a:t>
            </a:r>
          </a:p>
          <a:p>
            <a:pPr marL="0" indent="0">
              <a:buNone/>
            </a:pPr>
            <a:r>
              <a:rPr lang="en-IN" b="0" dirty="0">
                <a:effectLst/>
                <a:latin typeface="Söhne"/>
              </a:rPr>
              <a:t>    }</a:t>
            </a:r>
          </a:p>
          <a:p>
            <a:pPr marL="0" indent="0">
              <a:buNone/>
            </a:pPr>
            <a:r>
              <a:rPr lang="en-IN" b="0" dirty="0">
                <a:effectLst/>
                <a:latin typeface="Söhne"/>
              </a:rPr>
              <a:t>    console.log( "Rename successful!" );</a:t>
            </a:r>
          </a:p>
          <a:p>
            <a:pPr marL="0" indent="0">
              <a:buNone/>
            </a:pPr>
            <a:r>
              <a:rPr lang="en-IN" b="0" dirty="0">
                <a:effectLst/>
                <a:latin typeface="Söhne"/>
              </a:rPr>
              <a:t>})</a:t>
            </a:r>
          </a:p>
          <a:p>
            <a:pPr marL="0" indent="0">
              <a:buNone/>
            </a:pPr>
            <a:endParaRPr lang="en-IN" dirty="0">
              <a:latin typeface="Söhne"/>
            </a:endParaRPr>
          </a:p>
        </p:txBody>
      </p:sp>
      <p:pic>
        <p:nvPicPr>
          <p:cNvPr id="4" name="Picture 3">
            <a:extLst>
              <a:ext uri="{FF2B5EF4-FFF2-40B4-BE49-F238E27FC236}">
                <a16:creationId xmlns:a16="http://schemas.microsoft.com/office/drawing/2014/main" id="{D6832240-BDD7-7EB6-5C4D-0455ABDB1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1544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4604-3CA6-D46C-17B6-86082710CF4D}"/>
              </a:ext>
            </a:extLst>
          </p:cNvPr>
          <p:cNvSpPr>
            <a:spLocks noGrp="1"/>
          </p:cNvSpPr>
          <p:nvPr>
            <p:ph type="title"/>
          </p:nvPr>
        </p:nvSpPr>
        <p:spPr/>
        <p:txBody>
          <a:bodyPr/>
          <a:lstStyle/>
          <a:p>
            <a:r>
              <a:rPr lang="en-US" dirty="0"/>
              <a:t>To Delete file</a:t>
            </a:r>
            <a:endParaRPr lang="en-IN" dirty="0"/>
          </a:p>
        </p:txBody>
      </p:sp>
      <p:sp>
        <p:nvSpPr>
          <p:cNvPr id="3" name="Content Placeholder 2">
            <a:extLst>
              <a:ext uri="{FF2B5EF4-FFF2-40B4-BE49-F238E27FC236}">
                <a16:creationId xmlns:a16="http://schemas.microsoft.com/office/drawing/2014/main" id="{1FC6DCB2-460C-6A56-99C7-9396D2A3B8A7}"/>
              </a:ext>
            </a:extLst>
          </p:cNvPr>
          <p:cNvSpPr>
            <a:spLocks noGrp="1"/>
          </p:cNvSpPr>
          <p:nvPr>
            <p:ph sz="quarter" idx="13"/>
          </p:nvPr>
        </p:nvSpPr>
        <p:spPr/>
        <p:txBody>
          <a:bodyPr>
            <a:normAutofit fontScale="92500" lnSpcReduction="20000"/>
          </a:bodyPr>
          <a:lstStyle/>
          <a:p>
            <a:pPr marL="0" indent="0">
              <a:buNone/>
            </a:pPr>
            <a:r>
              <a:rPr lang="en-IN" b="0" dirty="0" err="1">
                <a:effectLst/>
                <a:latin typeface="Söhne"/>
              </a:rPr>
              <a:t>const</a:t>
            </a:r>
            <a:r>
              <a:rPr lang="en-IN" b="0" dirty="0">
                <a:effectLst/>
                <a:latin typeface="Söhne"/>
              </a:rPr>
              <a:t> fs = require ('fs')</a:t>
            </a:r>
          </a:p>
          <a:p>
            <a:pPr marL="0" indent="0">
              <a:buNone/>
            </a:pPr>
            <a:br>
              <a:rPr lang="en-IN" b="0" dirty="0">
                <a:effectLst/>
                <a:latin typeface="Söhne"/>
              </a:rPr>
            </a:br>
            <a:r>
              <a:rPr lang="en-IN" b="0" dirty="0" err="1">
                <a:effectLst/>
                <a:latin typeface="Söhne"/>
              </a:rPr>
              <a:t>fs.unlink</a:t>
            </a:r>
            <a:r>
              <a:rPr lang="en-IN" b="0" dirty="0">
                <a:effectLst/>
                <a:latin typeface="Söhne"/>
              </a:rPr>
              <a:t> ('about.html', (err) =&gt; {</a:t>
            </a:r>
          </a:p>
          <a:p>
            <a:pPr marL="0" indent="0">
              <a:buNone/>
            </a:pPr>
            <a:r>
              <a:rPr lang="en-IN" b="0" dirty="0">
                <a:effectLst/>
                <a:latin typeface="Söhne"/>
              </a:rPr>
              <a:t>    if (err) {</a:t>
            </a:r>
          </a:p>
          <a:p>
            <a:pPr marL="0" indent="0">
              <a:buNone/>
            </a:pPr>
            <a:r>
              <a:rPr lang="en-IN" b="0" dirty="0">
                <a:effectLst/>
                <a:latin typeface="Söhne"/>
              </a:rPr>
              <a:t>        return</a:t>
            </a:r>
          </a:p>
          <a:p>
            <a:pPr marL="0" indent="0">
              <a:buNone/>
            </a:pPr>
            <a:r>
              <a:rPr lang="en-IN" b="0" dirty="0">
                <a:effectLst/>
                <a:latin typeface="Söhne"/>
              </a:rPr>
              <a:t>        console.log(err);</a:t>
            </a:r>
          </a:p>
          <a:p>
            <a:pPr marL="0" indent="0">
              <a:buNone/>
            </a:pPr>
            <a:r>
              <a:rPr lang="en-IN" b="0" dirty="0">
                <a:effectLst/>
                <a:latin typeface="Söhne"/>
              </a:rPr>
              <a:t>    }</a:t>
            </a:r>
          </a:p>
          <a:p>
            <a:pPr marL="0" indent="0">
              <a:buNone/>
            </a:pPr>
            <a:r>
              <a:rPr lang="en-IN" b="0" dirty="0">
                <a:effectLst/>
                <a:latin typeface="Söhne"/>
              </a:rPr>
              <a:t>    console.log( "The file was deleted!" );</a:t>
            </a:r>
          </a:p>
          <a:p>
            <a:pPr marL="0" indent="0">
              <a:buNone/>
            </a:pPr>
            <a:r>
              <a:rPr lang="en-IN" b="0" dirty="0">
                <a:effectLst/>
                <a:latin typeface="Söhne"/>
              </a:rPr>
              <a:t>})</a:t>
            </a:r>
          </a:p>
          <a:p>
            <a:pPr marL="0" indent="0">
              <a:buNone/>
            </a:pPr>
            <a:endParaRPr lang="en-IN" dirty="0">
              <a:latin typeface="Söhne"/>
            </a:endParaRPr>
          </a:p>
        </p:txBody>
      </p:sp>
      <p:pic>
        <p:nvPicPr>
          <p:cNvPr id="4" name="Picture 3">
            <a:extLst>
              <a:ext uri="{FF2B5EF4-FFF2-40B4-BE49-F238E27FC236}">
                <a16:creationId xmlns:a16="http://schemas.microsoft.com/office/drawing/2014/main" id="{66EE237A-491C-6BD5-70B4-BFAF92660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77518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64FD-3A48-C6CC-1D91-5323CD778552}"/>
              </a:ext>
            </a:extLst>
          </p:cNvPr>
          <p:cNvSpPr>
            <a:spLocks noGrp="1"/>
          </p:cNvSpPr>
          <p:nvPr>
            <p:ph type="title"/>
          </p:nvPr>
        </p:nvSpPr>
        <p:spPr/>
        <p:txBody>
          <a:bodyPr/>
          <a:lstStyle/>
          <a:p>
            <a:r>
              <a:rPr lang="en-US" dirty="0"/>
              <a:t>Http Module</a:t>
            </a:r>
            <a:endParaRPr lang="en-IN" dirty="0"/>
          </a:p>
        </p:txBody>
      </p:sp>
      <p:sp>
        <p:nvSpPr>
          <p:cNvPr id="3" name="Content Placeholder 2">
            <a:extLst>
              <a:ext uri="{FF2B5EF4-FFF2-40B4-BE49-F238E27FC236}">
                <a16:creationId xmlns:a16="http://schemas.microsoft.com/office/drawing/2014/main" id="{4258401D-FBD1-3657-DB48-2152E4F1A20A}"/>
              </a:ext>
            </a:extLst>
          </p:cNvPr>
          <p:cNvSpPr>
            <a:spLocks noGrp="1"/>
          </p:cNvSpPr>
          <p:nvPr>
            <p:ph sz="quarter" idx="13"/>
          </p:nvPr>
        </p:nvSpPr>
        <p:spPr>
          <a:xfrm>
            <a:off x="2971800" y="2520630"/>
            <a:ext cx="8496300" cy="3699328"/>
          </a:xfrm>
        </p:spPr>
        <p:txBody>
          <a:bodyPr>
            <a:noAutofit/>
          </a:bodyPr>
          <a:lstStyle/>
          <a:p>
            <a:pPr>
              <a:lnSpc>
                <a:spcPct val="150000"/>
              </a:lnSpc>
            </a:pPr>
            <a:r>
              <a:rPr lang="en-US" b="0" i="0" dirty="0">
                <a:solidFill>
                  <a:srgbClr val="0D0D0D"/>
                </a:solidFill>
                <a:effectLst/>
                <a:latin typeface="Söhne"/>
              </a:rPr>
              <a:t>You can create an HTTP server using the “</a:t>
            </a:r>
            <a:r>
              <a:rPr lang="en-IN" b="1" i="0" dirty="0" err="1">
                <a:solidFill>
                  <a:srgbClr val="0D0D0D"/>
                </a:solidFill>
                <a:effectLst/>
                <a:latin typeface="Söhne"/>
              </a:rPr>
              <a:t>http.createServer</a:t>
            </a:r>
            <a:r>
              <a:rPr lang="en-IN" b="1" i="0" dirty="0">
                <a:solidFill>
                  <a:srgbClr val="0D0D0D"/>
                </a:solidFill>
                <a:effectLst/>
                <a:latin typeface="Söhne"/>
              </a:rPr>
              <a:t>()</a:t>
            </a:r>
            <a:r>
              <a:rPr lang="en-US" b="0" i="0" dirty="0">
                <a:solidFill>
                  <a:srgbClr val="0D0D0D"/>
                </a:solidFill>
                <a:effectLst/>
                <a:latin typeface="Söhne"/>
              </a:rPr>
              <a:t>” method. This server can listen for incoming HTTP requests and respond to them accordingly.</a:t>
            </a:r>
          </a:p>
          <a:p>
            <a:pPr>
              <a:lnSpc>
                <a:spcPct val="150000"/>
              </a:lnSpc>
            </a:pPr>
            <a:r>
              <a:rPr lang="en-IN" b="1" dirty="0" err="1">
                <a:latin typeface="Söhne"/>
              </a:rPr>
              <a:t>req</a:t>
            </a:r>
            <a:r>
              <a:rPr lang="en-IN" b="1" dirty="0">
                <a:latin typeface="Söhne"/>
              </a:rPr>
              <a:t>- </a:t>
            </a:r>
            <a:r>
              <a:rPr lang="en-US" b="0" i="0" dirty="0">
                <a:solidFill>
                  <a:srgbClr val="0D0D0D"/>
                </a:solidFill>
                <a:effectLst/>
                <a:latin typeface="Söhne"/>
              </a:rPr>
              <a:t>Represents the incoming HTTP request. It contains information about the request, such as the URL, HTTP headers, HTTP method (GET, POST, etc.), and request body.</a:t>
            </a:r>
          </a:p>
          <a:p>
            <a:pPr>
              <a:lnSpc>
                <a:spcPct val="150000"/>
              </a:lnSpc>
            </a:pPr>
            <a:r>
              <a:rPr lang="en-US" b="1" dirty="0">
                <a:solidFill>
                  <a:srgbClr val="0D0D0D"/>
                </a:solidFill>
                <a:latin typeface="Söhne"/>
              </a:rPr>
              <a:t>res- </a:t>
            </a:r>
            <a:r>
              <a:rPr lang="en-US" b="0" i="0" dirty="0">
                <a:solidFill>
                  <a:srgbClr val="0D0D0D"/>
                </a:solidFill>
                <a:effectLst/>
                <a:latin typeface="Söhne"/>
              </a:rPr>
              <a:t>Represents the outgoing HTTP response. It allows you to send back data to the client, set response headers, and control the response status code.</a:t>
            </a:r>
            <a:endParaRPr lang="en-IN" b="1" dirty="0">
              <a:latin typeface="Söhne"/>
            </a:endParaRPr>
          </a:p>
        </p:txBody>
      </p:sp>
      <p:pic>
        <p:nvPicPr>
          <p:cNvPr id="4" name="Picture 3">
            <a:extLst>
              <a:ext uri="{FF2B5EF4-FFF2-40B4-BE49-F238E27FC236}">
                <a16:creationId xmlns:a16="http://schemas.microsoft.com/office/drawing/2014/main" id="{4EB62D81-5C8D-B61B-D81F-E8053052A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32985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9A89-CA6E-CB5C-EDE4-232BB7EBBF5E}"/>
              </a:ext>
            </a:extLst>
          </p:cNvPr>
          <p:cNvSpPr>
            <a:spLocks noGrp="1"/>
          </p:cNvSpPr>
          <p:nvPr>
            <p:ph type="title"/>
          </p:nvPr>
        </p:nvSpPr>
        <p:spPr/>
        <p:txBody>
          <a:bodyPr/>
          <a:lstStyle/>
          <a:p>
            <a:r>
              <a:rPr lang="en-US" dirty="0"/>
              <a:t>Http Example</a:t>
            </a:r>
            <a:endParaRPr lang="en-IN" dirty="0"/>
          </a:p>
        </p:txBody>
      </p:sp>
      <p:sp>
        <p:nvSpPr>
          <p:cNvPr id="3" name="Content Placeholder 2">
            <a:extLst>
              <a:ext uri="{FF2B5EF4-FFF2-40B4-BE49-F238E27FC236}">
                <a16:creationId xmlns:a16="http://schemas.microsoft.com/office/drawing/2014/main" id="{EBCD9A6A-8086-DEA1-445F-FD7073681F1E}"/>
              </a:ext>
            </a:extLst>
          </p:cNvPr>
          <p:cNvSpPr>
            <a:spLocks noGrp="1"/>
          </p:cNvSpPr>
          <p:nvPr>
            <p:ph sz="quarter" idx="13"/>
          </p:nvPr>
        </p:nvSpPr>
        <p:spPr>
          <a:xfrm>
            <a:off x="3657600" y="2282008"/>
            <a:ext cx="7810500" cy="2792913"/>
          </a:xfrm>
        </p:spPr>
        <p:txBody>
          <a:bodyPr>
            <a:normAutofit/>
          </a:bodyPr>
          <a:lstStyle/>
          <a:p>
            <a:pPr marL="0" indent="0">
              <a:buNone/>
            </a:pPr>
            <a:r>
              <a:rPr lang="en-US" b="0" dirty="0">
                <a:effectLst/>
                <a:latin typeface="Söhne"/>
              </a:rPr>
              <a:t>const http = require ( 'http' );</a:t>
            </a:r>
            <a:br>
              <a:rPr lang="en-US" b="0" dirty="0">
                <a:effectLst/>
                <a:latin typeface="Söhne"/>
              </a:rPr>
            </a:br>
            <a:r>
              <a:rPr lang="en-US" b="0" dirty="0">
                <a:effectLst/>
                <a:latin typeface="Söhne"/>
              </a:rPr>
              <a:t>const server = </a:t>
            </a:r>
            <a:r>
              <a:rPr lang="en-US" b="0" dirty="0" err="1">
                <a:effectLst/>
                <a:latin typeface="Söhne"/>
              </a:rPr>
              <a:t>http.createServer</a:t>
            </a:r>
            <a:r>
              <a:rPr lang="en-US" b="0" dirty="0">
                <a:effectLst/>
                <a:latin typeface="Söhne"/>
              </a:rPr>
              <a:t>((</a:t>
            </a:r>
            <a:r>
              <a:rPr lang="en-US" b="0" dirty="0" err="1">
                <a:effectLst/>
                <a:latin typeface="Söhne"/>
              </a:rPr>
              <a:t>request,response</a:t>
            </a:r>
            <a:r>
              <a:rPr lang="en-US" b="0" dirty="0">
                <a:effectLst/>
                <a:latin typeface="Söhne"/>
              </a:rPr>
              <a:t>)=&gt;{</a:t>
            </a:r>
          </a:p>
          <a:p>
            <a:pPr marL="0" indent="0">
              <a:buNone/>
            </a:pPr>
            <a:r>
              <a:rPr lang="en-US" b="0" dirty="0">
                <a:effectLst/>
                <a:latin typeface="Söhne"/>
              </a:rPr>
              <a:t>    </a:t>
            </a:r>
            <a:r>
              <a:rPr lang="en-US" b="0" dirty="0" err="1">
                <a:effectLst/>
                <a:latin typeface="Söhne"/>
              </a:rPr>
              <a:t>response.write</a:t>
            </a:r>
            <a:r>
              <a:rPr lang="en-US" b="0" dirty="0">
                <a:effectLst/>
                <a:latin typeface="Söhne"/>
              </a:rPr>
              <a:t>("&lt;h1&gt;Server is working&lt;/h1&gt;")</a:t>
            </a:r>
          </a:p>
          <a:p>
            <a:pPr marL="0" indent="0">
              <a:buNone/>
            </a:pPr>
            <a:r>
              <a:rPr lang="en-US" b="0" dirty="0">
                <a:effectLst/>
                <a:latin typeface="Söhne"/>
              </a:rPr>
              <a:t>    </a:t>
            </a:r>
            <a:r>
              <a:rPr lang="en-US" b="0" dirty="0" err="1">
                <a:effectLst/>
                <a:latin typeface="Söhne"/>
              </a:rPr>
              <a:t>response.end</a:t>
            </a:r>
            <a:r>
              <a:rPr lang="en-US" b="0" dirty="0">
                <a:effectLst/>
                <a:latin typeface="Söhne"/>
              </a:rPr>
              <a:t>()</a:t>
            </a:r>
          </a:p>
          <a:p>
            <a:pPr marL="0" indent="0">
              <a:buNone/>
            </a:pPr>
            <a:r>
              <a:rPr lang="en-US" b="0" dirty="0">
                <a:effectLst/>
                <a:latin typeface="Söhne"/>
              </a:rPr>
              <a:t>})</a:t>
            </a:r>
            <a:br>
              <a:rPr lang="en-US" b="0" dirty="0">
                <a:effectLst/>
                <a:latin typeface="Söhne"/>
              </a:rPr>
            </a:br>
            <a:r>
              <a:rPr lang="en-US" b="0" dirty="0" err="1">
                <a:effectLst/>
                <a:latin typeface="Söhne"/>
              </a:rPr>
              <a:t>server.listen</a:t>
            </a:r>
            <a:r>
              <a:rPr lang="en-US" b="0" dirty="0">
                <a:effectLst/>
                <a:latin typeface="Söhne"/>
              </a:rPr>
              <a:t>(</a:t>
            </a:r>
            <a:r>
              <a:rPr lang="en-US" b="1" dirty="0">
                <a:effectLst/>
                <a:latin typeface="Söhne"/>
              </a:rPr>
              <a:t>5500</a:t>
            </a:r>
            <a:r>
              <a:rPr lang="en-US" b="0" dirty="0">
                <a:effectLst/>
                <a:latin typeface="Söhne"/>
              </a:rPr>
              <a:t>)</a:t>
            </a:r>
          </a:p>
          <a:p>
            <a:pPr marL="0" indent="0">
              <a:buNone/>
            </a:pPr>
            <a:endParaRPr lang="en-IN" dirty="0">
              <a:latin typeface="Söhne"/>
            </a:endParaRPr>
          </a:p>
        </p:txBody>
      </p:sp>
      <p:sp>
        <p:nvSpPr>
          <p:cNvPr id="4" name="Content Placeholder 2">
            <a:extLst>
              <a:ext uri="{FF2B5EF4-FFF2-40B4-BE49-F238E27FC236}">
                <a16:creationId xmlns:a16="http://schemas.microsoft.com/office/drawing/2014/main" id="{79A7D1D5-0B5E-4E67-1EF3-0C9EE53FC107}"/>
              </a:ext>
            </a:extLst>
          </p:cNvPr>
          <p:cNvSpPr txBox="1">
            <a:spLocks/>
          </p:cNvSpPr>
          <p:nvPr/>
        </p:nvSpPr>
        <p:spPr>
          <a:xfrm>
            <a:off x="3429000" y="5573849"/>
            <a:ext cx="7810500" cy="974869"/>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Söhne"/>
              </a:rPr>
              <a:t>Open browser and search in URL </a:t>
            </a:r>
            <a:r>
              <a:rPr lang="en-US" sz="1800" b="1" dirty="0">
                <a:latin typeface="Söhne"/>
              </a:rPr>
              <a:t>localhost:5500 </a:t>
            </a:r>
            <a:r>
              <a:rPr lang="en-US" sz="1800" dirty="0">
                <a:latin typeface="Söhne"/>
              </a:rPr>
              <a:t>(given port number)</a:t>
            </a:r>
            <a:endParaRPr lang="en-IN" sz="1800" dirty="0">
              <a:latin typeface="Söhne"/>
            </a:endParaRPr>
          </a:p>
        </p:txBody>
      </p:sp>
      <p:pic>
        <p:nvPicPr>
          <p:cNvPr id="5" name="Picture 4">
            <a:extLst>
              <a:ext uri="{FF2B5EF4-FFF2-40B4-BE49-F238E27FC236}">
                <a16:creationId xmlns:a16="http://schemas.microsoft.com/office/drawing/2014/main" id="{5C6AB89D-DF27-B7CB-141C-49E8A36B2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458183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0073-8856-24ED-80DF-B183A7084B54}"/>
              </a:ext>
            </a:extLst>
          </p:cNvPr>
          <p:cNvSpPr>
            <a:spLocks noGrp="1"/>
          </p:cNvSpPr>
          <p:nvPr>
            <p:ph type="title"/>
          </p:nvPr>
        </p:nvSpPr>
        <p:spPr/>
        <p:txBody>
          <a:bodyPr/>
          <a:lstStyle/>
          <a:p>
            <a:r>
              <a:rPr lang="en-US" dirty="0" err="1"/>
              <a:t>os</a:t>
            </a:r>
            <a:r>
              <a:rPr lang="en-US" dirty="0"/>
              <a:t> Modules</a:t>
            </a:r>
            <a:endParaRPr lang="en-IN" dirty="0"/>
          </a:p>
        </p:txBody>
      </p:sp>
      <p:sp>
        <p:nvSpPr>
          <p:cNvPr id="3" name="Content Placeholder 2">
            <a:extLst>
              <a:ext uri="{FF2B5EF4-FFF2-40B4-BE49-F238E27FC236}">
                <a16:creationId xmlns:a16="http://schemas.microsoft.com/office/drawing/2014/main" id="{9F879F68-F9E9-860B-47E8-0992ACC8B30D}"/>
              </a:ext>
            </a:extLst>
          </p:cNvPr>
          <p:cNvSpPr>
            <a:spLocks noGrp="1"/>
          </p:cNvSpPr>
          <p:nvPr>
            <p:ph sz="quarter" idx="13"/>
          </p:nvPr>
        </p:nvSpPr>
        <p:spPr>
          <a:xfrm>
            <a:off x="833718" y="2403030"/>
            <a:ext cx="11093823" cy="4078451"/>
          </a:xfrm>
        </p:spPr>
        <p:txBody>
          <a:bodyPr>
            <a:noAutofit/>
          </a:bodyPr>
          <a:lstStyle/>
          <a:p>
            <a:r>
              <a:rPr lang="en-IN" sz="1800" b="1" dirty="0">
                <a:effectLst/>
                <a:latin typeface="Söhne"/>
              </a:rPr>
              <a:t>console.log(</a:t>
            </a:r>
            <a:r>
              <a:rPr lang="en-IN" sz="1800" b="1" dirty="0" err="1">
                <a:effectLst/>
                <a:latin typeface="Söhne"/>
              </a:rPr>
              <a:t>os.type</a:t>
            </a:r>
            <a:r>
              <a:rPr lang="en-IN" sz="1800" b="1" dirty="0">
                <a:effectLst/>
                <a:latin typeface="Söhne"/>
              </a:rPr>
              <a:t>( )); </a:t>
            </a:r>
            <a:r>
              <a:rPr lang="en-IN" sz="1800" b="0" dirty="0">
                <a:effectLst/>
                <a:latin typeface="Söhne"/>
              </a:rPr>
              <a:t>// Returns the type of operating system (e.g., "</a:t>
            </a:r>
            <a:r>
              <a:rPr lang="en-IN" sz="1800" b="0" dirty="0" err="1">
                <a:effectLst/>
                <a:latin typeface="Söhne"/>
              </a:rPr>
              <a:t>Windows_NT</a:t>
            </a:r>
            <a:r>
              <a:rPr lang="en-IN" sz="1800" b="0" dirty="0">
                <a:effectLst/>
                <a:latin typeface="Söhne"/>
              </a:rPr>
              <a:t>", "Linux")</a:t>
            </a:r>
          </a:p>
          <a:p>
            <a:r>
              <a:rPr lang="en-IN" sz="1800" b="1" dirty="0">
                <a:effectLst/>
                <a:latin typeface="Söhne"/>
              </a:rPr>
              <a:t>console.log(</a:t>
            </a:r>
            <a:r>
              <a:rPr lang="en-IN" sz="1800" b="1" dirty="0" err="1">
                <a:effectLst/>
                <a:latin typeface="Söhne"/>
              </a:rPr>
              <a:t>os.freemem</a:t>
            </a:r>
            <a:r>
              <a:rPr lang="en-IN" sz="1800" b="1" dirty="0">
                <a:effectLst/>
                <a:latin typeface="Söhne"/>
              </a:rPr>
              <a:t>());// </a:t>
            </a:r>
            <a:r>
              <a:rPr lang="en-IN" sz="1800" b="0" dirty="0">
                <a:effectLst/>
                <a:latin typeface="Söhne"/>
              </a:rPr>
              <a:t>Returns the amount of free memory in bytes.</a:t>
            </a:r>
          </a:p>
          <a:p>
            <a:r>
              <a:rPr lang="en-IN" sz="1800" b="1" dirty="0">
                <a:effectLst/>
                <a:latin typeface="Söhne"/>
              </a:rPr>
              <a:t>console.log(</a:t>
            </a:r>
            <a:r>
              <a:rPr lang="en-IN" sz="1800" b="1" dirty="0" err="1">
                <a:effectLst/>
                <a:latin typeface="Söhne"/>
              </a:rPr>
              <a:t>os.version</a:t>
            </a:r>
            <a:r>
              <a:rPr lang="en-IN" sz="1800" b="1" dirty="0">
                <a:effectLst/>
                <a:latin typeface="Söhne"/>
              </a:rPr>
              <a:t>());  </a:t>
            </a:r>
            <a:r>
              <a:rPr lang="en-IN" sz="1800" b="0" dirty="0">
                <a:effectLst/>
                <a:latin typeface="Söhne"/>
              </a:rPr>
              <a:t>// Returns the version of the operating system</a:t>
            </a:r>
          </a:p>
          <a:p>
            <a:r>
              <a:rPr lang="en-IN" sz="1800" b="1" dirty="0">
                <a:effectLst/>
                <a:latin typeface="Söhne"/>
              </a:rPr>
              <a:t>console.log(</a:t>
            </a:r>
            <a:r>
              <a:rPr lang="en-IN" sz="1800" b="1" dirty="0" err="1">
                <a:effectLst/>
                <a:latin typeface="Söhne"/>
              </a:rPr>
              <a:t>os.platform</a:t>
            </a:r>
            <a:r>
              <a:rPr lang="en-IN" sz="1800" b="1" dirty="0">
                <a:effectLst/>
                <a:latin typeface="Söhne"/>
              </a:rPr>
              <a:t>());   </a:t>
            </a:r>
            <a:r>
              <a:rPr lang="en-IN" sz="1800" b="0" dirty="0">
                <a:effectLst/>
                <a:latin typeface="Söhne"/>
              </a:rPr>
              <a:t>// Returns the platform/</a:t>
            </a:r>
            <a:r>
              <a:rPr lang="en-IN" sz="1800" b="0" dirty="0" err="1">
                <a:effectLst/>
                <a:latin typeface="Söhne"/>
              </a:rPr>
              <a:t>flavor</a:t>
            </a:r>
            <a:r>
              <a:rPr lang="en-IN" sz="1800" b="0" dirty="0">
                <a:effectLst/>
                <a:latin typeface="Söhne"/>
              </a:rPr>
              <a:t> of the operating system (e.g., "</a:t>
            </a:r>
            <a:r>
              <a:rPr lang="en-IN" sz="1800" b="0" dirty="0" err="1">
                <a:effectLst/>
                <a:latin typeface="Söhne"/>
              </a:rPr>
              <a:t>darwin</a:t>
            </a:r>
            <a:r>
              <a:rPr lang="en-IN" sz="1800" b="0" dirty="0">
                <a:effectLst/>
                <a:latin typeface="Söhne"/>
              </a:rPr>
              <a:t>", "</a:t>
            </a:r>
            <a:r>
              <a:rPr lang="en-IN" sz="1800" b="0" dirty="0" err="1">
                <a:effectLst/>
                <a:latin typeface="Söhne"/>
              </a:rPr>
              <a:t>freebsd</a:t>
            </a:r>
            <a:r>
              <a:rPr lang="en-IN" sz="1800" b="0" dirty="0">
                <a:effectLst/>
                <a:latin typeface="Söhne"/>
              </a:rPr>
              <a:t>")</a:t>
            </a:r>
          </a:p>
          <a:p>
            <a:r>
              <a:rPr lang="en-IN" sz="1800" b="1" dirty="0">
                <a:effectLst/>
                <a:latin typeface="Söhne"/>
              </a:rPr>
              <a:t>console.log(</a:t>
            </a:r>
            <a:r>
              <a:rPr lang="en-IN" sz="1800" b="1" dirty="0" err="1">
                <a:effectLst/>
                <a:latin typeface="Söhne"/>
              </a:rPr>
              <a:t>os.cpus</a:t>
            </a:r>
            <a:r>
              <a:rPr lang="en-IN" sz="1800" b="1" dirty="0">
                <a:effectLst/>
                <a:latin typeface="Söhne"/>
              </a:rPr>
              <a:t>());   </a:t>
            </a:r>
            <a:r>
              <a:rPr lang="en-IN" sz="1800" b="0" dirty="0">
                <a:effectLst/>
                <a:latin typeface="Söhne"/>
              </a:rPr>
              <a:t>// Returns information about each CPU/core.</a:t>
            </a:r>
          </a:p>
          <a:p>
            <a:endParaRPr lang="en-IN" sz="1800" dirty="0">
              <a:latin typeface="Söhne"/>
            </a:endParaRPr>
          </a:p>
        </p:txBody>
      </p:sp>
      <p:pic>
        <p:nvPicPr>
          <p:cNvPr id="4" name="Picture 3">
            <a:extLst>
              <a:ext uri="{FF2B5EF4-FFF2-40B4-BE49-F238E27FC236}">
                <a16:creationId xmlns:a16="http://schemas.microsoft.com/office/drawing/2014/main" id="{6407395D-504E-E7FB-FFE6-A1006F112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599709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E96A-AB5C-3FCC-9D5A-B0BA1AC4AB5A}"/>
              </a:ext>
            </a:extLst>
          </p:cNvPr>
          <p:cNvSpPr>
            <a:spLocks noGrp="1"/>
          </p:cNvSpPr>
          <p:nvPr>
            <p:ph type="title"/>
          </p:nvPr>
        </p:nvSpPr>
        <p:spPr/>
        <p:txBody>
          <a:bodyPr/>
          <a:lstStyle/>
          <a:p>
            <a:r>
              <a:rPr lang="en-US" dirty="0"/>
              <a:t>Path Modules</a:t>
            </a:r>
            <a:endParaRPr lang="en-IN" dirty="0"/>
          </a:p>
        </p:txBody>
      </p:sp>
      <p:sp>
        <p:nvSpPr>
          <p:cNvPr id="3" name="Content Placeholder 2">
            <a:extLst>
              <a:ext uri="{FF2B5EF4-FFF2-40B4-BE49-F238E27FC236}">
                <a16:creationId xmlns:a16="http://schemas.microsoft.com/office/drawing/2014/main" id="{2FDC24BC-27FF-FA53-C195-1B8BF41AE698}"/>
              </a:ext>
            </a:extLst>
          </p:cNvPr>
          <p:cNvSpPr>
            <a:spLocks noGrp="1"/>
          </p:cNvSpPr>
          <p:nvPr>
            <p:ph sz="quarter" idx="13"/>
          </p:nvPr>
        </p:nvSpPr>
        <p:spPr/>
        <p:txBody>
          <a:bodyPr/>
          <a:lstStyle/>
          <a:p>
            <a:r>
              <a:rPr lang="en-US" b="0" dirty="0">
                <a:effectLst/>
                <a:latin typeface="Söhne"/>
              </a:rPr>
              <a:t>const path = require ('path’)</a:t>
            </a:r>
          </a:p>
          <a:p>
            <a:r>
              <a:rPr lang="en-US" b="0" dirty="0">
                <a:effectLst/>
                <a:latin typeface="Söhne"/>
              </a:rPr>
              <a:t>console.log(</a:t>
            </a:r>
            <a:r>
              <a:rPr lang="en-US" b="0" dirty="0" err="1">
                <a:effectLst/>
                <a:latin typeface="Söhne"/>
              </a:rPr>
              <a:t>path.dirname</a:t>
            </a:r>
            <a:r>
              <a:rPr lang="en-US" b="0" dirty="0">
                <a:effectLst/>
                <a:latin typeface="Söhne"/>
              </a:rPr>
              <a:t> (__</a:t>
            </a:r>
            <a:r>
              <a:rPr lang="en-US" b="0" dirty="0" err="1">
                <a:effectLst/>
                <a:latin typeface="Söhne"/>
              </a:rPr>
              <a:t>dirname</a:t>
            </a:r>
            <a:r>
              <a:rPr lang="en-US" b="0" dirty="0">
                <a:effectLst/>
                <a:latin typeface="Söhne"/>
              </a:rPr>
              <a:t>));</a:t>
            </a:r>
          </a:p>
          <a:p>
            <a:r>
              <a:rPr lang="en-US" b="0" dirty="0">
                <a:effectLst/>
                <a:latin typeface="Söhne"/>
              </a:rPr>
              <a:t>console.log(</a:t>
            </a:r>
            <a:r>
              <a:rPr lang="en-US" b="0" dirty="0" err="1">
                <a:effectLst/>
                <a:latin typeface="Söhne"/>
              </a:rPr>
              <a:t>path.basename</a:t>
            </a:r>
            <a:r>
              <a:rPr lang="en-US" b="0" dirty="0">
                <a:effectLst/>
                <a:latin typeface="Söhne"/>
              </a:rPr>
              <a:t>(__filename,'.js'));</a:t>
            </a:r>
          </a:p>
          <a:p>
            <a:r>
              <a:rPr lang="en-US" b="0" dirty="0">
                <a:effectLst/>
                <a:latin typeface="Söhne"/>
              </a:rPr>
              <a:t>console.log(</a:t>
            </a:r>
            <a:r>
              <a:rPr lang="en-US" b="0" dirty="0" err="1">
                <a:effectLst/>
                <a:latin typeface="Söhne"/>
              </a:rPr>
              <a:t>path.extname</a:t>
            </a:r>
            <a:r>
              <a:rPr lang="en-US" b="0" dirty="0">
                <a:effectLst/>
                <a:latin typeface="Söhne"/>
              </a:rPr>
              <a:t>(__filename));</a:t>
            </a:r>
          </a:p>
          <a:p>
            <a:r>
              <a:rPr lang="en-US" b="0" dirty="0">
                <a:effectLst/>
                <a:latin typeface="Söhne"/>
              </a:rPr>
              <a:t>console.log(</a:t>
            </a:r>
            <a:r>
              <a:rPr lang="en-US" b="0" dirty="0" err="1">
                <a:effectLst/>
                <a:latin typeface="Söhne"/>
              </a:rPr>
              <a:t>path.parse</a:t>
            </a:r>
            <a:r>
              <a:rPr lang="en-US" b="0" dirty="0">
                <a:effectLst/>
                <a:latin typeface="Söhne"/>
              </a:rPr>
              <a:t>(__filename));</a:t>
            </a:r>
          </a:p>
          <a:p>
            <a:endParaRPr lang="en-IN" dirty="0">
              <a:latin typeface="Söhne"/>
            </a:endParaRPr>
          </a:p>
        </p:txBody>
      </p:sp>
      <p:pic>
        <p:nvPicPr>
          <p:cNvPr id="4" name="Picture 3">
            <a:extLst>
              <a:ext uri="{FF2B5EF4-FFF2-40B4-BE49-F238E27FC236}">
                <a16:creationId xmlns:a16="http://schemas.microsoft.com/office/drawing/2014/main" id="{51834D22-85A7-10C4-9435-39F136F54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354663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E0C4-D38B-DEC1-93FE-17F3BD1CD3AB}"/>
              </a:ext>
            </a:extLst>
          </p:cNvPr>
          <p:cNvSpPr>
            <a:spLocks noGrp="1"/>
          </p:cNvSpPr>
          <p:nvPr>
            <p:ph type="title"/>
          </p:nvPr>
        </p:nvSpPr>
        <p:spPr/>
        <p:txBody>
          <a:bodyPr/>
          <a:lstStyle/>
          <a:p>
            <a:r>
              <a:rPr lang="en-US" dirty="0"/>
              <a:t>NPM - Node Package Manager</a:t>
            </a:r>
            <a:endParaRPr lang="en-IN" dirty="0"/>
          </a:p>
        </p:txBody>
      </p:sp>
      <p:sp>
        <p:nvSpPr>
          <p:cNvPr id="3" name="Content Placeholder 2">
            <a:extLst>
              <a:ext uri="{FF2B5EF4-FFF2-40B4-BE49-F238E27FC236}">
                <a16:creationId xmlns:a16="http://schemas.microsoft.com/office/drawing/2014/main" id="{8283FC13-7A5F-51BF-738F-3E7ED3843E9D}"/>
              </a:ext>
            </a:extLst>
          </p:cNvPr>
          <p:cNvSpPr>
            <a:spLocks noGrp="1"/>
          </p:cNvSpPr>
          <p:nvPr>
            <p:ph sz="quarter" idx="13"/>
          </p:nvPr>
        </p:nvSpPr>
        <p:spPr/>
        <p:txBody>
          <a:bodyPr/>
          <a:lstStyle/>
          <a:p>
            <a:pPr>
              <a:lnSpc>
                <a:spcPct val="150000"/>
              </a:lnSpc>
            </a:pPr>
            <a:r>
              <a:rPr lang="en-US" b="0" i="0" dirty="0">
                <a:solidFill>
                  <a:srgbClr val="273239"/>
                </a:solidFill>
                <a:effectLst/>
                <a:latin typeface="Söhne"/>
              </a:rPr>
              <a:t>NPM is the default package manager for Node and is written entirely in </a:t>
            </a:r>
            <a:r>
              <a:rPr lang="en-US" b="0" i="0" dirty="0">
                <a:effectLst/>
                <a:latin typeface="Söhne"/>
              </a:rPr>
              <a:t>JavaScript</a:t>
            </a:r>
            <a:r>
              <a:rPr lang="en-US" b="0" i="0" dirty="0">
                <a:solidFill>
                  <a:srgbClr val="273239"/>
                </a:solidFill>
                <a:effectLst/>
                <a:latin typeface="Söhne"/>
              </a:rPr>
              <a:t>. </a:t>
            </a:r>
          </a:p>
          <a:p>
            <a:pPr>
              <a:lnSpc>
                <a:spcPct val="150000"/>
              </a:lnSpc>
            </a:pPr>
            <a:r>
              <a:rPr lang="en-US" b="0" i="0" dirty="0">
                <a:solidFill>
                  <a:srgbClr val="273239"/>
                </a:solidFill>
                <a:effectLst/>
                <a:latin typeface="Söhne"/>
              </a:rPr>
              <a:t>NPM gets installed into the system with installation of Node. The required packages and modules in Node project are installed using NPM.</a:t>
            </a:r>
          </a:p>
          <a:p>
            <a:pPr>
              <a:lnSpc>
                <a:spcPct val="150000"/>
              </a:lnSpc>
            </a:pPr>
            <a:r>
              <a:rPr lang="en-US" b="0" i="0" dirty="0">
                <a:solidFill>
                  <a:srgbClr val="273239"/>
                </a:solidFill>
                <a:effectLst/>
                <a:latin typeface="Söhne"/>
              </a:rPr>
              <a:t>NPM can install all the dependencies of a project through the </a:t>
            </a:r>
            <a:r>
              <a:rPr lang="en-US" b="0" i="0" dirty="0">
                <a:effectLst/>
                <a:latin typeface="Söhne"/>
              </a:rPr>
              <a:t>package.json</a:t>
            </a:r>
            <a:r>
              <a:rPr lang="en-US" b="0" i="0" dirty="0">
                <a:solidFill>
                  <a:srgbClr val="273239"/>
                </a:solidFill>
                <a:effectLst/>
                <a:latin typeface="Söhne"/>
              </a:rPr>
              <a:t> file. </a:t>
            </a:r>
          </a:p>
          <a:p>
            <a:pPr>
              <a:lnSpc>
                <a:spcPct val="150000"/>
              </a:lnSpc>
            </a:pPr>
            <a:endParaRPr lang="en-IN" dirty="0">
              <a:latin typeface="Söhne"/>
            </a:endParaRPr>
          </a:p>
        </p:txBody>
      </p:sp>
      <p:pic>
        <p:nvPicPr>
          <p:cNvPr id="4" name="Picture 3">
            <a:extLst>
              <a:ext uri="{FF2B5EF4-FFF2-40B4-BE49-F238E27FC236}">
                <a16:creationId xmlns:a16="http://schemas.microsoft.com/office/drawing/2014/main" id="{036FD396-21F0-4FBC-AF09-4526D9AAF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99989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3A31-2EC3-05FB-6E01-231295AB72CC}"/>
              </a:ext>
            </a:extLst>
          </p:cNvPr>
          <p:cNvSpPr>
            <a:spLocks noGrp="1"/>
          </p:cNvSpPr>
          <p:nvPr>
            <p:ph type="title"/>
          </p:nvPr>
        </p:nvSpPr>
        <p:spPr/>
        <p:txBody>
          <a:bodyPr/>
          <a:lstStyle/>
          <a:p>
            <a:r>
              <a:rPr lang="en-US" b="0" dirty="0"/>
              <a:t>Third-Party Modules</a:t>
            </a:r>
            <a:endParaRPr lang="en-IN" b="0" dirty="0"/>
          </a:p>
        </p:txBody>
      </p:sp>
      <p:sp>
        <p:nvSpPr>
          <p:cNvPr id="3" name="Content Placeholder 2">
            <a:extLst>
              <a:ext uri="{FF2B5EF4-FFF2-40B4-BE49-F238E27FC236}">
                <a16:creationId xmlns:a16="http://schemas.microsoft.com/office/drawing/2014/main" id="{036A12FD-4C7D-35F6-B5D6-77376599B014}"/>
              </a:ext>
            </a:extLst>
          </p:cNvPr>
          <p:cNvSpPr>
            <a:spLocks noGrp="1"/>
          </p:cNvSpPr>
          <p:nvPr>
            <p:ph sz="quarter" idx="13"/>
          </p:nvPr>
        </p:nvSpPr>
        <p:spPr/>
        <p:txBody>
          <a:bodyPr>
            <a:noAutofit/>
          </a:bodyPr>
          <a:lstStyle/>
          <a:p>
            <a:pPr>
              <a:lnSpc>
                <a:spcPct val="150000"/>
              </a:lnSpc>
            </a:pPr>
            <a:r>
              <a:rPr lang="en-IN" sz="1800" b="0" i="0" dirty="0" err="1">
                <a:solidFill>
                  <a:srgbClr val="0D0D0D"/>
                </a:solidFill>
                <a:effectLst/>
                <a:latin typeface="Söhne"/>
              </a:rPr>
              <a:t>npm</a:t>
            </a:r>
            <a:r>
              <a:rPr lang="en-IN" sz="1800" b="0" i="0" dirty="0">
                <a:solidFill>
                  <a:srgbClr val="0D0D0D"/>
                </a:solidFill>
                <a:effectLst/>
                <a:latin typeface="Söhne"/>
              </a:rPr>
              <a:t> (Node Package Manager) is the default package manager for Node.js, used for installing, sharing, and managing dependencies in JavaScript projects.</a:t>
            </a:r>
          </a:p>
          <a:p>
            <a:pPr algn="l">
              <a:lnSpc>
                <a:spcPct val="150000"/>
              </a:lnSpc>
              <a:buFont typeface="Arial" panose="020B0604020202020204" pitchFamily="34" charset="0"/>
              <a:buChar char="•"/>
            </a:pPr>
            <a:r>
              <a:rPr lang="en-US" sz="1800" b="0" i="0" dirty="0" err="1">
                <a:solidFill>
                  <a:srgbClr val="0D0D0D"/>
                </a:solidFill>
                <a:effectLst/>
                <a:latin typeface="Söhne"/>
              </a:rPr>
              <a:t>npm</a:t>
            </a:r>
            <a:r>
              <a:rPr lang="en-US" sz="1800" b="0" i="0" dirty="0">
                <a:solidFill>
                  <a:srgbClr val="0D0D0D"/>
                </a:solidFill>
                <a:effectLst/>
                <a:latin typeface="Söhne"/>
              </a:rPr>
              <a:t> hosts thousands of third-party packages that extend the functionality of Node.js.</a:t>
            </a:r>
          </a:p>
          <a:p>
            <a:pPr algn="l">
              <a:lnSpc>
                <a:spcPct val="150000"/>
              </a:lnSpc>
              <a:buFont typeface="Arial" panose="020B0604020202020204" pitchFamily="34" charset="0"/>
              <a:buChar char="•"/>
            </a:pPr>
            <a:r>
              <a:rPr lang="en-US" sz="1800" b="0" i="0" dirty="0">
                <a:solidFill>
                  <a:srgbClr val="0D0D0D"/>
                </a:solidFill>
                <a:effectLst/>
                <a:latin typeface="Söhne"/>
              </a:rPr>
              <a:t>Examples include Express.js for building web applications for utility functions, Moment.js for date and time manipulation, etc.</a:t>
            </a:r>
          </a:p>
          <a:p>
            <a:pPr>
              <a:lnSpc>
                <a:spcPct val="150000"/>
              </a:lnSpc>
            </a:pPr>
            <a:r>
              <a:rPr lang="en-US" sz="1800" dirty="0">
                <a:latin typeface="Söhne"/>
              </a:rPr>
              <a:t>Third party modules can be installed via NPM using the </a:t>
            </a:r>
            <a:r>
              <a:rPr lang="en-US" sz="1800" dirty="0" err="1">
                <a:latin typeface="Söhne"/>
              </a:rPr>
              <a:t>npm</a:t>
            </a:r>
            <a:r>
              <a:rPr lang="en-US" sz="1800" dirty="0">
                <a:latin typeface="Söhne"/>
              </a:rPr>
              <a:t> install command and then imported to node based application using required function.</a:t>
            </a:r>
            <a:endParaRPr lang="en-IN" sz="1800" dirty="0">
              <a:latin typeface="Söhne"/>
            </a:endParaRPr>
          </a:p>
        </p:txBody>
      </p:sp>
      <p:pic>
        <p:nvPicPr>
          <p:cNvPr id="4" name="Picture 3">
            <a:extLst>
              <a:ext uri="{FF2B5EF4-FFF2-40B4-BE49-F238E27FC236}">
                <a16:creationId xmlns:a16="http://schemas.microsoft.com/office/drawing/2014/main" id="{6344FFBB-C182-17AE-5166-67B532B10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96565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D22F06-C44C-0449-B44C-764944CD05A0}"/>
              </a:ext>
            </a:extLst>
          </p:cNvPr>
          <p:cNvSpPr>
            <a:spLocks noGrp="1"/>
          </p:cNvSpPr>
          <p:nvPr>
            <p:ph type="title"/>
          </p:nvPr>
        </p:nvSpPr>
        <p:spPr/>
        <p:txBody>
          <a:bodyPr/>
          <a:lstStyle/>
          <a:p>
            <a:r>
              <a:rPr lang="en-US" b="0" dirty="0"/>
              <a:t>Express JS</a:t>
            </a:r>
            <a:endParaRPr lang="en-IN" b="0" dirty="0"/>
          </a:p>
        </p:txBody>
      </p:sp>
      <p:sp>
        <p:nvSpPr>
          <p:cNvPr id="8" name="Content Placeholder 7">
            <a:extLst>
              <a:ext uri="{FF2B5EF4-FFF2-40B4-BE49-F238E27FC236}">
                <a16:creationId xmlns:a16="http://schemas.microsoft.com/office/drawing/2014/main" id="{E37FEA2B-8ECF-9A31-FF94-B777AC4BAAE0}"/>
              </a:ext>
            </a:extLst>
          </p:cNvPr>
          <p:cNvSpPr>
            <a:spLocks noGrp="1"/>
          </p:cNvSpPr>
          <p:nvPr>
            <p:ph sz="quarter" idx="13"/>
          </p:nvPr>
        </p:nvSpPr>
        <p:spPr>
          <a:xfrm>
            <a:off x="594359" y="2281918"/>
            <a:ext cx="7030123" cy="3984411"/>
          </a:xfrm>
        </p:spPr>
        <p:txBody>
          <a:bodyPr>
            <a:normAutofit/>
          </a:bodyPr>
          <a:lstStyle/>
          <a:p>
            <a:pPr algn="l">
              <a:lnSpc>
                <a:spcPct val="150000"/>
              </a:lnSpc>
              <a:buFont typeface="Arial" panose="020B0604020202020204" pitchFamily="34" charset="0"/>
              <a:buChar char="•"/>
            </a:pPr>
            <a:r>
              <a:rPr lang="en-US" sz="2000" b="0" i="0" dirty="0">
                <a:solidFill>
                  <a:srgbClr val="0D0D0D"/>
                </a:solidFill>
                <a:effectLst/>
                <a:latin typeface="Söhne"/>
              </a:rPr>
              <a:t>Express.js is a minimal and flexible Node.js web application framework that provides a robust set of features for building web and mobile applications.</a:t>
            </a:r>
          </a:p>
          <a:p>
            <a:pPr algn="l">
              <a:lnSpc>
                <a:spcPct val="150000"/>
              </a:lnSpc>
              <a:buFont typeface="Arial" panose="020B0604020202020204" pitchFamily="34" charset="0"/>
              <a:buChar char="•"/>
            </a:pPr>
            <a:r>
              <a:rPr lang="en-US" sz="2000" b="0" i="0" dirty="0">
                <a:solidFill>
                  <a:srgbClr val="0D0D0D"/>
                </a:solidFill>
                <a:effectLst/>
                <a:latin typeface="Söhne"/>
              </a:rPr>
              <a:t>It simplifies the process of building </a:t>
            </a:r>
            <a:r>
              <a:rPr lang="en-US" sz="2000" i="0" dirty="0">
                <a:solidFill>
                  <a:srgbClr val="0D0D0D"/>
                </a:solidFill>
                <a:effectLst/>
                <a:latin typeface="Söhne"/>
              </a:rPr>
              <a:t>web servers</a:t>
            </a:r>
            <a:r>
              <a:rPr lang="en-US" sz="2000" b="0" i="0" dirty="0">
                <a:solidFill>
                  <a:srgbClr val="0D0D0D"/>
                </a:solidFill>
                <a:effectLst/>
                <a:latin typeface="Söhne"/>
              </a:rPr>
              <a:t> and </a:t>
            </a:r>
            <a:r>
              <a:rPr lang="en-US" sz="2000" i="0" dirty="0">
                <a:solidFill>
                  <a:srgbClr val="0D0D0D"/>
                </a:solidFill>
                <a:effectLst/>
                <a:latin typeface="Söhne"/>
              </a:rPr>
              <a:t>APIs</a:t>
            </a:r>
            <a:r>
              <a:rPr lang="en-US" sz="2000" b="0" i="0" dirty="0">
                <a:solidFill>
                  <a:srgbClr val="0D0D0D"/>
                </a:solidFill>
                <a:effectLst/>
                <a:latin typeface="Söhne"/>
              </a:rPr>
              <a:t> by providing a simple, yet powerful, set of features and middleware.</a:t>
            </a:r>
          </a:p>
          <a:p>
            <a:pPr>
              <a:lnSpc>
                <a:spcPct val="150000"/>
              </a:lnSpc>
            </a:pPr>
            <a:endParaRPr lang="en-IN" sz="2000" dirty="0"/>
          </a:p>
        </p:txBody>
      </p:sp>
      <p:pic>
        <p:nvPicPr>
          <p:cNvPr id="2" name="Picture 1">
            <a:extLst>
              <a:ext uri="{FF2B5EF4-FFF2-40B4-BE49-F238E27FC236}">
                <a16:creationId xmlns:a16="http://schemas.microsoft.com/office/drawing/2014/main" id="{CE2C0671-8FC0-5114-A0C6-5ADBAC587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50411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2E2CB9-3565-26C3-749E-968F954D4824}"/>
              </a:ext>
            </a:extLst>
          </p:cNvPr>
          <p:cNvSpPr>
            <a:spLocks noGrp="1"/>
          </p:cNvSpPr>
          <p:nvPr>
            <p:ph type="title"/>
          </p:nvPr>
        </p:nvSpPr>
        <p:spPr/>
        <p:txBody>
          <a:bodyPr/>
          <a:lstStyle/>
          <a:p>
            <a:r>
              <a:rPr lang="en-US" dirty="0"/>
              <a:t>NodeJS</a:t>
            </a:r>
            <a:endParaRPr lang="en-IN" dirty="0"/>
          </a:p>
        </p:txBody>
      </p:sp>
      <p:sp>
        <p:nvSpPr>
          <p:cNvPr id="5" name="Content Placeholder 4">
            <a:extLst>
              <a:ext uri="{FF2B5EF4-FFF2-40B4-BE49-F238E27FC236}">
                <a16:creationId xmlns:a16="http://schemas.microsoft.com/office/drawing/2014/main" id="{9750BC2F-2CC4-BA69-C8B4-16BCB3FED091}"/>
              </a:ext>
            </a:extLst>
          </p:cNvPr>
          <p:cNvSpPr>
            <a:spLocks noGrp="1"/>
          </p:cNvSpPr>
          <p:nvPr>
            <p:ph sz="quarter" idx="13"/>
          </p:nvPr>
        </p:nvSpPr>
        <p:spPr>
          <a:xfrm>
            <a:off x="595522" y="2676525"/>
            <a:ext cx="8440901" cy="3597470"/>
          </a:xfrm>
        </p:spPr>
        <p:txBody>
          <a:bodyPr>
            <a:normAutofit/>
          </a:bodyPr>
          <a:lstStyle/>
          <a:p>
            <a:pPr marL="342900" indent="-342900" algn="l">
              <a:lnSpc>
                <a:spcPct val="150000"/>
              </a:lnSpc>
              <a:buFont typeface="Arial" panose="020B0604020202020204" pitchFamily="34" charset="0"/>
              <a:buChar char="•"/>
            </a:pPr>
            <a:r>
              <a:rPr lang="en-US" b="0" i="0" dirty="0">
                <a:solidFill>
                  <a:srgbClr val="0D0D0D"/>
                </a:solidFill>
                <a:effectLst/>
                <a:latin typeface="Söhne"/>
              </a:rPr>
              <a:t>Node.js is an </a:t>
            </a:r>
            <a:r>
              <a:rPr lang="en-US" b="1" i="0" dirty="0">
                <a:solidFill>
                  <a:srgbClr val="0D0D0D"/>
                </a:solidFill>
                <a:effectLst/>
                <a:latin typeface="Söhne"/>
              </a:rPr>
              <a:t>open-source</a:t>
            </a:r>
            <a:r>
              <a:rPr lang="en-US" b="0" i="0" dirty="0">
                <a:solidFill>
                  <a:srgbClr val="0D0D0D"/>
                </a:solidFill>
                <a:effectLst/>
                <a:latin typeface="Söhne"/>
              </a:rPr>
              <a:t>, </a:t>
            </a:r>
            <a:r>
              <a:rPr lang="en-US" b="1" i="0" dirty="0">
                <a:solidFill>
                  <a:srgbClr val="0D0D0D"/>
                </a:solidFill>
                <a:effectLst/>
                <a:latin typeface="Söhne"/>
              </a:rPr>
              <a:t>cross-platform,</a:t>
            </a:r>
            <a:r>
              <a:rPr lang="en-US" b="0" i="0" dirty="0">
                <a:solidFill>
                  <a:srgbClr val="0D0D0D"/>
                </a:solidFill>
                <a:effectLst/>
                <a:latin typeface="Söhne"/>
              </a:rPr>
              <a:t> </a:t>
            </a:r>
            <a:r>
              <a:rPr lang="en-US" b="1" i="0" dirty="0">
                <a:solidFill>
                  <a:srgbClr val="0D0D0D"/>
                </a:solidFill>
                <a:effectLst/>
                <a:latin typeface="Söhne"/>
              </a:rPr>
              <a:t>JavaScript runtime environment </a:t>
            </a:r>
            <a:r>
              <a:rPr lang="en-US" b="0" i="0" dirty="0">
                <a:solidFill>
                  <a:srgbClr val="0D0D0D"/>
                </a:solidFill>
                <a:effectLst/>
                <a:latin typeface="Söhne"/>
              </a:rPr>
              <a:t>that executes JavaScript code outside of a web browser.</a:t>
            </a:r>
          </a:p>
          <a:p>
            <a:pPr marL="342900" indent="-342900" algn="l">
              <a:lnSpc>
                <a:spcPct val="150000"/>
              </a:lnSpc>
              <a:buFont typeface="Arial" panose="020B0604020202020204" pitchFamily="34" charset="0"/>
              <a:buChar char="•"/>
            </a:pPr>
            <a:r>
              <a:rPr lang="en-US" b="0" i="0" dirty="0">
                <a:solidFill>
                  <a:srgbClr val="0D0D0D"/>
                </a:solidFill>
                <a:effectLst/>
                <a:latin typeface="Söhne"/>
              </a:rPr>
              <a:t>Built using v8 engine</a:t>
            </a:r>
          </a:p>
          <a:p>
            <a:pPr marL="342900" indent="-342900" algn="l">
              <a:lnSpc>
                <a:spcPct val="150000"/>
              </a:lnSpc>
              <a:buFont typeface="Arial" panose="020B0604020202020204" pitchFamily="34" charset="0"/>
              <a:buChar char="•"/>
            </a:pPr>
            <a:r>
              <a:rPr lang="en-US" dirty="0">
                <a:solidFill>
                  <a:srgbClr val="0D0D0D"/>
                </a:solidFill>
                <a:latin typeface="Söhne"/>
              </a:rPr>
              <a:t>Client side </a:t>
            </a:r>
            <a:r>
              <a:rPr lang="en-US" dirty="0">
                <a:solidFill>
                  <a:srgbClr val="0D0D0D"/>
                </a:solidFill>
                <a:latin typeface="Söhne"/>
                <a:sym typeface="Wingdings" panose="05000000000000000000" pitchFamily="2" charset="2"/>
              </a:rPr>
              <a:t>JS</a:t>
            </a:r>
          </a:p>
          <a:p>
            <a:pPr marL="342900" indent="-342900" algn="l">
              <a:lnSpc>
                <a:spcPct val="150000"/>
              </a:lnSpc>
              <a:buFont typeface="Arial" panose="020B0604020202020204" pitchFamily="34" charset="0"/>
              <a:buChar char="•"/>
            </a:pPr>
            <a:r>
              <a:rPr lang="en-US" b="0" i="0" dirty="0">
                <a:solidFill>
                  <a:srgbClr val="0D0D0D"/>
                </a:solidFill>
                <a:effectLst/>
                <a:latin typeface="Söhne"/>
                <a:sym typeface="Wingdings" panose="05000000000000000000" pitchFamily="2" charset="2"/>
              </a:rPr>
              <a:t>Server side  NodeJS</a:t>
            </a:r>
            <a:endParaRPr lang="en-US" b="0" i="0" dirty="0">
              <a:solidFill>
                <a:srgbClr val="0D0D0D"/>
              </a:solidFill>
              <a:effectLst/>
              <a:latin typeface="Söhne"/>
            </a:endParaRPr>
          </a:p>
          <a:p>
            <a:pPr marL="342900" indent="-342900">
              <a:lnSpc>
                <a:spcPct val="150000"/>
              </a:lnSpc>
              <a:buFont typeface="Arial" panose="020B0604020202020204" pitchFamily="34" charset="0"/>
              <a:buChar char="•"/>
            </a:pPr>
            <a:endParaRPr lang="en-IN" dirty="0"/>
          </a:p>
        </p:txBody>
      </p:sp>
      <p:pic>
        <p:nvPicPr>
          <p:cNvPr id="2" name="Picture 1">
            <a:extLst>
              <a:ext uri="{FF2B5EF4-FFF2-40B4-BE49-F238E27FC236}">
                <a16:creationId xmlns:a16="http://schemas.microsoft.com/office/drawing/2014/main" id="{C754E962-5205-6DC6-8050-604414428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4194288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F102-9A7D-1A98-13CC-32866E01CE4E}"/>
              </a:ext>
            </a:extLst>
          </p:cNvPr>
          <p:cNvSpPr>
            <a:spLocks noGrp="1"/>
          </p:cNvSpPr>
          <p:nvPr>
            <p:ph type="title"/>
          </p:nvPr>
        </p:nvSpPr>
        <p:spPr/>
        <p:txBody>
          <a:bodyPr/>
          <a:lstStyle/>
          <a:p>
            <a:r>
              <a:rPr lang="en-US" b="0" dirty="0"/>
              <a:t>Why use Express.js?</a:t>
            </a:r>
            <a:endParaRPr lang="en-IN" b="0" dirty="0"/>
          </a:p>
        </p:txBody>
      </p:sp>
      <p:sp>
        <p:nvSpPr>
          <p:cNvPr id="3" name="Content Placeholder 2">
            <a:extLst>
              <a:ext uri="{FF2B5EF4-FFF2-40B4-BE49-F238E27FC236}">
                <a16:creationId xmlns:a16="http://schemas.microsoft.com/office/drawing/2014/main" id="{E080F298-78FB-E787-2369-C7C82729FCE9}"/>
              </a:ext>
            </a:extLst>
          </p:cNvPr>
          <p:cNvSpPr>
            <a:spLocks noGrp="1"/>
          </p:cNvSpPr>
          <p:nvPr>
            <p:ph sz="quarter" idx="13"/>
          </p:nvPr>
        </p:nvSpPr>
        <p:spPr>
          <a:xfrm>
            <a:off x="594360" y="2443283"/>
            <a:ext cx="8052099" cy="3708517"/>
          </a:xfrm>
        </p:spPr>
        <p:txBody>
          <a:bodyPr>
            <a:noAutofit/>
          </a:bodyPr>
          <a:lstStyle/>
          <a:p>
            <a:pPr algn="l">
              <a:lnSpc>
                <a:spcPct val="150000"/>
              </a:lnSpc>
              <a:buFont typeface="Arial" panose="020B0604020202020204" pitchFamily="34" charset="0"/>
              <a:buChar char="•"/>
            </a:pPr>
            <a:r>
              <a:rPr lang="en-US" sz="2000" b="0" i="0" dirty="0">
                <a:solidFill>
                  <a:srgbClr val="0D0D0D"/>
                </a:solidFill>
                <a:effectLst/>
                <a:latin typeface="Söhne"/>
              </a:rPr>
              <a:t>Rapid development: Express.js provides a minimalist framework that allows developers to quickly build robust web applications.</a:t>
            </a:r>
          </a:p>
          <a:p>
            <a:pPr algn="l">
              <a:lnSpc>
                <a:spcPct val="150000"/>
              </a:lnSpc>
              <a:buFont typeface="Arial" panose="020B0604020202020204" pitchFamily="34" charset="0"/>
              <a:buChar char="•"/>
            </a:pPr>
            <a:r>
              <a:rPr lang="en-US" sz="2000" i="0" dirty="0">
                <a:solidFill>
                  <a:srgbClr val="0D0D0D"/>
                </a:solidFill>
                <a:effectLst/>
                <a:latin typeface="Söhne"/>
              </a:rPr>
              <a:t>Middleware support</a:t>
            </a:r>
            <a:r>
              <a:rPr lang="en-US" sz="2000" b="0" i="0" dirty="0">
                <a:solidFill>
                  <a:srgbClr val="0D0D0D"/>
                </a:solidFill>
                <a:effectLst/>
                <a:latin typeface="Söhne"/>
              </a:rPr>
              <a:t>: Express.js middleware enables developers to add functionality to their applications, such as authentication, logging, and error handling.</a:t>
            </a:r>
          </a:p>
          <a:p>
            <a:pPr algn="l">
              <a:lnSpc>
                <a:spcPct val="150000"/>
              </a:lnSpc>
              <a:buFont typeface="Arial" panose="020B0604020202020204" pitchFamily="34" charset="0"/>
              <a:buChar char="•"/>
            </a:pPr>
            <a:r>
              <a:rPr lang="en-US" sz="2000" i="0" dirty="0">
                <a:solidFill>
                  <a:srgbClr val="0D0D0D"/>
                </a:solidFill>
                <a:effectLst/>
                <a:latin typeface="Söhne"/>
              </a:rPr>
              <a:t>Routing</a:t>
            </a:r>
            <a:r>
              <a:rPr lang="en-US" sz="2000" b="0" i="0" dirty="0">
                <a:solidFill>
                  <a:srgbClr val="0D0D0D"/>
                </a:solidFill>
                <a:effectLst/>
                <a:latin typeface="Söhne"/>
              </a:rPr>
              <a:t>: Express.js simplifies the process of defining routes for handling HTTP requests, making it easy to create RESTful APIs.</a:t>
            </a:r>
          </a:p>
          <a:p>
            <a:pPr>
              <a:lnSpc>
                <a:spcPct val="150000"/>
              </a:lnSpc>
            </a:pPr>
            <a:endParaRPr lang="en-IN" sz="2000" dirty="0">
              <a:latin typeface="Söhne"/>
            </a:endParaRPr>
          </a:p>
        </p:txBody>
      </p:sp>
      <p:pic>
        <p:nvPicPr>
          <p:cNvPr id="4" name="Picture 3">
            <a:extLst>
              <a:ext uri="{FF2B5EF4-FFF2-40B4-BE49-F238E27FC236}">
                <a16:creationId xmlns:a16="http://schemas.microsoft.com/office/drawing/2014/main" id="{AD7310E4-3A29-1A85-83F5-00F36D419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112043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D689-811B-8195-35D3-525EAEEA844D}"/>
              </a:ext>
            </a:extLst>
          </p:cNvPr>
          <p:cNvSpPr>
            <a:spLocks noGrp="1"/>
          </p:cNvSpPr>
          <p:nvPr>
            <p:ph type="title"/>
          </p:nvPr>
        </p:nvSpPr>
        <p:spPr/>
        <p:txBody>
          <a:bodyPr/>
          <a:lstStyle/>
          <a:p>
            <a:r>
              <a:rPr lang="en-US" b="0" dirty="0"/>
              <a:t>Getting started with Express.js</a:t>
            </a:r>
            <a:endParaRPr lang="en-IN" b="0" dirty="0"/>
          </a:p>
        </p:txBody>
      </p:sp>
      <p:sp>
        <p:nvSpPr>
          <p:cNvPr id="3" name="Content Placeholder 2">
            <a:extLst>
              <a:ext uri="{FF2B5EF4-FFF2-40B4-BE49-F238E27FC236}">
                <a16:creationId xmlns:a16="http://schemas.microsoft.com/office/drawing/2014/main" id="{9E57F11B-3BDF-DD16-669E-17646F236173}"/>
              </a:ext>
            </a:extLst>
          </p:cNvPr>
          <p:cNvSpPr>
            <a:spLocks noGrp="1"/>
          </p:cNvSpPr>
          <p:nvPr>
            <p:ph sz="quarter" idx="13"/>
          </p:nvPr>
        </p:nvSpPr>
        <p:spPr>
          <a:xfrm>
            <a:off x="594359" y="2281918"/>
            <a:ext cx="6787747" cy="3708517"/>
          </a:xfrm>
        </p:spPr>
        <p:txBody>
          <a:bodyPr>
            <a:normAutofit/>
          </a:bodyPr>
          <a:lstStyle/>
          <a:p>
            <a:pPr>
              <a:lnSpc>
                <a:spcPct val="150000"/>
              </a:lnSpc>
            </a:pPr>
            <a:r>
              <a:rPr lang="en-US" sz="2000" b="0" i="0" dirty="0">
                <a:solidFill>
                  <a:srgbClr val="0D0D0D"/>
                </a:solidFill>
                <a:effectLst/>
                <a:latin typeface="Söhne"/>
              </a:rPr>
              <a:t>Installation: Use </a:t>
            </a:r>
            <a:r>
              <a:rPr lang="en-US" sz="2000" b="0" i="0" dirty="0" err="1">
                <a:solidFill>
                  <a:srgbClr val="0D0D0D"/>
                </a:solidFill>
                <a:effectLst/>
                <a:latin typeface="Söhne"/>
              </a:rPr>
              <a:t>npm</a:t>
            </a:r>
            <a:r>
              <a:rPr lang="en-US" sz="2000" b="0" i="0" dirty="0">
                <a:solidFill>
                  <a:srgbClr val="0D0D0D"/>
                </a:solidFill>
                <a:effectLst/>
                <a:latin typeface="Söhne"/>
              </a:rPr>
              <a:t> to install Express.js in your project directory (</a:t>
            </a:r>
            <a:r>
              <a:rPr lang="en-US" sz="2000" i="0" dirty="0" err="1">
                <a:solidFill>
                  <a:srgbClr val="0D0D0D"/>
                </a:solidFill>
                <a:effectLst/>
                <a:latin typeface="Söhne"/>
              </a:rPr>
              <a:t>npm</a:t>
            </a:r>
            <a:r>
              <a:rPr lang="en-US" sz="2000" i="0" dirty="0">
                <a:solidFill>
                  <a:srgbClr val="0D0D0D"/>
                </a:solidFill>
                <a:effectLst/>
                <a:latin typeface="Söhne"/>
              </a:rPr>
              <a:t> install express</a:t>
            </a:r>
            <a:r>
              <a:rPr lang="en-US" sz="2000" b="0" i="0" dirty="0">
                <a:solidFill>
                  <a:srgbClr val="0D0D0D"/>
                </a:solidFill>
                <a:effectLst/>
                <a:latin typeface="Söhne"/>
              </a:rPr>
              <a:t>)</a:t>
            </a:r>
          </a:p>
          <a:p>
            <a:pPr>
              <a:lnSpc>
                <a:spcPct val="150000"/>
              </a:lnSpc>
            </a:pPr>
            <a:r>
              <a:rPr lang="en-US" sz="2000" b="0" i="0" dirty="0">
                <a:solidFill>
                  <a:srgbClr val="0D0D0D"/>
                </a:solidFill>
                <a:effectLst/>
                <a:latin typeface="Söhne"/>
              </a:rPr>
              <a:t>Basic application setup: Create an Express.js application by requiring the Express module and defining routes and middleware.</a:t>
            </a:r>
            <a:endParaRPr lang="en-IN" sz="2000" dirty="0"/>
          </a:p>
        </p:txBody>
      </p:sp>
      <p:pic>
        <p:nvPicPr>
          <p:cNvPr id="4" name="Picture 3">
            <a:extLst>
              <a:ext uri="{FF2B5EF4-FFF2-40B4-BE49-F238E27FC236}">
                <a16:creationId xmlns:a16="http://schemas.microsoft.com/office/drawing/2014/main" id="{4AEDE28A-1703-774F-C361-7D2E17258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392467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BC6F2-CB51-7405-FBB8-395D0ABA6881}"/>
              </a:ext>
            </a:extLst>
          </p:cNvPr>
          <p:cNvSpPr>
            <a:spLocks noGrp="1"/>
          </p:cNvSpPr>
          <p:nvPr>
            <p:ph type="title"/>
          </p:nvPr>
        </p:nvSpPr>
        <p:spPr/>
        <p:txBody>
          <a:bodyPr/>
          <a:lstStyle/>
          <a:p>
            <a:r>
              <a:rPr lang="en-US" dirty="0"/>
              <a:t>To create a node environment</a:t>
            </a:r>
            <a:endParaRPr lang="en-IN" dirty="0"/>
          </a:p>
        </p:txBody>
      </p:sp>
      <p:sp>
        <p:nvSpPr>
          <p:cNvPr id="5" name="Content Placeholder 4">
            <a:extLst>
              <a:ext uri="{FF2B5EF4-FFF2-40B4-BE49-F238E27FC236}">
                <a16:creationId xmlns:a16="http://schemas.microsoft.com/office/drawing/2014/main" id="{68A91E03-0263-3E24-F50F-DFEEB5F00ED6}"/>
              </a:ext>
            </a:extLst>
          </p:cNvPr>
          <p:cNvSpPr>
            <a:spLocks noGrp="1"/>
          </p:cNvSpPr>
          <p:nvPr>
            <p:ph sz="quarter" idx="13"/>
          </p:nvPr>
        </p:nvSpPr>
        <p:spPr>
          <a:xfrm>
            <a:off x="2366682" y="2591290"/>
            <a:ext cx="9101418" cy="3699328"/>
          </a:xfrm>
        </p:spPr>
        <p:txBody>
          <a:bodyPr/>
          <a:lstStyle/>
          <a:p>
            <a:r>
              <a:rPr lang="en-US" dirty="0">
                <a:latin typeface="Söhne"/>
              </a:rPr>
              <a:t>Create folder and open terminal and type </a:t>
            </a:r>
            <a:r>
              <a:rPr lang="en-US" b="1" dirty="0" err="1">
                <a:latin typeface="Söhne"/>
              </a:rPr>
              <a:t>npm</a:t>
            </a:r>
            <a:r>
              <a:rPr lang="en-US" b="1" dirty="0">
                <a:latin typeface="Söhne"/>
              </a:rPr>
              <a:t> int –y </a:t>
            </a:r>
            <a:endParaRPr lang="en-US" dirty="0">
              <a:latin typeface="Söhne"/>
            </a:endParaRPr>
          </a:p>
          <a:p>
            <a:r>
              <a:rPr lang="en-US" dirty="0">
                <a:latin typeface="Söhne"/>
              </a:rPr>
              <a:t>In </a:t>
            </a:r>
            <a:r>
              <a:rPr lang="en-US" b="1" dirty="0" err="1">
                <a:latin typeface="Söhne"/>
              </a:rPr>
              <a:t>package.json</a:t>
            </a:r>
            <a:r>
              <a:rPr lang="en-US" b="1" dirty="0">
                <a:latin typeface="Söhne"/>
              </a:rPr>
              <a:t> </a:t>
            </a:r>
            <a:r>
              <a:rPr lang="en-US" dirty="0">
                <a:latin typeface="Söhne"/>
              </a:rPr>
              <a:t>file it shows list of package and dependences what we have installed</a:t>
            </a:r>
          </a:p>
          <a:p>
            <a:r>
              <a:rPr lang="en-US" dirty="0">
                <a:latin typeface="Söhne"/>
              </a:rPr>
              <a:t>Instead of running multiple times like </a:t>
            </a:r>
            <a:r>
              <a:rPr lang="en-US" b="1" dirty="0">
                <a:latin typeface="Söhne"/>
              </a:rPr>
              <a:t>node index.js</a:t>
            </a:r>
            <a:r>
              <a:rPr lang="en-US" dirty="0">
                <a:latin typeface="Söhne"/>
              </a:rPr>
              <a:t>(file name)</a:t>
            </a:r>
          </a:p>
          <a:p>
            <a:r>
              <a:rPr lang="en-US" dirty="0">
                <a:latin typeface="Söhne"/>
              </a:rPr>
              <a:t>Install </a:t>
            </a:r>
            <a:r>
              <a:rPr lang="en-US" b="1" dirty="0" err="1">
                <a:latin typeface="Söhne"/>
              </a:rPr>
              <a:t>nodemon</a:t>
            </a:r>
            <a:r>
              <a:rPr lang="en-US" b="1" dirty="0">
                <a:latin typeface="Söhne"/>
              </a:rPr>
              <a:t> </a:t>
            </a:r>
            <a:r>
              <a:rPr lang="en-US" dirty="0">
                <a:latin typeface="Söhne"/>
              </a:rPr>
              <a:t>with </a:t>
            </a:r>
            <a:r>
              <a:rPr lang="en-US" b="1" dirty="0" err="1">
                <a:latin typeface="Söhne"/>
              </a:rPr>
              <a:t>npm</a:t>
            </a:r>
            <a:r>
              <a:rPr lang="en-US" b="1" dirty="0">
                <a:latin typeface="Söhne"/>
              </a:rPr>
              <a:t> install </a:t>
            </a:r>
            <a:r>
              <a:rPr lang="en-US" b="1" dirty="0" err="1">
                <a:latin typeface="Söhne"/>
              </a:rPr>
              <a:t>nodemon</a:t>
            </a:r>
            <a:r>
              <a:rPr lang="en-US" dirty="0">
                <a:latin typeface="Söhne"/>
              </a:rPr>
              <a:t> (check in </a:t>
            </a:r>
            <a:r>
              <a:rPr lang="en-US" dirty="0" err="1">
                <a:latin typeface="Söhne"/>
              </a:rPr>
              <a:t>package.json</a:t>
            </a:r>
            <a:r>
              <a:rPr lang="en-US" dirty="0">
                <a:latin typeface="Söhne"/>
              </a:rPr>
              <a:t>)</a:t>
            </a:r>
          </a:p>
          <a:p>
            <a:r>
              <a:rPr lang="en-IN" dirty="0">
                <a:latin typeface="Söhne"/>
              </a:rPr>
              <a:t>Open </a:t>
            </a:r>
            <a:r>
              <a:rPr lang="en-IN" dirty="0" err="1">
                <a:latin typeface="Söhne"/>
              </a:rPr>
              <a:t>package.json</a:t>
            </a:r>
            <a:r>
              <a:rPr lang="en-IN" dirty="0">
                <a:latin typeface="Söhne"/>
              </a:rPr>
              <a:t> and in scripts add </a:t>
            </a:r>
            <a:r>
              <a:rPr lang="en-IN" b="1" dirty="0">
                <a:latin typeface="Söhne"/>
              </a:rPr>
              <a:t>“start”: </a:t>
            </a:r>
            <a:r>
              <a:rPr lang="en-IN" b="1" dirty="0" err="1">
                <a:latin typeface="Söhne"/>
              </a:rPr>
              <a:t>nodemon</a:t>
            </a:r>
            <a:r>
              <a:rPr lang="en-IN" b="1" dirty="0">
                <a:latin typeface="Söhne"/>
              </a:rPr>
              <a:t> app.js</a:t>
            </a:r>
          </a:p>
          <a:p>
            <a:r>
              <a:rPr lang="en-IN" dirty="0">
                <a:latin typeface="Söhne"/>
              </a:rPr>
              <a:t>app.js is filename, now open terminal and type </a:t>
            </a:r>
            <a:r>
              <a:rPr lang="en-IN" b="1" dirty="0" err="1">
                <a:latin typeface="Söhne"/>
              </a:rPr>
              <a:t>npm</a:t>
            </a:r>
            <a:r>
              <a:rPr lang="en-IN" b="1" dirty="0">
                <a:latin typeface="Söhne"/>
              </a:rPr>
              <a:t> start</a:t>
            </a:r>
            <a:endParaRPr lang="en-IN" dirty="0">
              <a:latin typeface="Söhne"/>
            </a:endParaRPr>
          </a:p>
        </p:txBody>
      </p:sp>
      <p:pic>
        <p:nvPicPr>
          <p:cNvPr id="2" name="Picture 1">
            <a:extLst>
              <a:ext uri="{FF2B5EF4-FFF2-40B4-BE49-F238E27FC236}">
                <a16:creationId xmlns:a16="http://schemas.microsoft.com/office/drawing/2014/main" id="{706B3D99-9FBC-319B-D48D-C9F39948B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089854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C7F2-F0C3-5C0A-2C12-57322532E15A}"/>
              </a:ext>
            </a:extLst>
          </p:cNvPr>
          <p:cNvSpPr>
            <a:spLocks noGrp="1"/>
          </p:cNvSpPr>
          <p:nvPr>
            <p:ph type="title"/>
          </p:nvPr>
        </p:nvSpPr>
        <p:spPr/>
        <p:txBody>
          <a:bodyPr/>
          <a:lstStyle/>
          <a:p>
            <a:r>
              <a:rPr lang="en-US" b="0" dirty="0"/>
              <a:t>Middleware</a:t>
            </a:r>
            <a:endParaRPr lang="en-IN" b="0" dirty="0"/>
          </a:p>
        </p:txBody>
      </p:sp>
      <p:sp>
        <p:nvSpPr>
          <p:cNvPr id="4" name="Content Placeholder 3">
            <a:extLst>
              <a:ext uri="{FF2B5EF4-FFF2-40B4-BE49-F238E27FC236}">
                <a16:creationId xmlns:a16="http://schemas.microsoft.com/office/drawing/2014/main" id="{46917E33-C023-0D96-9894-0D7751610C9A}"/>
              </a:ext>
            </a:extLst>
          </p:cNvPr>
          <p:cNvSpPr>
            <a:spLocks noGrp="1"/>
          </p:cNvSpPr>
          <p:nvPr>
            <p:ph sz="quarter" idx="13"/>
          </p:nvPr>
        </p:nvSpPr>
        <p:spPr/>
        <p:txBody>
          <a:bodyPr/>
          <a:lstStyle/>
          <a:p>
            <a:pPr algn="l">
              <a:lnSpc>
                <a:spcPct val="150000"/>
              </a:lnSpc>
              <a:buFont typeface="Arial" panose="020B0604020202020204" pitchFamily="34" charset="0"/>
              <a:buChar char="•"/>
            </a:pPr>
            <a:r>
              <a:rPr lang="en-US" b="0" i="0" dirty="0">
                <a:solidFill>
                  <a:srgbClr val="0D0D0D"/>
                </a:solidFill>
                <a:effectLst/>
                <a:latin typeface="Söhne"/>
              </a:rPr>
              <a:t>Middleware's are functions that have access to the request object (req), response object (res), and the next middleware function in the application’s request-response cycle.</a:t>
            </a:r>
          </a:p>
          <a:p>
            <a:pPr algn="l">
              <a:lnSpc>
                <a:spcPct val="150000"/>
              </a:lnSpc>
              <a:buFont typeface="Arial" panose="020B0604020202020204" pitchFamily="34" charset="0"/>
              <a:buChar char="•"/>
            </a:pPr>
            <a:r>
              <a:rPr lang="en-US" b="0" i="0" dirty="0">
                <a:solidFill>
                  <a:srgbClr val="0D0D0D"/>
                </a:solidFill>
                <a:effectLst/>
                <a:latin typeface="Söhne"/>
              </a:rPr>
              <a:t>They can execute any code, make changes to the request and response objects, end the request-response cycle, or call the next middleware function in the stack.</a:t>
            </a:r>
          </a:p>
          <a:p>
            <a:endParaRPr lang="en-IN" dirty="0"/>
          </a:p>
        </p:txBody>
      </p:sp>
      <p:pic>
        <p:nvPicPr>
          <p:cNvPr id="3" name="Picture 2">
            <a:extLst>
              <a:ext uri="{FF2B5EF4-FFF2-40B4-BE49-F238E27FC236}">
                <a16:creationId xmlns:a16="http://schemas.microsoft.com/office/drawing/2014/main" id="{CA9A5FF0-58BE-6832-757C-D9E33B412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866584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97E4-1BA7-2192-8F06-570E2FD788E5}"/>
              </a:ext>
            </a:extLst>
          </p:cNvPr>
          <p:cNvSpPr>
            <a:spLocks noGrp="1"/>
          </p:cNvSpPr>
          <p:nvPr>
            <p:ph type="title"/>
          </p:nvPr>
        </p:nvSpPr>
        <p:spPr/>
        <p:txBody>
          <a:bodyPr/>
          <a:lstStyle/>
          <a:p>
            <a:r>
              <a:rPr lang="en-US" b="0" dirty="0"/>
              <a:t>Use Cases</a:t>
            </a:r>
            <a:endParaRPr lang="en-IN" b="0" dirty="0"/>
          </a:p>
        </p:txBody>
      </p:sp>
      <p:sp>
        <p:nvSpPr>
          <p:cNvPr id="5" name="Content Placeholder 4">
            <a:extLst>
              <a:ext uri="{FF2B5EF4-FFF2-40B4-BE49-F238E27FC236}">
                <a16:creationId xmlns:a16="http://schemas.microsoft.com/office/drawing/2014/main" id="{0912F25C-D8CF-BB20-67C6-AC79CCF3AEEE}"/>
              </a:ext>
            </a:extLst>
          </p:cNvPr>
          <p:cNvSpPr>
            <a:spLocks noGrp="1"/>
          </p:cNvSpPr>
          <p:nvPr>
            <p:ph sz="quarter" idx="15"/>
          </p:nvPr>
        </p:nvSpPr>
        <p:spPr/>
        <p:txBody>
          <a:bodyPr/>
          <a:lstStyle/>
          <a:p>
            <a:pPr marL="342900" indent="-342900" algn="l">
              <a:lnSpc>
                <a:spcPct val="150000"/>
              </a:lnSpc>
              <a:buFont typeface="Arial" panose="020B0604020202020204" pitchFamily="34" charset="0"/>
              <a:buChar char="•"/>
            </a:pPr>
            <a:r>
              <a:rPr lang="en-US" b="0" i="0" dirty="0">
                <a:solidFill>
                  <a:srgbClr val="0D0D0D"/>
                </a:solidFill>
                <a:effectLst/>
                <a:latin typeface="Söhne"/>
              </a:rPr>
              <a:t>Middleware functions are invoked sequentially, in the order they are declared.</a:t>
            </a:r>
          </a:p>
          <a:p>
            <a:pPr marL="342900" indent="-342900" algn="l">
              <a:lnSpc>
                <a:spcPct val="150000"/>
              </a:lnSpc>
              <a:buFont typeface="Arial" panose="020B0604020202020204" pitchFamily="34" charset="0"/>
              <a:buChar char="•"/>
            </a:pPr>
            <a:r>
              <a:rPr lang="en-US" b="0" i="0" dirty="0">
                <a:solidFill>
                  <a:srgbClr val="0D0D0D"/>
                </a:solidFill>
                <a:effectLst/>
                <a:latin typeface="Söhne"/>
              </a:rPr>
              <a:t>They can perform various tasks such as logging, authentication, parsing request bodies, error handling, etc.</a:t>
            </a:r>
          </a:p>
          <a:p>
            <a:pPr marL="342900" indent="-342900">
              <a:lnSpc>
                <a:spcPct val="150000"/>
              </a:lnSpc>
              <a:buFont typeface="Arial" panose="020B0604020202020204" pitchFamily="34" charset="0"/>
              <a:buChar char="•"/>
            </a:pPr>
            <a:endParaRPr lang="en-IN" dirty="0"/>
          </a:p>
        </p:txBody>
      </p:sp>
      <p:sp>
        <p:nvSpPr>
          <p:cNvPr id="6" name="Content Placeholder 5">
            <a:extLst>
              <a:ext uri="{FF2B5EF4-FFF2-40B4-BE49-F238E27FC236}">
                <a16:creationId xmlns:a16="http://schemas.microsoft.com/office/drawing/2014/main" id="{CACA67F4-22E1-B017-81E6-8189BE7DA30E}"/>
              </a:ext>
            </a:extLst>
          </p:cNvPr>
          <p:cNvSpPr>
            <a:spLocks noGrp="1"/>
          </p:cNvSpPr>
          <p:nvPr>
            <p:ph sz="quarter" idx="16"/>
          </p:nvPr>
        </p:nvSpPr>
        <p:spPr/>
        <p:txBody>
          <a:bodyPr/>
          <a:lstStyle/>
          <a:p>
            <a:pPr marL="342900" indent="-342900">
              <a:lnSpc>
                <a:spcPct val="150000"/>
              </a:lnSpc>
              <a:buFont typeface="Arial" panose="020B0604020202020204" pitchFamily="34" charset="0"/>
              <a:buChar char="•"/>
            </a:pPr>
            <a:r>
              <a:rPr lang="en-US" b="0" i="0" dirty="0">
                <a:solidFill>
                  <a:srgbClr val="0D0D0D"/>
                </a:solidFill>
                <a:effectLst/>
                <a:latin typeface="Söhne"/>
              </a:rPr>
              <a:t>Middleware functions can be applied globally to the entire application or locally to specific routes.</a:t>
            </a:r>
          </a:p>
          <a:p>
            <a:pPr marL="342900" indent="-342900">
              <a:lnSpc>
                <a:spcPct val="150000"/>
              </a:lnSpc>
              <a:buFont typeface="Arial" panose="020B0604020202020204" pitchFamily="34" charset="0"/>
              <a:buChar char="•"/>
            </a:pPr>
            <a:endParaRPr lang="en-IN" dirty="0"/>
          </a:p>
        </p:txBody>
      </p:sp>
      <p:pic>
        <p:nvPicPr>
          <p:cNvPr id="2" name="Picture 1">
            <a:extLst>
              <a:ext uri="{FF2B5EF4-FFF2-40B4-BE49-F238E27FC236}">
                <a16:creationId xmlns:a16="http://schemas.microsoft.com/office/drawing/2014/main" id="{1AD1E58A-7463-689A-7E84-1E387F150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251431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4336-25C4-90E9-B9CA-AB6C1F3833D7}"/>
              </a:ext>
            </a:extLst>
          </p:cNvPr>
          <p:cNvSpPr>
            <a:spLocks noGrp="1"/>
          </p:cNvSpPr>
          <p:nvPr>
            <p:ph type="title"/>
          </p:nvPr>
        </p:nvSpPr>
        <p:spPr/>
        <p:txBody>
          <a:bodyPr/>
          <a:lstStyle/>
          <a:p>
            <a:r>
              <a:rPr lang="en-US" b="0" i="0" dirty="0">
                <a:solidFill>
                  <a:srgbClr val="0D0D0D"/>
                </a:solidFill>
                <a:effectLst/>
                <a:latin typeface="Georgia (Headings)"/>
              </a:rPr>
              <a:t>Routes in Express.js</a:t>
            </a:r>
            <a:endParaRPr lang="en-IN" dirty="0">
              <a:latin typeface="Georgia (Headings)"/>
            </a:endParaRPr>
          </a:p>
        </p:txBody>
      </p:sp>
      <p:sp>
        <p:nvSpPr>
          <p:cNvPr id="3" name="Content Placeholder 2">
            <a:extLst>
              <a:ext uri="{FF2B5EF4-FFF2-40B4-BE49-F238E27FC236}">
                <a16:creationId xmlns:a16="http://schemas.microsoft.com/office/drawing/2014/main" id="{C2BEBD40-374A-BB7D-CEAD-6F9F446A12B6}"/>
              </a:ext>
            </a:extLst>
          </p:cNvPr>
          <p:cNvSpPr>
            <a:spLocks noGrp="1"/>
          </p:cNvSpPr>
          <p:nvPr>
            <p:ph sz="quarter" idx="15"/>
          </p:nvPr>
        </p:nvSpPr>
        <p:spPr>
          <a:xfrm>
            <a:off x="594360" y="2676525"/>
            <a:ext cx="7299064" cy="3597470"/>
          </a:xfrm>
        </p:spPr>
        <p:txBody>
          <a:bodyPr/>
          <a:lstStyle/>
          <a:p>
            <a:pPr marL="342900" indent="-342900" algn="l">
              <a:lnSpc>
                <a:spcPct val="150000"/>
              </a:lnSpc>
              <a:buFont typeface="Arial" panose="020B0604020202020204" pitchFamily="34" charset="0"/>
              <a:buChar char="•"/>
            </a:pPr>
            <a:r>
              <a:rPr lang="en-US" b="0" i="0" dirty="0">
                <a:solidFill>
                  <a:srgbClr val="0D0D0D"/>
                </a:solidFill>
                <a:effectLst/>
                <a:latin typeface="Söhne"/>
              </a:rPr>
              <a:t>Routes define how an application responds to client requests to a particular endpoint.</a:t>
            </a:r>
          </a:p>
          <a:p>
            <a:pPr marL="342900" indent="-342900" algn="l">
              <a:lnSpc>
                <a:spcPct val="150000"/>
              </a:lnSpc>
              <a:buFont typeface="Arial" panose="020B0604020202020204" pitchFamily="34" charset="0"/>
              <a:buChar char="•"/>
            </a:pPr>
            <a:r>
              <a:rPr lang="en-US" b="0" i="0" dirty="0">
                <a:solidFill>
                  <a:srgbClr val="0D0D0D"/>
                </a:solidFill>
                <a:effectLst/>
                <a:latin typeface="Söhne"/>
              </a:rPr>
              <a:t>A route is made up of a method (such as GET, POST, PUT, DELETE) and a URL pattern.</a:t>
            </a:r>
          </a:p>
          <a:p>
            <a:pPr marL="342900" indent="-342900" algn="l">
              <a:lnSpc>
                <a:spcPct val="150000"/>
              </a:lnSpc>
              <a:buFont typeface="Arial" panose="020B0604020202020204" pitchFamily="34" charset="0"/>
              <a:buChar char="•"/>
            </a:pPr>
            <a:r>
              <a:rPr lang="en-US" b="0" i="0" dirty="0">
                <a:solidFill>
                  <a:srgbClr val="0D0D0D"/>
                </a:solidFill>
                <a:effectLst/>
                <a:latin typeface="Söhne"/>
              </a:rPr>
              <a:t>Express.js provides methods for each HTTP request(</a:t>
            </a:r>
            <a:r>
              <a:rPr lang="en-US" b="0" i="0" dirty="0" err="1">
                <a:solidFill>
                  <a:srgbClr val="0D0D0D"/>
                </a:solidFill>
                <a:effectLst/>
                <a:latin typeface="Söhne"/>
              </a:rPr>
              <a:t>app.put</a:t>
            </a:r>
            <a:r>
              <a:rPr lang="en-US" b="0" i="0" dirty="0">
                <a:solidFill>
                  <a:srgbClr val="0D0D0D"/>
                </a:solidFill>
                <a:effectLst/>
                <a:latin typeface="Söhne"/>
              </a:rPr>
              <a:t>(), </a:t>
            </a:r>
            <a:r>
              <a:rPr lang="en-US" b="0" i="0" dirty="0" err="1">
                <a:solidFill>
                  <a:srgbClr val="0D0D0D"/>
                </a:solidFill>
                <a:effectLst/>
                <a:latin typeface="Söhne"/>
              </a:rPr>
              <a:t>app.get</a:t>
            </a:r>
            <a:r>
              <a:rPr lang="en-US" b="0" i="0" dirty="0">
                <a:solidFill>
                  <a:srgbClr val="0D0D0D"/>
                </a:solidFill>
                <a:effectLst/>
                <a:latin typeface="Söhne"/>
              </a:rPr>
              <a:t>(),</a:t>
            </a:r>
            <a:r>
              <a:rPr lang="en-US" b="0" i="0" dirty="0" err="1">
                <a:solidFill>
                  <a:srgbClr val="0D0D0D"/>
                </a:solidFill>
                <a:effectLst/>
                <a:latin typeface="Söhne"/>
              </a:rPr>
              <a:t>app.post</a:t>
            </a:r>
            <a:r>
              <a:rPr lang="en-US" b="0" i="0" dirty="0">
                <a:solidFill>
                  <a:srgbClr val="0D0D0D"/>
                </a:solidFill>
                <a:effectLst/>
                <a:latin typeface="Söhne"/>
              </a:rPr>
              <a:t>() etc</a:t>
            </a:r>
            <a:r>
              <a:rPr lang="en-US" dirty="0">
                <a:solidFill>
                  <a:srgbClr val="0D0D0D"/>
                </a:solidFill>
                <a:latin typeface="Söhne"/>
              </a:rPr>
              <a:t>.,</a:t>
            </a:r>
            <a:r>
              <a:rPr lang="en-US" b="0" i="0" dirty="0">
                <a:solidFill>
                  <a:srgbClr val="0D0D0D"/>
                </a:solidFill>
                <a:effectLst/>
                <a:latin typeface="Söhne"/>
              </a:rPr>
              <a:t>)</a:t>
            </a:r>
          </a:p>
          <a:p>
            <a:pPr marL="342900" indent="-342900">
              <a:lnSpc>
                <a:spcPct val="150000"/>
              </a:lnSpc>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D79B8FB6-E753-C252-3B70-0B2CA1989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058583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FE9B-EBBC-90A9-A54A-E00BA42DFB4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D18666-EB4F-BD08-F4CC-5D1C3B8AB636}"/>
              </a:ext>
            </a:extLst>
          </p:cNvPr>
          <p:cNvSpPr>
            <a:spLocks noGrp="1"/>
          </p:cNvSpPr>
          <p:nvPr>
            <p:ph sz="quarter" idx="15"/>
          </p:nvPr>
        </p:nvSpPr>
        <p:spPr>
          <a:xfrm>
            <a:off x="997772" y="2407583"/>
            <a:ext cx="6828417" cy="3597470"/>
          </a:xfrm>
        </p:spPr>
        <p:txBody>
          <a:bodyPr>
            <a:noAutofit/>
          </a:bodyPr>
          <a:lstStyle/>
          <a:p>
            <a:r>
              <a:rPr lang="en-IN" sz="1600" b="0" dirty="0" err="1">
                <a:effectLst/>
                <a:latin typeface="Söhne"/>
              </a:rPr>
              <a:t>const</a:t>
            </a:r>
            <a:r>
              <a:rPr lang="en-IN" sz="1600" b="0" dirty="0">
                <a:effectLst/>
                <a:latin typeface="Söhne"/>
              </a:rPr>
              <a:t> express = require ('express')</a:t>
            </a:r>
            <a:br>
              <a:rPr lang="en-IN" sz="1600" b="0" dirty="0">
                <a:effectLst/>
                <a:latin typeface="Söhne"/>
              </a:rPr>
            </a:br>
            <a:r>
              <a:rPr lang="en-IN" sz="1600" b="0" dirty="0" err="1">
                <a:effectLst/>
                <a:latin typeface="Söhne"/>
              </a:rPr>
              <a:t>const</a:t>
            </a:r>
            <a:r>
              <a:rPr lang="en-IN" sz="1600" b="0" dirty="0">
                <a:effectLst/>
                <a:latin typeface="Söhne"/>
              </a:rPr>
              <a:t> app = express()</a:t>
            </a:r>
            <a:br>
              <a:rPr lang="en-IN" sz="1600" b="0" dirty="0">
                <a:effectLst/>
                <a:latin typeface="Söhne"/>
              </a:rPr>
            </a:br>
            <a:r>
              <a:rPr lang="en-IN" sz="1600" b="0" dirty="0" err="1">
                <a:effectLst/>
                <a:latin typeface="Söhne"/>
              </a:rPr>
              <a:t>const</a:t>
            </a:r>
            <a:r>
              <a:rPr lang="en-IN" sz="1600" b="0" dirty="0">
                <a:effectLst/>
                <a:latin typeface="Söhne"/>
              </a:rPr>
              <a:t> port = 5500</a:t>
            </a:r>
          </a:p>
          <a:p>
            <a:r>
              <a:rPr lang="en-IN" sz="1600" b="0" dirty="0" err="1">
                <a:effectLst/>
                <a:latin typeface="Söhne"/>
              </a:rPr>
              <a:t>app.get</a:t>
            </a:r>
            <a:r>
              <a:rPr lang="en-IN" sz="1600" b="0" dirty="0">
                <a:effectLst/>
                <a:latin typeface="Söhne"/>
              </a:rPr>
              <a:t> ('/about', (</a:t>
            </a:r>
            <a:r>
              <a:rPr lang="en-IN" sz="1600" b="0" dirty="0" err="1">
                <a:effectLst/>
                <a:latin typeface="Söhne"/>
              </a:rPr>
              <a:t>req,res</a:t>
            </a:r>
            <a:r>
              <a:rPr lang="en-IN" sz="1600" b="0" dirty="0">
                <a:effectLst/>
                <a:latin typeface="Söhne"/>
              </a:rPr>
              <a:t>) =&gt; {</a:t>
            </a:r>
          </a:p>
          <a:p>
            <a:r>
              <a:rPr lang="en-IN" sz="1600" b="0" dirty="0">
                <a:effectLst/>
                <a:latin typeface="Söhne"/>
              </a:rPr>
              <a:t>    </a:t>
            </a:r>
            <a:r>
              <a:rPr lang="en-IN" sz="1600" b="0" dirty="0" err="1">
                <a:effectLst/>
                <a:latin typeface="Söhne"/>
              </a:rPr>
              <a:t>res.send</a:t>
            </a:r>
            <a:r>
              <a:rPr lang="en-IN" sz="1600" b="0" dirty="0">
                <a:effectLst/>
                <a:latin typeface="Söhne"/>
              </a:rPr>
              <a:t>('&lt;h1&gt;This is About Page&lt;/h1&gt;')</a:t>
            </a:r>
          </a:p>
          <a:p>
            <a:r>
              <a:rPr lang="en-IN" sz="1600" b="0" dirty="0">
                <a:effectLst/>
                <a:latin typeface="Söhne"/>
              </a:rPr>
              <a:t>})</a:t>
            </a:r>
            <a:br>
              <a:rPr lang="en-IN" sz="1600" b="0" dirty="0">
                <a:effectLst/>
                <a:latin typeface="Söhne"/>
              </a:rPr>
            </a:br>
            <a:r>
              <a:rPr lang="en-IN" sz="1600" b="0" dirty="0" err="1">
                <a:effectLst/>
                <a:latin typeface="Söhne"/>
              </a:rPr>
              <a:t>app.get</a:t>
            </a:r>
            <a:r>
              <a:rPr lang="en-IN" sz="1600" b="0" dirty="0">
                <a:effectLst/>
                <a:latin typeface="Söhne"/>
              </a:rPr>
              <a:t>('/contact', (</a:t>
            </a:r>
            <a:r>
              <a:rPr lang="en-IN" sz="1600" b="0" dirty="0" err="1">
                <a:effectLst/>
                <a:latin typeface="Söhne"/>
              </a:rPr>
              <a:t>req,res</a:t>
            </a:r>
            <a:r>
              <a:rPr lang="en-IN" sz="1600" b="0" dirty="0">
                <a:effectLst/>
                <a:latin typeface="Söhne"/>
              </a:rPr>
              <a:t>) =&gt; {</a:t>
            </a:r>
          </a:p>
          <a:p>
            <a:r>
              <a:rPr lang="en-IN" sz="1600" b="0" dirty="0">
                <a:effectLst/>
                <a:latin typeface="Söhne"/>
              </a:rPr>
              <a:t>    </a:t>
            </a:r>
            <a:r>
              <a:rPr lang="en-IN" sz="1600" b="0" dirty="0" err="1">
                <a:effectLst/>
                <a:latin typeface="Söhne"/>
              </a:rPr>
              <a:t>res.send</a:t>
            </a:r>
            <a:r>
              <a:rPr lang="en-IN" sz="1600" b="0" dirty="0">
                <a:effectLst/>
                <a:latin typeface="Söhne"/>
              </a:rPr>
              <a:t>('&lt;h1&gt;This is Contact Page&lt;/h1&gt;')</a:t>
            </a:r>
          </a:p>
          <a:p>
            <a:r>
              <a:rPr lang="en-IN" sz="1600" b="0" dirty="0">
                <a:effectLst/>
                <a:latin typeface="Söhne"/>
              </a:rPr>
              <a:t>})</a:t>
            </a:r>
            <a:br>
              <a:rPr lang="en-IN" sz="1600" b="0" dirty="0">
                <a:effectLst/>
                <a:latin typeface="Söhne"/>
              </a:rPr>
            </a:br>
            <a:r>
              <a:rPr lang="en-IN" sz="1600" b="0" dirty="0" err="1">
                <a:effectLst/>
                <a:latin typeface="Söhne"/>
              </a:rPr>
              <a:t>app.listen</a:t>
            </a:r>
            <a:r>
              <a:rPr lang="en-IN" sz="1600" b="0" dirty="0">
                <a:effectLst/>
                <a:latin typeface="Söhne"/>
              </a:rPr>
              <a:t> (port, ()=&gt;{</a:t>
            </a:r>
          </a:p>
          <a:p>
            <a:r>
              <a:rPr lang="en-IN" sz="1600" b="0" dirty="0">
                <a:effectLst/>
                <a:latin typeface="Söhne"/>
              </a:rPr>
              <a:t>    console.log("connected </a:t>
            </a:r>
            <a:r>
              <a:rPr lang="en-IN" sz="1600" b="0" dirty="0" err="1">
                <a:effectLst/>
                <a:latin typeface="Söhne"/>
              </a:rPr>
              <a:t>Sucessfully</a:t>
            </a:r>
            <a:r>
              <a:rPr lang="en-IN" sz="1600" b="0" dirty="0">
                <a:effectLst/>
                <a:latin typeface="Söhne"/>
              </a:rPr>
              <a:t>!");</a:t>
            </a:r>
          </a:p>
          <a:p>
            <a:r>
              <a:rPr lang="en-IN" sz="1600" b="0" dirty="0">
                <a:effectLst/>
                <a:latin typeface="Söhne"/>
              </a:rPr>
              <a:t>})</a:t>
            </a:r>
          </a:p>
          <a:p>
            <a:endParaRPr lang="en-IN" sz="1600" dirty="0">
              <a:latin typeface="Söhne"/>
            </a:endParaRPr>
          </a:p>
        </p:txBody>
      </p:sp>
      <p:sp>
        <p:nvSpPr>
          <p:cNvPr id="5" name="Content Placeholder 2">
            <a:extLst>
              <a:ext uri="{FF2B5EF4-FFF2-40B4-BE49-F238E27FC236}">
                <a16:creationId xmlns:a16="http://schemas.microsoft.com/office/drawing/2014/main" id="{6CA0933C-1696-FF74-2077-05765CAA929E}"/>
              </a:ext>
            </a:extLst>
          </p:cNvPr>
          <p:cNvSpPr txBox="1">
            <a:spLocks/>
          </p:cNvSpPr>
          <p:nvPr/>
        </p:nvSpPr>
        <p:spPr>
          <a:xfrm>
            <a:off x="6295913" y="2407583"/>
            <a:ext cx="5389581" cy="4434683"/>
          </a:xfrm>
          <a:prstGeom prst="rect">
            <a:avLst/>
          </a:prstGeom>
        </p:spPr>
        <p:txBody>
          <a:bodyPr vert="horz" lIns="0" tIns="45720" rIns="0" bIns="0" rtlCol="0">
            <a:no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latin typeface="Söhne"/>
              </a:rPr>
              <a:t>Install express using </a:t>
            </a:r>
            <a:r>
              <a:rPr lang="en-US" b="1" dirty="0" err="1">
                <a:latin typeface="Söhne"/>
              </a:rPr>
              <a:t>npm</a:t>
            </a:r>
            <a:r>
              <a:rPr lang="en-US" b="1" dirty="0">
                <a:latin typeface="Söhne"/>
              </a:rPr>
              <a:t> install express </a:t>
            </a:r>
            <a:r>
              <a:rPr lang="en-US" dirty="0">
                <a:latin typeface="Söhne"/>
              </a:rPr>
              <a:t>command</a:t>
            </a:r>
          </a:p>
          <a:p>
            <a:pPr marL="285750" indent="-285750">
              <a:buFont typeface="Arial" panose="020B0604020202020204" pitchFamily="34" charset="0"/>
              <a:buChar char="•"/>
            </a:pPr>
            <a:r>
              <a:rPr lang="en-US" dirty="0">
                <a:latin typeface="Söhne"/>
              </a:rPr>
              <a:t>O</a:t>
            </a:r>
            <a:r>
              <a:rPr lang="en-IN" dirty="0">
                <a:latin typeface="Söhne"/>
              </a:rPr>
              <a:t>pen browser and in URL type localhost:5500/about (given in code)</a:t>
            </a:r>
          </a:p>
          <a:p>
            <a:pPr marL="285750" indent="-285750">
              <a:buFont typeface="Arial" panose="020B0604020202020204" pitchFamily="34" charset="0"/>
              <a:buChar char="•"/>
            </a:pPr>
            <a:r>
              <a:rPr lang="en-IN" dirty="0">
                <a:latin typeface="Söhne"/>
              </a:rPr>
              <a:t>by default the browser send data so it only use get method</a:t>
            </a:r>
          </a:p>
          <a:p>
            <a:pPr marL="285750" indent="-285750">
              <a:buFont typeface="Arial" panose="020B0604020202020204" pitchFamily="34" charset="0"/>
              <a:buChar char="•"/>
            </a:pPr>
            <a:r>
              <a:rPr lang="en-IN" dirty="0">
                <a:latin typeface="Söhne"/>
              </a:rPr>
              <a:t>By changing get method we can check in postman</a:t>
            </a:r>
          </a:p>
        </p:txBody>
      </p:sp>
      <p:pic>
        <p:nvPicPr>
          <p:cNvPr id="4" name="Picture 3">
            <a:extLst>
              <a:ext uri="{FF2B5EF4-FFF2-40B4-BE49-F238E27FC236}">
                <a16:creationId xmlns:a16="http://schemas.microsoft.com/office/drawing/2014/main" id="{852A4416-1B54-03F2-C136-DC56C23BF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275657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B3C9-2C3C-5626-44DF-38354D3BC81F}"/>
              </a:ext>
            </a:extLst>
          </p:cNvPr>
          <p:cNvSpPr>
            <a:spLocks noGrp="1"/>
          </p:cNvSpPr>
          <p:nvPr>
            <p:ph type="title"/>
          </p:nvPr>
        </p:nvSpPr>
        <p:spPr/>
        <p:txBody>
          <a:bodyPr/>
          <a:lstStyle/>
          <a:p>
            <a:r>
              <a:rPr lang="en-US" dirty="0"/>
              <a:t>body-parse</a:t>
            </a:r>
            <a:endParaRPr lang="en-IN" dirty="0"/>
          </a:p>
        </p:txBody>
      </p:sp>
      <p:sp>
        <p:nvSpPr>
          <p:cNvPr id="3" name="Content Placeholder 2">
            <a:extLst>
              <a:ext uri="{FF2B5EF4-FFF2-40B4-BE49-F238E27FC236}">
                <a16:creationId xmlns:a16="http://schemas.microsoft.com/office/drawing/2014/main" id="{2B05EA87-1E88-1933-F542-B4D2206EB57E}"/>
              </a:ext>
            </a:extLst>
          </p:cNvPr>
          <p:cNvSpPr>
            <a:spLocks noGrp="1"/>
          </p:cNvSpPr>
          <p:nvPr>
            <p:ph sz="quarter" idx="15"/>
          </p:nvPr>
        </p:nvSpPr>
        <p:spPr>
          <a:xfrm>
            <a:off x="594360" y="2676525"/>
            <a:ext cx="8509299" cy="3597470"/>
          </a:xfrm>
        </p:spPr>
        <p:txBody>
          <a:bodyPr/>
          <a:lstStyle/>
          <a:p>
            <a:pPr marL="342900" indent="-342900" algn="l">
              <a:buFont typeface="Arial" panose="020B0604020202020204" pitchFamily="34" charset="0"/>
              <a:buChar char="•"/>
            </a:pPr>
            <a:r>
              <a:rPr lang="en-US" b="0" i="0" dirty="0">
                <a:solidFill>
                  <a:srgbClr val="0D0D0D"/>
                </a:solidFill>
                <a:effectLst/>
                <a:latin typeface="Söhne"/>
              </a:rPr>
              <a:t>Receives incoming HTTP requests.</a:t>
            </a:r>
          </a:p>
          <a:p>
            <a:pPr marL="342900" indent="-342900" algn="l">
              <a:buFont typeface="Arial" panose="020B0604020202020204" pitchFamily="34" charset="0"/>
              <a:buChar char="•"/>
            </a:pPr>
            <a:r>
              <a:rPr lang="en-US" b="0" i="0" dirty="0">
                <a:solidFill>
                  <a:srgbClr val="0D0D0D"/>
                </a:solidFill>
                <a:effectLst/>
                <a:latin typeface="Söhne"/>
              </a:rPr>
              <a:t>Extracts the body of the request.</a:t>
            </a:r>
          </a:p>
          <a:p>
            <a:pPr marL="342900" indent="-342900" algn="l">
              <a:buFont typeface="Arial" panose="020B0604020202020204" pitchFamily="34" charset="0"/>
              <a:buChar char="•"/>
            </a:pPr>
            <a:r>
              <a:rPr lang="en-US" b="0" i="0" dirty="0">
                <a:solidFill>
                  <a:srgbClr val="0D0D0D"/>
                </a:solidFill>
                <a:effectLst/>
                <a:latin typeface="Söhne"/>
              </a:rPr>
              <a:t>Parses the body content based on the specified format (JSON, XML, etc.).</a:t>
            </a:r>
          </a:p>
          <a:p>
            <a:pPr marL="342900" indent="-342900" algn="l">
              <a:buFont typeface="Arial" panose="020B0604020202020204" pitchFamily="34" charset="0"/>
              <a:buChar char="•"/>
            </a:pPr>
            <a:r>
              <a:rPr lang="en-US" b="0" i="0" dirty="0">
                <a:solidFill>
                  <a:srgbClr val="0D0D0D"/>
                </a:solidFill>
                <a:effectLst/>
                <a:latin typeface="Söhne"/>
              </a:rPr>
              <a:t>Makes the parsed data available to the application for further processing.</a:t>
            </a:r>
          </a:p>
          <a:p>
            <a:pPr marL="342900" indent="-34290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EBD29DBC-8E5C-5B56-3808-A79A773FB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563153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91C557-28C5-C9C3-D6BA-780AB4F6DF6B}"/>
              </a:ext>
            </a:extLst>
          </p:cNvPr>
          <p:cNvSpPr>
            <a:spLocks noGrp="1"/>
          </p:cNvSpPr>
          <p:nvPr>
            <p:ph type="title"/>
          </p:nvPr>
        </p:nvSpPr>
        <p:spPr/>
        <p:txBody>
          <a:bodyPr/>
          <a:lstStyle/>
          <a:p>
            <a:r>
              <a:rPr lang="en-US" b="0" dirty="0"/>
              <a:t>SQL</a:t>
            </a:r>
            <a:endParaRPr lang="en-IN" b="0" dirty="0"/>
          </a:p>
        </p:txBody>
      </p:sp>
      <p:sp>
        <p:nvSpPr>
          <p:cNvPr id="6" name="Content Placeholder 5">
            <a:extLst>
              <a:ext uri="{FF2B5EF4-FFF2-40B4-BE49-F238E27FC236}">
                <a16:creationId xmlns:a16="http://schemas.microsoft.com/office/drawing/2014/main" id="{7F170A64-AB59-7C1A-EA0B-B8B17D63270D}"/>
              </a:ext>
            </a:extLst>
          </p:cNvPr>
          <p:cNvSpPr>
            <a:spLocks noGrp="1"/>
          </p:cNvSpPr>
          <p:nvPr>
            <p:ph sz="quarter" idx="13"/>
          </p:nvPr>
        </p:nvSpPr>
        <p:spPr>
          <a:xfrm>
            <a:off x="2431676" y="2456819"/>
            <a:ext cx="9036424" cy="3699328"/>
          </a:xfrm>
        </p:spPr>
        <p:txBody>
          <a:bodyPr>
            <a:normAutofit fontScale="92500" lnSpcReduction="20000"/>
          </a:bodyPr>
          <a:lstStyle/>
          <a:p>
            <a:pPr algn="l">
              <a:lnSpc>
                <a:spcPct val="150000"/>
              </a:lnSpc>
              <a:buFont typeface="Arial" panose="020B0604020202020204" pitchFamily="34" charset="0"/>
              <a:buChar char="•"/>
            </a:pPr>
            <a:r>
              <a:rPr lang="en-IN" b="0" i="0" dirty="0">
                <a:solidFill>
                  <a:srgbClr val="0D0D0D"/>
                </a:solidFill>
                <a:effectLst/>
                <a:latin typeface="Söhne"/>
              </a:rPr>
              <a:t>SQL databases are relational databases that store data in tables organized by rows and columns.</a:t>
            </a:r>
          </a:p>
          <a:p>
            <a:pPr algn="l">
              <a:lnSpc>
                <a:spcPct val="150000"/>
              </a:lnSpc>
              <a:buFont typeface="Arial" panose="020B0604020202020204" pitchFamily="34" charset="0"/>
              <a:buChar char="•"/>
            </a:pPr>
            <a:r>
              <a:rPr lang="en-IN" b="0" i="0" dirty="0">
                <a:solidFill>
                  <a:srgbClr val="0D0D0D"/>
                </a:solidFill>
                <a:effectLst/>
                <a:latin typeface="Söhne"/>
              </a:rPr>
              <a:t>They use SQL (Structured Query Language) for querying and managing data.</a:t>
            </a:r>
          </a:p>
          <a:p>
            <a:pPr algn="l">
              <a:lnSpc>
                <a:spcPct val="150000"/>
              </a:lnSpc>
              <a:buFont typeface="Arial" panose="020B0604020202020204" pitchFamily="34" charset="0"/>
              <a:buChar char="•"/>
            </a:pPr>
            <a:r>
              <a:rPr lang="en-IN" b="0" i="0" dirty="0">
                <a:solidFill>
                  <a:srgbClr val="0D0D0D"/>
                </a:solidFill>
                <a:effectLst/>
                <a:latin typeface="Söhne"/>
              </a:rPr>
              <a:t>Examples of popular SQL databases include MySQL, PostgreSQL, SQLite, Microsoft SQL Server, and Oracle.</a:t>
            </a:r>
          </a:p>
          <a:p>
            <a:pPr algn="l">
              <a:lnSpc>
                <a:spcPct val="150000"/>
              </a:lnSpc>
              <a:buFont typeface="Arial" panose="020B0604020202020204" pitchFamily="34" charset="0"/>
              <a:buChar char="•"/>
            </a:pPr>
            <a:r>
              <a:rPr lang="en-IN" b="0" i="0" dirty="0">
                <a:solidFill>
                  <a:srgbClr val="0D0D0D"/>
                </a:solidFill>
                <a:effectLst/>
                <a:latin typeface="Söhne"/>
              </a:rPr>
              <a:t>SQL databases are widely used in web development for storing structured data efficiently.</a:t>
            </a:r>
          </a:p>
          <a:p>
            <a:pPr>
              <a:lnSpc>
                <a:spcPct val="150000"/>
              </a:lnSpc>
            </a:pPr>
            <a:endParaRPr lang="en-IN" dirty="0"/>
          </a:p>
        </p:txBody>
      </p:sp>
      <p:pic>
        <p:nvPicPr>
          <p:cNvPr id="2" name="Picture 1">
            <a:extLst>
              <a:ext uri="{FF2B5EF4-FFF2-40B4-BE49-F238E27FC236}">
                <a16:creationId xmlns:a16="http://schemas.microsoft.com/office/drawing/2014/main" id="{F86D9793-96B2-9096-077B-9266B9FC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409601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B9-9CC3-C4FB-C898-A2FA6132192B}"/>
              </a:ext>
            </a:extLst>
          </p:cNvPr>
          <p:cNvSpPr>
            <a:spLocks noGrp="1"/>
          </p:cNvSpPr>
          <p:nvPr>
            <p:ph type="title"/>
          </p:nvPr>
        </p:nvSpPr>
        <p:spPr/>
        <p:txBody>
          <a:bodyPr/>
          <a:lstStyle/>
          <a:p>
            <a:r>
              <a:rPr lang="en-US" b="0" dirty="0"/>
              <a:t>Installing Packages </a:t>
            </a:r>
            <a:endParaRPr lang="en-IN" b="0" dirty="0"/>
          </a:p>
        </p:txBody>
      </p:sp>
      <p:sp>
        <p:nvSpPr>
          <p:cNvPr id="3" name="Content Placeholder 2">
            <a:extLst>
              <a:ext uri="{FF2B5EF4-FFF2-40B4-BE49-F238E27FC236}">
                <a16:creationId xmlns:a16="http://schemas.microsoft.com/office/drawing/2014/main" id="{0570E70B-10FE-BDAE-9ED9-7DB1A42431EE}"/>
              </a:ext>
            </a:extLst>
          </p:cNvPr>
          <p:cNvSpPr>
            <a:spLocks noGrp="1"/>
          </p:cNvSpPr>
          <p:nvPr>
            <p:ph sz="quarter" idx="13"/>
          </p:nvPr>
        </p:nvSpPr>
        <p:spPr>
          <a:xfrm>
            <a:off x="2194112" y="1955853"/>
            <a:ext cx="9273988" cy="3699328"/>
          </a:xfrm>
        </p:spPr>
        <p:txBody>
          <a:bodyPr>
            <a:noAutofit/>
          </a:bodyPr>
          <a:lstStyle/>
          <a:p>
            <a:pPr algn="l">
              <a:lnSpc>
                <a:spcPct val="150000"/>
              </a:lnSpc>
              <a:buFont typeface="Arial" panose="020B0604020202020204" pitchFamily="34" charset="0"/>
              <a:buChar char="•"/>
            </a:pPr>
            <a:r>
              <a:rPr lang="en-IN" b="1" i="0" dirty="0" err="1">
                <a:solidFill>
                  <a:srgbClr val="0D0D0D"/>
                </a:solidFill>
                <a:effectLst/>
                <a:latin typeface="Söhne"/>
              </a:rPr>
              <a:t>npm</a:t>
            </a:r>
            <a:r>
              <a:rPr lang="en-IN" b="0" i="0" dirty="0">
                <a:solidFill>
                  <a:srgbClr val="0D0D0D"/>
                </a:solidFill>
                <a:effectLst/>
                <a:latin typeface="Söhne"/>
              </a:rPr>
              <a:t> (Node Package Manager) is used to install required packages for connecting Node.js to SQL databases.</a:t>
            </a:r>
          </a:p>
          <a:p>
            <a:pPr algn="l">
              <a:lnSpc>
                <a:spcPct val="150000"/>
              </a:lnSpc>
              <a:buFont typeface="Arial" panose="020B0604020202020204" pitchFamily="34" charset="0"/>
              <a:buChar char="•"/>
            </a:pPr>
            <a:r>
              <a:rPr lang="en-IN" b="0" i="0" dirty="0">
                <a:solidFill>
                  <a:srgbClr val="0D0D0D"/>
                </a:solidFill>
                <a:effectLst/>
                <a:latin typeface="Söhne"/>
              </a:rPr>
              <a:t>Example: </a:t>
            </a:r>
            <a:r>
              <a:rPr lang="en-IN" b="1" i="0" dirty="0" err="1">
                <a:solidFill>
                  <a:srgbClr val="0D0D0D"/>
                </a:solidFill>
                <a:effectLst/>
                <a:latin typeface="Söhne"/>
              </a:rPr>
              <a:t>npm</a:t>
            </a:r>
            <a:r>
              <a:rPr lang="en-IN" b="1" i="0" dirty="0">
                <a:solidFill>
                  <a:srgbClr val="0D0D0D"/>
                </a:solidFill>
                <a:effectLst/>
                <a:latin typeface="Söhne"/>
              </a:rPr>
              <a:t> install </a:t>
            </a:r>
            <a:r>
              <a:rPr lang="en-IN" b="1" i="0" dirty="0" err="1">
                <a:solidFill>
                  <a:srgbClr val="0D0D0D"/>
                </a:solidFill>
                <a:effectLst/>
                <a:latin typeface="Söhne"/>
              </a:rPr>
              <a:t>mysql</a:t>
            </a:r>
            <a:r>
              <a:rPr lang="en-IN" b="1" i="0" dirty="0">
                <a:solidFill>
                  <a:srgbClr val="0D0D0D"/>
                </a:solidFill>
                <a:effectLst/>
                <a:latin typeface="Söhne"/>
              </a:rPr>
              <a:t> </a:t>
            </a:r>
            <a:r>
              <a:rPr lang="en-IN" b="0" i="0" dirty="0">
                <a:solidFill>
                  <a:srgbClr val="0D0D0D"/>
                </a:solidFill>
                <a:effectLst/>
                <a:latin typeface="Söhne"/>
              </a:rPr>
              <a:t>for MySQL database connectivity.</a:t>
            </a:r>
          </a:p>
          <a:p>
            <a:pPr algn="l">
              <a:lnSpc>
                <a:spcPct val="150000"/>
              </a:lnSpc>
              <a:buFont typeface="Arial" panose="020B0604020202020204" pitchFamily="34" charset="0"/>
              <a:buChar char="•"/>
            </a:pPr>
            <a:r>
              <a:rPr lang="en-IN" b="0" i="0" dirty="0" err="1">
                <a:solidFill>
                  <a:srgbClr val="0D0D0D"/>
                </a:solidFill>
                <a:effectLst/>
                <a:latin typeface="Söhne"/>
              </a:rPr>
              <a:t>npm</a:t>
            </a:r>
            <a:r>
              <a:rPr lang="en-IN" b="0" i="0" dirty="0">
                <a:solidFill>
                  <a:srgbClr val="0D0D0D"/>
                </a:solidFill>
                <a:effectLst/>
                <a:latin typeface="Söhne"/>
              </a:rPr>
              <a:t> automatically fetches and installs the specified package and its dependencies.</a:t>
            </a:r>
          </a:p>
          <a:p>
            <a:pPr algn="l">
              <a:lnSpc>
                <a:spcPct val="150000"/>
              </a:lnSpc>
              <a:buFont typeface="Arial" panose="020B0604020202020204" pitchFamily="34" charset="0"/>
              <a:buChar char="•"/>
            </a:pPr>
            <a:r>
              <a:rPr lang="en-US" b="0" i="0" dirty="0">
                <a:solidFill>
                  <a:srgbClr val="0D0D0D"/>
                </a:solidFill>
                <a:effectLst/>
                <a:latin typeface="Söhne"/>
              </a:rPr>
              <a:t>Developers need to provide connection details such as host, port, username, password, and database name to establish a connection to the SQL database.</a:t>
            </a:r>
          </a:p>
          <a:p>
            <a:pPr algn="l">
              <a:lnSpc>
                <a:spcPct val="150000"/>
              </a:lnSpc>
              <a:buFont typeface="Arial" panose="020B0604020202020204" pitchFamily="34" charset="0"/>
              <a:buChar char="•"/>
            </a:pPr>
            <a:r>
              <a:rPr lang="en-US" b="0" i="0" dirty="0">
                <a:solidFill>
                  <a:srgbClr val="0D0D0D"/>
                </a:solidFill>
                <a:effectLst/>
                <a:latin typeface="Söhne"/>
              </a:rPr>
              <a:t>Code snippet example demonstrating how to establish a connection using the chosen database driver/library.</a:t>
            </a:r>
          </a:p>
        </p:txBody>
      </p:sp>
      <p:pic>
        <p:nvPicPr>
          <p:cNvPr id="4" name="Picture 3">
            <a:extLst>
              <a:ext uri="{FF2B5EF4-FFF2-40B4-BE49-F238E27FC236}">
                <a16:creationId xmlns:a16="http://schemas.microsoft.com/office/drawing/2014/main" id="{6279A9E0-909F-C954-5951-FB5AD7727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53047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a:t>Use Cases</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6523056" cy="2305050"/>
          </a:xfrm>
        </p:spPr>
        <p:txBody>
          <a:bodyPr>
            <a:noAutofit/>
          </a:bodyPr>
          <a:lstStyle/>
          <a:p>
            <a:pPr marL="342900" indent="-342900" algn="l">
              <a:lnSpc>
                <a:spcPct val="150000"/>
              </a:lnSpc>
              <a:buFont typeface="Arial" panose="020B0604020202020204" pitchFamily="34" charset="0"/>
              <a:buChar char="•"/>
            </a:pPr>
            <a:r>
              <a:rPr lang="en-US" b="1" i="0" dirty="0">
                <a:solidFill>
                  <a:srgbClr val="0D0D0D"/>
                </a:solidFill>
                <a:effectLst/>
                <a:latin typeface="Söhne"/>
              </a:rPr>
              <a:t>Web Applications: </a:t>
            </a:r>
            <a:r>
              <a:rPr lang="en-US" b="0" i="0" dirty="0">
                <a:solidFill>
                  <a:srgbClr val="0D0D0D"/>
                </a:solidFill>
                <a:effectLst/>
                <a:latin typeface="Söhne"/>
              </a:rPr>
              <a:t>Node.js is ideal for building web servers and APIs due to its asynchronous nature, making it suitable for handling a large number of concurrent requests.</a:t>
            </a:r>
          </a:p>
          <a:p>
            <a:pPr marL="342900" indent="-342900" algn="l">
              <a:lnSpc>
                <a:spcPct val="150000"/>
              </a:lnSpc>
              <a:buFont typeface="Arial" panose="020B0604020202020204" pitchFamily="34" charset="0"/>
              <a:buChar char="•"/>
            </a:pPr>
            <a:r>
              <a:rPr lang="en-US" b="1" i="0" dirty="0">
                <a:solidFill>
                  <a:srgbClr val="0D0D0D"/>
                </a:solidFill>
                <a:effectLst/>
                <a:latin typeface="Söhne"/>
              </a:rPr>
              <a:t>Real-Time Applications: </a:t>
            </a:r>
            <a:r>
              <a:rPr lang="en-US" b="0" i="0" dirty="0">
                <a:solidFill>
                  <a:srgbClr val="0D0D0D"/>
                </a:solidFill>
                <a:effectLst/>
                <a:latin typeface="Söhne"/>
              </a:rPr>
              <a:t>Applications requiring real-time data updates, such as chat applications, online gaming platforms, and collaborative tools, benefit from Node.js's event-driven architecture.</a:t>
            </a:r>
          </a:p>
          <a:p>
            <a:pPr marL="342900" indent="-342900" algn="l">
              <a:lnSpc>
                <a:spcPct val="150000"/>
              </a:lnSpc>
              <a:buFont typeface="Arial" panose="020B0604020202020204" pitchFamily="34" charset="0"/>
              <a:buChar char="•"/>
            </a:pPr>
            <a:r>
              <a:rPr lang="en-US" b="1" dirty="0">
                <a:solidFill>
                  <a:srgbClr val="0D0D0D"/>
                </a:solidFill>
                <a:latin typeface="Söhne"/>
              </a:rPr>
              <a:t>Security:</a:t>
            </a:r>
            <a:r>
              <a:rPr lang="en-US" dirty="0">
                <a:solidFill>
                  <a:srgbClr val="0D0D0D"/>
                </a:solidFill>
                <a:latin typeface="Söhne"/>
              </a:rPr>
              <a:t> Authentication &amp; Authorization</a:t>
            </a:r>
            <a:endParaRPr lang="en-US" b="0" i="0" dirty="0">
              <a:solidFill>
                <a:srgbClr val="0D0D0D"/>
              </a:solidFill>
              <a:effectLst/>
              <a:latin typeface="Söhne"/>
            </a:endParaRPr>
          </a:p>
          <a:p>
            <a:pPr marL="0" indent="0" algn="l">
              <a:lnSpc>
                <a:spcPct val="150000"/>
              </a:lnSpc>
              <a:buNone/>
            </a:pPr>
            <a:endParaRPr lang="en-US" b="0" i="0" dirty="0">
              <a:solidFill>
                <a:srgbClr val="0D0D0D"/>
              </a:solidFill>
              <a:effectLst/>
              <a:latin typeface="Söhne"/>
            </a:endParaRPr>
          </a:p>
        </p:txBody>
      </p:sp>
      <p:pic>
        <p:nvPicPr>
          <p:cNvPr id="3" name="Picture 2">
            <a:extLst>
              <a:ext uri="{FF2B5EF4-FFF2-40B4-BE49-F238E27FC236}">
                <a16:creationId xmlns:a16="http://schemas.microsoft.com/office/drawing/2014/main" id="{C6D5773F-D51A-AC80-06BE-9977A7001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6BB2-CC3B-6BA9-9964-08364F8BD22E}"/>
              </a:ext>
            </a:extLst>
          </p:cNvPr>
          <p:cNvSpPr>
            <a:spLocks noGrp="1"/>
          </p:cNvSpPr>
          <p:nvPr>
            <p:ph type="title"/>
          </p:nvPr>
        </p:nvSpPr>
        <p:spPr/>
        <p:txBody>
          <a:bodyPr/>
          <a:lstStyle/>
          <a:p>
            <a:r>
              <a:rPr lang="en-US" b="0" dirty="0"/>
              <a:t>Connecting to SQL</a:t>
            </a:r>
            <a:endParaRPr lang="en-IN" b="0" dirty="0"/>
          </a:p>
        </p:txBody>
      </p:sp>
      <p:sp>
        <p:nvSpPr>
          <p:cNvPr id="3" name="Content Placeholder 2">
            <a:extLst>
              <a:ext uri="{FF2B5EF4-FFF2-40B4-BE49-F238E27FC236}">
                <a16:creationId xmlns:a16="http://schemas.microsoft.com/office/drawing/2014/main" id="{D57C22D4-F87E-797A-43D4-C216D8B1307D}"/>
              </a:ext>
            </a:extLst>
          </p:cNvPr>
          <p:cNvSpPr>
            <a:spLocks noGrp="1"/>
          </p:cNvSpPr>
          <p:nvPr>
            <p:ph sz="quarter" idx="13"/>
          </p:nvPr>
        </p:nvSpPr>
        <p:spPr>
          <a:xfrm>
            <a:off x="2460812" y="2416479"/>
            <a:ext cx="8579224" cy="3699328"/>
          </a:xfrm>
        </p:spPr>
        <p:txBody>
          <a:bodyPr/>
          <a:lstStyle/>
          <a:p>
            <a:pPr algn="l">
              <a:lnSpc>
                <a:spcPct val="150000"/>
              </a:lnSpc>
              <a:buFont typeface="Arial" panose="020B0604020202020204" pitchFamily="34" charset="0"/>
              <a:buChar char="•"/>
            </a:pPr>
            <a:r>
              <a:rPr lang="en-US" b="0" i="0" dirty="0">
                <a:solidFill>
                  <a:srgbClr val="0D0D0D"/>
                </a:solidFill>
                <a:effectLst/>
                <a:latin typeface="Söhne"/>
              </a:rPr>
              <a:t>Node.js can connect to SQL databases using database drivers or libraries specifically designed for each database.</a:t>
            </a:r>
          </a:p>
          <a:p>
            <a:pPr algn="l">
              <a:lnSpc>
                <a:spcPct val="150000"/>
              </a:lnSpc>
              <a:buFont typeface="Arial" panose="020B0604020202020204" pitchFamily="34" charset="0"/>
              <a:buChar char="•"/>
            </a:pPr>
            <a:r>
              <a:rPr lang="en-US" b="0" i="0" dirty="0">
                <a:solidFill>
                  <a:srgbClr val="0D0D0D"/>
                </a:solidFill>
                <a:effectLst/>
                <a:latin typeface="Söhne"/>
              </a:rPr>
              <a:t>These drivers/libraries provide an interface for Node.js to communicate with the SQL database.</a:t>
            </a:r>
          </a:p>
          <a:p>
            <a:pPr algn="l">
              <a:lnSpc>
                <a:spcPct val="150000"/>
              </a:lnSpc>
              <a:buFont typeface="Arial" panose="020B0604020202020204" pitchFamily="34" charset="0"/>
              <a:buChar char="•"/>
            </a:pPr>
            <a:r>
              <a:rPr lang="en-US" b="0" i="0" dirty="0">
                <a:solidFill>
                  <a:srgbClr val="0D0D0D"/>
                </a:solidFill>
                <a:effectLst/>
                <a:latin typeface="Söhne"/>
              </a:rPr>
              <a:t>The process involves installing the appropriate driver/library, configuring connection parameters, and establishing a connection.</a:t>
            </a:r>
          </a:p>
          <a:p>
            <a:pPr>
              <a:lnSpc>
                <a:spcPct val="150000"/>
              </a:lnSpc>
            </a:pPr>
            <a:endParaRPr lang="en-IN" dirty="0"/>
          </a:p>
        </p:txBody>
      </p:sp>
      <p:pic>
        <p:nvPicPr>
          <p:cNvPr id="4" name="Picture 3">
            <a:extLst>
              <a:ext uri="{FF2B5EF4-FFF2-40B4-BE49-F238E27FC236}">
                <a16:creationId xmlns:a16="http://schemas.microsoft.com/office/drawing/2014/main" id="{F9A4EA14-A1CB-599F-6194-84043043F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428593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9C96AA-399D-85B9-9198-D4C36B67BA2C}"/>
              </a:ext>
            </a:extLst>
          </p:cNvPr>
          <p:cNvSpPr>
            <a:spLocks noGrp="1"/>
          </p:cNvSpPr>
          <p:nvPr>
            <p:ph type="title"/>
          </p:nvPr>
        </p:nvSpPr>
        <p:spPr/>
        <p:txBody>
          <a:bodyPr/>
          <a:lstStyle/>
          <a:p>
            <a:r>
              <a:rPr lang="en-US" b="0" dirty="0"/>
              <a:t>Connection</a:t>
            </a:r>
            <a:endParaRPr lang="en-IN" b="0" dirty="0"/>
          </a:p>
        </p:txBody>
      </p:sp>
      <p:sp>
        <p:nvSpPr>
          <p:cNvPr id="3" name="Content Placeholder 2">
            <a:extLst>
              <a:ext uri="{FF2B5EF4-FFF2-40B4-BE49-F238E27FC236}">
                <a16:creationId xmlns:a16="http://schemas.microsoft.com/office/drawing/2014/main" id="{4E7F7E7F-4763-3769-42C2-1773A3D99DF3}"/>
              </a:ext>
            </a:extLst>
          </p:cNvPr>
          <p:cNvSpPr>
            <a:spLocks noGrp="1"/>
          </p:cNvSpPr>
          <p:nvPr>
            <p:ph sz="quarter" idx="15"/>
          </p:nvPr>
        </p:nvSpPr>
        <p:spPr>
          <a:xfrm>
            <a:off x="547898" y="2542055"/>
            <a:ext cx="5548102" cy="3597470"/>
          </a:xfrm>
        </p:spPr>
        <p:txBody>
          <a:bodyPr>
            <a:noAutofit/>
          </a:bodyPr>
          <a:lstStyle/>
          <a:p>
            <a:pPr marL="0" indent="0">
              <a:buNone/>
            </a:pPr>
            <a:r>
              <a:rPr lang="en-IN" b="0" dirty="0" err="1">
                <a:effectLst/>
                <a:latin typeface="Söhne"/>
              </a:rPr>
              <a:t>const</a:t>
            </a:r>
            <a:r>
              <a:rPr lang="en-IN" b="0" dirty="0">
                <a:effectLst/>
                <a:latin typeface="Söhne"/>
              </a:rPr>
              <a:t> </a:t>
            </a:r>
            <a:r>
              <a:rPr lang="en-IN" b="0" dirty="0" err="1">
                <a:effectLst/>
                <a:latin typeface="Söhne"/>
              </a:rPr>
              <a:t>mysql</a:t>
            </a:r>
            <a:r>
              <a:rPr lang="en-IN" b="0" dirty="0">
                <a:effectLst/>
                <a:latin typeface="Söhne"/>
              </a:rPr>
              <a:t> = require('</a:t>
            </a:r>
            <a:r>
              <a:rPr lang="en-IN" b="0" dirty="0" err="1">
                <a:effectLst/>
                <a:latin typeface="Söhne"/>
              </a:rPr>
              <a:t>mysql</a:t>
            </a:r>
            <a:r>
              <a:rPr lang="en-IN" b="0" dirty="0">
                <a:effectLst/>
                <a:latin typeface="Söhne"/>
              </a:rPr>
              <a:t>');</a:t>
            </a:r>
          </a:p>
          <a:p>
            <a:pPr marL="0" indent="0">
              <a:buNone/>
            </a:pPr>
            <a:r>
              <a:rPr lang="en-IN" b="0" dirty="0">
                <a:effectLst/>
                <a:latin typeface="Söhne"/>
              </a:rPr>
              <a:t>// Connection with database</a:t>
            </a:r>
          </a:p>
          <a:p>
            <a:pPr marL="0" indent="0">
              <a:buNone/>
            </a:pPr>
            <a:r>
              <a:rPr lang="en-IN" b="0" dirty="0" err="1">
                <a:effectLst/>
                <a:latin typeface="Söhne"/>
              </a:rPr>
              <a:t>const</a:t>
            </a:r>
            <a:r>
              <a:rPr lang="en-IN" b="0" dirty="0">
                <a:effectLst/>
                <a:latin typeface="Söhne"/>
              </a:rPr>
              <a:t> connection = </a:t>
            </a:r>
            <a:r>
              <a:rPr lang="en-IN" b="0" dirty="0" err="1">
                <a:effectLst/>
                <a:latin typeface="Söhne"/>
              </a:rPr>
              <a:t>mysql.createConnection</a:t>
            </a:r>
            <a:r>
              <a:rPr lang="en-IN" b="0" dirty="0">
                <a:effectLst/>
                <a:latin typeface="Söhne"/>
              </a:rPr>
              <a:t>({</a:t>
            </a:r>
          </a:p>
          <a:p>
            <a:pPr marL="0" indent="0">
              <a:buNone/>
            </a:pPr>
            <a:r>
              <a:rPr lang="en-IN" b="0" dirty="0">
                <a:effectLst/>
                <a:latin typeface="Söhne"/>
              </a:rPr>
              <a:t>    host: 'localhost',</a:t>
            </a:r>
          </a:p>
          <a:p>
            <a:pPr marL="0" indent="0">
              <a:buNone/>
            </a:pPr>
            <a:r>
              <a:rPr lang="en-IN" b="0" dirty="0">
                <a:effectLst/>
                <a:latin typeface="Söhne"/>
              </a:rPr>
              <a:t>    user: 'root',</a:t>
            </a:r>
          </a:p>
          <a:p>
            <a:pPr marL="0" indent="0">
              <a:buNone/>
            </a:pPr>
            <a:r>
              <a:rPr lang="en-IN" b="0" dirty="0">
                <a:effectLst/>
                <a:latin typeface="Söhne"/>
              </a:rPr>
              <a:t>    password: '',</a:t>
            </a:r>
          </a:p>
          <a:p>
            <a:pPr marL="0" indent="0">
              <a:buNone/>
            </a:pPr>
            <a:r>
              <a:rPr lang="en-IN" b="0" dirty="0">
                <a:effectLst/>
                <a:latin typeface="Söhne"/>
              </a:rPr>
              <a:t>    database: '</a:t>
            </a:r>
            <a:r>
              <a:rPr lang="en-IN" b="0" dirty="0" err="1">
                <a:effectLst/>
                <a:latin typeface="Söhne"/>
              </a:rPr>
              <a:t>testSql</a:t>
            </a:r>
            <a:r>
              <a:rPr lang="en-IN" b="0" dirty="0">
                <a:effectLst/>
                <a:latin typeface="Söhne"/>
              </a:rPr>
              <a:t>'</a:t>
            </a:r>
          </a:p>
          <a:p>
            <a:pPr marL="0" indent="0">
              <a:buNone/>
            </a:pPr>
            <a:r>
              <a:rPr lang="en-IN" b="0" dirty="0">
                <a:effectLst/>
                <a:latin typeface="Söhne"/>
              </a:rPr>
              <a:t>});</a:t>
            </a:r>
          </a:p>
        </p:txBody>
      </p:sp>
      <p:sp>
        <p:nvSpPr>
          <p:cNvPr id="5" name="Content Placeholder 4">
            <a:extLst>
              <a:ext uri="{FF2B5EF4-FFF2-40B4-BE49-F238E27FC236}">
                <a16:creationId xmlns:a16="http://schemas.microsoft.com/office/drawing/2014/main" id="{5C010126-10FD-0F89-5ED7-AFDAA1090536}"/>
              </a:ext>
            </a:extLst>
          </p:cNvPr>
          <p:cNvSpPr>
            <a:spLocks noGrp="1"/>
          </p:cNvSpPr>
          <p:nvPr>
            <p:ph sz="quarter" idx="16"/>
          </p:nvPr>
        </p:nvSpPr>
        <p:spPr>
          <a:xfrm>
            <a:off x="6096000" y="1991284"/>
            <a:ext cx="5548102" cy="3597470"/>
          </a:xfrm>
        </p:spPr>
        <p:txBody>
          <a:bodyPr>
            <a:noAutofit/>
          </a:bodyPr>
          <a:lstStyle/>
          <a:p>
            <a:pPr marL="0" indent="0">
              <a:buNone/>
            </a:pPr>
            <a:r>
              <a:rPr lang="en-IN" b="0" dirty="0" err="1">
                <a:effectLst/>
                <a:latin typeface="Söhne"/>
              </a:rPr>
              <a:t>connection.connect</a:t>
            </a:r>
            <a:r>
              <a:rPr lang="en-IN" b="0" dirty="0">
                <a:effectLst/>
                <a:latin typeface="Söhne"/>
              </a:rPr>
              <a:t>((err) =&gt; {</a:t>
            </a:r>
          </a:p>
          <a:p>
            <a:pPr marL="0" indent="0">
              <a:buNone/>
            </a:pPr>
            <a:r>
              <a:rPr lang="en-IN" b="0" dirty="0">
                <a:effectLst/>
                <a:latin typeface="Söhne"/>
              </a:rPr>
              <a:t>    if (err) throw err;</a:t>
            </a:r>
          </a:p>
          <a:p>
            <a:pPr marL="0" indent="0">
              <a:buNone/>
            </a:pPr>
            <a:r>
              <a:rPr lang="en-IN" b="0" dirty="0">
                <a:effectLst/>
                <a:latin typeface="Söhne"/>
              </a:rPr>
              <a:t>    // Get data from database</a:t>
            </a:r>
          </a:p>
          <a:p>
            <a:pPr marL="0" indent="0">
              <a:buNone/>
            </a:pPr>
            <a:r>
              <a:rPr lang="en-IN" b="0" dirty="0">
                <a:effectLst/>
                <a:latin typeface="Söhne"/>
              </a:rPr>
              <a:t>    </a:t>
            </a:r>
            <a:r>
              <a:rPr lang="en-IN" b="0" dirty="0" err="1">
                <a:effectLst/>
                <a:latin typeface="Söhne"/>
              </a:rPr>
              <a:t>connection.query</a:t>
            </a:r>
            <a:r>
              <a:rPr lang="en-IN" b="0" dirty="0">
                <a:effectLst/>
                <a:latin typeface="Söhne"/>
              </a:rPr>
              <a:t>('SELECT * FROM `</a:t>
            </a:r>
            <a:r>
              <a:rPr lang="en-IN" b="0" dirty="0" err="1">
                <a:effectLst/>
                <a:latin typeface="Söhne"/>
              </a:rPr>
              <a:t>employe</a:t>
            </a:r>
            <a:r>
              <a:rPr lang="en-IN" b="0" dirty="0">
                <a:effectLst/>
                <a:latin typeface="Söhne"/>
              </a:rPr>
              <a:t>`', function (err, result) {</a:t>
            </a:r>
          </a:p>
          <a:p>
            <a:pPr marL="0" indent="0">
              <a:buNone/>
            </a:pPr>
            <a:r>
              <a:rPr lang="en-IN" b="0" dirty="0">
                <a:effectLst/>
                <a:latin typeface="Söhne"/>
              </a:rPr>
              <a:t>        if (err) throw err; // Handle error</a:t>
            </a:r>
          </a:p>
          <a:p>
            <a:pPr marL="0" indent="0">
              <a:buNone/>
            </a:pPr>
            <a:r>
              <a:rPr lang="en-IN" b="0" dirty="0">
                <a:effectLst/>
                <a:latin typeface="Söhne"/>
              </a:rPr>
              <a:t>        console.log(result);</a:t>
            </a:r>
          </a:p>
          <a:p>
            <a:pPr marL="0" indent="0">
              <a:buNone/>
            </a:pPr>
            <a:r>
              <a:rPr lang="en-IN" b="0" dirty="0">
                <a:effectLst/>
                <a:latin typeface="Söhne"/>
              </a:rPr>
              <a:t>    });</a:t>
            </a:r>
          </a:p>
          <a:p>
            <a:pPr marL="0" indent="0">
              <a:buNone/>
            </a:pPr>
            <a:r>
              <a:rPr lang="en-IN" b="0" dirty="0">
                <a:effectLst/>
                <a:latin typeface="Söhne"/>
              </a:rPr>
              <a:t>});</a:t>
            </a:r>
          </a:p>
          <a:p>
            <a:endParaRPr lang="en-IN" dirty="0">
              <a:latin typeface="Söhne"/>
            </a:endParaRPr>
          </a:p>
        </p:txBody>
      </p:sp>
      <p:pic>
        <p:nvPicPr>
          <p:cNvPr id="2" name="Picture 1">
            <a:extLst>
              <a:ext uri="{FF2B5EF4-FFF2-40B4-BE49-F238E27FC236}">
                <a16:creationId xmlns:a16="http://schemas.microsoft.com/office/drawing/2014/main" id="{1C589BCB-DD39-DB15-91E5-318D6D042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489767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31A9-3E7D-98C5-D3AA-8D18C4733C58}"/>
              </a:ext>
            </a:extLst>
          </p:cNvPr>
          <p:cNvSpPr>
            <a:spLocks noGrp="1"/>
          </p:cNvSpPr>
          <p:nvPr>
            <p:ph type="title"/>
          </p:nvPr>
        </p:nvSpPr>
        <p:spPr/>
        <p:txBody>
          <a:bodyPr/>
          <a:lstStyle/>
          <a:p>
            <a:r>
              <a:rPr lang="en-US" b="0" dirty="0"/>
              <a:t>Restful APIs</a:t>
            </a:r>
            <a:endParaRPr lang="en-IN" b="0" dirty="0"/>
          </a:p>
        </p:txBody>
      </p:sp>
      <p:sp>
        <p:nvSpPr>
          <p:cNvPr id="3" name="Content Placeholder 2">
            <a:extLst>
              <a:ext uri="{FF2B5EF4-FFF2-40B4-BE49-F238E27FC236}">
                <a16:creationId xmlns:a16="http://schemas.microsoft.com/office/drawing/2014/main" id="{87AF1443-9FD2-20E7-4FF1-3A5858809EA3}"/>
              </a:ext>
            </a:extLst>
          </p:cNvPr>
          <p:cNvSpPr>
            <a:spLocks noGrp="1"/>
          </p:cNvSpPr>
          <p:nvPr>
            <p:ph sz="quarter" idx="15"/>
          </p:nvPr>
        </p:nvSpPr>
        <p:spPr>
          <a:xfrm>
            <a:off x="594360" y="2676525"/>
            <a:ext cx="9356464" cy="3597470"/>
          </a:xfrm>
        </p:spPr>
        <p:txBody>
          <a:bodyPr/>
          <a:lstStyle/>
          <a:p>
            <a:pPr marL="342900" indent="-342900">
              <a:lnSpc>
                <a:spcPct val="150000"/>
              </a:lnSpc>
              <a:buFont typeface="Arial" panose="020B0604020202020204" pitchFamily="34" charset="0"/>
              <a:buChar char="•"/>
            </a:pPr>
            <a:r>
              <a:rPr lang="en-US" b="0" i="0" dirty="0">
                <a:solidFill>
                  <a:srgbClr val="0D0D0D"/>
                </a:solidFill>
                <a:effectLst/>
                <a:latin typeface="Söhne"/>
              </a:rPr>
              <a:t>A RESTful API (Representational State Transfer) is an architectural style for designing networked applications. It uses HTTP requests to perform CRUD (Create, Read, Update, Delete) operations on resources.</a:t>
            </a:r>
          </a:p>
          <a:p>
            <a:pPr marL="342900" indent="-342900">
              <a:lnSpc>
                <a:spcPct val="150000"/>
              </a:lnSpc>
              <a:buFont typeface="Arial" panose="020B0604020202020204" pitchFamily="34" charset="0"/>
              <a:buChar char="•"/>
            </a:pPr>
            <a:r>
              <a:rPr lang="en-US" b="0" i="0" dirty="0">
                <a:solidFill>
                  <a:srgbClr val="0D0D0D"/>
                </a:solidFill>
                <a:effectLst/>
                <a:latin typeface="Söhne"/>
              </a:rPr>
              <a:t>Importance of APIs in modern software development: APIs are crucial for enabling communication between different software systems, allowing them to exchange data and functionality seamlessly.</a:t>
            </a:r>
            <a:endParaRPr lang="en-IN" dirty="0"/>
          </a:p>
        </p:txBody>
      </p:sp>
      <p:pic>
        <p:nvPicPr>
          <p:cNvPr id="4" name="Picture 3">
            <a:extLst>
              <a:ext uri="{FF2B5EF4-FFF2-40B4-BE49-F238E27FC236}">
                <a16:creationId xmlns:a16="http://schemas.microsoft.com/office/drawing/2014/main" id="{7785D531-8339-08A0-C27B-B45E0755A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865444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FE9B-EBBC-90A9-A54A-E00BA42DFB4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D18666-EB4F-BD08-F4CC-5D1C3B8AB636}"/>
              </a:ext>
            </a:extLst>
          </p:cNvPr>
          <p:cNvSpPr>
            <a:spLocks noGrp="1"/>
          </p:cNvSpPr>
          <p:nvPr>
            <p:ph sz="quarter" idx="15"/>
          </p:nvPr>
        </p:nvSpPr>
        <p:spPr>
          <a:xfrm>
            <a:off x="997772" y="2407583"/>
            <a:ext cx="6828417" cy="3597470"/>
          </a:xfrm>
        </p:spPr>
        <p:txBody>
          <a:bodyPr>
            <a:noAutofit/>
          </a:bodyPr>
          <a:lstStyle/>
          <a:p>
            <a:r>
              <a:rPr lang="en-IN" sz="1600" b="0" dirty="0" err="1">
                <a:effectLst/>
                <a:latin typeface="Söhne"/>
              </a:rPr>
              <a:t>const</a:t>
            </a:r>
            <a:r>
              <a:rPr lang="en-IN" sz="1600" b="0" dirty="0">
                <a:effectLst/>
                <a:latin typeface="Söhne"/>
              </a:rPr>
              <a:t> express = require ('express')</a:t>
            </a:r>
            <a:br>
              <a:rPr lang="en-IN" sz="1600" b="0" dirty="0">
                <a:effectLst/>
                <a:latin typeface="Söhne"/>
              </a:rPr>
            </a:br>
            <a:r>
              <a:rPr lang="en-IN" sz="1600" b="0" dirty="0" err="1">
                <a:effectLst/>
                <a:latin typeface="Söhne"/>
              </a:rPr>
              <a:t>const</a:t>
            </a:r>
            <a:r>
              <a:rPr lang="en-IN" sz="1600" b="0" dirty="0">
                <a:effectLst/>
                <a:latin typeface="Söhne"/>
              </a:rPr>
              <a:t> app = express()</a:t>
            </a:r>
            <a:br>
              <a:rPr lang="en-IN" sz="1600" b="0" dirty="0">
                <a:effectLst/>
                <a:latin typeface="Söhne"/>
              </a:rPr>
            </a:br>
            <a:r>
              <a:rPr lang="en-IN" sz="1600" b="0" dirty="0" err="1">
                <a:effectLst/>
                <a:latin typeface="Söhne"/>
              </a:rPr>
              <a:t>const</a:t>
            </a:r>
            <a:r>
              <a:rPr lang="en-IN" sz="1600" b="0" dirty="0">
                <a:effectLst/>
                <a:latin typeface="Söhne"/>
              </a:rPr>
              <a:t> port = 5500</a:t>
            </a:r>
          </a:p>
          <a:p>
            <a:r>
              <a:rPr lang="en-IN" sz="1600" b="0" dirty="0" err="1">
                <a:effectLst/>
                <a:latin typeface="Söhne"/>
              </a:rPr>
              <a:t>app.get</a:t>
            </a:r>
            <a:r>
              <a:rPr lang="en-IN" sz="1600" b="0" dirty="0">
                <a:effectLst/>
                <a:latin typeface="Söhne"/>
              </a:rPr>
              <a:t> ('/about', (</a:t>
            </a:r>
            <a:r>
              <a:rPr lang="en-IN" sz="1600" b="0" dirty="0" err="1">
                <a:effectLst/>
                <a:latin typeface="Söhne"/>
              </a:rPr>
              <a:t>req,res</a:t>
            </a:r>
            <a:r>
              <a:rPr lang="en-IN" sz="1600" b="0" dirty="0">
                <a:effectLst/>
                <a:latin typeface="Söhne"/>
              </a:rPr>
              <a:t>) =&gt; {</a:t>
            </a:r>
          </a:p>
          <a:p>
            <a:r>
              <a:rPr lang="en-IN" sz="1600" b="0" dirty="0">
                <a:effectLst/>
                <a:latin typeface="Söhne"/>
              </a:rPr>
              <a:t>    </a:t>
            </a:r>
            <a:r>
              <a:rPr lang="en-IN" sz="1600" b="0" dirty="0" err="1">
                <a:effectLst/>
                <a:latin typeface="Söhne"/>
              </a:rPr>
              <a:t>res.send</a:t>
            </a:r>
            <a:r>
              <a:rPr lang="en-IN" sz="1600" b="0" dirty="0">
                <a:effectLst/>
                <a:latin typeface="Söhne"/>
              </a:rPr>
              <a:t>('&lt;h1&gt;This is About Page&lt;/h1&gt;')</a:t>
            </a:r>
          </a:p>
          <a:p>
            <a:r>
              <a:rPr lang="en-IN" sz="1600" b="0" dirty="0">
                <a:effectLst/>
                <a:latin typeface="Söhne"/>
              </a:rPr>
              <a:t>})</a:t>
            </a:r>
            <a:br>
              <a:rPr lang="en-IN" sz="1600" b="0" dirty="0">
                <a:effectLst/>
                <a:latin typeface="Söhne"/>
              </a:rPr>
            </a:br>
            <a:r>
              <a:rPr lang="en-IN" sz="1600" b="0" dirty="0" err="1">
                <a:effectLst/>
                <a:latin typeface="Söhne"/>
              </a:rPr>
              <a:t>app.get</a:t>
            </a:r>
            <a:r>
              <a:rPr lang="en-IN" sz="1600" b="0" dirty="0">
                <a:effectLst/>
                <a:latin typeface="Söhne"/>
              </a:rPr>
              <a:t>('/contact', (</a:t>
            </a:r>
            <a:r>
              <a:rPr lang="en-IN" sz="1600" b="0" dirty="0" err="1">
                <a:effectLst/>
                <a:latin typeface="Söhne"/>
              </a:rPr>
              <a:t>req,res</a:t>
            </a:r>
            <a:r>
              <a:rPr lang="en-IN" sz="1600" b="0" dirty="0">
                <a:effectLst/>
                <a:latin typeface="Söhne"/>
              </a:rPr>
              <a:t>) =&gt; {</a:t>
            </a:r>
          </a:p>
          <a:p>
            <a:r>
              <a:rPr lang="en-IN" sz="1600" b="0" dirty="0">
                <a:effectLst/>
                <a:latin typeface="Söhne"/>
              </a:rPr>
              <a:t>    </a:t>
            </a:r>
            <a:r>
              <a:rPr lang="en-IN" sz="1600" b="0" dirty="0" err="1">
                <a:effectLst/>
                <a:latin typeface="Söhne"/>
              </a:rPr>
              <a:t>res.send</a:t>
            </a:r>
            <a:r>
              <a:rPr lang="en-IN" sz="1600" b="0" dirty="0">
                <a:effectLst/>
                <a:latin typeface="Söhne"/>
              </a:rPr>
              <a:t>('&lt;h1&gt;This is Contact Page&lt;/h1&gt;')</a:t>
            </a:r>
          </a:p>
          <a:p>
            <a:r>
              <a:rPr lang="en-IN" sz="1600" b="0" dirty="0">
                <a:effectLst/>
                <a:latin typeface="Söhne"/>
              </a:rPr>
              <a:t>})</a:t>
            </a:r>
            <a:br>
              <a:rPr lang="en-IN" sz="1600" b="0" dirty="0">
                <a:effectLst/>
                <a:latin typeface="Söhne"/>
              </a:rPr>
            </a:br>
            <a:r>
              <a:rPr lang="en-IN" sz="1600" b="0" dirty="0" err="1">
                <a:effectLst/>
                <a:latin typeface="Söhne"/>
              </a:rPr>
              <a:t>app.listen</a:t>
            </a:r>
            <a:r>
              <a:rPr lang="en-IN" sz="1600" b="0" dirty="0">
                <a:effectLst/>
                <a:latin typeface="Söhne"/>
              </a:rPr>
              <a:t> (port, ()=&gt;{</a:t>
            </a:r>
          </a:p>
          <a:p>
            <a:r>
              <a:rPr lang="en-IN" sz="1600" b="0" dirty="0">
                <a:effectLst/>
                <a:latin typeface="Söhne"/>
              </a:rPr>
              <a:t>    console.log("connected </a:t>
            </a:r>
            <a:r>
              <a:rPr lang="en-IN" sz="1600" b="0" dirty="0" err="1">
                <a:effectLst/>
                <a:latin typeface="Söhne"/>
              </a:rPr>
              <a:t>Sucessfully</a:t>
            </a:r>
            <a:r>
              <a:rPr lang="en-IN" sz="1600" b="0" dirty="0">
                <a:effectLst/>
                <a:latin typeface="Söhne"/>
              </a:rPr>
              <a:t>!");</a:t>
            </a:r>
          </a:p>
          <a:p>
            <a:r>
              <a:rPr lang="en-IN" sz="1600" b="0" dirty="0">
                <a:effectLst/>
                <a:latin typeface="Söhne"/>
              </a:rPr>
              <a:t>})</a:t>
            </a:r>
          </a:p>
          <a:p>
            <a:endParaRPr lang="en-IN" sz="1600" dirty="0">
              <a:latin typeface="Söhne"/>
            </a:endParaRPr>
          </a:p>
        </p:txBody>
      </p:sp>
      <p:sp>
        <p:nvSpPr>
          <p:cNvPr id="5" name="Content Placeholder 2">
            <a:extLst>
              <a:ext uri="{FF2B5EF4-FFF2-40B4-BE49-F238E27FC236}">
                <a16:creationId xmlns:a16="http://schemas.microsoft.com/office/drawing/2014/main" id="{6CA0933C-1696-FF74-2077-05765CAA929E}"/>
              </a:ext>
            </a:extLst>
          </p:cNvPr>
          <p:cNvSpPr txBox="1">
            <a:spLocks/>
          </p:cNvSpPr>
          <p:nvPr/>
        </p:nvSpPr>
        <p:spPr>
          <a:xfrm>
            <a:off x="6295913" y="3244796"/>
            <a:ext cx="5389581" cy="3597470"/>
          </a:xfrm>
          <a:prstGeom prst="rect">
            <a:avLst/>
          </a:prstGeom>
        </p:spPr>
        <p:txBody>
          <a:bodyPr vert="horz" lIns="0" tIns="45720" rIns="0" bIns="0" rtlCol="0">
            <a:no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latin typeface="Söhne"/>
              </a:rPr>
              <a:t>O</a:t>
            </a:r>
            <a:r>
              <a:rPr lang="en-IN" sz="1600" dirty="0">
                <a:latin typeface="Söhne"/>
              </a:rPr>
              <a:t>pen browser and in URL type localhost:5500/about (given in code)</a:t>
            </a:r>
          </a:p>
          <a:p>
            <a:pPr marL="285750" indent="-285750">
              <a:buFont typeface="Arial" panose="020B0604020202020204" pitchFamily="34" charset="0"/>
              <a:buChar char="•"/>
            </a:pPr>
            <a:r>
              <a:rPr lang="en-IN" sz="1600" dirty="0">
                <a:latin typeface="Söhne"/>
              </a:rPr>
              <a:t>by default the browser send data so it only use get method</a:t>
            </a:r>
          </a:p>
          <a:p>
            <a:pPr marL="285750" indent="-285750">
              <a:buFont typeface="Arial" panose="020B0604020202020204" pitchFamily="34" charset="0"/>
              <a:buChar char="•"/>
            </a:pPr>
            <a:r>
              <a:rPr lang="en-IN" sz="1600" dirty="0">
                <a:latin typeface="Söhne"/>
              </a:rPr>
              <a:t>Use Postman to Check data</a:t>
            </a:r>
          </a:p>
        </p:txBody>
      </p:sp>
      <p:pic>
        <p:nvPicPr>
          <p:cNvPr id="4" name="Picture 3">
            <a:extLst>
              <a:ext uri="{FF2B5EF4-FFF2-40B4-BE49-F238E27FC236}">
                <a16:creationId xmlns:a16="http://schemas.microsoft.com/office/drawing/2014/main" id="{D210ADA2-F995-0909-80A7-638214E1F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485448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D8E5F-C5E4-1DE2-CA55-BAF5C537563F}"/>
              </a:ext>
            </a:extLst>
          </p:cNvPr>
          <p:cNvSpPr>
            <a:spLocks noGrp="1"/>
          </p:cNvSpPr>
          <p:nvPr>
            <p:ph type="title"/>
          </p:nvPr>
        </p:nvSpPr>
        <p:spPr/>
        <p:txBody>
          <a:bodyPr/>
          <a:lstStyle/>
          <a:p>
            <a:r>
              <a:rPr lang="en-US" dirty="0"/>
              <a:t>CRUD operations</a:t>
            </a:r>
            <a:endParaRPr lang="en-IN" dirty="0"/>
          </a:p>
        </p:txBody>
      </p:sp>
      <p:sp>
        <p:nvSpPr>
          <p:cNvPr id="6" name="Content Placeholder 5">
            <a:extLst>
              <a:ext uri="{FF2B5EF4-FFF2-40B4-BE49-F238E27FC236}">
                <a16:creationId xmlns:a16="http://schemas.microsoft.com/office/drawing/2014/main" id="{F5AD7C1F-B085-19E7-BD80-490A421C0CC1}"/>
              </a:ext>
            </a:extLst>
          </p:cNvPr>
          <p:cNvSpPr>
            <a:spLocks noGrp="1"/>
          </p:cNvSpPr>
          <p:nvPr>
            <p:ph sz="quarter" idx="13"/>
          </p:nvPr>
        </p:nvSpPr>
        <p:spPr/>
        <p:txBody>
          <a:bodyPr/>
          <a:lstStyle/>
          <a:p>
            <a:pPr algn="l">
              <a:buFont typeface="Arial" panose="020B0604020202020204" pitchFamily="34" charset="0"/>
              <a:buChar char="•"/>
            </a:pPr>
            <a:r>
              <a:rPr lang="en-US" b="1" i="0" dirty="0">
                <a:solidFill>
                  <a:srgbClr val="0D0D0D"/>
                </a:solidFill>
                <a:effectLst/>
                <a:latin typeface="Söhne"/>
              </a:rPr>
              <a:t>Create</a:t>
            </a:r>
            <a:r>
              <a:rPr lang="en-US" b="0" i="0" dirty="0">
                <a:solidFill>
                  <a:srgbClr val="0D0D0D"/>
                </a:solidFill>
                <a:effectLst/>
                <a:latin typeface="Söhne"/>
              </a:rPr>
              <a:t>: Adding new data to a system</a:t>
            </a:r>
          </a:p>
          <a:p>
            <a:pPr algn="l">
              <a:buFont typeface="Arial" panose="020B0604020202020204" pitchFamily="34" charset="0"/>
              <a:buChar char="•"/>
            </a:pPr>
            <a:r>
              <a:rPr lang="en-US" b="1" i="0" dirty="0">
                <a:solidFill>
                  <a:srgbClr val="0D0D0D"/>
                </a:solidFill>
                <a:effectLst/>
                <a:latin typeface="Söhne"/>
              </a:rPr>
              <a:t>Read</a:t>
            </a:r>
            <a:r>
              <a:rPr lang="en-US" b="0" i="0" dirty="0">
                <a:solidFill>
                  <a:srgbClr val="0D0D0D"/>
                </a:solidFill>
                <a:effectLst/>
                <a:latin typeface="Söhne"/>
              </a:rPr>
              <a:t>: Retrieving existing data from a system</a:t>
            </a:r>
          </a:p>
          <a:p>
            <a:pPr algn="l">
              <a:buFont typeface="Arial" panose="020B0604020202020204" pitchFamily="34" charset="0"/>
              <a:buChar char="•"/>
            </a:pPr>
            <a:r>
              <a:rPr lang="en-US" b="1" i="0" dirty="0">
                <a:solidFill>
                  <a:srgbClr val="0D0D0D"/>
                </a:solidFill>
                <a:effectLst/>
                <a:latin typeface="Söhne"/>
              </a:rPr>
              <a:t>Update</a:t>
            </a:r>
            <a:r>
              <a:rPr lang="en-US" b="0" i="0" dirty="0">
                <a:solidFill>
                  <a:srgbClr val="0D0D0D"/>
                </a:solidFill>
                <a:effectLst/>
                <a:latin typeface="Söhne"/>
              </a:rPr>
              <a:t>: Modifying existing data in a system</a:t>
            </a:r>
          </a:p>
          <a:p>
            <a:pPr algn="l">
              <a:buFont typeface="Arial" panose="020B0604020202020204" pitchFamily="34" charset="0"/>
              <a:buChar char="•"/>
            </a:pPr>
            <a:r>
              <a:rPr lang="en-US" b="1" i="0" dirty="0">
                <a:solidFill>
                  <a:srgbClr val="0D0D0D"/>
                </a:solidFill>
                <a:effectLst/>
                <a:latin typeface="Söhne"/>
              </a:rPr>
              <a:t>Delete</a:t>
            </a:r>
            <a:r>
              <a:rPr lang="en-US" b="0" i="0" dirty="0">
                <a:solidFill>
                  <a:srgbClr val="0D0D0D"/>
                </a:solidFill>
                <a:effectLst/>
                <a:latin typeface="Söhne"/>
              </a:rPr>
              <a:t>: Removing data from a system</a:t>
            </a:r>
          </a:p>
          <a:p>
            <a:pPr algn="l">
              <a:buFont typeface="Arial" panose="020B0604020202020204" pitchFamily="34" charset="0"/>
              <a:buChar char="•"/>
            </a:pPr>
            <a:endParaRPr lang="en-US" b="0" i="0" dirty="0">
              <a:solidFill>
                <a:srgbClr val="0D0D0D"/>
              </a:solidFill>
              <a:effectLst/>
              <a:latin typeface="Söhne"/>
            </a:endParaRPr>
          </a:p>
          <a:p>
            <a:endParaRPr lang="en-IN" dirty="0"/>
          </a:p>
        </p:txBody>
      </p:sp>
      <p:pic>
        <p:nvPicPr>
          <p:cNvPr id="8" name="Picture 7">
            <a:extLst>
              <a:ext uri="{FF2B5EF4-FFF2-40B4-BE49-F238E27FC236}">
                <a16:creationId xmlns:a16="http://schemas.microsoft.com/office/drawing/2014/main" id="{ECB32E05-02AF-FCFB-AC3E-EC16F4FE8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489457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2BCD-F4FF-3B6D-9D04-70D827E706B6}"/>
              </a:ext>
            </a:extLst>
          </p:cNvPr>
          <p:cNvSpPr>
            <a:spLocks noGrp="1"/>
          </p:cNvSpPr>
          <p:nvPr>
            <p:ph type="title"/>
          </p:nvPr>
        </p:nvSpPr>
        <p:spPr/>
        <p:txBody>
          <a:bodyPr/>
          <a:lstStyle/>
          <a:p>
            <a:r>
              <a:rPr lang="en-US" dirty="0"/>
              <a:t>Use Cases</a:t>
            </a:r>
            <a:endParaRPr lang="en-IN" dirty="0"/>
          </a:p>
        </p:txBody>
      </p:sp>
      <p:sp>
        <p:nvSpPr>
          <p:cNvPr id="7" name="Content Placeholder 5">
            <a:extLst>
              <a:ext uri="{FF2B5EF4-FFF2-40B4-BE49-F238E27FC236}">
                <a16:creationId xmlns:a16="http://schemas.microsoft.com/office/drawing/2014/main" id="{305511FF-31CB-F9AE-B066-BE6EECCE987C}"/>
              </a:ext>
            </a:extLst>
          </p:cNvPr>
          <p:cNvSpPr txBox="1">
            <a:spLocks/>
          </p:cNvSpPr>
          <p:nvPr/>
        </p:nvSpPr>
        <p:spPr>
          <a:xfrm>
            <a:off x="3429001" y="2604737"/>
            <a:ext cx="7810500" cy="3699328"/>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rgbClr val="0D0D0D"/>
                </a:solidFill>
                <a:effectLst/>
                <a:latin typeface="Söhne"/>
              </a:rPr>
              <a:t>Role of CRUD operations in database management systems (DBMS)</a:t>
            </a:r>
          </a:p>
          <a:p>
            <a:pPr algn="l">
              <a:buFont typeface="Arial" panose="020B0604020202020204" pitchFamily="34" charset="0"/>
              <a:buChar char="•"/>
            </a:pPr>
            <a:r>
              <a:rPr lang="en-US" b="0" i="0" dirty="0">
                <a:solidFill>
                  <a:srgbClr val="0D0D0D"/>
                </a:solidFill>
                <a:effectLst/>
                <a:latin typeface="Söhne"/>
              </a:rPr>
              <a:t>Fundamental actions necessary for interacting with data</a:t>
            </a:r>
          </a:p>
          <a:p>
            <a:pPr algn="l">
              <a:buFont typeface="Arial" panose="020B0604020202020204" pitchFamily="34" charset="0"/>
              <a:buChar char="•"/>
            </a:pPr>
            <a:r>
              <a:rPr lang="en-US" b="0" i="0" dirty="0">
                <a:solidFill>
                  <a:srgbClr val="0D0D0D"/>
                </a:solidFill>
                <a:effectLst/>
                <a:latin typeface="Söhne"/>
              </a:rPr>
              <a:t>Enabling basic functionality in applications, such as:</a:t>
            </a:r>
          </a:p>
          <a:p>
            <a:pPr marL="742950" lvl="1" indent="-285750" algn="l">
              <a:buFont typeface="Arial" panose="020B0604020202020204" pitchFamily="34" charset="0"/>
              <a:buChar char="•"/>
            </a:pPr>
            <a:r>
              <a:rPr lang="en-US" b="0" i="0" dirty="0">
                <a:solidFill>
                  <a:srgbClr val="0D0D0D"/>
                </a:solidFill>
                <a:effectLst/>
                <a:latin typeface="Söhne"/>
              </a:rPr>
              <a:t>Content management systems</a:t>
            </a:r>
          </a:p>
          <a:p>
            <a:pPr marL="742950" lvl="1" indent="-285750" algn="l">
              <a:buFont typeface="Arial" panose="020B0604020202020204" pitchFamily="34" charset="0"/>
              <a:buChar char="•"/>
            </a:pPr>
            <a:r>
              <a:rPr lang="en-US" b="0" i="0" dirty="0">
                <a:solidFill>
                  <a:srgbClr val="0D0D0D"/>
                </a:solidFill>
                <a:effectLst/>
                <a:latin typeface="Söhne"/>
              </a:rPr>
              <a:t>E-commerce platforms</a:t>
            </a:r>
          </a:p>
          <a:p>
            <a:pPr marL="742950" lvl="1" indent="-285750" algn="l">
              <a:buFont typeface="Arial" panose="020B0604020202020204" pitchFamily="34" charset="0"/>
              <a:buChar char="•"/>
            </a:pPr>
            <a:r>
              <a:rPr lang="en-US" b="0" i="0" dirty="0">
                <a:solidFill>
                  <a:srgbClr val="0D0D0D"/>
                </a:solidFill>
                <a:effectLst/>
                <a:latin typeface="Söhne"/>
              </a:rPr>
              <a:t>Social media applications</a:t>
            </a:r>
          </a:p>
          <a:p>
            <a:pPr marL="742950" lvl="1" indent="-285750" algn="l">
              <a:buFont typeface="Arial" panose="020B0604020202020204" pitchFamily="34" charset="0"/>
              <a:buChar char="•"/>
            </a:pPr>
            <a:r>
              <a:rPr lang="en-US" b="0" i="0" dirty="0">
                <a:solidFill>
                  <a:srgbClr val="0D0D0D"/>
                </a:solidFill>
                <a:effectLst/>
                <a:latin typeface="Söhne"/>
              </a:rPr>
              <a:t>Customer relationship management (CRM) software</a:t>
            </a:r>
          </a:p>
        </p:txBody>
      </p:sp>
      <p:pic>
        <p:nvPicPr>
          <p:cNvPr id="4" name="Picture 3">
            <a:extLst>
              <a:ext uri="{FF2B5EF4-FFF2-40B4-BE49-F238E27FC236}">
                <a16:creationId xmlns:a16="http://schemas.microsoft.com/office/drawing/2014/main" id="{EB2EA4AB-E6BA-F368-D978-6013EE3BA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537027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D329-B512-21F4-11A6-4DA4139F3F39}"/>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A17C355-A358-A1FA-980C-9100D42AEFEE}"/>
              </a:ext>
            </a:extLst>
          </p:cNvPr>
          <p:cNvSpPr>
            <a:spLocks noGrp="1"/>
          </p:cNvSpPr>
          <p:nvPr>
            <p:ph sz="quarter" idx="13"/>
          </p:nvPr>
        </p:nvSpPr>
        <p:spPr/>
        <p:txBody>
          <a:bodyPr/>
          <a:lstStyle/>
          <a:p>
            <a:pPr algn="l">
              <a:lnSpc>
                <a:spcPct val="150000"/>
              </a:lnSpc>
              <a:buFont typeface="Arial" panose="020B0604020202020204" pitchFamily="34" charset="0"/>
              <a:buChar char="•"/>
            </a:pPr>
            <a:r>
              <a:rPr lang="en-IN" b="0" i="0" dirty="0">
                <a:solidFill>
                  <a:srgbClr val="0D0D0D"/>
                </a:solidFill>
                <a:effectLst/>
                <a:latin typeface="Söhne"/>
              </a:rPr>
              <a:t>In relational databases: SQL (Structured Query Language)</a:t>
            </a:r>
          </a:p>
          <a:p>
            <a:pPr algn="l">
              <a:lnSpc>
                <a:spcPct val="150000"/>
              </a:lnSpc>
              <a:buFont typeface="Arial" panose="020B0604020202020204" pitchFamily="34" charset="0"/>
              <a:buChar char="•"/>
            </a:pPr>
            <a:r>
              <a:rPr lang="en-IN" b="0" i="0" dirty="0">
                <a:solidFill>
                  <a:srgbClr val="0D0D0D"/>
                </a:solidFill>
                <a:effectLst/>
                <a:latin typeface="Söhne"/>
              </a:rPr>
              <a:t>Using programming languages and frameworks: Python (Django, Flask), JavaScript (Node.js), Java (Spring Boot), etc.</a:t>
            </a:r>
          </a:p>
          <a:p>
            <a:pPr algn="l">
              <a:lnSpc>
                <a:spcPct val="150000"/>
              </a:lnSpc>
              <a:buFont typeface="Arial" panose="020B0604020202020204" pitchFamily="34" charset="0"/>
              <a:buChar char="•"/>
            </a:pPr>
            <a:r>
              <a:rPr lang="en-IN" b="0" i="0" dirty="0">
                <a:solidFill>
                  <a:srgbClr val="0D0D0D"/>
                </a:solidFill>
                <a:effectLst/>
                <a:latin typeface="Söhne"/>
              </a:rPr>
              <a:t>Through RESTful APIs: Defining endpoints for each CRUD operation</a:t>
            </a:r>
          </a:p>
          <a:p>
            <a:pPr algn="l">
              <a:lnSpc>
                <a:spcPct val="150000"/>
              </a:lnSpc>
              <a:buFont typeface="Arial" panose="020B0604020202020204" pitchFamily="34" charset="0"/>
              <a:buChar char="•"/>
            </a:pPr>
            <a:r>
              <a:rPr lang="en-IN" b="0" i="0" dirty="0">
                <a:solidFill>
                  <a:srgbClr val="0D0D0D"/>
                </a:solidFill>
                <a:effectLst/>
                <a:latin typeface="Söhne"/>
              </a:rPr>
              <a:t>In graphical user interfaces (GUIs): Forms and controls for data input and manipulation</a:t>
            </a:r>
          </a:p>
          <a:p>
            <a:pPr>
              <a:lnSpc>
                <a:spcPct val="150000"/>
              </a:lnSpc>
            </a:pPr>
            <a:endParaRPr lang="en-IN" dirty="0"/>
          </a:p>
        </p:txBody>
      </p:sp>
      <p:pic>
        <p:nvPicPr>
          <p:cNvPr id="4" name="Picture 3">
            <a:extLst>
              <a:ext uri="{FF2B5EF4-FFF2-40B4-BE49-F238E27FC236}">
                <a16:creationId xmlns:a16="http://schemas.microsoft.com/office/drawing/2014/main" id="{900AAA27-34DE-4044-0702-1D87472DC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618167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AA79-66BC-FCC7-7442-3B6EBE88DAB2}"/>
              </a:ext>
            </a:extLst>
          </p:cNvPr>
          <p:cNvSpPr>
            <a:spLocks noGrp="1"/>
          </p:cNvSpPr>
          <p:nvPr>
            <p:ph type="title"/>
          </p:nvPr>
        </p:nvSpPr>
        <p:spPr/>
        <p:txBody>
          <a:bodyPr/>
          <a:lstStyle/>
          <a:p>
            <a:r>
              <a:rPr lang="en-US" dirty="0"/>
              <a:t>To Post data </a:t>
            </a:r>
            <a:endParaRPr lang="en-IN" dirty="0"/>
          </a:p>
        </p:txBody>
      </p:sp>
      <p:sp>
        <p:nvSpPr>
          <p:cNvPr id="3" name="Content Placeholder 2">
            <a:extLst>
              <a:ext uri="{FF2B5EF4-FFF2-40B4-BE49-F238E27FC236}">
                <a16:creationId xmlns:a16="http://schemas.microsoft.com/office/drawing/2014/main" id="{096487EF-3076-E4F7-5540-640078F8EBEC}"/>
              </a:ext>
            </a:extLst>
          </p:cNvPr>
          <p:cNvSpPr>
            <a:spLocks noGrp="1"/>
          </p:cNvSpPr>
          <p:nvPr>
            <p:ph sz="quarter" idx="13"/>
          </p:nvPr>
        </p:nvSpPr>
        <p:spPr>
          <a:xfrm>
            <a:off x="2218764" y="2483713"/>
            <a:ext cx="4827495" cy="3699328"/>
          </a:xfrm>
        </p:spPr>
        <p:txBody>
          <a:bodyPr>
            <a:noAutofit/>
          </a:bodyPr>
          <a:lstStyle/>
          <a:p>
            <a:pPr marL="0" indent="0">
              <a:buNone/>
            </a:pPr>
            <a:r>
              <a:rPr lang="en-IN" sz="1800" dirty="0" err="1">
                <a:latin typeface="Söhne"/>
              </a:rPr>
              <a:t>const</a:t>
            </a:r>
            <a:r>
              <a:rPr lang="en-IN" sz="1800" dirty="0">
                <a:latin typeface="Söhne"/>
              </a:rPr>
              <a:t> express = require('express')</a:t>
            </a:r>
          </a:p>
          <a:p>
            <a:pPr marL="0" indent="0">
              <a:buNone/>
            </a:pPr>
            <a:r>
              <a:rPr lang="en-IN" sz="1800" dirty="0" err="1">
                <a:latin typeface="Söhne"/>
              </a:rPr>
              <a:t>const</a:t>
            </a:r>
            <a:r>
              <a:rPr lang="en-IN" sz="1800" dirty="0">
                <a:latin typeface="Söhne"/>
              </a:rPr>
              <a:t> </a:t>
            </a:r>
            <a:r>
              <a:rPr lang="en-IN" sz="1800" dirty="0" err="1">
                <a:latin typeface="Söhne"/>
              </a:rPr>
              <a:t>bodyParse</a:t>
            </a:r>
            <a:r>
              <a:rPr lang="en-IN" sz="1800" dirty="0">
                <a:latin typeface="Söhne"/>
              </a:rPr>
              <a:t> = require('body-parser')</a:t>
            </a:r>
          </a:p>
          <a:p>
            <a:pPr marL="0" indent="0">
              <a:buNone/>
            </a:pPr>
            <a:r>
              <a:rPr lang="en-IN" sz="1800" dirty="0" err="1">
                <a:latin typeface="Söhne"/>
              </a:rPr>
              <a:t>const</a:t>
            </a:r>
            <a:r>
              <a:rPr lang="en-IN" sz="1800" dirty="0">
                <a:latin typeface="Söhne"/>
              </a:rPr>
              <a:t> app = express()</a:t>
            </a:r>
          </a:p>
          <a:p>
            <a:pPr marL="0" indent="0">
              <a:buNone/>
            </a:pPr>
            <a:r>
              <a:rPr lang="en-IN" sz="1800" dirty="0" err="1">
                <a:latin typeface="Söhne"/>
              </a:rPr>
              <a:t>const</a:t>
            </a:r>
            <a:r>
              <a:rPr lang="en-IN" sz="1800" dirty="0">
                <a:latin typeface="Söhne"/>
              </a:rPr>
              <a:t> port = 5000</a:t>
            </a:r>
          </a:p>
          <a:p>
            <a:pPr marL="0" indent="0">
              <a:buNone/>
            </a:pPr>
            <a:r>
              <a:rPr lang="en-IN" sz="1800" dirty="0" err="1">
                <a:latin typeface="Söhne"/>
              </a:rPr>
              <a:t>app.use</a:t>
            </a:r>
            <a:r>
              <a:rPr lang="en-IN" sz="1800" dirty="0">
                <a:latin typeface="Söhne"/>
              </a:rPr>
              <a:t>(</a:t>
            </a:r>
            <a:r>
              <a:rPr lang="en-IN" sz="1800" dirty="0" err="1">
                <a:latin typeface="Söhne"/>
              </a:rPr>
              <a:t>bodyParse.urlencoded</a:t>
            </a:r>
            <a:r>
              <a:rPr lang="en-IN" sz="1800" dirty="0">
                <a:latin typeface="Söhne"/>
              </a:rPr>
              <a:t>({</a:t>
            </a:r>
            <a:r>
              <a:rPr lang="en-IN" sz="1800" dirty="0" err="1">
                <a:latin typeface="Söhne"/>
              </a:rPr>
              <a:t>extended:false</a:t>
            </a:r>
            <a:r>
              <a:rPr lang="en-IN" sz="1800" dirty="0">
                <a:latin typeface="Söhne"/>
              </a:rPr>
              <a:t>}))</a:t>
            </a:r>
          </a:p>
          <a:p>
            <a:pPr marL="0" indent="0">
              <a:buNone/>
            </a:pPr>
            <a:r>
              <a:rPr lang="en-IN" sz="1800" dirty="0" err="1">
                <a:latin typeface="Söhne"/>
              </a:rPr>
              <a:t>app.use</a:t>
            </a:r>
            <a:r>
              <a:rPr lang="en-IN" sz="1800" dirty="0">
                <a:latin typeface="Söhne"/>
              </a:rPr>
              <a:t>(</a:t>
            </a:r>
            <a:r>
              <a:rPr lang="en-IN" sz="1800" dirty="0" err="1">
                <a:latin typeface="Söhne"/>
              </a:rPr>
              <a:t>bodyParse.json</a:t>
            </a:r>
            <a:r>
              <a:rPr lang="en-IN" sz="1800" dirty="0">
                <a:latin typeface="Söhne"/>
              </a:rPr>
              <a:t>())</a:t>
            </a:r>
          </a:p>
          <a:p>
            <a:pPr marL="0" indent="0">
              <a:buNone/>
            </a:pPr>
            <a:r>
              <a:rPr lang="en-IN" sz="1800" dirty="0">
                <a:latin typeface="Söhne"/>
              </a:rPr>
              <a:t>let data = ({people:[{name : 'Jhon'}]})</a:t>
            </a:r>
          </a:p>
          <a:p>
            <a:pPr marL="0" indent="0">
              <a:buNone/>
            </a:pPr>
            <a:r>
              <a:rPr lang="en-IN" sz="1800" dirty="0" err="1">
                <a:latin typeface="Söhne"/>
              </a:rPr>
              <a:t>app.post</a:t>
            </a:r>
            <a:r>
              <a:rPr lang="en-IN" sz="1800" dirty="0">
                <a:latin typeface="Söhne"/>
              </a:rPr>
              <a:t>('/</a:t>
            </a:r>
            <a:r>
              <a:rPr lang="en-IN" sz="1800" dirty="0" err="1">
                <a:latin typeface="Söhne"/>
              </a:rPr>
              <a:t>db</a:t>
            </a:r>
            <a:r>
              <a:rPr lang="en-IN" sz="1800" dirty="0">
                <a:latin typeface="Söhne"/>
              </a:rPr>
              <a:t>',(</a:t>
            </a:r>
            <a:r>
              <a:rPr lang="en-IN" sz="1800" dirty="0" err="1">
                <a:latin typeface="Söhne"/>
              </a:rPr>
              <a:t>req,res</a:t>
            </a:r>
            <a:r>
              <a:rPr lang="en-IN" sz="1800" dirty="0">
                <a:latin typeface="Söhne"/>
              </a:rPr>
              <a:t>)=&gt;{</a:t>
            </a:r>
          </a:p>
        </p:txBody>
      </p:sp>
      <p:sp>
        <p:nvSpPr>
          <p:cNvPr id="4" name="Content Placeholder 2">
            <a:extLst>
              <a:ext uri="{FF2B5EF4-FFF2-40B4-BE49-F238E27FC236}">
                <a16:creationId xmlns:a16="http://schemas.microsoft.com/office/drawing/2014/main" id="{FC6B6BF6-51DC-A77D-264D-01412454E2EC}"/>
              </a:ext>
            </a:extLst>
          </p:cNvPr>
          <p:cNvSpPr txBox="1">
            <a:spLocks/>
          </p:cNvSpPr>
          <p:nvPr/>
        </p:nvSpPr>
        <p:spPr>
          <a:xfrm>
            <a:off x="7207624" y="0"/>
            <a:ext cx="5304641" cy="3699328"/>
          </a:xfrm>
          <a:prstGeom prst="rect">
            <a:avLst/>
          </a:prstGeom>
        </p:spPr>
        <p:txBody>
          <a:bodyPr vert="horz" lIns="0" tIns="228600" rIns="0" bIns="0" rtlCol="0">
            <a:no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latin typeface="Söhne"/>
              </a:rPr>
              <a:t> if (</a:t>
            </a:r>
            <a:r>
              <a:rPr lang="en-IN" sz="1800" dirty="0" err="1">
                <a:latin typeface="Söhne"/>
              </a:rPr>
              <a:t>req.body</a:t>
            </a:r>
            <a:r>
              <a:rPr lang="en-IN" sz="1800" dirty="0">
                <a:latin typeface="Söhne"/>
              </a:rPr>
              <a:t> &amp;&amp; req.body.name) {</a:t>
            </a:r>
          </a:p>
          <a:p>
            <a:pPr marL="0" indent="0">
              <a:buNone/>
            </a:pPr>
            <a:r>
              <a:rPr lang="en-IN" sz="1800" dirty="0">
                <a:latin typeface="Söhne"/>
              </a:rPr>
              <a:t>        </a:t>
            </a:r>
            <a:r>
              <a:rPr lang="en-IN" sz="1800" dirty="0" err="1">
                <a:latin typeface="Söhne"/>
              </a:rPr>
              <a:t>data.people.push</a:t>
            </a:r>
            <a:r>
              <a:rPr lang="en-IN" sz="1800" dirty="0">
                <a:latin typeface="Söhne"/>
              </a:rPr>
              <a:t>(</a:t>
            </a:r>
            <a:r>
              <a:rPr lang="en-IN" sz="1800" dirty="0" err="1">
                <a:latin typeface="Söhne"/>
              </a:rPr>
              <a:t>req.body</a:t>
            </a:r>
            <a:r>
              <a:rPr lang="en-IN" sz="1800" dirty="0">
                <a:latin typeface="Söhne"/>
              </a:rPr>
              <a:t>)</a:t>
            </a:r>
          </a:p>
          <a:p>
            <a:pPr marL="0" indent="0">
              <a:buNone/>
            </a:pPr>
            <a:r>
              <a:rPr lang="en-IN" sz="1800" dirty="0">
                <a:latin typeface="Söhne"/>
              </a:rPr>
              <a:t>    }</a:t>
            </a:r>
          </a:p>
          <a:p>
            <a:pPr marL="0" indent="0">
              <a:buNone/>
            </a:pPr>
            <a:r>
              <a:rPr lang="en-IN" sz="1800" dirty="0">
                <a:latin typeface="Söhne"/>
              </a:rPr>
              <a:t>    console.log(req.body.name);</a:t>
            </a:r>
          </a:p>
          <a:p>
            <a:pPr marL="0" indent="0">
              <a:buNone/>
            </a:pPr>
            <a:r>
              <a:rPr lang="en-IN" sz="1800" dirty="0">
                <a:latin typeface="Söhne"/>
              </a:rPr>
              <a:t>    </a:t>
            </a:r>
            <a:r>
              <a:rPr lang="en-IN" sz="1800" dirty="0" err="1">
                <a:latin typeface="Söhne"/>
              </a:rPr>
              <a:t>res.json</a:t>
            </a:r>
            <a:r>
              <a:rPr lang="en-IN" sz="1800" dirty="0">
                <a:latin typeface="Söhne"/>
              </a:rPr>
              <a:t>(data)</a:t>
            </a:r>
          </a:p>
          <a:p>
            <a:pPr marL="0" indent="0">
              <a:buNone/>
            </a:pPr>
            <a:r>
              <a:rPr lang="en-IN" sz="1800" dirty="0">
                <a:latin typeface="Söhne"/>
              </a:rPr>
              <a:t>    </a:t>
            </a:r>
            <a:r>
              <a:rPr lang="en-IN" sz="1800" dirty="0" err="1">
                <a:latin typeface="Söhne"/>
              </a:rPr>
              <a:t>res.end</a:t>
            </a:r>
            <a:r>
              <a:rPr lang="en-IN" sz="1800" dirty="0">
                <a:latin typeface="Söhne"/>
              </a:rPr>
              <a:t>()</a:t>
            </a:r>
          </a:p>
          <a:p>
            <a:pPr marL="0" indent="0">
              <a:buNone/>
            </a:pPr>
            <a:r>
              <a:rPr lang="en-IN" sz="1800" dirty="0">
                <a:latin typeface="Söhne"/>
              </a:rPr>
              <a:t>})</a:t>
            </a:r>
          </a:p>
          <a:p>
            <a:pPr marL="0" indent="0">
              <a:buNone/>
            </a:pPr>
            <a:r>
              <a:rPr lang="en-IN" sz="1800" dirty="0" err="1">
                <a:latin typeface="Söhne"/>
              </a:rPr>
              <a:t>app.get</a:t>
            </a:r>
            <a:r>
              <a:rPr lang="en-IN" sz="1800" dirty="0">
                <a:latin typeface="Söhne"/>
              </a:rPr>
              <a:t>('/</a:t>
            </a:r>
            <a:r>
              <a:rPr lang="en-IN" sz="1800" dirty="0" err="1">
                <a:latin typeface="Söhne"/>
              </a:rPr>
              <a:t>db</a:t>
            </a:r>
            <a:r>
              <a:rPr lang="en-IN" sz="1800" dirty="0">
                <a:latin typeface="Söhne"/>
              </a:rPr>
              <a:t>', (</a:t>
            </a:r>
            <a:r>
              <a:rPr lang="en-IN" sz="1800" dirty="0" err="1">
                <a:latin typeface="Söhne"/>
              </a:rPr>
              <a:t>req,res</a:t>
            </a:r>
            <a:r>
              <a:rPr lang="en-IN" sz="1800" dirty="0">
                <a:latin typeface="Söhne"/>
              </a:rPr>
              <a:t>)=&gt;{</a:t>
            </a:r>
          </a:p>
          <a:p>
            <a:pPr marL="0" indent="0">
              <a:buNone/>
            </a:pPr>
            <a:r>
              <a:rPr lang="en-IN" sz="1800" dirty="0">
                <a:latin typeface="Söhne"/>
              </a:rPr>
              <a:t>    </a:t>
            </a:r>
            <a:r>
              <a:rPr lang="en-IN" sz="1800" dirty="0" err="1">
                <a:latin typeface="Söhne"/>
              </a:rPr>
              <a:t>res.json</a:t>
            </a:r>
            <a:r>
              <a:rPr lang="en-IN" sz="1800" dirty="0">
                <a:latin typeface="Söhne"/>
              </a:rPr>
              <a:t>(data)</a:t>
            </a:r>
          </a:p>
          <a:p>
            <a:pPr marL="0" indent="0">
              <a:buNone/>
            </a:pPr>
            <a:r>
              <a:rPr lang="en-IN" sz="1800" dirty="0">
                <a:latin typeface="Söhne"/>
              </a:rPr>
              <a:t>    </a:t>
            </a:r>
            <a:r>
              <a:rPr lang="en-IN" sz="1800" dirty="0" err="1">
                <a:latin typeface="Söhne"/>
              </a:rPr>
              <a:t>res.end</a:t>
            </a:r>
            <a:r>
              <a:rPr lang="en-IN" sz="1800" dirty="0">
                <a:latin typeface="Söhne"/>
              </a:rPr>
              <a:t>()</a:t>
            </a:r>
          </a:p>
          <a:p>
            <a:pPr marL="0" indent="0">
              <a:buNone/>
            </a:pPr>
            <a:r>
              <a:rPr lang="en-IN" sz="1800" dirty="0">
                <a:latin typeface="Söhne"/>
              </a:rPr>
              <a:t>})</a:t>
            </a:r>
          </a:p>
          <a:p>
            <a:pPr marL="0" indent="0">
              <a:buNone/>
            </a:pPr>
            <a:r>
              <a:rPr lang="en-IN" sz="1800" dirty="0" err="1">
                <a:latin typeface="Söhne"/>
              </a:rPr>
              <a:t>app.listen</a:t>
            </a:r>
            <a:r>
              <a:rPr lang="en-IN" sz="1800" dirty="0">
                <a:latin typeface="Söhne"/>
              </a:rPr>
              <a:t>(port, ()=&gt;{</a:t>
            </a:r>
          </a:p>
          <a:p>
            <a:pPr marL="0" indent="0">
              <a:buNone/>
            </a:pPr>
            <a:r>
              <a:rPr lang="en-IN" sz="1800" dirty="0">
                <a:latin typeface="Söhne"/>
              </a:rPr>
              <a:t>    console.log("Server connected");</a:t>
            </a:r>
          </a:p>
          <a:p>
            <a:pPr marL="0" indent="0">
              <a:buNone/>
            </a:pPr>
            <a:r>
              <a:rPr lang="en-IN" sz="1800" dirty="0">
                <a:latin typeface="Söhne"/>
              </a:rPr>
              <a:t>})</a:t>
            </a:r>
          </a:p>
        </p:txBody>
      </p:sp>
      <p:pic>
        <p:nvPicPr>
          <p:cNvPr id="5" name="Picture 4">
            <a:extLst>
              <a:ext uri="{FF2B5EF4-FFF2-40B4-BE49-F238E27FC236}">
                <a16:creationId xmlns:a16="http://schemas.microsoft.com/office/drawing/2014/main" id="{113A45B0-3858-6463-C593-B1602C1A9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173787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323C-FFE3-4EB5-02E4-0A713E5F9E55}"/>
              </a:ext>
            </a:extLst>
          </p:cNvPr>
          <p:cNvSpPr>
            <a:spLocks noGrp="1"/>
          </p:cNvSpPr>
          <p:nvPr>
            <p:ph type="title"/>
          </p:nvPr>
        </p:nvSpPr>
        <p:spPr>
          <a:xfrm>
            <a:off x="594360" y="102875"/>
            <a:ext cx="3332181" cy="1680205"/>
          </a:xfrm>
        </p:spPr>
        <p:txBody>
          <a:bodyPr/>
          <a:lstStyle/>
          <a:p>
            <a:r>
              <a:rPr lang="en-US" dirty="0"/>
              <a:t>To Put data</a:t>
            </a:r>
            <a:endParaRPr lang="en-IN" dirty="0"/>
          </a:p>
        </p:txBody>
      </p:sp>
      <p:sp>
        <p:nvSpPr>
          <p:cNvPr id="3" name="Content Placeholder 2">
            <a:extLst>
              <a:ext uri="{FF2B5EF4-FFF2-40B4-BE49-F238E27FC236}">
                <a16:creationId xmlns:a16="http://schemas.microsoft.com/office/drawing/2014/main" id="{D65C4BA1-A678-D00A-3D45-C6F7DEE56DC7}"/>
              </a:ext>
            </a:extLst>
          </p:cNvPr>
          <p:cNvSpPr>
            <a:spLocks noGrp="1"/>
          </p:cNvSpPr>
          <p:nvPr>
            <p:ph sz="quarter" idx="13"/>
          </p:nvPr>
        </p:nvSpPr>
        <p:spPr>
          <a:xfrm>
            <a:off x="594360" y="2363663"/>
            <a:ext cx="4450976" cy="3699328"/>
          </a:xfrm>
        </p:spPr>
        <p:txBody>
          <a:bodyPr numCol="1">
            <a:noAutofit/>
          </a:bodyPr>
          <a:lstStyle/>
          <a:p>
            <a:pPr marL="0" indent="0">
              <a:lnSpc>
                <a:spcPct val="100000"/>
              </a:lnSpc>
              <a:buNone/>
            </a:pPr>
            <a:r>
              <a:rPr lang="en-IN" sz="1200" b="0" dirty="0" err="1">
                <a:effectLst/>
                <a:latin typeface="Consolas" panose="020B0609020204030204" pitchFamily="49" charset="0"/>
              </a:rPr>
              <a:t>app.use</a:t>
            </a:r>
            <a:r>
              <a:rPr lang="en-IN" sz="1200" b="0" dirty="0">
                <a:effectLst/>
                <a:latin typeface="Consolas" panose="020B0609020204030204" pitchFamily="49" charset="0"/>
              </a:rPr>
              <a:t>(</a:t>
            </a:r>
            <a:r>
              <a:rPr lang="en-IN" sz="1200" b="0" dirty="0" err="1">
                <a:effectLst/>
                <a:latin typeface="Consolas" panose="020B0609020204030204" pitchFamily="49" charset="0"/>
              </a:rPr>
              <a:t>bodyParser.urlencoded</a:t>
            </a:r>
            <a:r>
              <a:rPr lang="en-IN" sz="1200" b="0" dirty="0">
                <a:effectLst/>
                <a:latin typeface="Consolas" panose="020B0609020204030204" pitchFamily="49" charset="0"/>
              </a:rPr>
              <a:t>({ extended: false }));</a:t>
            </a:r>
          </a:p>
          <a:p>
            <a:pPr marL="0" indent="0">
              <a:lnSpc>
                <a:spcPct val="100000"/>
              </a:lnSpc>
              <a:buNone/>
            </a:pPr>
            <a:r>
              <a:rPr lang="en-IN" sz="1200" b="0" dirty="0" err="1">
                <a:effectLst/>
                <a:latin typeface="Consolas" panose="020B0609020204030204" pitchFamily="49" charset="0"/>
              </a:rPr>
              <a:t>app.use</a:t>
            </a:r>
            <a:r>
              <a:rPr lang="en-IN" sz="1200" b="0" dirty="0">
                <a:effectLst/>
                <a:latin typeface="Consolas" panose="020B0609020204030204" pitchFamily="49" charset="0"/>
              </a:rPr>
              <a:t>(</a:t>
            </a:r>
            <a:r>
              <a:rPr lang="en-IN" sz="1200" b="0" dirty="0" err="1">
                <a:effectLst/>
                <a:latin typeface="Consolas" panose="020B0609020204030204" pitchFamily="49" charset="0"/>
              </a:rPr>
              <a:t>bodyParser.json</a:t>
            </a:r>
            <a:r>
              <a:rPr lang="en-IN" sz="1200" b="0" dirty="0">
                <a:effectLst/>
                <a:latin typeface="Consolas" panose="020B0609020204030204" pitchFamily="49" charset="0"/>
              </a:rPr>
              <a:t>());</a:t>
            </a:r>
          </a:p>
          <a:p>
            <a:pPr marL="0" indent="0">
              <a:lnSpc>
                <a:spcPct val="100000"/>
              </a:lnSpc>
              <a:buNone/>
            </a:pPr>
            <a:r>
              <a:rPr lang="en-IN" sz="1200" b="0" dirty="0">
                <a:effectLst/>
                <a:latin typeface="Consolas" panose="020B0609020204030204" pitchFamily="49" charset="0"/>
              </a:rPr>
              <a:t>let data = { </a:t>
            </a:r>
          </a:p>
          <a:p>
            <a:pPr marL="0" indent="0">
              <a:lnSpc>
                <a:spcPct val="100000"/>
              </a:lnSpc>
              <a:buNone/>
            </a:pPr>
            <a:r>
              <a:rPr lang="en-IN" sz="1200" b="0" dirty="0">
                <a:effectLst/>
                <a:latin typeface="Consolas" panose="020B0609020204030204" pitchFamily="49" charset="0"/>
              </a:rPr>
              <a:t>    people: [</a:t>
            </a:r>
          </a:p>
          <a:p>
            <a:pPr marL="0" indent="0">
              <a:lnSpc>
                <a:spcPct val="100000"/>
              </a:lnSpc>
              <a:buNone/>
            </a:pPr>
            <a:r>
              <a:rPr lang="en-IN" sz="1200" b="0" dirty="0">
                <a:effectLst/>
                <a:latin typeface="Consolas" panose="020B0609020204030204" pitchFamily="49" charset="0"/>
              </a:rPr>
              <a:t>        { id: 1, name: 'John' },</a:t>
            </a:r>
          </a:p>
          <a:p>
            <a:pPr marL="0" indent="0">
              <a:lnSpc>
                <a:spcPct val="100000"/>
              </a:lnSpc>
              <a:buNone/>
            </a:pPr>
            <a:r>
              <a:rPr lang="en-IN" sz="1200" b="0" dirty="0">
                <a:effectLst/>
                <a:latin typeface="Consolas" panose="020B0609020204030204" pitchFamily="49" charset="0"/>
              </a:rPr>
              <a:t>        { id: 2, name: 'Wick' },</a:t>
            </a:r>
          </a:p>
          <a:p>
            <a:pPr marL="0" indent="0">
              <a:lnSpc>
                <a:spcPct val="100000"/>
              </a:lnSpc>
              <a:buNone/>
            </a:pPr>
            <a:r>
              <a:rPr lang="en-IN" sz="1200" b="0" dirty="0">
                <a:effectLst/>
                <a:latin typeface="Consolas" panose="020B0609020204030204" pitchFamily="49" charset="0"/>
              </a:rPr>
              <a:t>        { id: 3, name: 'Jane' }</a:t>
            </a:r>
          </a:p>
          <a:p>
            <a:pPr marL="0" indent="0">
              <a:lnSpc>
                <a:spcPct val="100000"/>
              </a:lnSpc>
              <a:buNone/>
            </a:pPr>
            <a:r>
              <a:rPr lang="en-IN" sz="1200" b="0" dirty="0">
                <a:effectLst/>
                <a:latin typeface="Consolas" panose="020B0609020204030204" pitchFamily="49" charset="0"/>
              </a:rPr>
              <a:t>    ] </a:t>
            </a:r>
          </a:p>
          <a:p>
            <a:pPr marL="0" indent="0">
              <a:lnSpc>
                <a:spcPct val="100000"/>
              </a:lnSpc>
              <a:buNone/>
            </a:pPr>
            <a:r>
              <a:rPr lang="en-IN" sz="1200" b="0" dirty="0">
                <a:effectLst/>
                <a:latin typeface="Consolas" panose="020B0609020204030204" pitchFamily="49" charset="0"/>
              </a:rPr>
              <a:t>};</a:t>
            </a:r>
            <a:br>
              <a:rPr lang="en-IN" sz="1200" b="0" dirty="0">
                <a:effectLst/>
                <a:latin typeface="Consolas" panose="020B0609020204030204" pitchFamily="49" charset="0"/>
              </a:rPr>
            </a:br>
            <a:endParaRPr lang="en-IN" sz="1200" b="0" dirty="0">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984B0CB8-E498-5C37-5D54-B385461AF2D9}"/>
              </a:ext>
            </a:extLst>
          </p:cNvPr>
          <p:cNvSpPr txBox="1">
            <a:spLocks/>
          </p:cNvSpPr>
          <p:nvPr/>
        </p:nvSpPr>
        <p:spPr>
          <a:xfrm>
            <a:off x="5045336" y="102875"/>
            <a:ext cx="7046259" cy="3699328"/>
          </a:xfrm>
          <a:prstGeom prst="rect">
            <a:avLst/>
          </a:prstGeom>
        </p:spPr>
        <p:txBody>
          <a:bodyPr vert="horz" lIns="0" tIns="228600" rIns="0" bIns="0" numCol="1" rtlCol="0">
            <a:no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sz="1200" b="0" dirty="0">
                <a:effectLst/>
                <a:latin typeface="Consolas" panose="020B0609020204030204" pitchFamily="49" charset="0"/>
              </a:rPr>
              <a:t>// Handle PUT Request</a:t>
            </a:r>
          </a:p>
          <a:p>
            <a:pPr marL="0" indent="0">
              <a:lnSpc>
                <a:spcPct val="100000"/>
              </a:lnSpc>
              <a:buNone/>
            </a:pPr>
            <a:r>
              <a:rPr lang="en-IN" sz="1200" b="0" dirty="0" err="1">
                <a:effectLst/>
                <a:latin typeface="Consolas" panose="020B0609020204030204" pitchFamily="49" charset="0"/>
              </a:rPr>
              <a:t>app.put</a:t>
            </a:r>
            <a:r>
              <a:rPr lang="en-IN" sz="1200" b="0" dirty="0">
                <a:effectLst/>
                <a:latin typeface="Consolas" panose="020B0609020204030204" pitchFamily="49" charset="0"/>
              </a:rPr>
              <a:t>('/</a:t>
            </a:r>
            <a:r>
              <a:rPr lang="en-IN" sz="1200" b="0" dirty="0" err="1">
                <a:effectLst/>
                <a:latin typeface="Consolas" panose="020B0609020204030204" pitchFamily="49" charset="0"/>
              </a:rPr>
              <a:t>db</a:t>
            </a:r>
            <a:r>
              <a:rPr lang="en-IN" sz="1200" b="0" dirty="0">
                <a:effectLst/>
                <a:latin typeface="Consolas" panose="020B0609020204030204" pitchFamily="49" charset="0"/>
              </a:rPr>
              <a:t>/:id', (</a:t>
            </a:r>
            <a:r>
              <a:rPr lang="en-IN" sz="1200" b="0" dirty="0" err="1">
                <a:effectLst/>
                <a:latin typeface="Consolas" panose="020B0609020204030204" pitchFamily="49" charset="0"/>
              </a:rPr>
              <a:t>req</a:t>
            </a:r>
            <a:r>
              <a:rPr lang="en-IN" sz="1200" b="0" dirty="0">
                <a:effectLst/>
                <a:latin typeface="Consolas" panose="020B0609020204030204" pitchFamily="49" charset="0"/>
              </a:rPr>
              <a:t>, res) =&gt; {</a:t>
            </a:r>
          </a:p>
          <a:p>
            <a:pPr marL="0" indent="0">
              <a:lnSpc>
                <a:spcPct val="100000"/>
              </a:lnSpc>
              <a:buNone/>
            </a:pPr>
            <a:r>
              <a:rPr lang="en-IN" sz="1200" b="0" dirty="0">
                <a:effectLst/>
                <a:latin typeface="Consolas" panose="020B0609020204030204" pitchFamily="49" charset="0"/>
              </a:rPr>
              <a:t>    </a:t>
            </a:r>
            <a:r>
              <a:rPr lang="en-IN" sz="1200" b="0" dirty="0" err="1">
                <a:effectLst/>
                <a:latin typeface="Consolas" panose="020B0609020204030204" pitchFamily="49" charset="0"/>
              </a:rPr>
              <a:t>const</a:t>
            </a:r>
            <a:r>
              <a:rPr lang="en-IN" sz="1200" b="0" dirty="0">
                <a:effectLst/>
                <a:latin typeface="Consolas" panose="020B0609020204030204" pitchFamily="49" charset="0"/>
              </a:rPr>
              <a:t> { id } = </a:t>
            </a:r>
            <a:r>
              <a:rPr lang="en-IN" sz="1200" b="0" dirty="0" err="1">
                <a:effectLst/>
                <a:latin typeface="Consolas" panose="020B0609020204030204" pitchFamily="49" charset="0"/>
              </a:rPr>
              <a:t>req.params</a:t>
            </a:r>
            <a:r>
              <a:rPr lang="en-IN" sz="1200" b="0" dirty="0">
                <a:effectLst/>
                <a:latin typeface="Consolas" panose="020B0609020204030204" pitchFamily="49" charset="0"/>
              </a:rPr>
              <a:t>;</a:t>
            </a:r>
          </a:p>
          <a:p>
            <a:pPr marL="0" indent="0">
              <a:lnSpc>
                <a:spcPct val="100000"/>
              </a:lnSpc>
              <a:buNone/>
            </a:pPr>
            <a:r>
              <a:rPr lang="en-IN" sz="1200" b="0" dirty="0">
                <a:effectLst/>
                <a:latin typeface="Consolas" panose="020B0609020204030204" pitchFamily="49" charset="0"/>
              </a:rPr>
              <a:t>    </a:t>
            </a:r>
            <a:r>
              <a:rPr lang="en-IN" sz="1200" b="0" dirty="0" err="1">
                <a:effectLst/>
                <a:latin typeface="Consolas" panose="020B0609020204030204" pitchFamily="49" charset="0"/>
              </a:rPr>
              <a:t>const</a:t>
            </a:r>
            <a:r>
              <a:rPr lang="en-IN" sz="1200" b="0" dirty="0">
                <a:effectLst/>
                <a:latin typeface="Consolas" panose="020B0609020204030204" pitchFamily="49" charset="0"/>
              </a:rPr>
              <a:t> { name } = </a:t>
            </a:r>
            <a:r>
              <a:rPr lang="en-IN" sz="1200" b="0" dirty="0" err="1">
                <a:effectLst/>
                <a:latin typeface="Consolas" panose="020B0609020204030204" pitchFamily="49" charset="0"/>
              </a:rPr>
              <a:t>req.body</a:t>
            </a:r>
            <a:r>
              <a:rPr lang="en-IN" sz="1200" b="0" dirty="0">
                <a:effectLst/>
                <a:latin typeface="Consolas" panose="020B0609020204030204" pitchFamily="49" charset="0"/>
              </a:rPr>
              <a:t>;</a:t>
            </a:r>
            <a:br>
              <a:rPr lang="en-IN" sz="1200" b="0" dirty="0">
                <a:effectLst/>
                <a:latin typeface="Consolas" panose="020B0609020204030204" pitchFamily="49" charset="0"/>
              </a:rPr>
            </a:br>
            <a:r>
              <a:rPr lang="en-IN" sz="1200" b="0" dirty="0">
                <a:effectLst/>
                <a:latin typeface="Consolas" panose="020B0609020204030204" pitchFamily="49" charset="0"/>
              </a:rPr>
              <a:t>    // Check if the request body contains a name</a:t>
            </a:r>
          </a:p>
          <a:p>
            <a:pPr marL="0" indent="0">
              <a:lnSpc>
                <a:spcPct val="100000"/>
              </a:lnSpc>
              <a:buNone/>
            </a:pPr>
            <a:r>
              <a:rPr lang="en-IN" sz="1200" b="0" dirty="0">
                <a:effectLst/>
                <a:latin typeface="Consolas" panose="020B0609020204030204" pitchFamily="49" charset="0"/>
              </a:rPr>
              <a:t>    if (!name) {</a:t>
            </a:r>
          </a:p>
          <a:p>
            <a:pPr marL="0" indent="0">
              <a:lnSpc>
                <a:spcPct val="100000"/>
              </a:lnSpc>
              <a:buNone/>
            </a:pPr>
            <a:r>
              <a:rPr lang="en-IN" sz="1200" b="0" dirty="0">
                <a:effectLst/>
                <a:latin typeface="Consolas" panose="020B0609020204030204" pitchFamily="49" charset="0"/>
              </a:rPr>
              <a:t>        return </a:t>
            </a:r>
            <a:r>
              <a:rPr lang="en-IN" sz="1200" b="0" dirty="0" err="1">
                <a:effectLst/>
                <a:latin typeface="Consolas" panose="020B0609020204030204" pitchFamily="49" charset="0"/>
              </a:rPr>
              <a:t>res.status</a:t>
            </a:r>
            <a:r>
              <a:rPr lang="en-IN" sz="1200" b="0" dirty="0">
                <a:effectLst/>
                <a:latin typeface="Consolas" panose="020B0609020204030204" pitchFamily="49" charset="0"/>
              </a:rPr>
              <a:t>(400).</a:t>
            </a:r>
            <a:r>
              <a:rPr lang="en-IN" sz="1200" b="0" dirty="0" err="1">
                <a:effectLst/>
                <a:latin typeface="Consolas" panose="020B0609020204030204" pitchFamily="49" charset="0"/>
              </a:rPr>
              <a:t>json</a:t>
            </a:r>
            <a:r>
              <a:rPr lang="en-IN" sz="1200" b="0" dirty="0">
                <a:effectLst/>
                <a:latin typeface="Consolas" panose="020B0609020204030204" pitchFamily="49" charset="0"/>
              </a:rPr>
              <a:t>({ error: 'Name is required in the request body' });</a:t>
            </a:r>
          </a:p>
          <a:p>
            <a:pPr marL="0" indent="0">
              <a:lnSpc>
                <a:spcPct val="100000"/>
              </a:lnSpc>
              <a:buNone/>
            </a:pPr>
            <a:r>
              <a:rPr lang="en-IN" sz="1200" b="0" dirty="0">
                <a:effectLst/>
                <a:latin typeface="Consolas" panose="020B0609020204030204" pitchFamily="49" charset="0"/>
              </a:rPr>
              <a:t>    }</a:t>
            </a:r>
            <a:br>
              <a:rPr lang="en-IN" sz="1200" b="0" dirty="0">
                <a:effectLst/>
                <a:latin typeface="Consolas" panose="020B0609020204030204" pitchFamily="49" charset="0"/>
              </a:rPr>
            </a:br>
            <a:r>
              <a:rPr lang="en-IN" sz="1200" b="0" dirty="0">
                <a:effectLst/>
                <a:latin typeface="Consolas" panose="020B0609020204030204" pitchFamily="49" charset="0"/>
              </a:rPr>
              <a:t>    // Find the person by ID</a:t>
            </a:r>
          </a:p>
          <a:p>
            <a:pPr marL="0" indent="0">
              <a:lnSpc>
                <a:spcPct val="100000"/>
              </a:lnSpc>
              <a:buNone/>
            </a:pPr>
            <a:r>
              <a:rPr lang="en-IN" sz="1200" b="0" dirty="0">
                <a:effectLst/>
                <a:latin typeface="Consolas" panose="020B0609020204030204" pitchFamily="49" charset="0"/>
              </a:rPr>
              <a:t>    </a:t>
            </a:r>
            <a:r>
              <a:rPr lang="en-IN" sz="1200" b="0" dirty="0" err="1">
                <a:effectLst/>
                <a:latin typeface="Consolas" panose="020B0609020204030204" pitchFamily="49" charset="0"/>
              </a:rPr>
              <a:t>const</a:t>
            </a:r>
            <a:r>
              <a:rPr lang="en-IN" sz="1200" b="0" dirty="0">
                <a:effectLst/>
                <a:latin typeface="Consolas" panose="020B0609020204030204" pitchFamily="49" charset="0"/>
              </a:rPr>
              <a:t> </a:t>
            </a:r>
            <a:r>
              <a:rPr lang="en-IN" sz="1200" b="0" dirty="0" err="1">
                <a:effectLst/>
                <a:latin typeface="Consolas" panose="020B0609020204030204" pitchFamily="49" charset="0"/>
              </a:rPr>
              <a:t>personIndex</a:t>
            </a:r>
            <a:r>
              <a:rPr lang="en-IN" sz="1200" b="0" dirty="0">
                <a:effectLst/>
                <a:latin typeface="Consolas" panose="020B0609020204030204" pitchFamily="49" charset="0"/>
              </a:rPr>
              <a:t> = </a:t>
            </a:r>
            <a:r>
              <a:rPr lang="en-IN" sz="1200" b="0" dirty="0" err="1">
                <a:effectLst/>
                <a:latin typeface="Consolas" panose="020B0609020204030204" pitchFamily="49" charset="0"/>
              </a:rPr>
              <a:t>data.people.findIndex</a:t>
            </a:r>
            <a:r>
              <a:rPr lang="en-IN" sz="1200" b="0" dirty="0">
                <a:effectLst/>
                <a:latin typeface="Consolas" panose="020B0609020204030204" pitchFamily="49" charset="0"/>
              </a:rPr>
              <a:t>(person =&gt; person.id === </a:t>
            </a:r>
            <a:r>
              <a:rPr lang="en-IN" sz="1200" b="0" dirty="0" err="1">
                <a:effectLst/>
                <a:latin typeface="Consolas" panose="020B0609020204030204" pitchFamily="49" charset="0"/>
              </a:rPr>
              <a:t>parseInt</a:t>
            </a:r>
            <a:r>
              <a:rPr lang="en-IN" sz="1200" b="0" dirty="0">
                <a:effectLst/>
                <a:latin typeface="Consolas" panose="020B0609020204030204" pitchFamily="49" charset="0"/>
              </a:rPr>
              <a:t>(id)); // Convert id to integer</a:t>
            </a:r>
          </a:p>
          <a:p>
            <a:pPr marL="0" indent="0">
              <a:lnSpc>
                <a:spcPct val="100000"/>
              </a:lnSpc>
              <a:buNone/>
            </a:pPr>
            <a:br>
              <a:rPr lang="en-IN" sz="1200" b="0" dirty="0">
                <a:effectLst/>
                <a:latin typeface="Consolas" panose="020B0609020204030204" pitchFamily="49" charset="0"/>
              </a:rPr>
            </a:br>
            <a:r>
              <a:rPr lang="en-IN" sz="1200" b="0" dirty="0">
                <a:effectLst/>
                <a:latin typeface="Consolas" panose="020B0609020204030204" pitchFamily="49" charset="0"/>
              </a:rPr>
              <a:t>    // If the person with the given ID is found, update their name</a:t>
            </a:r>
          </a:p>
          <a:p>
            <a:pPr marL="0" indent="0">
              <a:lnSpc>
                <a:spcPct val="100000"/>
              </a:lnSpc>
              <a:buNone/>
            </a:pPr>
            <a:r>
              <a:rPr lang="en-IN" sz="1200" b="0" dirty="0">
                <a:effectLst/>
                <a:latin typeface="Consolas" panose="020B0609020204030204" pitchFamily="49" charset="0"/>
              </a:rPr>
              <a:t>    if (</a:t>
            </a:r>
            <a:r>
              <a:rPr lang="en-IN" sz="1200" b="0" dirty="0" err="1">
                <a:effectLst/>
                <a:latin typeface="Consolas" panose="020B0609020204030204" pitchFamily="49" charset="0"/>
              </a:rPr>
              <a:t>personIndex</a:t>
            </a:r>
            <a:r>
              <a:rPr lang="en-IN" sz="1200" b="0" dirty="0">
                <a:effectLst/>
                <a:latin typeface="Consolas" panose="020B0609020204030204" pitchFamily="49" charset="0"/>
              </a:rPr>
              <a:t> !== -1) {</a:t>
            </a:r>
          </a:p>
          <a:p>
            <a:pPr marL="0" indent="0">
              <a:lnSpc>
                <a:spcPct val="100000"/>
              </a:lnSpc>
              <a:buNone/>
            </a:pPr>
            <a:r>
              <a:rPr lang="en-IN" sz="1200" b="0" dirty="0">
                <a:effectLst/>
                <a:latin typeface="Consolas" panose="020B0609020204030204" pitchFamily="49" charset="0"/>
              </a:rPr>
              <a:t>        </a:t>
            </a:r>
            <a:r>
              <a:rPr lang="en-IN" sz="1200" b="0" dirty="0" err="1">
                <a:effectLst/>
                <a:latin typeface="Consolas" panose="020B0609020204030204" pitchFamily="49" charset="0"/>
              </a:rPr>
              <a:t>data.people</a:t>
            </a:r>
            <a:r>
              <a:rPr lang="en-IN" sz="1200" b="0" dirty="0">
                <a:effectLst/>
                <a:latin typeface="Consolas" panose="020B0609020204030204" pitchFamily="49" charset="0"/>
              </a:rPr>
              <a:t>[</a:t>
            </a:r>
            <a:r>
              <a:rPr lang="en-IN" sz="1200" b="0" dirty="0" err="1">
                <a:effectLst/>
                <a:latin typeface="Consolas" panose="020B0609020204030204" pitchFamily="49" charset="0"/>
              </a:rPr>
              <a:t>personIndex</a:t>
            </a:r>
            <a:r>
              <a:rPr lang="en-IN" sz="1200" b="0" dirty="0">
                <a:effectLst/>
                <a:latin typeface="Consolas" panose="020B0609020204030204" pitchFamily="49" charset="0"/>
              </a:rPr>
              <a:t>].name = name;</a:t>
            </a:r>
          </a:p>
          <a:p>
            <a:pPr marL="0" indent="0">
              <a:lnSpc>
                <a:spcPct val="100000"/>
              </a:lnSpc>
              <a:buNone/>
            </a:pPr>
            <a:r>
              <a:rPr lang="en-IN" sz="1200" b="0" dirty="0">
                <a:effectLst/>
                <a:latin typeface="Consolas" panose="020B0609020204030204" pitchFamily="49" charset="0"/>
              </a:rPr>
              <a:t>        return </a:t>
            </a:r>
            <a:r>
              <a:rPr lang="en-IN" sz="1200" b="0" dirty="0" err="1">
                <a:effectLst/>
                <a:latin typeface="Consolas" panose="020B0609020204030204" pitchFamily="49" charset="0"/>
              </a:rPr>
              <a:t>res.json</a:t>
            </a:r>
            <a:r>
              <a:rPr lang="en-IN" sz="1200" b="0" dirty="0">
                <a:effectLst/>
                <a:latin typeface="Consolas" panose="020B0609020204030204" pitchFamily="49" charset="0"/>
              </a:rPr>
              <a:t>(data);</a:t>
            </a:r>
          </a:p>
          <a:p>
            <a:pPr marL="0" indent="0">
              <a:lnSpc>
                <a:spcPct val="100000"/>
              </a:lnSpc>
              <a:buNone/>
            </a:pPr>
            <a:r>
              <a:rPr lang="en-IN" sz="1200" b="0" dirty="0">
                <a:effectLst/>
                <a:latin typeface="Consolas" panose="020B0609020204030204" pitchFamily="49" charset="0"/>
              </a:rPr>
              <a:t>    } else {</a:t>
            </a:r>
          </a:p>
          <a:p>
            <a:pPr marL="0" indent="0">
              <a:lnSpc>
                <a:spcPct val="100000"/>
              </a:lnSpc>
              <a:buNone/>
            </a:pPr>
            <a:r>
              <a:rPr lang="en-IN" sz="1200" b="0" dirty="0">
                <a:effectLst/>
                <a:latin typeface="Consolas" panose="020B0609020204030204" pitchFamily="49" charset="0"/>
              </a:rPr>
              <a:t>        return </a:t>
            </a:r>
            <a:r>
              <a:rPr lang="en-IN" sz="1200" b="0" dirty="0" err="1">
                <a:effectLst/>
                <a:latin typeface="Consolas" panose="020B0609020204030204" pitchFamily="49" charset="0"/>
              </a:rPr>
              <a:t>res.status</a:t>
            </a:r>
            <a:r>
              <a:rPr lang="en-IN" sz="1200" b="0" dirty="0">
                <a:effectLst/>
                <a:latin typeface="Consolas" panose="020B0609020204030204" pitchFamily="49" charset="0"/>
              </a:rPr>
              <a:t>(404).</a:t>
            </a:r>
            <a:r>
              <a:rPr lang="en-IN" sz="1200" b="0" dirty="0" err="1">
                <a:effectLst/>
                <a:latin typeface="Consolas" panose="020B0609020204030204" pitchFamily="49" charset="0"/>
              </a:rPr>
              <a:t>json</a:t>
            </a:r>
            <a:r>
              <a:rPr lang="en-IN" sz="1200" b="0" dirty="0">
                <a:effectLst/>
                <a:latin typeface="Consolas" panose="020B0609020204030204" pitchFamily="49" charset="0"/>
              </a:rPr>
              <a:t>({ error: 'Person not found' });</a:t>
            </a:r>
          </a:p>
          <a:p>
            <a:pPr marL="0" indent="0">
              <a:lnSpc>
                <a:spcPct val="100000"/>
              </a:lnSpc>
              <a:buNone/>
            </a:pPr>
            <a:r>
              <a:rPr lang="en-IN" sz="1200" b="0" dirty="0">
                <a:effectLst/>
                <a:latin typeface="Consolas" panose="020B0609020204030204" pitchFamily="49" charset="0"/>
              </a:rPr>
              <a:t>    }</a:t>
            </a:r>
          </a:p>
          <a:p>
            <a:pPr marL="0" indent="0">
              <a:lnSpc>
                <a:spcPct val="100000"/>
              </a:lnSpc>
              <a:buNone/>
            </a:pPr>
            <a:r>
              <a:rPr lang="en-IN" sz="1200" b="0" dirty="0">
                <a:effectLst/>
                <a:latin typeface="Consolas" panose="020B0609020204030204" pitchFamily="49" charset="0"/>
              </a:rPr>
              <a:t>});</a:t>
            </a:r>
          </a:p>
        </p:txBody>
      </p:sp>
      <p:pic>
        <p:nvPicPr>
          <p:cNvPr id="7" name="Picture 6">
            <a:extLst>
              <a:ext uri="{FF2B5EF4-FFF2-40B4-BE49-F238E27FC236}">
                <a16:creationId xmlns:a16="http://schemas.microsoft.com/office/drawing/2014/main" id="{8253087C-5233-D1C0-8D0D-4245D383B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06477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9289-9092-ACF3-3684-7E68FB8B9820}"/>
              </a:ext>
            </a:extLst>
          </p:cNvPr>
          <p:cNvSpPr>
            <a:spLocks noGrp="1"/>
          </p:cNvSpPr>
          <p:nvPr>
            <p:ph type="title"/>
          </p:nvPr>
        </p:nvSpPr>
        <p:spPr>
          <a:xfrm>
            <a:off x="594360" y="102875"/>
            <a:ext cx="4071769" cy="1680205"/>
          </a:xfrm>
        </p:spPr>
        <p:txBody>
          <a:bodyPr/>
          <a:lstStyle/>
          <a:p>
            <a:r>
              <a:rPr lang="en-US" dirty="0"/>
              <a:t>To Delete data</a:t>
            </a:r>
            <a:endParaRPr lang="en-IN" dirty="0"/>
          </a:p>
        </p:txBody>
      </p:sp>
      <p:sp>
        <p:nvSpPr>
          <p:cNvPr id="3" name="Content Placeholder 2">
            <a:extLst>
              <a:ext uri="{FF2B5EF4-FFF2-40B4-BE49-F238E27FC236}">
                <a16:creationId xmlns:a16="http://schemas.microsoft.com/office/drawing/2014/main" id="{F7EF2BD5-DE4F-0918-F506-7062FE89961A}"/>
              </a:ext>
            </a:extLst>
          </p:cNvPr>
          <p:cNvSpPr>
            <a:spLocks noGrp="1"/>
          </p:cNvSpPr>
          <p:nvPr>
            <p:ph sz="quarter" idx="13"/>
          </p:nvPr>
        </p:nvSpPr>
        <p:spPr>
          <a:xfrm>
            <a:off x="478714" y="2268560"/>
            <a:ext cx="4303059" cy="3699328"/>
          </a:xfrm>
        </p:spPr>
        <p:txBody>
          <a:bodyPr>
            <a:noAutofit/>
          </a:bodyPr>
          <a:lstStyle/>
          <a:p>
            <a:pPr marL="0" indent="0">
              <a:buNone/>
            </a:pPr>
            <a:r>
              <a:rPr lang="en-IN" sz="1400" b="0" dirty="0">
                <a:effectLst/>
                <a:latin typeface="Consolas" panose="020B0609020204030204" pitchFamily="49" charset="0"/>
              </a:rPr>
              <a:t>let data = { </a:t>
            </a:r>
          </a:p>
          <a:p>
            <a:pPr marL="0" indent="0">
              <a:buNone/>
            </a:pPr>
            <a:r>
              <a:rPr lang="en-IN" sz="1400" b="0" dirty="0">
                <a:effectLst/>
                <a:latin typeface="Consolas" panose="020B0609020204030204" pitchFamily="49" charset="0"/>
              </a:rPr>
              <a:t>    people: [</a:t>
            </a:r>
          </a:p>
          <a:p>
            <a:pPr marL="0" indent="0">
              <a:buNone/>
            </a:pPr>
            <a:r>
              <a:rPr lang="en-IN" sz="1400" b="0" dirty="0">
                <a:effectLst/>
                <a:latin typeface="Consolas" panose="020B0609020204030204" pitchFamily="49" charset="0"/>
              </a:rPr>
              <a:t>        { id: 1, name: 'John' },</a:t>
            </a:r>
          </a:p>
          <a:p>
            <a:pPr marL="0" indent="0">
              <a:buNone/>
            </a:pPr>
            <a:r>
              <a:rPr lang="en-IN" sz="1400" b="0" dirty="0">
                <a:effectLst/>
                <a:latin typeface="Consolas" panose="020B0609020204030204" pitchFamily="49" charset="0"/>
              </a:rPr>
              <a:t>        { id: 2, name: 'Wick' },</a:t>
            </a:r>
          </a:p>
          <a:p>
            <a:pPr marL="0" indent="0">
              <a:buNone/>
            </a:pPr>
            <a:r>
              <a:rPr lang="en-IN" sz="1400" b="0" dirty="0">
                <a:effectLst/>
                <a:latin typeface="Consolas" panose="020B0609020204030204" pitchFamily="49" charset="0"/>
              </a:rPr>
              <a:t>        { id: 3, name: 'Jane'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a:t>
            </a:r>
            <a:br>
              <a:rPr lang="en-IN" sz="1400" b="0" dirty="0">
                <a:effectLst/>
                <a:latin typeface="Consolas" panose="020B0609020204030204" pitchFamily="49" charset="0"/>
              </a:rPr>
            </a:br>
            <a:r>
              <a:rPr lang="en-IN" sz="1400" b="0" dirty="0">
                <a:effectLst/>
                <a:latin typeface="Consolas" panose="020B0609020204030204" pitchFamily="49" charset="0"/>
              </a:rPr>
              <a:t>// Handle POST Request</a:t>
            </a:r>
          </a:p>
          <a:p>
            <a:pPr marL="0" indent="0">
              <a:buNone/>
            </a:pPr>
            <a:r>
              <a:rPr lang="en-IN" sz="1400" b="0" dirty="0" err="1">
                <a:effectLst/>
                <a:latin typeface="Consolas" panose="020B0609020204030204" pitchFamily="49" charset="0"/>
              </a:rPr>
              <a:t>app.post</a:t>
            </a:r>
            <a:r>
              <a:rPr lang="en-IN" sz="1400" b="0" dirty="0">
                <a:effectLst/>
                <a:latin typeface="Consolas" panose="020B0609020204030204" pitchFamily="49" charset="0"/>
              </a:rPr>
              <a:t>('/</a:t>
            </a:r>
            <a:r>
              <a:rPr lang="en-IN" sz="1400" b="0" dirty="0" err="1">
                <a:effectLst/>
                <a:latin typeface="Consolas" panose="020B0609020204030204" pitchFamily="49" charset="0"/>
              </a:rPr>
              <a:t>db</a:t>
            </a:r>
            <a:r>
              <a:rPr lang="en-IN" sz="1400" b="0" dirty="0">
                <a:effectLst/>
                <a:latin typeface="Consolas" panose="020B0609020204030204" pitchFamily="49" charset="0"/>
              </a:rPr>
              <a:t>', (</a:t>
            </a:r>
            <a:r>
              <a:rPr lang="en-IN" sz="1400" b="0" dirty="0" err="1">
                <a:effectLst/>
                <a:latin typeface="Consolas" panose="020B0609020204030204" pitchFamily="49" charset="0"/>
              </a:rPr>
              <a:t>req</a:t>
            </a:r>
            <a:r>
              <a:rPr lang="en-IN" sz="1400" b="0" dirty="0">
                <a:effectLst/>
                <a:latin typeface="Consolas" panose="020B0609020204030204" pitchFamily="49" charset="0"/>
              </a:rPr>
              <a:t>, res) =&gt; {</a:t>
            </a:r>
          </a:p>
          <a:p>
            <a:pPr marL="0" indent="0">
              <a:buNone/>
            </a:pPr>
            <a:r>
              <a:rPr lang="en-IN" sz="1400" b="0" dirty="0">
                <a:effectLst/>
                <a:latin typeface="Consolas" panose="020B0609020204030204" pitchFamily="49" charset="0"/>
              </a:rPr>
              <a:t>    if (</a:t>
            </a:r>
            <a:r>
              <a:rPr lang="en-IN" sz="1400" b="0" dirty="0" err="1">
                <a:effectLst/>
                <a:latin typeface="Consolas" panose="020B0609020204030204" pitchFamily="49" charset="0"/>
              </a:rPr>
              <a:t>req.body</a:t>
            </a:r>
            <a:r>
              <a:rPr lang="en-IN" sz="1400" b="0" dirty="0">
                <a:effectLst/>
                <a:latin typeface="Consolas" panose="020B0609020204030204" pitchFamily="49" charset="0"/>
              </a:rPr>
              <a:t> &amp;&amp; req.body.name) {</a:t>
            </a:r>
          </a:p>
        </p:txBody>
      </p:sp>
      <p:sp>
        <p:nvSpPr>
          <p:cNvPr id="4" name="Content Placeholder 2">
            <a:extLst>
              <a:ext uri="{FF2B5EF4-FFF2-40B4-BE49-F238E27FC236}">
                <a16:creationId xmlns:a16="http://schemas.microsoft.com/office/drawing/2014/main" id="{93C3F437-9150-35A2-816F-AE82263D0A70}"/>
              </a:ext>
            </a:extLst>
          </p:cNvPr>
          <p:cNvSpPr txBox="1">
            <a:spLocks/>
          </p:cNvSpPr>
          <p:nvPr/>
        </p:nvSpPr>
        <p:spPr>
          <a:xfrm>
            <a:off x="4429463" y="777302"/>
            <a:ext cx="7283823" cy="5878992"/>
          </a:xfrm>
          <a:prstGeom prst="rect">
            <a:avLst/>
          </a:prstGeom>
        </p:spPr>
        <p:txBody>
          <a:bodyPr vert="horz" lIns="0" tIns="228600" rIns="0" bIns="0" numCol="2" rtlCol="0">
            <a:no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data.people.push</a:t>
            </a:r>
            <a:r>
              <a:rPr lang="en-IN" sz="1400" b="0" dirty="0">
                <a:effectLst/>
                <a:latin typeface="Consolas" panose="020B0609020204030204" pitchFamily="49" charset="0"/>
              </a:rPr>
              <a:t>(</a:t>
            </a:r>
            <a:r>
              <a:rPr lang="en-IN" sz="1400" b="0" dirty="0" err="1">
                <a:effectLst/>
                <a:latin typeface="Consolas" panose="020B0609020204030204" pitchFamily="49" charset="0"/>
              </a:rPr>
              <a:t>req.body</a:t>
            </a:r>
            <a:r>
              <a:rPr lang="en-IN" sz="1400" b="0" dirty="0">
                <a:effectLst/>
                <a:latin typeface="Consolas" panose="020B0609020204030204" pitchFamily="49" charset="0"/>
              </a:rPr>
              <a:t>);</a:t>
            </a:r>
          </a:p>
          <a:p>
            <a:pPr marL="0" indent="0">
              <a:buNone/>
            </a:pP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console.log(req.body.name);</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res.json</a:t>
            </a:r>
            <a:r>
              <a:rPr lang="en-IN" sz="1400" b="0" dirty="0">
                <a:effectLst/>
                <a:latin typeface="Consolas" panose="020B0609020204030204" pitchFamily="49" charset="0"/>
              </a:rPr>
              <a:t>(data);</a:t>
            </a:r>
          </a:p>
          <a:p>
            <a:pPr marL="0" indent="0">
              <a:buNone/>
            </a:pPr>
            <a:r>
              <a:rPr lang="en-IN" sz="1400" b="0" dirty="0">
                <a:effectLst/>
                <a:latin typeface="Consolas" panose="020B0609020204030204" pitchFamily="49" charset="0"/>
              </a:rPr>
              <a:t>});</a:t>
            </a:r>
            <a:br>
              <a:rPr lang="en-IN" sz="1400" b="0" dirty="0">
                <a:effectLst/>
                <a:latin typeface="Consolas" panose="020B0609020204030204" pitchFamily="49" charset="0"/>
              </a:rPr>
            </a:br>
            <a:r>
              <a:rPr lang="en-IN" sz="1400" b="0" dirty="0">
                <a:effectLst/>
                <a:latin typeface="Consolas" panose="020B0609020204030204" pitchFamily="49" charset="0"/>
              </a:rPr>
              <a:t>// Handle GET Request</a:t>
            </a:r>
          </a:p>
          <a:p>
            <a:pPr marL="0" indent="0">
              <a:buNone/>
            </a:pPr>
            <a:r>
              <a:rPr lang="en-IN" sz="1400" b="0" dirty="0" err="1">
                <a:effectLst/>
                <a:latin typeface="Consolas" panose="020B0609020204030204" pitchFamily="49" charset="0"/>
              </a:rPr>
              <a:t>app.get</a:t>
            </a:r>
            <a:r>
              <a:rPr lang="en-IN" sz="1400" b="0" dirty="0">
                <a:effectLst/>
                <a:latin typeface="Consolas" panose="020B0609020204030204" pitchFamily="49" charset="0"/>
              </a:rPr>
              <a:t>('/</a:t>
            </a:r>
            <a:r>
              <a:rPr lang="en-IN" sz="1400" b="0" dirty="0" err="1">
                <a:effectLst/>
                <a:latin typeface="Consolas" panose="020B0609020204030204" pitchFamily="49" charset="0"/>
              </a:rPr>
              <a:t>db</a:t>
            </a:r>
            <a:r>
              <a:rPr lang="en-IN" sz="1400" b="0" dirty="0">
                <a:effectLst/>
                <a:latin typeface="Consolas" panose="020B0609020204030204" pitchFamily="49" charset="0"/>
              </a:rPr>
              <a:t>', (</a:t>
            </a:r>
            <a:r>
              <a:rPr lang="en-IN" sz="1400" b="0" dirty="0" err="1">
                <a:effectLst/>
                <a:latin typeface="Consolas" panose="020B0609020204030204" pitchFamily="49" charset="0"/>
              </a:rPr>
              <a:t>req</a:t>
            </a:r>
            <a:r>
              <a:rPr lang="en-IN" sz="1400" b="0" dirty="0">
                <a:effectLst/>
                <a:latin typeface="Consolas" panose="020B0609020204030204" pitchFamily="49" charset="0"/>
              </a:rPr>
              <a:t>, res) =&gt;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res.json</a:t>
            </a:r>
            <a:r>
              <a:rPr lang="en-IN" sz="1400" b="0" dirty="0">
                <a:effectLst/>
                <a:latin typeface="Consolas" panose="020B0609020204030204" pitchFamily="49" charset="0"/>
              </a:rPr>
              <a:t>(data);</a:t>
            </a:r>
          </a:p>
          <a:p>
            <a:pPr marL="0" indent="0">
              <a:buNone/>
            </a:pPr>
            <a:r>
              <a:rPr lang="en-IN" sz="1400" b="0" dirty="0">
                <a:effectLst/>
                <a:latin typeface="Consolas" panose="020B0609020204030204" pitchFamily="49" charset="0"/>
              </a:rPr>
              <a:t>});</a:t>
            </a:r>
            <a:br>
              <a:rPr lang="en-IN" sz="1400" b="0" dirty="0">
                <a:effectLst/>
                <a:latin typeface="Consolas" panose="020B0609020204030204" pitchFamily="49" charset="0"/>
              </a:rPr>
            </a:br>
            <a:r>
              <a:rPr lang="en-IN" sz="1400" b="0" dirty="0">
                <a:effectLst/>
                <a:latin typeface="Consolas" panose="020B0609020204030204" pitchFamily="49" charset="0"/>
              </a:rPr>
              <a:t>// Handle DELETE Request</a:t>
            </a:r>
          </a:p>
          <a:p>
            <a:pPr marL="0" indent="0">
              <a:buNone/>
            </a:pPr>
            <a:r>
              <a:rPr lang="en-IN" sz="1400" b="0" dirty="0" err="1">
                <a:effectLst/>
                <a:latin typeface="Consolas" panose="020B0609020204030204" pitchFamily="49" charset="0"/>
              </a:rPr>
              <a:t>app.delete</a:t>
            </a:r>
            <a:r>
              <a:rPr lang="en-IN" sz="1400" b="0" dirty="0">
                <a:effectLst/>
                <a:latin typeface="Consolas" panose="020B0609020204030204" pitchFamily="49" charset="0"/>
              </a:rPr>
              <a:t>('/</a:t>
            </a:r>
            <a:r>
              <a:rPr lang="en-IN" sz="1400" b="0" dirty="0" err="1">
                <a:effectLst/>
                <a:latin typeface="Consolas" panose="020B0609020204030204" pitchFamily="49" charset="0"/>
              </a:rPr>
              <a:t>db</a:t>
            </a:r>
            <a:r>
              <a:rPr lang="en-IN" sz="1400" b="0" dirty="0">
                <a:effectLst/>
                <a:latin typeface="Consolas" panose="020B0609020204030204" pitchFamily="49" charset="0"/>
              </a:rPr>
              <a:t>/:name', (</a:t>
            </a:r>
            <a:r>
              <a:rPr lang="en-IN" sz="1400" b="0" dirty="0" err="1">
                <a:effectLst/>
                <a:latin typeface="Consolas" panose="020B0609020204030204" pitchFamily="49" charset="0"/>
              </a:rPr>
              <a:t>req</a:t>
            </a:r>
            <a:r>
              <a:rPr lang="en-IN" sz="1400" b="0" dirty="0">
                <a:effectLst/>
                <a:latin typeface="Consolas" panose="020B0609020204030204" pitchFamily="49" charset="0"/>
              </a:rPr>
              <a:t>, res) =&gt;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const</a:t>
            </a:r>
            <a:r>
              <a:rPr lang="en-IN" sz="1400" b="0" dirty="0">
                <a:effectLst/>
                <a:latin typeface="Consolas" panose="020B0609020204030204" pitchFamily="49" charset="0"/>
              </a:rPr>
              <a:t> </a:t>
            </a:r>
            <a:r>
              <a:rPr lang="en-IN" sz="1400" b="0" dirty="0" err="1">
                <a:effectLst/>
                <a:latin typeface="Consolas" panose="020B0609020204030204" pitchFamily="49" charset="0"/>
              </a:rPr>
              <a:t>nameToDelete</a:t>
            </a:r>
            <a:r>
              <a:rPr lang="en-IN" sz="1400" b="0" dirty="0">
                <a:effectLst/>
                <a:latin typeface="Consolas" panose="020B0609020204030204" pitchFamily="49" charset="0"/>
              </a:rPr>
              <a:t> = req.params.name;</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const</a:t>
            </a:r>
            <a:r>
              <a:rPr lang="en-IN" sz="1400" b="0" dirty="0">
                <a:effectLst/>
                <a:latin typeface="Consolas" panose="020B0609020204030204" pitchFamily="49" charset="0"/>
              </a:rPr>
              <a:t> index = </a:t>
            </a:r>
            <a:r>
              <a:rPr lang="en-IN" sz="1400" b="0" dirty="0" err="1">
                <a:effectLst/>
                <a:latin typeface="Consolas" panose="020B0609020204030204" pitchFamily="49" charset="0"/>
              </a:rPr>
              <a:t>data.people.findIndex</a:t>
            </a:r>
            <a:r>
              <a:rPr lang="en-IN" sz="1400" b="0" dirty="0">
                <a:effectLst/>
                <a:latin typeface="Consolas" panose="020B0609020204030204" pitchFamily="49" charset="0"/>
              </a:rPr>
              <a:t>(person =&gt; person.name === </a:t>
            </a:r>
            <a:r>
              <a:rPr lang="en-IN" sz="1400" b="0" dirty="0" err="1">
                <a:effectLst/>
                <a:latin typeface="Consolas" panose="020B0609020204030204" pitchFamily="49" charset="0"/>
              </a:rPr>
              <a:t>nameToDelete</a:t>
            </a:r>
            <a:r>
              <a:rPr lang="en-IN" sz="1400" b="0" dirty="0">
                <a:effectLst/>
                <a:latin typeface="Consolas" panose="020B0609020204030204" pitchFamily="49" charset="0"/>
              </a:rPr>
              <a:t>);</a:t>
            </a:r>
          </a:p>
          <a:p>
            <a:pPr marL="0" indent="0">
              <a:buNone/>
            </a:pPr>
            <a:r>
              <a:rPr lang="en-IN" sz="1400" b="0" dirty="0">
                <a:effectLst/>
                <a:latin typeface="Consolas" panose="020B0609020204030204" pitchFamily="49" charset="0"/>
              </a:rPr>
              <a:t>    if (index !== -1)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data.people.splice</a:t>
            </a:r>
            <a:r>
              <a:rPr lang="en-IN" sz="1400" b="0" dirty="0">
                <a:effectLst/>
                <a:latin typeface="Consolas" panose="020B0609020204030204" pitchFamily="49" charset="0"/>
              </a:rPr>
              <a:t>(index, 1);</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res.status</a:t>
            </a:r>
            <a:r>
              <a:rPr lang="en-IN" sz="1400" b="0" dirty="0">
                <a:effectLst/>
                <a:latin typeface="Consolas" panose="020B0609020204030204" pitchFamily="49" charset="0"/>
              </a:rPr>
              <a:t>(200).</a:t>
            </a:r>
            <a:r>
              <a:rPr lang="en-IN" sz="1400" b="0" dirty="0" err="1">
                <a:effectLst/>
                <a:latin typeface="Consolas" panose="020B0609020204030204" pitchFamily="49" charset="0"/>
              </a:rPr>
              <a:t>json</a:t>
            </a:r>
            <a:r>
              <a:rPr lang="en-IN" sz="1400" b="0" dirty="0">
                <a:effectLst/>
                <a:latin typeface="Consolas" panose="020B0609020204030204" pitchFamily="49" charset="0"/>
              </a:rPr>
              <a:t>({ message: `Successfully deleted ${</a:t>
            </a:r>
            <a:r>
              <a:rPr lang="en-IN" sz="1400" b="0" dirty="0" err="1">
                <a:effectLst/>
                <a:latin typeface="Consolas" panose="020B0609020204030204" pitchFamily="49" charset="0"/>
              </a:rPr>
              <a:t>nameToDelete</a:t>
            </a: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 else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res.status</a:t>
            </a:r>
            <a:r>
              <a:rPr lang="en-IN" sz="1400" b="0" dirty="0">
                <a:effectLst/>
                <a:latin typeface="Consolas" panose="020B0609020204030204" pitchFamily="49" charset="0"/>
              </a:rPr>
              <a:t>(404).</a:t>
            </a:r>
            <a:r>
              <a:rPr lang="en-IN" sz="1400" b="0" dirty="0" err="1">
                <a:effectLst/>
                <a:latin typeface="Consolas" panose="020B0609020204030204" pitchFamily="49" charset="0"/>
              </a:rPr>
              <a:t>json</a:t>
            </a:r>
            <a:r>
              <a:rPr lang="en-IN" sz="1400" b="0" dirty="0">
                <a:effectLst/>
                <a:latin typeface="Consolas" panose="020B0609020204030204" pitchFamily="49" charset="0"/>
              </a:rPr>
              <a:t>({ message: `${</a:t>
            </a:r>
            <a:r>
              <a:rPr lang="en-IN" sz="1400" b="0" dirty="0" err="1">
                <a:effectLst/>
                <a:latin typeface="Consolas" panose="020B0609020204030204" pitchFamily="49" charset="0"/>
              </a:rPr>
              <a:t>nameToDelete</a:t>
            </a:r>
            <a:r>
              <a:rPr lang="en-IN" sz="1400" b="0" dirty="0">
                <a:effectLst/>
                <a:latin typeface="Consolas" panose="020B0609020204030204" pitchFamily="49" charset="0"/>
              </a:rPr>
              <a:t>} not found` });</a:t>
            </a:r>
          </a:p>
          <a:p>
            <a:pPr marL="0" indent="0">
              <a:buNone/>
            </a:pP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a:t>
            </a:r>
            <a:br>
              <a:rPr lang="en-IN" sz="1400" b="0" dirty="0">
                <a:effectLst/>
                <a:latin typeface="Consolas" panose="020B0609020204030204" pitchFamily="49" charset="0"/>
              </a:rPr>
            </a:br>
            <a:r>
              <a:rPr lang="en-IN" sz="1400" b="0" dirty="0" err="1">
                <a:effectLst/>
                <a:latin typeface="Consolas" panose="020B0609020204030204" pitchFamily="49" charset="0"/>
              </a:rPr>
              <a:t>app.listen</a:t>
            </a:r>
            <a:r>
              <a:rPr lang="en-IN" sz="1400" b="0" dirty="0">
                <a:effectLst/>
                <a:latin typeface="Consolas" panose="020B0609020204030204" pitchFamily="49" charset="0"/>
              </a:rPr>
              <a:t>(port, () =&gt; {</a:t>
            </a:r>
          </a:p>
          <a:p>
            <a:pPr marL="0" indent="0">
              <a:buNone/>
            </a:pPr>
            <a:r>
              <a:rPr lang="en-IN" sz="1400" b="0" dirty="0">
                <a:effectLst/>
                <a:latin typeface="Consolas" panose="020B0609020204030204" pitchFamily="49" charset="0"/>
              </a:rPr>
              <a:t>    console.log("Server connected");</a:t>
            </a:r>
          </a:p>
          <a:p>
            <a:pPr marL="0" indent="0">
              <a:buNone/>
            </a:pPr>
            <a:r>
              <a:rPr lang="en-IN" sz="1400"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45F94879-1F48-952F-74ED-DD08A67F9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49583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2C48A-6020-69F5-EAC5-21098361FCD4}"/>
              </a:ext>
            </a:extLst>
          </p:cNvPr>
          <p:cNvSpPr>
            <a:spLocks noGrp="1"/>
          </p:cNvSpPr>
          <p:nvPr>
            <p:ph type="title"/>
          </p:nvPr>
        </p:nvSpPr>
        <p:spPr/>
        <p:txBody>
          <a:bodyPr/>
          <a:lstStyle/>
          <a:p>
            <a:r>
              <a:rPr lang="en-US" dirty="0"/>
              <a:t>Installation</a:t>
            </a:r>
            <a:endParaRPr lang="en-IN" dirty="0"/>
          </a:p>
        </p:txBody>
      </p:sp>
      <p:sp>
        <p:nvSpPr>
          <p:cNvPr id="6" name="Content Placeholder 5">
            <a:extLst>
              <a:ext uri="{FF2B5EF4-FFF2-40B4-BE49-F238E27FC236}">
                <a16:creationId xmlns:a16="http://schemas.microsoft.com/office/drawing/2014/main" id="{DD340E0C-1EB1-0BA5-8142-730A939FCCB1}"/>
              </a:ext>
            </a:extLst>
          </p:cNvPr>
          <p:cNvSpPr>
            <a:spLocks noGrp="1"/>
          </p:cNvSpPr>
          <p:nvPr>
            <p:ph sz="quarter" idx="13"/>
          </p:nvPr>
        </p:nvSpPr>
        <p:spPr/>
        <p:txBody>
          <a:bodyPr/>
          <a:lstStyle/>
          <a:p>
            <a:r>
              <a:rPr lang="en-US" dirty="0"/>
              <a:t>In terminal check </a:t>
            </a:r>
            <a:r>
              <a:rPr lang="en-US" b="1" dirty="0"/>
              <a:t>node –v</a:t>
            </a:r>
          </a:p>
          <a:p>
            <a:r>
              <a:rPr lang="en-US" dirty="0"/>
              <a:t>If not installed install from official site</a:t>
            </a:r>
          </a:p>
        </p:txBody>
      </p:sp>
      <p:pic>
        <p:nvPicPr>
          <p:cNvPr id="8" name="Picture 7">
            <a:extLst>
              <a:ext uri="{FF2B5EF4-FFF2-40B4-BE49-F238E27FC236}">
                <a16:creationId xmlns:a16="http://schemas.microsoft.com/office/drawing/2014/main" id="{FECF936F-9C11-9509-696B-A55F1DD78F91}"/>
              </a:ext>
            </a:extLst>
          </p:cNvPr>
          <p:cNvPicPr>
            <a:picLocks noChangeAspect="1"/>
          </p:cNvPicPr>
          <p:nvPr/>
        </p:nvPicPr>
        <p:blipFill>
          <a:blip r:embed="rId2"/>
          <a:stretch>
            <a:fillRect/>
          </a:stretch>
        </p:blipFill>
        <p:spPr>
          <a:xfrm>
            <a:off x="3859306" y="3563471"/>
            <a:ext cx="4982270" cy="2676899"/>
          </a:xfrm>
          <a:prstGeom prst="rect">
            <a:avLst/>
          </a:prstGeom>
        </p:spPr>
      </p:pic>
    </p:spTree>
    <p:extLst>
      <p:ext uri="{BB962C8B-B14F-4D97-AF65-F5344CB8AC3E}">
        <p14:creationId xmlns:p14="http://schemas.microsoft.com/office/powerpoint/2010/main" val="2782675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7CE6-DA3B-11A0-1A80-A0082054B2F6}"/>
              </a:ext>
            </a:extLst>
          </p:cNvPr>
          <p:cNvSpPr>
            <a:spLocks noGrp="1"/>
          </p:cNvSpPr>
          <p:nvPr>
            <p:ph type="title"/>
          </p:nvPr>
        </p:nvSpPr>
        <p:spPr/>
        <p:txBody>
          <a:bodyPr/>
          <a:lstStyle/>
          <a:p>
            <a:r>
              <a:rPr lang="en-US" dirty="0"/>
              <a:t>Authentication</a:t>
            </a:r>
            <a:endParaRPr lang="en-IN" dirty="0"/>
          </a:p>
        </p:txBody>
      </p:sp>
      <p:sp>
        <p:nvSpPr>
          <p:cNvPr id="3" name="Content Placeholder 2">
            <a:extLst>
              <a:ext uri="{FF2B5EF4-FFF2-40B4-BE49-F238E27FC236}">
                <a16:creationId xmlns:a16="http://schemas.microsoft.com/office/drawing/2014/main" id="{43069F7E-73CA-34F2-2D13-3EDDE121C6FB}"/>
              </a:ext>
            </a:extLst>
          </p:cNvPr>
          <p:cNvSpPr>
            <a:spLocks noGrp="1"/>
          </p:cNvSpPr>
          <p:nvPr>
            <p:ph sz="quarter" idx="13"/>
          </p:nvPr>
        </p:nvSpPr>
        <p:spPr/>
        <p:txBody>
          <a:bodyPr/>
          <a:lstStyle/>
          <a:p>
            <a:pPr>
              <a:lnSpc>
                <a:spcPct val="150000"/>
              </a:lnSpc>
            </a:pPr>
            <a:r>
              <a:rPr lang="en-US" b="0" i="0" dirty="0">
                <a:solidFill>
                  <a:srgbClr val="0D0D0D"/>
                </a:solidFill>
                <a:effectLst/>
                <a:latin typeface="Söhne"/>
              </a:rPr>
              <a:t>Authentication is the process of verifying the identity of a user or entity, ensuring that they are who they claim to be. It is a fundamental security measure used in various contexts, including computer systems, networks, websites, and applications, to control access to resources and protect sensitive information.</a:t>
            </a:r>
            <a:endParaRPr lang="en-IN" dirty="0"/>
          </a:p>
        </p:txBody>
      </p:sp>
      <p:pic>
        <p:nvPicPr>
          <p:cNvPr id="4" name="Picture 3">
            <a:extLst>
              <a:ext uri="{FF2B5EF4-FFF2-40B4-BE49-F238E27FC236}">
                <a16:creationId xmlns:a16="http://schemas.microsoft.com/office/drawing/2014/main" id="{1EC9EA9A-13A3-1CCB-8BE4-79F50800B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42780195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C047-7688-2F2C-D2AA-73F4252D9838}"/>
              </a:ext>
            </a:extLst>
          </p:cNvPr>
          <p:cNvSpPr>
            <a:spLocks noGrp="1"/>
          </p:cNvSpPr>
          <p:nvPr>
            <p:ph type="title"/>
          </p:nvPr>
        </p:nvSpPr>
        <p:spPr/>
        <p:txBody>
          <a:bodyPr/>
          <a:lstStyle/>
          <a:p>
            <a:r>
              <a:rPr lang="en-US" dirty="0"/>
              <a:t>Type of Authentication</a:t>
            </a:r>
            <a:endParaRPr lang="en-IN" dirty="0"/>
          </a:p>
        </p:txBody>
      </p:sp>
      <p:sp>
        <p:nvSpPr>
          <p:cNvPr id="3" name="Content Placeholder 2">
            <a:extLst>
              <a:ext uri="{FF2B5EF4-FFF2-40B4-BE49-F238E27FC236}">
                <a16:creationId xmlns:a16="http://schemas.microsoft.com/office/drawing/2014/main" id="{942BB36D-C21C-5C78-87CD-C28CE2F026E9}"/>
              </a:ext>
            </a:extLst>
          </p:cNvPr>
          <p:cNvSpPr>
            <a:spLocks noGrp="1"/>
          </p:cNvSpPr>
          <p:nvPr>
            <p:ph sz="quarter" idx="13"/>
          </p:nvPr>
        </p:nvSpPr>
        <p:spPr/>
        <p:txBody>
          <a:bodyPr/>
          <a:lstStyle/>
          <a:p>
            <a:pPr algn="l">
              <a:lnSpc>
                <a:spcPct val="100000"/>
              </a:lnSpc>
              <a:buFont typeface="Arial" panose="020B0604020202020204" pitchFamily="34" charset="0"/>
              <a:buChar char="•"/>
            </a:pPr>
            <a:r>
              <a:rPr lang="en-US" b="0" i="0" dirty="0">
                <a:solidFill>
                  <a:srgbClr val="0D0D0D"/>
                </a:solidFill>
                <a:effectLst/>
                <a:latin typeface="Söhne"/>
              </a:rPr>
              <a:t>Overview of different authentication methods: </a:t>
            </a:r>
          </a:p>
          <a:p>
            <a:pPr algn="l">
              <a:lnSpc>
                <a:spcPct val="100000"/>
              </a:lnSpc>
              <a:buFont typeface="Arial" panose="020B0604020202020204" pitchFamily="34" charset="0"/>
              <a:buChar char="•"/>
            </a:pPr>
            <a:r>
              <a:rPr lang="en-US" b="0" i="0" dirty="0">
                <a:solidFill>
                  <a:srgbClr val="0D0D0D"/>
                </a:solidFill>
                <a:effectLst/>
                <a:latin typeface="Söhne"/>
              </a:rPr>
              <a:t>Username/password authentication</a:t>
            </a:r>
          </a:p>
          <a:p>
            <a:pPr algn="l">
              <a:lnSpc>
                <a:spcPct val="100000"/>
              </a:lnSpc>
              <a:buFont typeface="Arial" panose="020B0604020202020204" pitchFamily="34" charset="0"/>
              <a:buChar char="•"/>
            </a:pPr>
            <a:r>
              <a:rPr lang="en-US" b="0" i="0" dirty="0">
                <a:solidFill>
                  <a:srgbClr val="0D0D0D"/>
                </a:solidFill>
                <a:effectLst/>
                <a:latin typeface="Söhne"/>
              </a:rPr>
              <a:t>Token-based authentication (JWT)</a:t>
            </a:r>
          </a:p>
          <a:p>
            <a:pPr algn="l">
              <a:lnSpc>
                <a:spcPct val="100000"/>
              </a:lnSpc>
              <a:buFont typeface="Arial" panose="020B0604020202020204" pitchFamily="34" charset="0"/>
              <a:buChar char="•"/>
            </a:pPr>
            <a:r>
              <a:rPr lang="en-US" b="0" i="0" dirty="0">
                <a:solidFill>
                  <a:srgbClr val="0D0D0D"/>
                </a:solidFill>
                <a:effectLst/>
                <a:latin typeface="Söhne"/>
              </a:rPr>
              <a:t>OAuth and OpenID Connect</a:t>
            </a:r>
          </a:p>
          <a:p>
            <a:pPr>
              <a:lnSpc>
                <a:spcPct val="100000"/>
              </a:lnSpc>
            </a:pPr>
            <a:endParaRPr lang="en-IN" dirty="0"/>
          </a:p>
        </p:txBody>
      </p:sp>
      <p:pic>
        <p:nvPicPr>
          <p:cNvPr id="4" name="Picture 3">
            <a:extLst>
              <a:ext uri="{FF2B5EF4-FFF2-40B4-BE49-F238E27FC236}">
                <a16:creationId xmlns:a16="http://schemas.microsoft.com/office/drawing/2014/main" id="{357F9D43-CFDB-A7F4-6D67-6AB08EF12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782858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F99A-9B7E-FBEF-4D44-57D87D96523C}"/>
              </a:ext>
            </a:extLst>
          </p:cNvPr>
          <p:cNvSpPr>
            <a:spLocks noGrp="1"/>
          </p:cNvSpPr>
          <p:nvPr>
            <p:ph type="title"/>
          </p:nvPr>
        </p:nvSpPr>
        <p:spPr/>
        <p:txBody>
          <a:bodyPr/>
          <a:lstStyle/>
          <a:p>
            <a:r>
              <a:rPr lang="en-US" dirty="0"/>
              <a:t>Username/ Password</a:t>
            </a:r>
            <a:endParaRPr lang="en-IN" dirty="0"/>
          </a:p>
        </p:txBody>
      </p:sp>
      <p:sp>
        <p:nvSpPr>
          <p:cNvPr id="3" name="Content Placeholder 2">
            <a:extLst>
              <a:ext uri="{FF2B5EF4-FFF2-40B4-BE49-F238E27FC236}">
                <a16:creationId xmlns:a16="http://schemas.microsoft.com/office/drawing/2014/main" id="{C17EAF8D-FFB5-E8B1-91C3-99C3271D5918}"/>
              </a:ext>
            </a:extLst>
          </p:cNvPr>
          <p:cNvSpPr>
            <a:spLocks noGrp="1"/>
          </p:cNvSpPr>
          <p:nvPr>
            <p:ph sz="quarter" idx="13"/>
          </p:nvPr>
        </p:nvSpPr>
        <p:spPr/>
        <p:txBody>
          <a:bodyPr/>
          <a:lstStyle/>
          <a:p>
            <a:r>
              <a:rPr lang="en-US" b="0" i="0" dirty="0">
                <a:solidFill>
                  <a:srgbClr val="0D0D0D"/>
                </a:solidFill>
                <a:effectLst/>
                <a:latin typeface="Söhne"/>
              </a:rPr>
              <a:t>Traditional username/password authentication is one of the most common methods used to verify the identity of users accessing web applications.</a:t>
            </a:r>
          </a:p>
          <a:p>
            <a:r>
              <a:rPr lang="en-US" b="1" i="0" dirty="0">
                <a:solidFill>
                  <a:srgbClr val="0D0D0D"/>
                </a:solidFill>
                <a:effectLst/>
                <a:latin typeface="Söhne"/>
              </a:rPr>
              <a:t>Collecting user credentials through a login form</a:t>
            </a:r>
          </a:p>
          <a:p>
            <a:r>
              <a:rPr lang="en-US" b="1" i="0" dirty="0">
                <a:solidFill>
                  <a:srgbClr val="0D0D0D"/>
                </a:solidFill>
                <a:effectLst/>
                <a:latin typeface="Söhne"/>
              </a:rPr>
              <a:t>Verifying credentials against a database</a:t>
            </a:r>
            <a:endParaRPr lang="en-US" dirty="0">
              <a:solidFill>
                <a:srgbClr val="0D0D0D"/>
              </a:solidFill>
              <a:latin typeface="Söhne"/>
            </a:endParaRPr>
          </a:p>
          <a:p>
            <a:r>
              <a:rPr lang="en-US" b="1" i="0" dirty="0">
                <a:solidFill>
                  <a:srgbClr val="0D0D0D"/>
                </a:solidFill>
                <a:effectLst/>
                <a:latin typeface="Söhne"/>
              </a:rPr>
              <a:t>Creating and managing user sessions</a:t>
            </a:r>
            <a:endParaRPr lang="en-US" b="1" dirty="0">
              <a:solidFill>
                <a:srgbClr val="0D0D0D"/>
              </a:solidFill>
              <a:latin typeface="Söhne"/>
            </a:endParaRPr>
          </a:p>
          <a:p>
            <a:endParaRPr lang="en-IN" dirty="0"/>
          </a:p>
        </p:txBody>
      </p:sp>
      <p:pic>
        <p:nvPicPr>
          <p:cNvPr id="8" name="Picture 7">
            <a:extLst>
              <a:ext uri="{FF2B5EF4-FFF2-40B4-BE49-F238E27FC236}">
                <a16:creationId xmlns:a16="http://schemas.microsoft.com/office/drawing/2014/main" id="{2EB4714C-EBF9-0AFD-D8EF-16DA0BF23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565310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5913-828F-8FFA-9FEC-0A89706D8A53}"/>
              </a:ext>
            </a:extLst>
          </p:cNvPr>
          <p:cNvSpPr>
            <a:spLocks noGrp="1"/>
          </p:cNvSpPr>
          <p:nvPr>
            <p:ph type="title"/>
          </p:nvPr>
        </p:nvSpPr>
        <p:spPr/>
        <p:txBody>
          <a:bodyPr/>
          <a:lstStyle/>
          <a:p>
            <a:r>
              <a:rPr lang="en-US" dirty="0"/>
              <a:t>Token-based(JWT)</a:t>
            </a:r>
            <a:endParaRPr lang="en-IN" dirty="0"/>
          </a:p>
        </p:txBody>
      </p:sp>
      <p:sp>
        <p:nvSpPr>
          <p:cNvPr id="3" name="Content Placeholder 2">
            <a:extLst>
              <a:ext uri="{FF2B5EF4-FFF2-40B4-BE49-F238E27FC236}">
                <a16:creationId xmlns:a16="http://schemas.microsoft.com/office/drawing/2014/main" id="{1AD7D573-3E23-82B9-D6A5-9977F3A3A697}"/>
              </a:ext>
            </a:extLst>
          </p:cNvPr>
          <p:cNvSpPr>
            <a:spLocks noGrp="1"/>
          </p:cNvSpPr>
          <p:nvPr>
            <p:ph sz="quarter" idx="13"/>
          </p:nvPr>
        </p:nvSpPr>
        <p:spPr>
          <a:xfrm>
            <a:off x="3657600" y="2282007"/>
            <a:ext cx="7810500" cy="4473117"/>
          </a:xfrm>
        </p:spPr>
        <p:txBody>
          <a:bodyPr>
            <a:normAutofit fontScale="92500" lnSpcReduction="20000"/>
          </a:bodyPr>
          <a:lstStyle/>
          <a:p>
            <a:pPr>
              <a:lnSpc>
                <a:spcPct val="120000"/>
              </a:lnSpc>
            </a:pPr>
            <a:r>
              <a:rPr lang="en-US" b="0" i="0" dirty="0">
                <a:solidFill>
                  <a:srgbClr val="0D0D0D"/>
                </a:solidFill>
                <a:effectLst/>
                <a:latin typeface="Söhne"/>
              </a:rPr>
              <a:t>JSON Web Tokens (JWT) are a popular method for implementing token-based authentication in web applications.</a:t>
            </a:r>
          </a:p>
          <a:p>
            <a:pPr algn="l">
              <a:lnSpc>
                <a:spcPct val="120000"/>
              </a:lnSpc>
              <a:buFont typeface="Arial" panose="020B0604020202020204" pitchFamily="34" charset="0"/>
              <a:buChar char="•"/>
            </a:pPr>
            <a:r>
              <a:rPr lang="en-US" b="1" i="0" dirty="0">
                <a:solidFill>
                  <a:srgbClr val="0D0D0D"/>
                </a:solidFill>
                <a:effectLst/>
                <a:latin typeface="Söhne"/>
              </a:rPr>
              <a:t>Structure and components of a JWT</a:t>
            </a:r>
          </a:p>
          <a:p>
            <a:pPr lvl="1">
              <a:lnSpc>
                <a:spcPct val="120000"/>
              </a:lnSpc>
            </a:pPr>
            <a:r>
              <a:rPr lang="en-US" b="1" i="0" dirty="0">
                <a:solidFill>
                  <a:srgbClr val="0D0D0D"/>
                </a:solidFill>
                <a:effectLst/>
                <a:latin typeface="Söhne"/>
              </a:rPr>
              <a:t>Header</a:t>
            </a:r>
          </a:p>
          <a:p>
            <a:pPr lvl="1">
              <a:lnSpc>
                <a:spcPct val="120000"/>
              </a:lnSpc>
            </a:pPr>
            <a:r>
              <a:rPr lang="en-US" b="1" i="0" dirty="0">
                <a:solidFill>
                  <a:srgbClr val="0D0D0D"/>
                </a:solidFill>
                <a:effectLst/>
                <a:latin typeface="Söhne"/>
              </a:rPr>
              <a:t>Payload</a:t>
            </a:r>
          </a:p>
          <a:p>
            <a:pPr lvl="1">
              <a:lnSpc>
                <a:spcPct val="120000"/>
              </a:lnSpc>
            </a:pPr>
            <a:r>
              <a:rPr lang="en-US" b="1" i="0" dirty="0">
                <a:solidFill>
                  <a:srgbClr val="0D0D0D"/>
                </a:solidFill>
                <a:effectLst/>
                <a:latin typeface="Söhne"/>
              </a:rPr>
              <a:t>Signature </a:t>
            </a:r>
          </a:p>
          <a:p>
            <a:pPr algn="l">
              <a:lnSpc>
                <a:spcPct val="120000"/>
              </a:lnSpc>
              <a:buFont typeface="Arial" panose="020B0604020202020204" pitchFamily="34" charset="0"/>
              <a:buChar char="•"/>
            </a:pPr>
            <a:r>
              <a:rPr lang="en-US" b="1" i="0" dirty="0">
                <a:solidFill>
                  <a:srgbClr val="0D0D0D"/>
                </a:solidFill>
                <a:effectLst/>
                <a:latin typeface="Söhne"/>
              </a:rPr>
              <a:t>Process of token generation and validation</a:t>
            </a:r>
          </a:p>
          <a:p>
            <a:pPr lvl="1">
              <a:lnSpc>
                <a:spcPct val="120000"/>
              </a:lnSpc>
            </a:pPr>
            <a:r>
              <a:rPr lang="en-US" b="1" dirty="0">
                <a:solidFill>
                  <a:srgbClr val="0D0D0D"/>
                </a:solidFill>
                <a:latin typeface="Söhne"/>
              </a:rPr>
              <a:t>Generation </a:t>
            </a:r>
          </a:p>
          <a:p>
            <a:pPr lvl="1">
              <a:lnSpc>
                <a:spcPct val="120000"/>
              </a:lnSpc>
            </a:pPr>
            <a:r>
              <a:rPr lang="en-US" b="1" i="0" dirty="0">
                <a:solidFill>
                  <a:srgbClr val="0D0D0D"/>
                </a:solidFill>
                <a:effectLst/>
                <a:latin typeface="Söhne"/>
              </a:rPr>
              <a:t>Validation </a:t>
            </a:r>
          </a:p>
          <a:p>
            <a:pPr>
              <a:lnSpc>
                <a:spcPct val="120000"/>
              </a:lnSpc>
            </a:pPr>
            <a:endParaRPr lang="en-IN" dirty="0"/>
          </a:p>
        </p:txBody>
      </p:sp>
      <p:pic>
        <p:nvPicPr>
          <p:cNvPr id="4" name="Picture 3">
            <a:extLst>
              <a:ext uri="{FF2B5EF4-FFF2-40B4-BE49-F238E27FC236}">
                <a16:creationId xmlns:a16="http://schemas.microsoft.com/office/drawing/2014/main" id="{E8A157E8-7F6C-6FFD-DC16-0B810ED48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72122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F0B2-32A0-E999-0B05-A2702A924E52}"/>
              </a:ext>
            </a:extLst>
          </p:cNvPr>
          <p:cNvSpPr>
            <a:spLocks noGrp="1"/>
          </p:cNvSpPr>
          <p:nvPr>
            <p:ph type="title"/>
          </p:nvPr>
        </p:nvSpPr>
        <p:spPr/>
        <p:txBody>
          <a:bodyPr/>
          <a:lstStyle/>
          <a:p>
            <a:r>
              <a:rPr lang="en-US" dirty="0"/>
              <a:t>OAuth and OpenID</a:t>
            </a:r>
            <a:endParaRPr lang="en-IN" dirty="0"/>
          </a:p>
        </p:txBody>
      </p:sp>
      <p:sp>
        <p:nvSpPr>
          <p:cNvPr id="3" name="Content Placeholder 2">
            <a:extLst>
              <a:ext uri="{FF2B5EF4-FFF2-40B4-BE49-F238E27FC236}">
                <a16:creationId xmlns:a16="http://schemas.microsoft.com/office/drawing/2014/main" id="{A4ACA00D-BA00-F162-91C2-06E887928B39}"/>
              </a:ext>
            </a:extLst>
          </p:cNvPr>
          <p:cNvSpPr>
            <a:spLocks noGrp="1"/>
          </p:cNvSpPr>
          <p:nvPr>
            <p:ph sz="quarter" idx="13"/>
          </p:nvPr>
        </p:nvSpPr>
        <p:spPr>
          <a:xfrm>
            <a:off x="2823882" y="2282007"/>
            <a:ext cx="8644218" cy="4333945"/>
          </a:xfrm>
        </p:spPr>
        <p:txBody>
          <a:bodyPr>
            <a:normAutofit fontScale="92500" lnSpcReduction="10000"/>
          </a:bodyPr>
          <a:lstStyle/>
          <a:p>
            <a:pPr algn="l">
              <a:lnSpc>
                <a:spcPct val="150000"/>
              </a:lnSpc>
              <a:buFont typeface="Arial" panose="020B0604020202020204" pitchFamily="34" charset="0"/>
              <a:buChar char="•"/>
            </a:pPr>
            <a:r>
              <a:rPr lang="en-US" b="1" i="0" dirty="0">
                <a:solidFill>
                  <a:srgbClr val="0D0D0D"/>
                </a:solidFill>
                <a:effectLst/>
                <a:latin typeface="Söhne"/>
              </a:rPr>
              <a:t>OAuth</a:t>
            </a:r>
            <a:r>
              <a:rPr lang="en-US" b="0" i="0" dirty="0">
                <a:solidFill>
                  <a:srgbClr val="0D0D0D"/>
                </a:solidFill>
                <a:effectLst/>
                <a:latin typeface="Söhne"/>
              </a:rPr>
              <a:t>: OAuth is an authorization framework that enables third-party applications to obtain limited access to a user's resources on a server without exposing the user's credentials. It is commonly used for delegated access scenarios, where a user grants permissions to a third-party application to access their resources on their behalf.</a:t>
            </a:r>
          </a:p>
          <a:p>
            <a:pPr algn="l">
              <a:lnSpc>
                <a:spcPct val="150000"/>
              </a:lnSpc>
              <a:buFont typeface="Arial" panose="020B0604020202020204" pitchFamily="34" charset="0"/>
              <a:buChar char="•"/>
            </a:pPr>
            <a:r>
              <a:rPr lang="en-US" b="1" i="0" dirty="0">
                <a:solidFill>
                  <a:srgbClr val="0D0D0D"/>
                </a:solidFill>
                <a:effectLst/>
                <a:latin typeface="Söhne"/>
              </a:rPr>
              <a:t>OpenID Connect</a:t>
            </a:r>
            <a:r>
              <a:rPr lang="en-US" b="0" i="0" dirty="0">
                <a:solidFill>
                  <a:srgbClr val="0D0D0D"/>
                </a:solidFill>
                <a:effectLst/>
                <a:latin typeface="Söhne"/>
              </a:rPr>
              <a:t>: OpenID Connect is an identity layer built on top of OAuth 2.0, providing authentication and single sign-on (SSO) capabilities. It allows clients to verify the identity of users based on authentication performed by an authorization server. OpenID Connect extends OAuth 2.0 by adding an identity token (ID token), which contains user information such as name, email, and authentication timestamp.</a:t>
            </a:r>
          </a:p>
          <a:p>
            <a:pPr>
              <a:lnSpc>
                <a:spcPct val="150000"/>
              </a:lnSpc>
            </a:pPr>
            <a:endParaRPr lang="en-IN" dirty="0"/>
          </a:p>
        </p:txBody>
      </p:sp>
      <p:pic>
        <p:nvPicPr>
          <p:cNvPr id="4" name="Picture 3">
            <a:extLst>
              <a:ext uri="{FF2B5EF4-FFF2-40B4-BE49-F238E27FC236}">
                <a16:creationId xmlns:a16="http://schemas.microsoft.com/office/drawing/2014/main" id="{EF878C4B-6B17-1ACE-8B52-51F26C03B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851013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DBD3-F5EB-BFC4-1F96-063066475E3B}"/>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9D2E9757-BE29-E38A-84FE-2782511654BC}"/>
              </a:ext>
            </a:extLst>
          </p:cNvPr>
          <p:cNvSpPr>
            <a:spLocks noGrp="1"/>
          </p:cNvSpPr>
          <p:nvPr>
            <p:ph sz="quarter" idx="13"/>
          </p:nvPr>
        </p:nvSpPr>
        <p:spPr/>
        <p:txBody>
          <a:bodyPr/>
          <a:lstStyle/>
          <a:p>
            <a:r>
              <a:rPr lang="en-IN" b="1" i="0" dirty="0">
                <a:solidFill>
                  <a:srgbClr val="0D0D0D"/>
                </a:solidFill>
                <a:effectLst/>
                <a:latin typeface="Söhne"/>
              </a:rPr>
              <a:t>Social Login</a:t>
            </a:r>
          </a:p>
          <a:p>
            <a:r>
              <a:rPr lang="en-IN" b="1" i="0" dirty="0">
                <a:solidFill>
                  <a:srgbClr val="0D0D0D"/>
                </a:solidFill>
                <a:effectLst/>
                <a:latin typeface="Söhne"/>
              </a:rPr>
              <a:t>API Authorization</a:t>
            </a:r>
            <a:endParaRPr lang="en-IN" b="1" dirty="0">
              <a:solidFill>
                <a:srgbClr val="0D0D0D"/>
              </a:solidFill>
              <a:latin typeface="Söhne"/>
            </a:endParaRPr>
          </a:p>
          <a:p>
            <a:r>
              <a:rPr lang="en-IN" b="1" i="0" dirty="0">
                <a:solidFill>
                  <a:srgbClr val="0D0D0D"/>
                </a:solidFill>
                <a:effectLst/>
                <a:latin typeface="Söhne"/>
              </a:rPr>
              <a:t>Single Sign-On (SSO)</a:t>
            </a:r>
          </a:p>
          <a:p>
            <a:r>
              <a:rPr lang="en-IN" b="1" i="0" dirty="0">
                <a:solidFill>
                  <a:srgbClr val="0D0D0D"/>
                </a:solidFill>
                <a:effectLst/>
                <a:latin typeface="Söhne"/>
              </a:rPr>
              <a:t>Enhanced Security</a:t>
            </a:r>
            <a:endParaRPr lang="en-IN" b="1" dirty="0">
              <a:solidFill>
                <a:srgbClr val="0D0D0D"/>
              </a:solidFill>
              <a:latin typeface="Söhne"/>
            </a:endParaRPr>
          </a:p>
          <a:p>
            <a:r>
              <a:rPr lang="en-IN" b="1" i="0" dirty="0">
                <a:solidFill>
                  <a:srgbClr val="0D0D0D"/>
                </a:solidFill>
                <a:effectLst/>
                <a:latin typeface="Söhne"/>
              </a:rPr>
              <a:t>User Control and Consent</a:t>
            </a:r>
          </a:p>
          <a:p>
            <a:r>
              <a:rPr lang="en-IN" b="1" i="0" dirty="0">
                <a:solidFill>
                  <a:srgbClr val="0D0D0D"/>
                </a:solidFill>
                <a:effectLst/>
                <a:latin typeface="Söhne"/>
              </a:rPr>
              <a:t>Scalability and Interoperability</a:t>
            </a:r>
            <a:endParaRPr lang="en-IN" dirty="0"/>
          </a:p>
        </p:txBody>
      </p:sp>
      <p:pic>
        <p:nvPicPr>
          <p:cNvPr id="4" name="Picture 3">
            <a:extLst>
              <a:ext uri="{FF2B5EF4-FFF2-40B4-BE49-F238E27FC236}">
                <a16:creationId xmlns:a16="http://schemas.microsoft.com/office/drawing/2014/main" id="{B86FF6A3-1293-95B6-ADF9-11B1957C4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327817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E70C922-1E42-6FE3-8E84-AFAABB464C3F}"/>
              </a:ext>
            </a:extLst>
          </p:cNvPr>
          <p:cNvSpPr>
            <a:spLocks noGrp="1"/>
          </p:cNvSpPr>
          <p:nvPr>
            <p:ph type="title"/>
          </p:nvPr>
        </p:nvSpPr>
        <p:spPr/>
        <p:txBody>
          <a:bodyPr/>
          <a:lstStyle/>
          <a:p>
            <a:r>
              <a:rPr lang="en-US" dirty="0"/>
              <a:t>Execution</a:t>
            </a:r>
            <a:endParaRPr lang="en-IN" dirty="0"/>
          </a:p>
        </p:txBody>
      </p:sp>
      <p:sp>
        <p:nvSpPr>
          <p:cNvPr id="12" name="Content Placeholder 11">
            <a:extLst>
              <a:ext uri="{FF2B5EF4-FFF2-40B4-BE49-F238E27FC236}">
                <a16:creationId xmlns:a16="http://schemas.microsoft.com/office/drawing/2014/main" id="{0DEDD5A8-9CED-0E74-4511-933D97EEEBB7}"/>
              </a:ext>
            </a:extLst>
          </p:cNvPr>
          <p:cNvSpPr>
            <a:spLocks noGrp="1"/>
          </p:cNvSpPr>
          <p:nvPr>
            <p:ph sz="quarter" idx="15"/>
          </p:nvPr>
        </p:nvSpPr>
        <p:spPr/>
        <p:txBody>
          <a:bodyPr/>
          <a:lstStyle/>
          <a:p>
            <a:pPr marL="342900" indent="-342900">
              <a:buFont typeface="Arial" panose="020B0604020202020204" pitchFamily="34" charset="0"/>
              <a:buChar char="•"/>
            </a:pPr>
            <a:r>
              <a:rPr lang="en-US" dirty="0">
                <a:latin typeface="Söhne"/>
              </a:rPr>
              <a:t>REPL</a:t>
            </a:r>
          </a:p>
          <a:p>
            <a:pPr marL="342900" indent="-342900">
              <a:buFont typeface="Arial" panose="020B0604020202020204" pitchFamily="34" charset="0"/>
              <a:buChar char="•"/>
            </a:pPr>
            <a:r>
              <a:rPr lang="en-US" dirty="0">
                <a:latin typeface="Söhne"/>
              </a:rPr>
              <a:t>Read, Evaluate ,Print, Loop</a:t>
            </a:r>
          </a:p>
          <a:p>
            <a:pPr marL="342900" indent="-342900">
              <a:buFont typeface="Arial" panose="020B0604020202020204" pitchFamily="34" charset="0"/>
              <a:buChar char="•"/>
            </a:pPr>
            <a:r>
              <a:rPr lang="en-IN" dirty="0">
                <a:latin typeface="Söhne"/>
              </a:rPr>
              <a:t>Run node in terminal</a:t>
            </a:r>
          </a:p>
          <a:p>
            <a:pPr marL="342900" indent="-342900">
              <a:buFont typeface="Arial" panose="020B0604020202020204" pitchFamily="34" charset="0"/>
              <a:buChar char="•"/>
            </a:pPr>
            <a:r>
              <a:rPr lang="en-IN" dirty="0">
                <a:latin typeface="Söhne"/>
              </a:rPr>
              <a:t>Program</a:t>
            </a:r>
          </a:p>
        </p:txBody>
      </p:sp>
      <p:sp>
        <p:nvSpPr>
          <p:cNvPr id="13" name="Content Placeholder 12">
            <a:extLst>
              <a:ext uri="{FF2B5EF4-FFF2-40B4-BE49-F238E27FC236}">
                <a16:creationId xmlns:a16="http://schemas.microsoft.com/office/drawing/2014/main" id="{6EDA2763-6624-AB0E-4C5D-B5A3CD8B3DFD}"/>
              </a:ext>
            </a:extLst>
          </p:cNvPr>
          <p:cNvSpPr>
            <a:spLocks noGrp="1"/>
          </p:cNvSpPr>
          <p:nvPr>
            <p:ph sz="quarter" idx="16"/>
          </p:nvPr>
        </p:nvSpPr>
        <p:spPr/>
        <p:txBody>
          <a:bodyPr/>
          <a:lstStyle/>
          <a:p>
            <a:pPr marL="342900" indent="-342900">
              <a:buFont typeface="Arial" panose="020B0604020202020204" pitchFamily="34" charset="0"/>
              <a:buChar char="•"/>
            </a:pPr>
            <a:r>
              <a:rPr lang="en-US" dirty="0">
                <a:latin typeface="Söhne"/>
              </a:rPr>
              <a:t>CLI</a:t>
            </a:r>
          </a:p>
          <a:p>
            <a:pPr marL="342900" indent="-342900">
              <a:buFont typeface="Arial" panose="020B0604020202020204" pitchFamily="34" charset="0"/>
              <a:buChar char="•"/>
            </a:pPr>
            <a:r>
              <a:rPr lang="en-US" dirty="0">
                <a:latin typeface="Söhne"/>
              </a:rPr>
              <a:t>Command line interface</a:t>
            </a:r>
          </a:p>
          <a:p>
            <a:pPr marL="342900" indent="-342900">
              <a:buFont typeface="Arial" panose="020B0604020202020204" pitchFamily="34" charset="0"/>
              <a:buChar char="•"/>
            </a:pPr>
            <a:r>
              <a:rPr lang="en-US" dirty="0">
                <a:latin typeface="Söhne"/>
              </a:rPr>
              <a:t>Code in code editor</a:t>
            </a:r>
          </a:p>
          <a:p>
            <a:pPr marL="342900" indent="-342900">
              <a:buFont typeface="Arial" panose="020B0604020202020204" pitchFamily="34" charset="0"/>
              <a:buChar char="•"/>
            </a:pPr>
            <a:r>
              <a:rPr lang="en-US" dirty="0">
                <a:latin typeface="Söhne"/>
              </a:rPr>
              <a:t>In terminal </a:t>
            </a:r>
            <a:r>
              <a:rPr lang="en-US" dirty="0">
                <a:latin typeface="Söhne"/>
                <a:sym typeface="Wingdings" panose="05000000000000000000" pitchFamily="2" charset="2"/>
              </a:rPr>
              <a:t> node &lt;file_name&gt;</a:t>
            </a:r>
            <a:endParaRPr lang="en-IN" dirty="0">
              <a:latin typeface="Söhne"/>
            </a:endParaRPr>
          </a:p>
        </p:txBody>
      </p:sp>
      <p:pic>
        <p:nvPicPr>
          <p:cNvPr id="14" name="Picture 13">
            <a:extLst>
              <a:ext uri="{FF2B5EF4-FFF2-40B4-BE49-F238E27FC236}">
                <a16:creationId xmlns:a16="http://schemas.microsoft.com/office/drawing/2014/main" id="{1A4D1F45-7D85-2F50-1276-8B52C637E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19326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E729C-9E66-840A-B65B-A439523B2FA6}"/>
              </a:ext>
            </a:extLst>
          </p:cNvPr>
          <p:cNvSpPr>
            <a:spLocks noGrp="1"/>
          </p:cNvSpPr>
          <p:nvPr>
            <p:ph type="title"/>
          </p:nvPr>
        </p:nvSpPr>
        <p:spPr/>
        <p:txBody>
          <a:bodyPr/>
          <a:lstStyle/>
          <a:p>
            <a:r>
              <a:rPr lang="en-US" dirty="0"/>
              <a:t>Getting started with Node.JS</a:t>
            </a:r>
            <a:endParaRPr lang="en-IN" dirty="0"/>
          </a:p>
        </p:txBody>
      </p:sp>
      <p:sp>
        <p:nvSpPr>
          <p:cNvPr id="6" name="Content Placeholder 5">
            <a:extLst>
              <a:ext uri="{FF2B5EF4-FFF2-40B4-BE49-F238E27FC236}">
                <a16:creationId xmlns:a16="http://schemas.microsoft.com/office/drawing/2014/main" id="{330AC0C0-D7E9-8943-8C05-B2D596FDBE9D}"/>
              </a:ext>
            </a:extLst>
          </p:cNvPr>
          <p:cNvSpPr>
            <a:spLocks noGrp="1"/>
          </p:cNvSpPr>
          <p:nvPr>
            <p:ph sz="quarter" idx="13"/>
          </p:nvPr>
        </p:nvSpPr>
        <p:spPr>
          <a:xfrm>
            <a:off x="594360" y="2070847"/>
            <a:ext cx="8576535" cy="3926541"/>
          </a:xfrm>
        </p:spPr>
        <p:txBody>
          <a:bodyPr>
            <a:normAutofit/>
          </a:bodyPr>
          <a:lstStyle/>
          <a:p>
            <a:pPr>
              <a:lnSpc>
                <a:spcPct val="150000"/>
              </a:lnSpc>
            </a:pPr>
            <a:r>
              <a:rPr lang="en-IN" sz="2000" b="0" i="0" dirty="0">
                <a:solidFill>
                  <a:srgbClr val="0D0D0D"/>
                </a:solidFill>
                <a:effectLst/>
                <a:latin typeface="Söhne"/>
              </a:rPr>
              <a:t>Console.log(“Hello”);</a:t>
            </a:r>
          </a:p>
          <a:p>
            <a:pPr>
              <a:lnSpc>
                <a:spcPct val="150000"/>
              </a:lnSpc>
            </a:pPr>
            <a:r>
              <a:rPr lang="en-IN" sz="2000" b="0" dirty="0">
                <a:solidFill>
                  <a:srgbClr val="0D0D0D"/>
                </a:solidFill>
                <a:latin typeface="Söhne"/>
              </a:rPr>
              <a:t>In terminal: node index.js</a:t>
            </a:r>
            <a:endParaRPr lang="en-IN" sz="2000" b="0" i="0" dirty="0">
              <a:solidFill>
                <a:srgbClr val="0D0D0D"/>
              </a:solidFill>
              <a:effectLst/>
              <a:latin typeface="Söhne"/>
            </a:endParaRPr>
          </a:p>
          <a:p>
            <a:pPr>
              <a:lnSpc>
                <a:spcPct val="150000"/>
              </a:lnSpc>
            </a:pPr>
            <a:r>
              <a:rPr lang="en-IN" sz="2000" b="0" i="0" dirty="0">
                <a:solidFill>
                  <a:srgbClr val="0D0D0D"/>
                </a:solidFill>
                <a:effectLst/>
                <a:latin typeface="Söhne"/>
              </a:rPr>
              <a:t>NPM Usage: NPM simplifies dependency management and project scaffolding, enabling developers to leverage a vast ecosystem of packages.</a:t>
            </a:r>
          </a:p>
          <a:p>
            <a:pPr>
              <a:lnSpc>
                <a:spcPct val="150000"/>
              </a:lnSpc>
            </a:pPr>
            <a:endParaRPr lang="en-IN" sz="2000" dirty="0"/>
          </a:p>
        </p:txBody>
      </p:sp>
      <p:pic>
        <p:nvPicPr>
          <p:cNvPr id="2" name="Picture 1">
            <a:extLst>
              <a:ext uri="{FF2B5EF4-FFF2-40B4-BE49-F238E27FC236}">
                <a16:creationId xmlns:a16="http://schemas.microsoft.com/office/drawing/2014/main" id="{8DAEB9E0-CA13-EBDF-E686-6920F841D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297172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Modules</a:t>
            </a:r>
          </a:p>
        </p:txBody>
      </p:sp>
      <p:sp>
        <p:nvSpPr>
          <p:cNvPr id="7" name="Content Placeholder 6">
            <a:extLst>
              <a:ext uri="{FF2B5EF4-FFF2-40B4-BE49-F238E27FC236}">
                <a16:creationId xmlns:a16="http://schemas.microsoft.com/office/drawing/2014/main" id="{9683B1DA-BFD0-D3D8-10C9-07CD4BA6A685}"/>
              </a:ext>
            </a:extLst>
          </p:cNvPr>
          <p:cNvSpPr>
            <a:spLocks noGrp="1"/>
          </p:cNvSpPr>
          <p:nvPr>
            <p:ph sz="quarter" idx="13"/>
          </p:nvPr>
        </p:nvSpPr>
        <p:spPr>
          <a:xfrm>
            <a:off x="1129554" y="584004"/>
            <a:ext cx="10468086" cy="4270383"/>
          </a:xfrm>
        </p:spPr>
        <p:txBody>
          <a:bodyPr>
            <a:normAutofit/>
          </a:bodyPr>
          <a:lstStyle/>
          <a:p>
            <a:pPr marL="342900" indent="-342900">
              <a:lnSpc>
                <a:spcPct val="100000"/>
              </a:lnSpc>
              <a:buFont typeface="Arial" panose="020B0604020202020204" pitchFamily="34" charset="0"/>
              <a:buChar char="•"/>
            </a:pPr>
            <a:r>
              <a:rPr lang="en-US" b="0" i="0" dirty="0">
                <a:solidFill>
                  <a:srgbClr val="0D0D0D"/>
                </a:solidFill>
                <a:effectLst/>
                <a:latin typeface="Söhne"/>
              </a:rPr>
              <a:t>Modules in Node.js are individual units of code that provide specific functionality. They encapsulate related code and data into a single unit.</a:t>
            </a:r>
          </a:p>
          <a:p>
            <a:pPr marL="342900" indent="-342900" algn="l">
              <a:lnSpc>
                <a:spcPct val="100000"/>
              </a:lnSpc>
              <a:buFont typeface="Arial" panose="020B0604020202020204" pitchFamily="34" charset="0"/>
              <a:buChar char="•"/>
            </a:pPr>
            <a:r>
              <a:rPr lang="en-US" b="1" i="0" dirty="0">
                <a:solidFill>
                  <a:srgbClr val="0D0D0D"/>
                </a:solidFill>
                <a:effectLst/>
                <a:latin typeface="Söhne"/>
              </a:rPr>
              <a:t>Encapsulation</a:t>
            </a:r>
            <a:r>
              <a:rPr lang="en-US" b="0" i="0" dirty="0">
                <a:solidFill>
                  <a:srgbClr val="0D0D0D"/>
                </a:solidFill>
                <a:effectLst/>
                <a:latin typeface="Söhne"/>
              </a:rPr>
              <a:t>: Modules hide the implementation details and expose only the necessary interfaces.</a:t>
            </a:r>
          </a:p>
          <a:p>
            <a:pPr marL="342900" indent="-342900" algn="l">
              <a:lnSpc>
                <a:spcPct val="100000"/>
              </a:lnSpc>
              <a:buFont typeface="Arial" panose="020B0604020202020204" pitchFamily="34" charset="0"/>
              <a:buChar char="•"/>
            </a:pPr>
            <a:r>
              <a:rPr lang="en-US" b="1" i="0" dirty="0">
                <a:solidFill>
                  <a:srgbClr val="0D0D0D"/>
                </a:solidFill>
                <a:effectLst/>
                <a:latin typeface="Söhne"/>
              </a:rPr>
              <a:t>Code Reusability</a:t>
            </a:r>
            <a:r>
              <a:rPr lang="en-US" b="0" i="0" dirty="0">
                <a:solidFill>
                  <a:srgbClr val="0D0D0D"/>
                </a:solidFill>
                <a:effectLst/>
                <a:latin typeface="Söhne"/>
              </a:rPr>
              <a:t>: Modules can be reused across different parts of an application or even in different projects.</a:t>
            </a:r>
          </a:p>
          <a:p>
            <a:pPr marL="342900" indent="-342900" algn="l">
              <a:lnSpc>
                <a:spcPct val="100000"/>
              </a:lnSpc>
              <a:buFont typeface="Arial" panose="020B0604020202020204" pitchFamily="34" charset="0"/>
              <a:buChar char="•"/>
            </a:pPr>
            <a:r>
              <a:rPr lang="en-US" b="1" i="0" dirty="0">
                <a:solidFill>
                  <a:srgbClr val="0D0D0D"/>
                </a:solidFill>
                <a:effectLst/>
                <a:latin typeface="Söhne"/>
              </a:rPr>
              <a:t>Maintainability</a:t>
            </a:r>
            <a:r>
              <a:rPr lang="en-US" b="0" i="0" dirty="0">
                <a:solidFill>
                  <a:srgbClr val="0D0D0D"/>
                </a:solidFill>
                <a:effectLst/>
                <a:latin typeface="Söhne"/>
              </a:rPr>
              <a:t>: Modular code is easier to maintain and debug, as changes are localized to specific modules.</a:t>
            </a:r>
          </a:p>
          <a:p>
            <a:pPr marL="342900" indent="-342900" algn="l">
              <a:lnSpc>
                <a:spcPct val="100000"/>
              </a:lnSpc>
              <a:buFont typeface="Arial" panose="020B0604020202020204" pitchFamily="34" charset="0"/>
              <a:buChar char="•"/>
            </a:pPr>
            <a:r>
              <a:rPr lang="en-US" b="1" i="0" dirty="0">
                <a:solidFill>
                  <a:srgbClr val="0D0D0D"/>
                </a:solidFill>
                <a:effectLst/>
                <a:latin typeface="Söhne"/>
              </a:rPr>
              <a:t>Dependency Management</a:t>
            </a:r>
            <a:r>
              <a:rPr lang="en-US" b="0" i="0" dirty="0">
                <a:solidFill>
                  <a:srgbClr val="0D0D0D"/>
                </a:solidFill>
                <a:effectLst/>
                <a:latin typeface="Söhne"/>
              </a:rPr>
              <a:t>: Modules help manage dependencies between different parts of an application, making it easier to manage complex projects.</a:t>
            </a:r>
          </a:p>
        </p:txBody>
      </p:sp>
      <p:pic>
        <p:nvPicPr>
          <p:cNvPr id="2" name="Picture 1">
            <a:extLst>
              <a:ext uri="{FF2B5EF4-FFF2-40B4-BE49-F238E27FC236}">
                <a16:creationId xmlns:a16="http://schemas.microsoft.com/office/drawing/2014/main" id="{52E29E37-1A2D-4905-530A-58EFABFD1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412769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t>Type of Modules</a:t>
            </a:r>
          </a:p>
        </p:txBody>
      </p:sp>
      <p:sp>
        <p:nvSpPr>
          <p:cNvPr id="10" name="Rectangle 5">
            <a:extLst>
              <a:ext uri="{FF2B5EF4-FFF2-40B4-BE49-F238E27FC236}">
                <a16:creationId xmlns:a16="http://schemas.microsoft.com/office/drawing/2014/main" id="{262C02D4-C68E-FC5F-8671-A4324D730DDF}"/>
              </a:ext>
            </a:extLst>
          </p:cNvPr>
          <p:cNvSpPr>
            <a:spLocks noGrp="1" noChangeArrowheads="1"/>
          </p:cNvSpPr>
          <p:nvPr>
            <p:ph sz="quarter" idx="13"/>
          </p:nvPr>
        </p:nvSpPr>
        <p:spPr bwMode="auto">
          <a:xfrm>
            <a:off x="2918012" y="2690943"/>
            <a:ext cx="5822576" cy="1805047"/>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198375"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400" b="1" i="0" u="none" strike="noStrike" cap="none" normalizeH="0" baseline="0" dirty="0">
                <a:ln>
                  <a:noFill/>
                </a:ln>
                <a:solidFill>
                  <a:srgbClr val="0D0D0D"/>
                </a:solidFill>
                <a:effectLst/>
                <a:latin typeface="Shone"/>
              </a:rPr>
              <a:t>Core Modules</a:t>
            </a:r>
            <a:endParaRPr kumimoji="0" lang="en-US" altLang="en-US" sz="2400" b="0" i="0" u="none" strike="noStrike" cap="none" normalizeH="0" baseline="0" dirty="0">
              <a:ln>
                <a:noFill/>
              </a:ln>
              <a:solidFill>
                <a:srgbClr val="0D0D0D"/>
              </a:solidFill>
              <a:effectLst/>
              <a:latin typeface="Shone"/>
            </a:endParaRP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rgbClr val="0D0D0D"/>
                </a:solidFill>
                <a:effectLst/>
                <a:latin typeface="Shone"/>
              </a:rPr>
              <a:t>Local Modules</a:t>
            </a:r>
            <a:endParaRPr kumimoji="0" lang="en-US" altLang="en-US" sz="2400" b="0" i="0" u="none" strike="noStrike" cap="none" normalizeH="0" baseline="0" dirty="0">
              <a:ln>
                <a:noFill/>
              </a:ln>
              <a:solidFill>
                <a:srgbClr val="0D0D0D"/>
              </a:solidFill>
              <a:effectLst/>
              <a:latin typeface="Shone"/>
            </a:endParaRPr>
          </a:p>
          <a:p>
            <a:pPr eaLnBrk="0" fontAlgn="base" hangingPunct="0">
              <a:lnSpc>
                <a:spcPct val="150000"/>
              </a:lnSpc>
              <a:spcBef>
                <a:spcPct val="0"/>
              </a:spcBef>
              <a:spcAft>
                <a:spcPct val="0"/>
              </a:spcAft>
            </a:pPr>
            <a:r>
              <a:rPr kumimoji="0" lang="en-US" altLang="en-US" sz="2400" b="1" i="0" u="none" strike="noStrike" cap="none" normalizeH="0" baseline="0" dirty="0">
                <a:ln>
                  <a:noFill/>
                </a:ln>
                <a:solidFill>
                  <a:srgbClr val="0D0D0D"/>
                </a:solidFill>
                <a:effectLst/>
                <a:latin typeface="Shone"/>
              </a:rPr>
              <a:t>Third-party Modules</a:t>
            </a:r>
            <a:endParaRPr kumimoji="0" lang="en-US" altLang="en-US" sz="2400" b="0" i="0" u="none" strike="noStrike" cap="none" normalizeH="0" baseline="0" dirty="0">
              <a:ln>
                <a:noFill/>
              </a:ln>
              <a:solidFill>
                <a:srgbClr val="0D0D0D"/>
              </a:solidFill>
              <a:effectLst/>
              <a:latin typeface="Shone"/>
            </a:endParaRPr>
          </a:p>
        </p:txBody>
      </p:sp>
      <p:pic>
        <p:nvPicPr>
          <p:cNvPr id="3" name="Picture 2">
            <a:extLst>
              <a:ext uri="{FF2B5EF4-FFF2-40B4-BE49-F238E27FC236}">
                <a16:creationId xmlns:a16="http://schemas.microsoft.com/office/drawing/2014/main" id="{2601D5C6-4CF5-C4B1-72BC-1873C7CD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4370" y="125973"/>
            <a:ext cx="997630" cy="571012"/>
          </a:xfrm>
          <a:prstGeom prst="rect">
            <a:avLst/>
          </a:prstGeom>
        </p:spPr>
      </p:pic>
    </p:spTree>
    <p:extLst>
      <p:ext uri="{BB962C8B-B14F-4D97-AF65-F5344CB8AC3E}">
        <p14:creationId xmlns:p14="http://schemas.microsoft.com/office/powerpoint/2010/main" val="185076889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2256</TotalTime>
  <Words>3782</Words>
  <Application>Microsoft Office PowerPoint</Application>
  <PresentationFormat>Widescreen</PresentationFormat>
  <Paragraphs>374</Paragraphs>
  <Slides>55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 (Headings)</vt:lpstr>
      <vt:lpstr>Calibri</vt:lpstr>
      <vt:lpstr>Consolas</vt:lpstr>
      <vt:lpstr>Georgia (Headings)</vt:lpstr>
      <vt:lpstr>Shone</vt:lpstr>
      <vt:lpstr>Söhne</vt:lpstr>
      <vt:lpstr>Söhne Mono</vt:lpstr>
      <vt:lpstr>Times New Roman</vt:lpstr>
      <vt:lpstr>Custom</vt:lpstr>
      <vt:lpstr>Node.JS</vt:lpstr>
      <vt:lpstr>What is Node.JS?</vt:lpstr>
      <vt:lpstr>NodeJS</vt:lpstr>
      <vt:lpstr>Use Cases</vt:lpstr>
      <vt:lpstr>Installation</vt:lpstr>
      <vt:lpstr>Execution</vt:lpstr>
      <vt:lpstr>Getting started with Node.JS</vt:lpstr>
      <vt:lpstr>Modules</vt:lpstr>
      <vt:lpstr>Type of Modules</vt:lpstr>
      <vt:lpstr>Core modules</vt:lpstr>
      <vt:lpstr>Local Modules</vt:lpstr>
      <vt:lpstr>Third-party Modules</vt:lpstr>
      <vt:lpstr>Local Modules</vt:lpstr>
      <vt:lpstr>Example</vt:lpstr>
      <vt:lpstr>Built-in Modules</vt:lpstr>
      <vt:lpstr>FS Modules</vt:lpstr>
      <vt:lpstr>Use Cases</vt:lpstr>
      <vt:lpstr>To Create File</vt:lpstr>
      <vt:lpstr>To Read file</vt:lpstr>
      <vt:lpstr>To append (Insert) data</vt:lpstr>
      <vt:lpstr>To Rename file name</vt:lpstr>
      <vt:lpstr>To Delete file</vt:lpstr>
      <vt:lpstr>Http Module</vt:lpstr>
      <vt:lpstr>Http Example</vt:lpstr>
      <vt:lpstr>os Modules</vt:lpstr>
      <vt:lpstr>Path Modules</vt:lpstr>
      <vt:lpstr>NPM - Node Package Manager</vt:lpstr>
      <vt:lpstr>Third-Party Modules</vt:lpstr>
      <vt:lpstr>Express JS</vt:lpstr>
      <vt:lpstr>Why use Express.js?</vt:lpstr>
      <vt:lpstr>Getting started with Express.js</vt:lpstr>
      <vt:lpstr>To create a node environment</vt:lpstr>
      <vt:lpstr>Middleware</vt:lpstr>
      <vt:lpstr>Use Cases</vt:lpstr>
      <vt:lpstr>Routes in Express.js</vt:lpstr>
      <vt:lpstr>Example</vt:lpstr>
      <vt:lpstr>body-parse</vt:lpstr>
      <vt:lpstr>SQL</vt:lpstr>
      <vt:lpstr>Installing Packages </vt:lpstr>
      <vt:lpstr>Connecting to SQL</vt:lpstr>
      <vt:lpstr>Connection</vt:lpstr>
      <vt:lpstr>Restful APIs</vt:lpstr>
      <vt:lpstr>Example</vt:lpstr>
      <vt:lpstr>CRUD operations</vt:lpstr>
      <vt:lpstr>Use Cases</vt:lpstr>
      <vt:lpstr>Implementation</vt:lpstr>
      <vt:lpstr>To Post data </vt:lpstr>
      <vt:lpstr>To Put data</vt:lpstr>
      <vt:lpstr>To Delete data</vt:lpstr>
      <vt:lpstr>Authentication</vt:lpstr>
      <vt:lpstr>Type of Authentication</vt:lpstr>
      <vt:lpstr>Username/ Password</vt:lpstr>
      <vt:lpstr>Token-based(JWT)</vt:lpstr>
      <vt:lpstr>OAuth and OpenID</vt:lpstr>
      <vt:lpstr>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Vinith Bylapudi</dc:creator>
  <cp:lastModifiedBy>Vinith Bylapudi</cp:lastModifiedBy>
  <cp:revision>37</cp:revision>
  <dcterms:created xsi:type="dcterms:W3CDTF">2024-03-12T15:51:35Z</dcterms:created>
  <dcterms:modified xsi:type="dcterms:W3CDTF">2024-03-25T04:39:37Z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