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6"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1" name="Holder 3"/>
          <p:cNvSpPr>
            <a:spLocks noGrp="1"/>
          </p:cNvSpPr>
          <p:nvPr>
            <p:ph type="body" idx="1"/>
          </p:nvPr>
        </p:nvSpPr>
        <p:spPr/>
        <p:txBody>
          <a:bodyPr bIns="0" lIns="0" rIns="0" tIns="0"/>
          <a:p/>
        </p:txBody>
      </p:sp>
      <p:sp>
        <p:nvSpPr>
          <p:cNvPr id="104870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1048704"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23"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104860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27"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2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1048630"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hyperlink" Target="https://github.com/Mohan165/Mohan_project.git" TargetMode="Externa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image" Target="../media/image14.png"/><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486025" y="2389702"/>
            <a:ext cx="7243826" cy="878446"/>
          </a:xfrm>
          <a:prstGeom prst="rect"/>
        </p:spPr>
        <p:txBody>
          <a:bodyPr bIns="0" lIns="0" rIns="0" rtlCol="0" tIns="16510" vert="horz" wrap="square">
            <a:spAutoFit/>
          </a:bodyPr>
          <a:p>
            <a:pPr marL="3213735">
              <a:lnSpc>
                <a:spcPct val="100000"/>
              </a:lnSpc>
              <a:spcBef>
                <a:spcPts val="130"/>
              </a:spcBef>
            </a:pPr>
            <a:r>
              <a:rPr b="1" dirty="0" sz="2800" lang="en-US" spc="15">
                <a:latin typeface="Times New Roman" panose="02020603050405020304" pitchFamily="18" charset="0"/>
                <a:cs typeface="Times New Roman" panose="02020603050405020304" pitchFamily="18" charset="0"/>
              </a:rPr>
              <a:t>M.MOHAN NAGA SAI KUMAR</a:t>
            </a:r>
          </a:p>
        </p:txBody>
      </p:sp>
      <p:sp>
        <p:nvSpPr>
          <p:cNvPr id="1048601" name="object 8"/>
          <p:cNvSpPr txBox="1"/>
          <p:nvPr/>
        </p:nvSpPr>
        <p:spPr>
          <a:xfrm>
            <a:off x="5715000" y="3429000"/>
            <a:ext cx="3599180" cy="1005840"/>
          </a:xfrm>
          <a:prstGeom prst="rect"/>
        </p:spPr>
        <p:txBody>
          <a:bodyPr bIns="0" lIns="0" rIns="0" rtlCol="0" tIns="12700" vert="horz" wrap="square">
            <a:noAutofit/>
          </a:bodyPr>
          <a:p>
            <a:pPr marL="12700">
              <a:lnSpc>
                <a:spcPct val="100000"/>
              </a:lnSpc>
              <a:spcBef>
                <a:spcPts val="100"/>
              </a:spcBef>
            </a:pPr>
            <a:r>
              <a:rPr dirty="0" sz="2000" lang="en-US">
                <a:latin typeface="Times New Roman" panose="02020603050405020304" pitchFamily="18" charset="0"/>
                <a:cs typeface="Times New Roman" panose="02020603050405020304" pitchFamily="18" charset="0"/>
              </a:rPr>
              <a:t>KEY LOGGER AND SECURITY</a:t>
            </a: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rot="20252318" flipH="1">
            <a:off x="2581350" y="6329820"/>
            <a:ext cx="5365" cy="32385"/>
          </a:xfrm>
          <a:prstGeom prst="rect"/>
        </p:spPr>
        <p:txBody>
          <a:bodyPr bIns="0" lIns="0" rIns="0" rtlCol="0" tIns="6985" vert="horz" wrap="square">
            <a:spAutoFit/>
          </a:bodyPr>
          <a:p>
            <a:pPr marL="12700">
              <a:lnSpc>
                <a:spcPct val="100000"/>
              </a:lnSpc>
              <a:spcBef>
                <a:spcPts val="55"/>
              </a:spcBef>
            </a:pPr>
            <a:endParaRPr sz="100">
              <a:latin typeface="Trebuchet MS" panose="020B0603020202020204"/>
              <a:cs typeface="Trebuchet MS" panose="020B0603020202020204"/>
            </a:endParaRPr>
          </a:p>
        </p:txBody>
      </p:sp>
      <p:sp>
        <p:nvSpPr>
          <p:cNvPr id="104860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9" name="object 8"/>
          <p:cNvSpPr txBox="1"/>
          <p:nvPr/>
        </p:nvSpPr>
        <p:spPr>
          <a:xfrm>
            <a:off x="762307" y="304800"/>
            <a:ext cx="3303904" cy="505908"/>
          </a:xfrm>
          <a:prstGeom prst="rect"/>
        </p:spPr>
        <p:txBody>
          <a:bodyPr bIns="0" lIns="0" rIns="0" rtlCol="0" tIns="13335" vert="horz" wrap="square">
            <a:spAutoFit/>
          </a:bodyPr>
          <a:p>
            <a:pPr marL="12700">
              <a:lnSpc>
                <a:spcPct val="100000"/>
              </a:lnSpc>
              <a:spcBef>
                <a:spcPts val="105"/>
              </a:spcBef>
            </a:pPr>
            <a:r>
              <a:rPr b="1" dirty="0" sz="3200" spc="15">
                <a:latin typeface="Times New Roman" panose="02020603050405020304" pitchFamily="18" charset="0"/>
                <a:cs typeface="Times New Roman" panose="02020603050405020304" pitchFamily="18" charset="0"/>
              </a:rPr>
              <a:t>M</a:t>
            </a:r>
            <a:r>
              <a:rPr b="1" dirty="0" sz="3200">
                <a:latin typeface="Times New Roman" panose="02020603050405020304" pitchFamily="18" charset="0"/>
                <a:cs typeface="Times New Roman" panose="02020603050405020304" pitchFamily="18" charset="0"/>
              </a:rPr>
              <a:t>O</a:t>
            </a:r>
            <a:r>
              <a:rPr b="1" dirty="0" sz="3200" spc="-15">
                <a:latin typeface="Times New Roman" panose="02020603050405020304" pitchFamily="18" charset="0"/>
                <a:cs typeface="Times New Roman" panose="02020603050405020304" pitchFamily="18" charset="0"/>
              </a:rPr>
              <a:t>D</a:t>
            </a:r>
            <a:r>
              <a:rPr b="1" dirty="0" sz="3200" spc="-35">
                <a:latin typeface="Times New Roman" panose="02020603050405020304" pitchFamily="18" charset="0"/>
                <a:cs typeface="Times New Roman" panose="02020603050405020304" pitchFamily="18" charset="0"/>
              </a:rPr>
              <a:t>E</a:t>
            </a:r>
            <a:r>
              <a:rPr b="1" dirty="0" sz="3200" spc="-30">
                <a:latin typeface="Times New Roman" panose="02020603050405020304" pitchFamily="18" charset="0"/>
                <a:cs typeface="Times New Roman" panose="02020603050405020304" pitchFamily="18" charset="0"/>
              </a:rPr>
              <a:t>LL</a:t>
            </a:r>
            <a:r>
              <a:rPr b="1" dirty="0" sz="3200" spc="-5">
                <a:latin typeface="Times New Roman" panose="02020603050405020304" pitchFamily="18" charset="0"/>
                <a:cs typeface="Times New Roman" panose="02020603050405020304" pitchFamily="18" charset="0"/>
              </a:rPr>
              <a:t>I</a:t>
            </a:r>
            <a:r>
              <a:rPr b="1" dirty="0" sz="3200" spc="30">
                <a:latin typeface="Times New Roman" panose="02020603050405020304" pitchFamily="18" charset="0"/>
                <a:cs typeface="Times New Roman" panose="02020603050405020304" pitchFamily="18" charset="0"/>
              </a:rPr>
              <a:t>N</a:t>
            </a:r>
            <a:r>
              <a:rPr b="1" dirty="0" sz="3200" spc="5">
                <a:latin typeface="Times New Roman" panose="02020603050405020304" pitchFamily="18" charset="0"/>
                <a:cs typeface="Times New Roman" panose="02020603050405020304" pitchFamily="18" charset="0"/>
              </a:rPr>
              <a:t>G</a:t>
            </a:r>
            <a:endParaRPr dirty="0" sz="3200">
              <a:latin typeface="Times New Roman" panose="02020603050405020304" pitchFamily="18" charset="0"/>
              <a:cs typeface="Times New Roman" panose="02020603050405020304" pitchFamily="18" charset="0"/>
            </a:endParaRPr>
          </a:p>
        </p:txBody>
      </p:sp>
      <p:sp>
        <p:nvSpPr>
          <p:cNvPr id="1048690" name="Text Box 9"/>
          <p:cNvSpPr txBox="1"/>
          <p:nvPr/>
        </p:nvSpPr>
        <p:spPr>
          <a:xfrm>
            <a:off x="570462" y="977900"/>
            <a:ext cx="8741410" cy="5099050"/>
          </a:xfrm>
          <a:prstGeom prst="rect"/>
          <a:noFill/>
        </p:spPr>
        <p:txBody>
          <a:bodyPr rtlCol="0" wrap="square">
            <a:noAutofit/>
          </a:bodyPr>
          <a:p>
            <a:pPr lvl="1">
              <a:buFont typeface="Arial" panose="020B0604020202020204" pitchFamily="34" charset="0"/>
              <a:buChar char="•"/>
            </a:pPr>
            <a:r>
              <a:rPr b="1" dirty="0" sz="2400" lang="en-US">
                <a:latin typeface="Times New Roman" panose="02020603050405020304" charset="0"/>
                <a:cs typeface="Times New Roman" panose="02020603050405020304" charset="0"/>
                <a:sym typeface="+mn-ea"/>
              </a:rPr>
              <a:t>Event Capture:</a:t>
            </a:r>
            <a:endParaRPr dirty="0" sz="2400" lang="en-US">
              <a:latin typeface="Times New Roman" panose="02020603050405020304" charset="0"/>
              <a:cs typeface="Times New Roman" panose="02020603050405020304" charset="0"/>
            </a:endParaRPr>
          </a:p>
          <a:p>
            <a:pPr indent="-285750" lvl="2" marL="1200150">
              <a:buFont typeface="Arial" panose="020B0604020202020204" pitchFamily="34" charset="0"/>
              <a:buChar char="•"/>
            </a:pPr>
            <a:endParaRPr dirty="0" sz="2000" lang="en-US">
              <a:latin typeface="Times New Roman" panose="02020603050405020304" charset="0"/>
              <a:cs typeface="Times New Roman" panose="02020603050405020304" charset="0"/>
              <a:sym typeface="+mn-ea"/>
            </a:endParaRPr>
          </a:p>
          <a:p>
            <a:pPr indent="-285750" lvl="2" marL="1200150">
              <a:buFont typeface="Arial" panose="020B0604020202020204" pitchFamily="34" charset="0"/>
              <a:buChar char="•"/>
            </a:pPr>
            <a:r>
              <a:rPr dirty="0" sz="2000" lang="en-US">
                <a:latin typeface="Times New Roman" panose="02020603050405020304" charset="0"/>
                <a:cs typeface="Times New Roman" panose="02020603050405020304" charset="0"/>
                <a:sym typeface="+mn-ea"/>
              </a:rPr>
              <a:t>Start capturing key events when the "Start" button is pressed.</a:t>
            </a:r>
            <a:endParaRPr dirty="0" sz="2000" lang="en-US">
              <a:latin typeface="Times New Roman" panose="02020603050405020304" charset="0"/>
              <a:cs typeface="Times New Roman" panose="02020603050405020304" charset="0"/>
            </a:endParaRPr>
          </a:p>
          <a:p>
            <a:pPr indent="-285750" lvl="2" marL="1200150">
              <a:buFont typeface="Arial" panose="020B0604020202020204" pitchFamily="34" charset="0"/>
              <a:buChar char="•"/>
            </a:pPr>
            <a:r>
              <a:rPr dirty="0" sz="2000" lang="en-US">
                <a:latin typeface="Times New Roman" panose="02020603050405020304" charset="0"/>
                <a:cs typeface="Times New Roman" panose="02020603050405020304" charset="0"/>
                <a:sym typeface="+mn-ea"/>
              </a:rPr>
              <a:t>Log key press and release events.</a:t>
            </a:r>
            <a:endParaRPr dirty="0" sz="2000" lang="en-US">
              <a:latin typeface="Times New Roman" panose="02020603050405020304" charset="0"/>
              <a:cs typeface="Times New Roman" panose="02020603050405020304" charset="0"/>
            </a:endParaRPr>
          </a:p>
          <a:p>
            <a:pPr lvl="1">
              <a:buFont typeface="Arial" panose="020B0604020202020204" pitchFamily="34" charset="0"/>
              <a:buChar char="•"/>
            </a:pPr>
            <a:endParaRPr b="1" dirty="0" sz="2400" lang="en-US">
              <a:latin typeface="Times New Roman" panose="02020603050405020304" charset="0"/>
              <a:cs typeface="Times New Roman" panose="02020603050405020304" charset="0"/>
              <a:sym typeface="+mn-ea"/>
            </a:endParaRPr>
          </a:p>
          <a:p>
            <a:pPr lvl="1">
              <a:buFont typeface="Arial" panose="020B0604020202020204" pitchFamily="34" charset="0"/>
              <a:buChar char="•"/>
            </a:pPr>
            <a:r>
              <a:rPr b="1" dirty="0" sz="2400" lang="en-US">
                <a:latin typeface="Times New Roman" panose="02020603050405020304" charset="0"/>
                <a:cs typeface="Times New Roman" panose="02020603050405020304" charset="0"/>
                <a:sym typeface="+mn-ea"/>
              </a:rPr>
              <a:t>Initialization:</a:t>
            </a:r>
            <a:endParaRPr dirty="0" sz="2400" lang="en-US">
              <a:latin typeface="Times New Roman" panose="02020603050405020304" charset="0"/>
              <a:cs typeface="Times New Roman" panose="02020603050405020304" charset="0"/>
            </a:endParaRPr>
          </a:p>
          <a:p>
            <a:pPr indent="-342900" lvl="2" marL="1257300">
              <a:buFont typeface="Arial" panose="020B0604020202020204" pitchFamily="34" charset="0"/>
              <a:buChar char="•"/>
            </a:pPr>
            <a:r>
              <a:rPr dirty="0" sz="2000" lang="en-US">
                <a:latin typeface="Times New Roman" panose="02020603050405020304" charset="0"/>
                <a:cs typeface="Times New Roman" panose="02020603050405020304" charset="0"/>
                <a:sym typeface="+mn-ea"/>
              </a:rPr>
              <a:t>Set up the main GUI window.</a:t>
            </a:r>
            <a:endParaRPr dirty="0" sz="2000" lang="en-US">
              <a:latin typeface="Times New Roman" panose="02020603050405020304" charset="0"/>
              <a:cs typeface="Times New Roman" panose="02020603050405020304" charset="0"/>
            </a:endParaRPr>
          </a:p>
          <a:p>
            <a:pPr indent="-285750" lvl="2" marL="1200150">
              <a:buFont typeface="Arial" panose="020B0604020202020204" pitchFamily="34" charset="0"/>
              <a:buChar char="•"/>
            </a:pPr>
            <a:r>
              <a:rPr dirty="0" sz="2000" lang="en-US">
                <a:latin typeface="Times New Roman" panose="02020603050405020304" charset="0"/>
                <a:cs typeface="Times New Roman" panose="02020603050405020304" charset="0"/>
                <a:sym typeface="+mn-ea"/>
              </a:rPr>
              <a:t>Initialize global variables for key logging</a:t>
            </a:r>
            <a:r>
              <a:rPr dirty="0" sz="2400" lang="en-US">
                <a:latin typeface="Times New Roman" panose="02020603050405020304" charset="0"/>
                <a:cs typeface="Times New Roman" panose="02020603050405020304" charset="0"/>
                <a:sym typeface="+mn-ea"/>
              </a:rPr>
              <a:t>.</a:t>
            </a:r>
            <a:endParaRPr dirty="0" sz="2400" lang="en-US">
              <a:latin typeface="Times New Roman" panose="02020603050405020304" charset="0"/>
              <a:cs typeface="Times New Roman" panose="02020603050405020304" charset="0"/>
            </a:endParaRPr>
          </a:p>
          <a:p>
            <a:pPr lvl="1">
              <a:buFont typeface="Arial" panose="020B0604020202020204" pitchFamily="34" charset="0"/>
              <a:buChar char="•"/>
            </a:pPr>
            <a:endParaRPr b="1" dirty="0" sz="2400" lang="en-US">
              <a:latin typeface="Times New Roman" panose="02020603050405020304" charset="0"/>
              <a:cs typeface="Times New Roman" panose="02020603050405020304" charset="0"/>
              <a:sym typeface="+mn-ea"/>
            </a:endParaRPr>
          </a:p>
          <a:p>
            <a:pPr lvl="1">
              <a:buFont typeface="Arial" panose="020B0604020202020204" pitchFamily="34" charset="0"/>
              <a:buChar char="•"/>
            </a:pPr>
            <a:r>
              <a:rPr b="1" dirty="0" sz="2400" lang="en-US">
                <a:latin typeface="Times New Roman" panose="02020603050405020304" charset="0"/>
                <a:cs typeface="Times New Roman" panose="02020603050405020304" charset="0"/>
                <a:sym typeface="+mn-ea"/>
              </a:rPr>
              <a:t>Data Logging:</a:t>
            </a:r>
            <a:endParaRPr dirty="0" sz="2400" lang="en-US">
              <a:latin typeface="Times New Roman" panose="02020603050405020304" charset="0"/>
              <a:cs typeface="Times New Roman" panose="02020603050405020304" charset="0"/>
            </a:endParaRPr>
          </a:p>
          <a:p>
            <a:pPr indent="-342900" lvl="2" marL="1257300">
              <a:buFont typeface="Arial" panose="020B0604020202020204" pitchFamily="34" charset="0"/>
              <a:buChar char="•"/>
            </a:pPr>
            <a:r>
              <a:rPr dirty="0" sz="2000" lang="en-US">
                <a:latin typeface="Times New Roman" panose="02020603050405020304" charset="0"/>
                <a:cs typeface="Times New Roman" panose="02020603050405020304" charset="0"/>
                <a:sym typeface="+mn-ea"/>
              </a:rPr>
              <a:t>Continuously update text and JSON log files with captured key events.</a:t>
            </a:r>
            <a:endParaRPr dirty="0" sz="2000" lang="en-US">
              <a:latin typeface="Times New Roman" panose="02020603050405020304" charset="0"/>
              <a:cs typeface="Times New Roman" panose="02020603050405020304" charset="0"/>
            </a:endParaRPr>
          </a:p>
          <a:p>
            <a:pPr lvl="1">
              <a:buFont typeface="Arial" panose="020B0604020202020204" pitchFamily="34" charset="0"/>
              <a:buChar char="•"/>
            </a:pPr>
            <a:endParaRPr b="1" dirty="0" sz="2400" lang="en-US">
              <a:latin typeface="Times New Roman" panose="02020603050405020304" charset="0"/>
              <a:cs typeface="Times New Roman" panose="02020603050405020304" charset="0"/>
              <a:sym typeface="+mn-ea"/>
            </a:endParaRPr>
          </a:p>
          <a:p>
            <a:pPr lvl="1">
              <a:buFont typeface="Arial" panose="020B0604020202020204" pitchFamily="34" charset="0"/>
              <a:buChar char="•"/>
            </a:pPr>
            <a:r>
              <a:rPr b="1" dirty="0" sz="2400" lang="en-US">
                <a:latin typeface="Times New Roman" panose="02020603050405020304" charset="0"/>
                <a:cs typeface="Times New Roman" panose="02020603050405020304" charset="0"/>
                <a:sym typeface="+mn-ea"/>
              </a:rPr>
              <a:t>Stop Logging:</a:t>
            </a:r>
            <a:endParaRPr dirty="0" sz="2400" lang="en-US">
              <a:latin typeface="Times New Roman" panose="02020603050405020304" charset="0"/>
              <a:cs typeface="Times New Roman" panose="02020603050405020304" charset="0"/>
            </a:endParaRPr>
          </a:p>
          <a:p>
            <a:pPr indent="-342900" lvl="2" marL="1257300">
              <a:buFont typeface="Arial" panose="020B0604020202020204" pitchFamily="34" charset="0"/>
              <a:buChar char="•"/>
            </a:pPr>
            <a:r>
              <a:rPr dirty="0" sz="2000" lang="en-US">
                <a:latin typeface="Times New Roman" panose="02020603050405020304" charset="0"/>
                <a:cs typeface="Times New Roman" panose="02020603050405020304" charset="0"/>
                <a:sym typeface="+mn-ea"/>
              </a:rPr>
              <a:t>Stop capturing key events when the "Stop" button is pressed.</a:t>
            </a:r>
            <a:endParaRPr dirty="0" sz="2000" lang="en-US">
              <a:latin typeface="Times New Roman" panose="02020603050405020304" charset="0"/>
              <a:cs typeface="Times New Roman" panose="02020603050405020304" charset="0"/>
            </a:endParaRPr>
          </a:p>
          <a:p>
            <a:pPr indent="-285750" lvl="2" marL="1200150">
              <a:buFont typeface="Arial" panose="020B0604020202020204" pitchFamily="34" charset="0"/>
              <a:buChar char="•"/>
            </a:pPr>
            <a:r>
              <a:rPr dirty="0" sz="2000" lang="en-US">
                <a:latin typeface="Times New Roman" panose="02020603050405020304" charset="0"/>
                <a:cs typeface="Times New Roman" panose="02020603050405020304" charset="0"/>
                <a:sym typeface="+mn-ea"/>
              </a:rPr>
              <a:t>Update the GUI status to indicate the keylogger is stopped.</a:t>
            </a:r>
            <a:endParaRPr dirty="0" sz="2000" lang="en-US">
              <a:latin typeface="Times New Roman" panose="02020603050405020304" charset="0"/>
              <a:cs typeface="Times New Roman" panose="02020603050405020304" charset="0"/>
            </a:endParaRPr>
          </a:p>
          <a:p>
            <a:endParaRPr dirty="0" sz="2400" 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5" name="object 7"/>
          <p:cNvSpPr txBox="1">
            <a:spLocks noGrp="1"/>
          </p:cNvSpPr>
          <p:nvPr>
            <p:ph type="title"/>
          </p:nvPr>
        </p:nvSpPr>
        <p:spPr>
          <a:xfrm>
            <a:off x="152717" y="76199"/>
            <a:ext cx="10681335"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2097175" name="Content Placeholder 9"/>
          <p:cNvPicPr>
            <a:picLocks noChangeAspect="1" noGrp="1"/>
          </p:cNvPicPr>
          <p:nvPr>
            <p:ph sz="half" idx="2"/>
          </p:nvPr>
        </p:nvPicPr>
        <p:blipFill>
          <a:blip xmlns:r="http://schemas.openxmlformats.org/officeDocument/2006/relationships" r:embed="rId2"/>
          <a:stretch>
            <a:fillRect/>
          </a:stretch>
        </p:blipFill>
        <p:spPr>
          <a:xfrm>
            <a:off x="304800" y="843915"/>
            <a:ext cx="4923790" cy="2546985"/>
          </a:xfrm>
          <a:prstGeom prst="rect"/>
        </p:spPr>
      </p:pic>
      <p:pic>
        <p:nvPicPr>
          <p:cNvPr id="2097176" name="Content Placeholder 11"/>
          <p:cNvPicPr>
            <a:picLocks noChangeAspect="1" noGrp="1"/>
          </p:cNvPicPr>
          <p:nvPr>
            <p:ph sz="half" idx="3"/>
          </p:nvPr>
        </p:nvPicPr>
        <p:blipFill>
          <a:blip xmlns:r="http://schemas.openxmlformats.org/officeDocument/2006/relationships" r:embed="rId3"/>
          <a:stretch>
            <a:fillRect/>
          </a:stretch>
        </p:blipFill>
        <p:spPr>
          <a:xfrm>
            <a:off x="6003290" y="834390"/>
            <a:ext cx="5167630" cy="2575560"/>
          </a:xfrm>
          <a:prstGeom prst="rect"/>
        </p:spPr>
      </p:pic>
      <p:pic>
        <p:nvPicPr>
          <p:cNvPr id="2097177" name="Picture 13"/>
          <p:cNvPicPr>
            <a:picLocks noChangeAspect="1"/>
          </p:cNvPicPr>
          <p:nvPr/>
        </p:nvPicPr>
        <p:blipFill>
          <a:blip xmlns:r="http://schemas.openxmlformats.org/officeDocument/2006/relationships" r:embed="rId4"/>
          <a:stretch>
            <a:fillRect/>
          </a:stretch>
        </p:blipFill>
        <p:spPr>
          <a:xfrm>
            <a:off x="2240915" y="3573292"/>
            <a:ext cx="7524750" cy="309181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98" name="Title 1"/>
          <p:cNvSpPr>
            <a:spLocks noGrp="1"/>
          </p:cNvSpPr>
          <p:nvPr>
            <p:ph type="title"/>
          </p:nvPr>
        </p:nvSpPr>
        <p:spPr>
          <a:xfrm>
            <a:off x="457200" y="508158"/>
            <a:ext cx="10681335" cy="492443"/>
          </a:xfrm>
        </p:spPr>
        <p:txBody>
          <a:bodyPr/>
          <a:p>
            <a:r>
              <a:rPr dirty="0" sz="3200" lang="en-US">
                <a:latin typeface="Times New Roman" panose="02020603050405020304" pitchFamily="18" charset="0"/>
                <a:cs typeface="Times New Roman" panose="02020603050405020304" pitchFamily="18" charset="0"/>
              </a:rPr>
              <a:t>RESULTS</a:t>
            </a:r>
          </a:p>
        </p:txBody>
      </p:sp>
      <p:sp>
        <p:nvSpPr>
          <p:cNvPr id="1048699" name="Content Placeholder 2"/>
          <p:cNvSpPr>
            <a:spLocks noGrp="1"/>
          </p:cNvSpPr>
          <p:nvPr>
            <p:ph sz="half" idx="2"/>
          </p:nvPr>
        </p:nvSpPr>
        <p:spPr>
          <a:xfrm>
            <a:off x="762000" y="1447800"/>
            <a:ext cx="11277600" cy="4362450"/>
          </a:xfrm>
        </p:spPr>
        <p:txBody>
          <a:bodyPr>
            <a:noAutofit/>
          </a:bodyPr>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Key logger record keystrokes.</a:t>
            </a:r>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Only dedicated protection can detect that a keylogger is being used for spy purposes.</a:t>
            </a:r>
          </a:p>
          <a:p>
            <a:pPr indent="-285750" marL="285750">
              <a:buFont typeface="Arial" panose="020B0604020202020204" pitchFamily="34" charset="0"/>
              <a:buChar char="•"/>
            </a:pPr>
            <a:endParaRPr dirty="0" sz="20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Legitimate </a:t>
            </a:r>
            <a:r>
              <a:rPr dirty="0" sz="2000" lang="en-US" err="1">
                <a:latin typeface="Times New Roman" panose="02020603050405020304" pitchFamily="18" charset="0"/>
                <a:cs typeface="Times New Roman" panose="02020603050405020304" pitchFamily="18" charset="0"/>
              </a:rPr>
              <a:t>use:monitor</a:t>
            </a:r>
            <a:r>
              <a:rPr dirty="0" sz="2000" lang="en-US">
                <a:latin typeface="Times New Roman" panose="02020603050405020304" pitchFamily="18" charset="0"/>
                <a:cs typeface="Times New Roman" panose="02020603050405020304" pitchFamily="18" charset="0"/>
              </a:rPr>
              <a:t> employee activity.</a:t>
            </a:r>
          </a:p>
          <a:p>
            <a:pPr indent="-285750" marL="285750">
              <a:buFont typeface="Arial" panose="020B0604020202020204" pitchFamily="34" charset="0"/>
              <a:buChar char="•"/>
            </a:pPr>
            <a:endParaRPr dirty="0" sz="20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Be conscious what installed in the computer.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705" name="Title 1"/>
          <p:cNvSpPr>
            <a:spLocks noGrp="1"/>
          </p:cNvSpPr>
          <p:nvPr>
            <p:ph type="title"/>
          </p:nvPr>
        </p:nvSpPr>
        <p:spPr>
          <a:xfrm>
            <a:off x="381000" y="754380"/>
            <a:ext cx="10681335" cy="492443"/>
          </a:xfrm>
        </p:spPr>
        <p:txBody>
          <a:bodyPr/>
          <a:p>
            <a:r>
              <a:rPr dirty="0" sz="3200" lang="en-US">
                <a:latin typeface="Times New Roman" panose="02020603050405020304" pitchFamily="18" charset="0"/>
                <a:cs typeface="Times New Roman" panose="02020603050405020304" pitchFamily="18" charset="0"/>
              </a:rPr>
              <a:t>Project Link</a:t>
            </a:r>
            <a:endParaRPr dirty="0" sz="3200" lang="en-IN">
              <a:latin typeface="Times New Roman" panose="02020603050405020304" pitchFamily="18" charset="0"/>
              <a:cs typeface="Times New Roman" panose="02020603050405020304" pitchFamily="18" charset="0"/>
            </a:endParaRPr>
          </a:p>
        </p:txBody>
      </p:sp>
      <p:sp>
        <p:nvSpPr>
          <p:cNvPr id="1048706" name="Text Placeholder 2"/>
          <p:cNvSpPr>
            <a:spLocks noGrp="1"/>
          </p:cNvSpPr>
          <p:nvPr>
            <p:ph type="body" idx="1"/>
          </p:nvPr>
        </p:nvSpPr>
        <p:spPr>
          <a:xfrm>
            <a:off x="2743200" y="3048000"/>
            <a:ext cx="10972800" cy="276999"/>
          </a:xfrm>
        </p:spPr>
        <p:txBody>
          <a:bodyPr/>
          <a:p>
            <a:r>
              <a:rPr dirty="0" lang="en-IN">
                <a:hlinkClick r:id="rId1"/>
              </a:rPr>
              <a:t>https://github.com/Mohan165/Mohan_project.git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grpSp>
        <p:nvGrpSpPr>
          <p:cNvPr id="25" name="object 3"/>
          <p:cNvGrpSpPr/>
          <p:nvPr/>
        </p:nvGrpSpPr>
        <p:grpSpPr>
          <a:xfrm>
            <a:off x="7439025" y="-508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274753" y="616631"/>
            <a:ext cx="10681335" cy="758190"/>
          </a:xfrm>
          <a:prstGeom prst="rect"/>
        </p:spPr>
        <p:txBody>
          <a:bodyPr bIns="0" lIns="0" rIns="0" rtlCol="0" tIns="16510" vert="horz" wrap="square">
            <a:noAutofit/>
          </a:bodyPr>
          <a:p>
            <a:pPr marL="12700">
              <a:lnSpc>
                <a:spcPct val="100000"/>
              </a:lnSpc>
              <a:spcBef>
                <a:spcPts val="130"/>
              </a:spcBef>
            </a:pPr>
            <a:r>
              <a:rPr dirty="0" sz="3200" lang="en-US">
                <a:latin typeface="Times New Roman" panose="02020603050405020304" pitchFamily="18" charset="0"/>
                <a:cs typeface="Times New Roman" panose="02020603050405020304" pitchFamily="18" charset="0"/>
              </a:rPr>
              <a:t>KEY LOGGER AND SECURITY</a:t>
            </a:r>
          </a:p>
        </p:txBody>
      </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 Box 22"/>
          <p:cNvSpPr txBox="1"/>
          <p:nvPr/>
        </p:nvSpPr>
        <p:spPr>
          <a:xfrm>
            <a:off x="3657600" y="2405380"/>
            <a:ext cx="4064000" cy="1185545"/>
          </a:xfrm>
          <a:prstGeom prst="rect"/>
          <a:noFill/>
        </p:spPr>
        <p:txBody>
          <a:bodyPr rtlCol="0" wrap="square">
            <a:noAutofit/>
          </a:bodyPr>
          <a:p>
            <a:endParaRPr b="1" lang="en-US"/>
          </a:p>
        </p:txBody>
      </p:sp>
      <p:pic>
        <p:nvPicPr>
          <p:cNvPr id="2097155" name="Picture 4" descr="What is a Keylogger? | Keystroke Logging Definition | Avast"/>
          <p:cNvPicPr>
            <a:picLocks noChangeAspect="1" noChangeArrowheads="1"/>
          </p:cNvPicPr>
          <p:nvPr/>
        </p:nvPicPr>
        <p:blipFill>
          <a:blip xmlns:r="http://schemas.openxmlformats.org/officeDocument/2006/relationships" r:embed="rId1"/>
          <a:srcRect/>
          <a:stretch>
            <a:fillRect/>
          </a:stretch>
        </p:blipFill>
        <p:spPr bwMode="auto">
          <a:xfrm>
            <a:off x="320109" y="1633778"/>
            <a:ext cx="9068682" cy="4122235"/>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31" name="object 2"/>
          <p:cNvSpPr/>
          <p:nvPr/>
        </p:nvSpPr>
        <p:spPr>
          <a:xfrm>
            <a:off x="1555750" y="1254760"/>
            <a:ext cx="10636250" cy="560324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a:p>
            <a:pPr indent="-457200" marL="4572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Introduction to Key Logger And Security</a:t>
            </a:r>
          </a:p>
          <a:p>
            <a:pPr indent="-457200" marL="4572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Problem Statement</a:t>
            </a:r>
          </a:p>
          <a:p>
            <a:pPr indent="-457200" marL="4572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Overview Of The Project</a:t>
            </a:r>
          </a:p>
          <a:p>
            <a:pPr indent="-457200" marL="4572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Who are the end users?</a:t>
            </a:r>
          </a:p>
          <a:p>
            <a:pPr indent="-457200" marL="457200">
              <a:buFont typeface="Arial" panose="020B0604020202020204" pitchFamily="34" charset="0"/>
              <a:buChar char="•"/>
            </a:pPr>
            <a:r>
              <a:rPr dirty="0" sz="2400" spc="25">
                <a:latin typeface="Times New Roman" panose="02020603050405020304" pitchFamily="18" charset="0"/>
                <a:cs typeface="Times New Roman" panose="02020603050405020304" pitchFamily="18" charset="0"/>
                <a:sym typeface="+mn-ea"/>
              </a:rPr>
              <a:t>S</a:t>
            </a:r>
            <a:r>
              <a:rPr dirty="0" sz="2400" lang="en-US" spc="25">
                <a:latin typeface="Times New Roman" panose="02020603050405020304" pitchFamily="18" charset="0"/>
                <a:cs typeface="Times New Roman" panose="02020603050405020304" pitchFamily="18" charset="0"/>
                <a:sym typeface="+mn-ea"/>
              </a:rPr>
              <a:t>olution </a:t>
            </a:r>
            <a:r>
              <a:rPr dirty="0" sz="2400" spc="-35">
                <a:latin typeface="Times New Roman" panose="02020603050405020304" pitchFamily="18" charset="0"/>
                <a:cs typeface="Times New Roman" panose="02020603050405020304" pitchFamily="18" charset="0"/>
                <a:sym typeface="+mn-ea"/>
              </a:rPr>
              <a:t>A</a:t>
            </a:r>
            <a:r>
              <a:rPr dirty="0" sz="2400" lang="en-US" spc="-35">
                <a:latin typeface="Times New Roman" panose="02020603050405020304" pitchFamily="18" charset="0"/>
                <a:cs typeface="Times New Roman" panose="02020603050405020304" pitchFamily="18" charset="0"/>
                <a:sym typeface="+mn-ea"/>
              </a:rPr>
              <a:t>nd </a:t>
            </a:r>
            <a:r>
              <a:rPr dirty="0" sz="2400" spc="-30">
                <a:latin typeface="Times New Roman" panose="02020603050405020304" pitchFamily="18" charset="0"/>
                <a:cs typeface="Times New Roman" panose="02020603050405020304" pitchFamily="18" charset="0"/>
                <a:sym typeface="+mn-ea"/>
              </a:rPr>
              <a:t>I</a:t>
            </a:r>
            <a:r>
              <a:rPr dirty="0" sz="2400" lang="en-US" spc="-30">
                <a:latin typeface="Times New Roman" panose="02020603050405020304" pitchFamily="18" charset="0"/>
                <a:cs typeface="Times New Roman" panose="02020603050405020304" pitchFamily="18" charset="0"/>
                <a:sym typeface="+mn-ea"/>
              </a:rPr>
              <a:t>ts</a:t>
            </a:r>
            <a:r>
              <a:rPr dirty="0" sz="2400" spc="60">
                <a:latin typeface="Times New Roman" panose="02020603050405020304" pitchFamily="18" charset="0"/>
                <a:cs typeface="Times New Roman" panose="02020603050405020304" pitchFamily="18" charset="0"/>
                <a:sym typeface="+mn-ea"/>
              </a:rPr>
              <a:t> </a:t>
            </a:r>
            <a:r>
              <a:rPr dirty="0" sz="2400" lang="en-US" spc="60">
                <a:latin typeface="Times New Roman" panose="02020603050405020304" pitchFamily="18" charset="0"/>
                <a:cs typeface="Times New Roman" panose="02020603050405020304" pitchFamily="18" charset="0"/>
                <a:sym typeface="+mn-ea"/>
              </a:rPr>
              <a:t>Value Proposition</a:t>
            </a:r>
          </a:p>
          <a:p>
            <a:pPr indent="-457200" marL="457200">
              <a:buFont typeface="Arial" panose="020B0604020202020204" pitchFamily="34" charset="0"/>
              <a:buChar char="•"/>
            </a:pPr>
            <a:r>
              <a:rPr dirty="0" sz="2400" lang="en-US" spc="60">
                <a:latin typeface="Times New Roman" panose="02020603050405020304" pitchFamily="18" charset="0"/>
                <a:cs typeface="Times New Roman" panose="02020603050405020304" pitchFamily="18" charset="0"/>
                <a:sym typeface="+mn-ea"/>
              </a:rPr>
              <a:t>The “WOW” Factor In Our Solution</a:t>
            </a:r>
          </a:p>
          <a:p>
            <a:pPr indent="-457200" marL="457200">
              <a:buFont typeface="Arial" panose="020B0604020202020204" pitchFamily="34" charset="0"/>
              <a:buChar char="•"/>
            </a:pPr>
            <a:r>
              <a:rPr dirty="0" sz="2400" lang="en-US" spc="60">
                <a:latin typeface="Times New Roman" panose="02020603050405020304" pitchFamily="18" charset="0"/>
                <a:cs typeface="Times New Roman" panose="02020603050405020304" pitchFamily="18" charset="0"/>
                <a:sym typeface="+mn-ea"/>
              </a:rPr>
              <a:t>Modelling Approaches</a:t>
            </a:r>
          </a:p>
          <a:p>
            <a:pPr indent="-457200" marL="457200">
              <a:buFont typeface="Arial" panose="020B0604020202020204" pitchFamily="34" charset="0"/>
              <a:buChar char="•"/>
            </a:pPr>
            <a:r>
              <a:rPr dirty="0" sz="2400" lang="en-US" spc="60">
                <a:latin typeface="Times New Roman" panose="02020603050405020304" pitchFamily="18" charset="0"/>
                <a:cs typeface="Times New Roman" panose="02020603050405020304" pitchFamily="18" charset="0"/>
                <a:sym typeface="+mn-ea"/>
              </a:rPr>
              <a:t>Results</a:t>
            </a:r>
            <a:r>
              <a:rPr dirty="0" sz="2400" lang="en-US" spc="-295">
                <a:latin typeface="Times New Roman" panose="02020603050405020304" pitchFamily="18" charset="0"/>
                <a:cs typeface="Times New Roman" panose="02020603050405020304" pitchFamily="18" charset="0"/>
                <a:sym typeface="+mn-ea"/>
              </a:rPr>
              <a:t> </a:t>
            </a:r>
          </a:p>
          <a:p>
            <a:pPr indent="-457200" marL="457200">
              <a:buFont typeface="Arial" panose="020B0604020202020204" pitchFamily="34" charset="0"/>
              <a:buChar char="•"/>
            </a:pPr>
            <a:endParaRPr dirty="0" sz="2400" lang="en-US" spc="-295">
              <a:latin typeface="Times New Roman" panose="02020603050405020304" pitchFamily="18" charset="0"/>
              <a:cs typeface="Times New Roman" panose="02020603050405020304" pitchFamily="18" charset="0"/>
              <a:sym typeface="+mn-ea"/>
            </a:endParaRPr>
          </a:p>
          <a:p>
            <a:pPr indent="-457200" marL="457200">
              <a:buFont typeface="Arial" panose="020B0604020202020204" pitchFamily="34" charset="0"/>
              <a:buChar char="•"/>
            </a:pPr>
            <a:endParaRPr dirty="0" sz="2400" lang="en-US">
              <a:latin typeface="Times New Roman" panose="02020603050405020304" pitchFamily="18" charset="0"/>
              <a:cs typeface="Times New Roman" panose="02020603050405020304" pitchFamily="18" charset="0"/>
            </a:endParaRPr>
          </a:p>
          <a:p>
            <a:pPr indent="-457200" marL="457200">
              <a:buFont typeface="Arial" panose="020B0604020202020204" pitchFamily="34" charset="0"/>
              <a:buChar char="•"/>
            </a:pPr>
            <a:endParaRPr dirty="0" sz="2400" lang="en-US">
              <a:latin typeface="Times New Roman" panose="02020603050405020304" pitchFamily="18" charset="0"/>
              <a:cs typeface="Times New Roman" panose="02020603050405020304" pitchFamily="18" charset="0"/>
            </a:endParaRPr>
          </a:p>
          <a:p>
            <a:pPr indent="-457200" marL="457200">
              <a:buFont typeface="Arial" panose="020B0604020202020204" pitchFamily="34" charset="0"/>
              <a:buChar char="•"/>
            </a:pPr>
            <a:endParaRPr dirty="0" sz="2400" lang="en-US">
              <a:latin typeface="Times New Roman" panose="02020603050405020304" pitchFamily="18" charset="0"/>
              <a:cs typeface="Times New Roman" panose="02020603050405020304" pitchFamily="18" charset="0"/>
            </a:endParaRPr>
          </a:p>
          <a:p>
            <a:pPr indent="-457200" marL="457200">
              <a:buFont typeface="Arial" panose="020B0604020202020204" pitchFamily="34" charset="0"/>
              <a:buChar char="•"/>
            </a:pPr>
            <a:endParaRPr dirty="0" sz="3200" lang="en-US"/>
          </a:p>
          <a:p>
            <a:pPr indent="-457200" marL="457200">
              <a:buFont typeface="Arial" panose="020B0604020202020204" pitchFamily="34" charset="0"/>
              <a:buChar char="•"/>
            </a:pPr>
            <a:endParaRPr dirty="0" sz="3200" lang="en-US"/>
          </a:p>
        </p:txBody>
      </p:sp>
      <p:grpSp>
        <p:nvGrpSpPr>
          <p:cNvPr id="29"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5"/>
            <a:ext cx="3496310"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79767" cy="3009900"/>
            </a:xfrm>
            <a:prstGeom prst="rect"/>
          </p:spPr>
        </p:pic>
      </p:grpSp>
      <p:sp>
        <p:nvSpPr>
          <p:cNvPr id="1048645" name="object 21"/>
          <p:cNvSpPr txBox="1">
            <a:spLocks noGrp="1"/>
          </p:cNvSpPr>
          <p:nvPr>
            <p:ph type="title"/>
          </p:nvPr>
        </p:nvSpPr>
        <p:spPr>
          <a:xfrm>
            <a:off x="914400" y="526285"/>
            <a:ext cx="2357120" cy="505908"/>
          </a:xfrm>
          <a:prstGeom prst="rect"/>
        </p:spPr>
        <p:txBody>
          <a:bodyPr bIns="0" lIns="0" rIns="0" rtlCol="0" tIns="13335" vert="horz" wrap="square">
            <a:spAutoFit/>
          </a:bodyPr>
          <a:p>
            <a:pPr marL="12700">
              <a:lnSpc>
                <a:spcPct val="100000"/>
              </a:lnSpc>
              <a:spcBef>
                <a:spcPts val="105"/>
              </a:spcBef>
            </a:pPr>
            <a:r>
              <a:rPr dirty="0" sz="3200" spc="25">
                <a:latin typeface="Times New Roman" panose="02020603050405020304" pitchFamily="18" charset="0"/>
                <a:cs typeface="Times New Roman" panose="02020603050405020304" pitchFamily="18" charset="0"/>
              </a:rPr>
              <a:t>A</a:t>
            </a:r>
            <a:r>
              <a:rPr dirty="0" sz="3200" spc="-5">
                <a:latin typeface="Times New Roman" panose="02020603050405020304" pitchFamily="18" charset="0"/>
                <a:cs typeface="Times New Roman" panose="02020603050405020304" pitchFamily="18" charset="0"/>
              </a:rPr>
              <a:t>G</a:t>
            </a:r>
            <a:r>
              <a:rPr dirty="0" sz="3200" spc="-35">
                <a:latin typeface="Times New Roman" panose="02020603050405020304" pitchFamily="18" charset="0"/>
                <a:cs typeface="Times New Roman" panose="02020603050405020304" pitchFamily="18" charset="0"/>
              </a:rPr>
              <a:t>E</a:t>
            </a:r>
            <a:r>
              <a:rPr dirty="0" sz="3200" spc="15">
                <a:latin typeface="Times New Roman" panose="02020603050405020304" pitchFamily="18" charset="0"/>
                <a:cs typeface="Times New Roman" panose="02020603050405020304" pitchFamily="18" charset="0"/>
              </a:rPr>
              <a:t>N</a:t>
            </a:r>
            <a:r>
              <a:rPr dirty="0" sz="3200">
                <a:latin typeface="Times New Roman" panose="02020603050405020304" pitchFamily="18" charset="0"/>
                <a:cs typeface="Times New Roman" panose="02020603050405020304" pitchFamily="18" charset="0"/>
              </a:rPr>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7" name="Title 1"/>
          <p:cNvSpPr>
            <a:spLocks noGrp="1"/>
          </p:cNvSpPr>
          <p:nvPr>
            <p:ph type="title"/>
          </p:nvPr>
        </p:nvSpPr>
        <p:spPr/>
        <p:txBody>
          <a:bodyPr>
            <a:noAutofit/>
          </a:bodyPr>
          <a:p>
            <a:r>
              <a:rPr dirty="0" sz="3200" lang="en-US">
                <a:latin typeface="Times New Roman" panose="02020603050405020304" charset="0"/>
                <a:cs typeface="Times New Roman" panose="02020603050405020304" charset="0"/>
              </a:rPr>
              <a:t>Introduction To Key Logger And </a:t>
            </a:r>
            <a:br>
              <a:rPr dirty="0" sz="3200" lang="en-US">
                <a:latin typeface="Times New Roman" panose="02020603050405020304" charset="0"/>
                <a:cs typeface="Times New Roman" panose="02020603050405020304" charset="0"/>
              </a:rPr>
            </a:br>
            <a:r>
              <a:rPr dirty="0" sz="3200" lang="en-US">
                <a:latin typeface="Times New Roman" panose="02020603050405020304" charset="0"/>
                <a:cs typeface="Times New Roman" panose="02020603050405020304" charset="0"/>
              </a:rPr>
              <a:t>Security</a:t>
            </a:r>
          </a:p>
        </p:txBody>
      </p:sp>
      <p:sp>
        <p:nvSpPr>
          <p:cNvPr id="1048648" name="Text Box 3"/>
          <p:cNvSpPr txBox="1"/>
          <p:nvPr/>
        </p:nvSpPr>
        <p:spPr>
          <a:xfrm>
            <a:off x="702310" y="1572260"/>
            <a:ext cx="9988550" cy="4936490"/>
          </a:xfrm>
          <a:prstGeom prst="rect"/>
          <a:noFill/>
        </p:spPr>
        <p:txBody>
          <a:bodyPr rtlCol="0" wrap="square">
            <a:noAutofit/>
          </a:bodyPr>
          <a:p>
            <a:pPr indent="-285750" marL="285750">
              <a:buFont typeface="Arial" panose="020B0604020202020204" pitchFamily="34" charset="0"/>
              <a:buChar char="•"/>
            </a:pPr>
            <a:r>
              <a:rPr dirty="0" sz="2000" lang="en-US">
                <a:latin typeface="Times New Roman" panose="02020603050405020304" charset="0"/>
                <a:cs typeface="Times New Roman" panose="02020603050405020304" charset="0"/>
              </a:rPr>
              <a:t>Key loggers also known as keystroke loggers, may be defined as the recording of the key pressed on a system and saved it to a file, and the that file is accessed by the person using this malware. Key logger can be software or can be hardware. Working: Mainly key-loggers are used to steal password or confidential details such as bank information etc. First key-logger was invented in 1970’s and was a hardware key logger and first software key-logger was developed in 1983.</a:t>
            </a:r>
          </a:p>
          <a:p>
            <a:pPr indent="-285750" marL="285750">
              <a:buFont typeface="Arial" panose="020B0604020202020204" pitchFamily="34" charset="0"/>
              <a:buChar char="•"/>
            </a:pPr>
            <a:endParaRPr b="1" dirty="0" sz="2400" lang="en-US">
              <a:latin typeface="Times New Roman" panose="02020603050405020304" charset="0"/>
              <a:cs typeface="Times New Roman" panose="02020603050405020304" charset="0"/>
            </a:endParaRPr>
          </a:p>
          <a:p>
            <a:pPr indent="-285750" marL="285750">
              <a:buFont typeface="Arial" panose="020B0604020202020204" pitchFamily="34" charset="0"/>
              <a:buChar char="•"/>
            </a:pPr>
            <a:r>
              <a:rPr b="1" dirty="0" sz="2400" lang="en-US">
                <a:latin typeface="Times New Roman" panose="02020603050405020304" charset="0"/>
                <a:cs typeface="Times New Roman" panose="02020603050405020304" charset="0"/>
              </a:rPr>
              <a:t>Types of Keyloggers                  </a:t>
            </a:r>
          </a:p>
          <a:p>
            <a:pPr indent="-457200" marL="457200">
              <a:buFont typeface="+mj-lt"/>
              <a:buAutoNum type="arabicPeriod"/>
            </a:pPr>
            <a:endParaRPr dirty="0" sz="2000" lang="en-US">
              <a:latin typeface="Times New Roman" panose="02020603050405020304" charset="0"/>
              <a:cs typeface="Times New Roman" panose="02020603050405020304" charset="0"/>
            </a:endParaRPr>
          </a:p>
          <a:p>
            <a:r>
              <a:rPr dirty="0" sz="2000" lang="en-US">
                <a:latin typeface="Times New Roman" panose="02020603050405020304" charset="0"/>
                <a:cs typeface="Times New Roman" panose="02020603050405020304" charset="0"/>
              </a:rPr>
              <a:t>        1.  Software keyloggers</a:t>
            </a:r>
          </a:p>
          <a:p>
            <a:r>
              <a:rPr dirty="0" sz="2000" lang="en-US">
                <a:latin typeface="Times New Roman" panose="02020603050405020304" charset="0"/>
                <a:cs typeface="Times New Roman" panose="02020603050405020304" charset="0"/>
              </a:rPr>
              <a:t>        2.  Hardware keyloggers</a:t>
            </a:r>
          </a:p>
        </p:txBody>
      </p:sp>
      <p:pic>
        <p:nvPicPr>
          <p:cNvPr id="2097159" name="Content Placeholder 10" descr="What-is-a-keylogger-04"/>
          <p:cNvPicPr>
            <a:picLocks noChangeAspect="1" noGrp="1"/>
          </p:cNvPicPr>
          <p:nvPr>
            <p:ph sz="half" idx="2"/>
          </p:nvPr>
        </p:nvPicPr>
        <p:blipFill>
          <a:blip xmlns:r="http://schemas.openxmlformats.org/officeDocument/2006/relationships" r:embed="rId1"/>
          <a:stretch>
            <a:fillRect/>
          </a:stretch>
        </p:blipFill>
        <p:spPr>
          <a:xfrm>
            <a:off x="7924800" y="4267200"/>
            <a:ext cx="3962400" cy="2339213"/>
          </a:xfrm>
          <a:prstGeom prst="rect"/>
        </p:spPr>
      </p:pic>
      <p:pic>
        <p:nvPicPr>
          <p:cNvPr id="2097160" name="Picture 2" descr="What Is A Keylogger? Definition, Types, Examples and Prevention"/>
          <p:cNvPicPr>
            <a:picLocks noChangeAspect="1" noChangeArrowheads="1"/>
          </p:cNvPicPr>
          <p:nvPr/>
        </p:nvPicPr>
        <p:blipFill>
          <a:blip xmlns:r="http://schemas.openxmlformats.org/officeDocument/2006/relationships" r:embed="rId2"/>
          <a:srcRect/>
          <a:stretch>
            <a:fillRect/>
          </a:stretch>
        </p:blipFill>
        <p:spPr bwMode="auto">
          <a:xfrm>
            <a:off x="4038600" y="4264742"/>
            <a:ext cx="3637164" cy="2339213"/>
          </a:xfrm>
          <a:prstGeom prst="rect"/>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389745" y="2933700"/>
            <a:ext cx="256540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459105" y="622237"/>
            <a:ext cx="5636895" cy="509114"/>
          </a:xfrm>
          <a:prstGeom prst="rect"/>
        </p:spPr>
        <p:txBody>
          <a:bodyPr bIns="0" lIns="0" rIns="0" rtlCol="0" tIns="16510" vert="horz" wrap="square">
            <a:spAutoFit/>
          </a:bodyPr>
          <a:p>
            <a:pPr marL="12700">
              <a:lnSpc>
                <a:spcPct val="100000"/>
              </a:lnSpc>
              <a:spcBef>
                <a:spcPts val="130"/>
              </a:spcBef>
              <a:tabLst>
                <a:tab algn="l" pos="2727960"/>
              </a:tabLst>
            </a:pPr>
            <a:r>
              <a:rPr dirty="0" sz="3200" spc="-20">
                <a:latin typeface="Times New Roman" panose="02020603050405020304" pitchFamily="18" charset="0"/>
                <a:cs typeface="Times New Roman" panose="02020603050405020304" pitchFamily="18" charset="0"/>
              </a:rPr>
              <a:t>P</a:t>
            </a:r>
            <a:r>
              <a:rPr dirty="0" sz="3200" spc="15">
                <a:latin typeface="Times New Roman" panose="02020603050405020304" pitchFamily="18" charset="0"/>
                <a:cs typeface="Times New Roman" panose="02020603050405020304" pitchFamily="18" charset="0"/>
              </a:rPr>
              <a:t>ROB</a:t>
            </a:r>
            <a:r>
              <a:rPr dirty="0" sz="3200" spc="55">
                <a:latin typeface="Times New Roman" panose="02020603050405020304" pitchFamily="18" charset="0"/>
                <a:cs typeface="Times New Roman" panose="02020603050405020304" pitchFamily="18" charset="0"/>
              </a:rPr>
              <a:t>L</a:t>
            </a:r>
            <a:r>
              <a:rPr dirty="0" sz="3200" spc="-20">
                <a:latin typeface="Times New Roman" panose="02020603050405020304" pitchFamily="18" charset="0"/>
                <a:cs typeface="Times New Roman" panose="02020603050405020304" pitchFamily="18" charset="0"/>
              </a:rPr>
              <a:t>E</a:t>
            </a:r>
            <a:r>
              <a:rPr dirty="0" sz="3200" spc="20">
                <a:latin typeface="Times New Roman" panose="02020603050405020304" pitchFamily="18" charset="0"/>
                <a:cs typeface="Times New Roman" panose="02020603050405020304" pitchFamily="18" charset="0"/>
              </a:rPr>
              <a:t>M</a:t>
            </a:r>
            <a:r>
              <a:rPr dirty="0" sz="3200" lang="en-US" spc="20">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S</a:t>
            </a:r>
            <a:r>
              <a:rPr dirty="0" sz="3200" spc="-370">
                <a:latin typeface="Times New Roman" panose="02020603050405020304" pitchFamily="18" charset="0"/>
                <a:cs typeface="Times New Roman" panose="02020603050405020304" pitchFamily="18" charset="0"/>
              </a:rPr>
              <a:t>T</a:t>
            </a:r>
            <a:r>
              <a:rPr dirty="0" sz="3200" spc="-375">
                <a:latin typeface="Times New Roman" panose="02020603050405020304" pitchFamily="18" charset="0"/>
                <a:cs typeface="Times New Roman" panose="02020603050405020304" pitchFamily="18" charset="0"/>
              </a:rPr>
              <a:t>A</a:t>
            </a:r>
            <a:r>
              <a:rPr dirty="0" sz="3200" spc="15">
                <a:latin typeface="Times New Roman" panose="02020603050405020304" pitchFamily="18" charset="0"/>
                <a:cs typeface="Times New Roman" panose="02020603050405020304" pitchFamily="18" charset="0"/>
              </a:rPr>
              <a:t>T</a:t>
            </a:r>
            <a:r>
              <a:rPr dirty="0" sz="3200" spc="-10">
                <a:latin typeface="Times New Roman" panose="02020603050405020304" pitchFamily="18" charset="0"/>
                <a:cs typeface="Times New Roman" panose="02020603050405020304" pitchFamily="18" charset="0"/>
              </a:rPr>
              <a:t>E</a:t>
            </a:r>
            <a:r>
              <a:rPr dirty="0" sz="3200" spc="-20">
                <a:latin typeface="Times New Roman" panose="02020603050405020304" pitchFamily="18" charset="0"/>
                <a:cs typeface="Times New Roman" panose="02020603050405020304" pitchFamily="18" charset="0"/>
              </a:rPr>
              <a:t>ME</a:t>
            </a:r>
            <a:r>
              <a:rPr dirty="0" sz="3200" spc="10">
                <a:latin typeface="Times New Roman" panose="02020603050405020304" pitchFamily="18" charset="0"/>
                <a:cs typeface="Times New Roman" panose="02020603050405020304" pitchFamily="18" charset="0"/>
              </a:rPr>
              <a:t>NT</a:t>
            </a:r>
            <a:endParaRPr dirty="0" sz="3200">
              <a:latin typeface="Times New Roman" panose="02020603050405020304" pitchFamily="18" charset="0"/>
              <a:cs typeface="Times New Roman" panose="02020603050405020304" pitchFamily="18" charset="0"/>
            </a:endParaRPr>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 Box 10"/>
          <p:cNvSpPr txBox="1"/>
          <p:nvPr/>
        </p:nvSpPr>
        <p:spPr>
          <a:xfrm>
            <a:off x="442595" y="1431290"/>
            <a:ext cx="8947150" cy="4984750"/>
          </a:xfrm>
          <a:prstGeom prst="rect"/>
          <a:noFill/>
        </p:spPr>
        <p:txBody>
          <a:bodyPr rtlCol="0" wrap="square">
            <a:noAutofit/>
          </a:bodyPr>
          <a:p>
            <a:pPr indent="-571500" marL="571500">
              <a:buFont typeface="Arial" panose="020B0604020202020204" pitchFamily="34" charset="0"/>
              <a:buChar char="•"/>
            </a:pPr>
            <a:r>
              <a:rPr dirty="0" sz="2400" lang="en-US">
                <a:latin typeface="Times New Roman" panose="02020603050405020304" charset="0"/>
                <a:cs typeface="Times New Roman" panose="02020603050405020304" charset="0"/>
              </a:rPr>
              <a:t>Problem Statement - It's challenging to covertly install a hardware keylogger on another person's device. To tackle this issue, We are therefore using a software keylogger that can be remotely installed on a person's PC to resolve this problem.</a:t>
            </a:r>
          </a:p>
        </p:txBody>
      </p:sp>
      <p:pic>
        <p:nvPicPr>
          <p:cNvPr id="2097163" name="Picture 12"/>
          <p:cNvPicPr>
            <a:picLocks noChangeAspect="1"/>
          </p:cNvPicPr>
          <p:nvPr/>
        </p:nvPicPr>
        <p:blipFill>
          <a:blip xmlns:r="http://schemas.openxmlformats.org/officeDocument/2006/relationships" r:embed="rId3"/>
          <a:stretch>
            <a:fillRect/>
          </a:stretch>
        </p:blipFill>
        <p:spPr>
          <a:xfrm>
            <a:off x="1828800" y="3314700"/>
            <a:ext cx="6324599" cy="276225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457200" y="917955"/>
            <a:ext cx="5263515" cy="509114"/>
          </a:xfrm>
          <a:prstGeom prst="rect"/>
        </p:spPr>
        <p:txBody>
          <a:bodyPr bIns="0" lIns="0" rIns="0" rtlCol="0" tIns="16510" vert="horz" wrap="square">
            <a:spAutoFit/>
          </a:bodyPr>
          <a:p>
            <a:pPr marL="12700">
              <a:lnSpc>
                <a:spcPct val="100000"/>
              </a:lnSpc>
              <a:spcBef>
                <a:spcPts val="130"/>
              </a:spcBef>
              <a:tabLst>
                <a:tab algn="l" pos="2642870"/>
              </a:tabLst>
            </a:pPr>
            <a:r>
              <a:rPr dirty="0" sz="3200" spc="5">
                <a:latin typeface="Times New Roman" panose="02020603050405020304" pitchFamily="18" charset="0"/>
                <a:cs typeface="Times New Roman" panose="02020603050405020304" pitchFamily="18" charset="0"/>
              </a:rPr>
              <a:t>PROJECT</a:t>
            </a:r>
            <a:r>
              <a:rPr dirty="0" sz="3200" lang="en-US" spc="5">
                <a:latin typeface="Times New Roman" panose="02020603050405020304" pitchFamily="18" charset="0"/>
                <a:cs typeface="Times New Roman" panose="02020603050405020304" pitchFamily="18" charset="0"/>
              </a:rPr>
              <a:t> </a:t>
            </a:r>
            <a:r>
              <a:rPr dirty="0" sz="3200" spc="-20">
                <a:latin typeface="Times New Roman" panose="02020603050405020304" pitchFamily="18" charset="0"/>
                <a:cs typeface="Times New Roman" panose="02020603050405020304" pitchFamily="18" charset="0"/>
              </a:rPr>
              <a:t>OVERVIEW</a:t>
            </a:r>
            <a:endParaRPr dirty="0" sz="3200">
              <a:latin typeface="Times New Roman" panose="02020603050405020304" pitchFamily="18" charset="0"/>
              <a:cs typeface="Times New Roman" panose="02020603050405020304" pitchFamily="18" charset="0"/>
            </a:endParaRPr>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 Box 10"/>
          <p:cNvSpPr txBox="1"/>
          <p:nvPr/>
        </p:nvSpPr>
        <p:spPr>
          <a:xfrm>
            <a:off x="580390" y="1600835"/>
            <a:ext cx="8680450" cy="4779010"/>
          </a:xfrm>
          <a:prstGeom prst="rect"/>
          <a:noFill/>
        </p:spPr>
        <p:txBody>
          <a:bodyPr rtlCol="0" wrap="square">
            <a:noAutofit/>
          </a:bodyPr>
          <a:p>
            <a:pPr indent="-285750" marL="285750">
              <a:buFont typeface="Arial" panose="020B0604020202020204" pitchFamily="34" charset="0"/>
              <a:buChar char="•"/>
            </a:pPr>
            <a:r>
              <a:rPr dirty="0" sz="2400" lang="en-US">
                <a:latin typeface="Times New Roman" panose="02020603050405020304" charset="0"/>
                <a:cs typeface="Times New Roman" panose="02020603050405020304" charset="0"/>
              </a:rPr>
              <a:t>Keylogging is the action of capturing and recording keys struck on a keyboard. A keylogger is a program which captures and monitors all </a:t>
            </a:r>
            <a:r>
              <a:rPr dirty="0" sz="2400" lang="en-US" err="1">
                <a:latin typeface="Times New Roman" panose="02020603050405020304" charset="0"/>
                <a:cs typeface="Times New Roman" panose="02020603050405020304" charset="0"/>
              </a:rPr>
              <a:t>keylogs</a:t>
            </a:r>
            <a:r>
              <a:rPr dirty="0" sz="2400" lang="en-US">
                <a:latin typeface="Times New Roman" panose="02020603050405020304" charset="0"/>
                <a:cs typeface="Times New Roman" panose="02020603050405020304" charset="0"/>
              </a:rPr>
              <a:t>. Keyloggers can be both in the form of a built software program or directly downloaded onto a hardware module.</a:t>
            </a:r>
          </a:p>
          <a:p>
            <a:pPr indent="-285750" marL="285750">
              <a:buFont typeface="Arial" panose="020B0604020202020204" pitchFamily="34" charset="0"/>
              <a:buChar char="•"/>
            </a:pPr>
            <a:endParaRPr dirty="0" sz="2400" lang="en-US">
              <a:latin typeface="Times New Roman" panose="02020603050405020304" charset="0"/>
              <a:cs typeface="Times New Roman" panose="02020603050405020304" charset="0"/>
            </a:endParaRPr>
          </a:p>
          <a:p>
            <a:pPr indent="-285750" marL="285750">
              <a:buFont typeface="Arial" panose="020B0604020202020204" pitchFamily="34" charset="0"/>
              <a:buChar char="•"/>
            </a:pPr>
            <a:r>
              <a:rPr dirty="0" sz="2400" lang="en-US">
                <a:latin typeface="Times New Roman" panose="02020603050405020304" charset="0"/>
                <a:cs typeface="Times New Roman" panose="02020603050405020304" charset="0"/>
              </a:rPr>
              <a:t>Build a keylogger in python which logs keys, gathers computer information, network information, gets the clipboard content, records the user microphone, and take screenshots of a computer screen.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152400" y="192893"/>
            <a:ext cx="5014595" cy="1188720"/>
          </a:xfrm>
          <a:prstGeom prst="rect"/>
        </p:spPr>
        <p:txBody>
          <a:bodyPr bIns="0" lIns="0" rIns="0" rtlCol="0" tIns="16510" vert="horz" wrap="square">
            <a:noAutofit/>
          </a:bodyPr>
          <a:p>
            <a:pPr marL="12700">
              <a:lnSpc>
                <a:spcPct val="100000"/>
              </a:lnSpc>
              <a:spcBef>
                <a:spcPts val="130"/>
              </a:spcBef>
            </a:pPr>
            <a:r>
              <a:rPr dirty="0" sz="2800" spc="25">
                <a:latin typeface="Times New Roman" panose="02020603050405020304" pitchFamily="18" charset="0"/>
                <a:cs typeface="Times New Roman" panose="02020603050405020304" pitchFamily="18" charset="0"/>
              </a:rPr>
              <a:t>W</a:t>
            </a:r>
            <a:r>
              <a:rPr dirty="0" sz="2800" spc="-20">
                <a:latin typeface="Times New Roman" panose="02020603050405020304" pitchFamily="18" charset="0"/>
                <a:cs typeface="Times New Roman" panose="02020603050405020304" pitchFamily="18" charset="0"/>
              </a:rPr>
              <a:t>H</a:t>
            </a:r>
            <a:r>
              <a:rPr dirty="0" sz="2800" spc="20">
                <a:latin typeface="Times New Roman" panose="02020603050405020304" pitchFamily="18" charset="0"/>
                <a:cs typeface="Times New Roman" panose="02020603050405020304" pitchFamily="18" charset="0"/>
              </a:rPr>
              <a:t>O</a:t>
            </a:r>
            <a:r>
              <a:rPr dirty="0" sz="2800" spc="-235">
                <a:latin typeface="Times New Roman" panose="02020603050405020304" pitchFamily="18" charset="0"/>
                <a:cs typeface="Times New Roman" panose="02020603050405020304" pitchFamily="18" charset="0"/>
              </a:rPr>
              <a:t> </a:t>
            </a:r>
            <a:r>
              <a:rPr dirty="0" sz="2800" spc="-10">
                <a:latin typeface="Times New Roman" panose="02020603050405020304" pitchFamily="18" charset="0"/>
                <a:cs typeface="Times New Roman" panose="02020603050405020304" pitchFamily="18" charset="0"/>
              </a:rPr>
              <a:t>AR</a:t>
            </a:r>
            <a:r>
              <a:rPr dirty="0" sz="2800" spc="15">
                <a:latin typeface="Times New Roman" panose="02020603050405020304" pitchFamily="18" charset="0"/>
                <a:cs typeface="Times New Roman" panose="02020603050405020304" pitchFamily="18" charset="0"/>
              </a:rPr>
              <a:t>E</a:t>
            </a:r>
            <a:r>
              <a:rPr dirty="0" sz="2800" spc="-35">
                <a:latin typeface="Times New Roman" panose="02020603050405020304" pitchFamily="18" charset="0"/>
                <a:cs typeface="Times New Roman" panose="02020603050405020304" pitchFamily="18" charset="0"/>
              </a:rPr>
              <a:t> </a:t>
            </a:r>
            <a:r>
              <a:rPr dirty="0" sz="2800" spc="-10">
                <a:latin typeface="Times New Roman" panose="02020603050405020304" pitchFamily="18" charset="0"/>
                <a:cs typeface="Times New Roman" panose="02020603050405020304" pitchFamily="18" charset="0"/>
              </a:rPr>
              <a:t>T</a:t>
            </a:r>
            <a:r>
              <a:rPr dirty="0" sz="2800" spc="-15">
                <a:latin typeface="Times New Roman" panose="02020603050405020304" pitchFamily="18" charset="0"/>
                <a:cs typeface="Times New Roman" panose="02020603050405020304" pitchFamily="18" charset="0"/>
              </a:rPr>
              <a:t>H</a:t>
            </a:r>
            <a:r>
              <a:rPr dirty="0" sz="2800" spc="15">
                <a:latin typeface="Times New Roman" panose="02020603050405020304" pitchFamily="18" charset="0"/>
                <a:cs typeface="Times New Roman" panose="02020603050405020304" pitchFamily="18" charset="0"/>
              </a:rPr>
              <a:t>E</a:t>
            </a:r>
            <a:r>
              <a:rPr dirty="0" sz="2800" spc="-35">
                <a:latin typeface="Times New Roman" panose="02020603050405020304" pitchFamily="18" charset="0"/>
                <a:cs typeface="Times New Roman" panose="02020603050405020304" pitchFamily="18" charset="0"/>
              </a:rPr>
              <a:t> </a:t>
            </a:r>
            <a:r>
              <a:rPr dirty="0" sz="2800" spc="-20">
                <a:latin typeface="Times New Roman" panose="02020603050405020304" pitchFamily="18" charset="0"/>
                <a:cs typeface="Times New Roman" panose="02020603050405020304" pitchFamily="18" charset="0"/>
              </a:rPr>
              <a:t>E</a:t>
            </a:r>
            <a:r>
              <a:rPr dirty="0" sz="2800" spc="30">
                <a:latin typeface="Times New Roman" panose="02020603050405020304" pitchFamily="18" charset="0"/>
                <a:cs typeface="Times New Roman" panose="02020603050405020304" pitchFamily="18" charset="0"/>
              </a:rPr>
              <a:t>N</a:t>
            </a:r>
            <a:r>
              <a:rPr dirty="0" sz="2800" spc="15">
                <a:latin typeface="Times New Roman" panose="02020603050405020304" pitchFamily="18" charset="0"/>
                <a:cs typeface="Times New Roman" panose="02020603050405020304" pitchFamily="18" charset="0"/>
              </a:rPr>
              <a:t>D</a:t>
            </a:r>
            <a:r>
              <a:rPr dirty="0" sz="2800" spc="-45">
                <a:latin typeface="Times New Roman" panose="02020603050405020304" pitchFamily="18" charset="0"/>
                <a:cs typeface="Times New Roman" panose="02020603050405020304" pitchFamily="18" charset="0"/>
              </a:rPr>
              <a:t> </a:t>
            </a:r>
            <a:r>
              <a:rPr dirty="0" sz="2800">
                <a:latin typeface="Times New Roman" panose="02020603050405020304" pitchFamily="18" charset="0"/>
                <a:cs typeface="Times New Roman" panose="02020603050405020304" pitchFamily="18" charset="0"/>
              </a:rPr>
              <a:t>U</a:t>
            </a:r>
            <a:r>
              <a:rPr dirty="0" sz="2800" spc="10">
                <a:latin typeface="Times New Roman" panose="02020603050405020304" pitchFamily="18" charset="0"/>
                <a:cs typeface="Times New Roman" panose="02020603050405020304" pitchFamily="18" charset="0"/>
              </a:rPr>
              <a:t>S</a:t>
            </a:r>
            <a:r>
              <a:rPr dirty="0" sz="2800" spc="-25">
                <a:latin typeface="Times New Roman" panose="02020603050405020304" pitchFamily="18" charset="0"/>
                <a:cs typeface="Times New Roman" panose="02020603050405020304" pitchFamily="18" charset="0"/>
              </a:rPr>
              <a:t>E</a:t>
            </a:r>
            <a:r>
              <a:rPr dirty="0" sz="2800" spc="-10">
                <a:latin typeface="Times New Roman" panose="02020603050405020304" pitchFamily="18" charset="0"/>
                <a:cs typeface="Times New Roman" panose="02020603050405020304" pitchFamily="18" charset="0"/>
              </a:rPr>
              <a:t>R</a:t>
            </a:r>
            <a:r>
              <a:rPr dirty="0" sz="2800" spc="5">
                <a:latin typeface="Times New Roman" panose="02020603050405020304" pitchFamily="18" charset="0"/>
                <a:cs typeface="Times New Roman" panose="02020603050405020304" pitchFamily="18" charset="0"/>
              </a:rPr>
              <a:t>S?</a:t>
            </a:r>
            <a:endParaRPr dirty="0" sz="2800">
              <a:latin typeface="Times New Roman" panose="02020603050405020304" pitchFamily="18" charset="0"/>
              <a:cs typeface="Times New Roman" panose="02020603050405020304" pitchFamily="18" charset="0"/>
            </a:endParaRPr>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 Box 8"/>
          <p:cNvSpPr txBox="1"/>
          <p:nvPr/>
        </p:nvSpPr>
        <p:spPr>
          <a:xfrm>
            <a:off x="381000" y="735647"/>
            <a:ext cx="9804400" cy="5386705"/>
          </a:xfrm>
          <a:prstGeom prst="rect"/>
          <a:noFill/>
        </p:spPr>
        <p:txBody>
          <a:bodyPr rtlCol="0" wrap="square">
            <a:noAutofit/>
          </a:bodyPr>
          <a:p>
            <a:pPr indent="-285750" marL="285750">
              <a:buFont typeface="Arial" panose="020B0604020202020204" pitchFamily="34" charset="0"/>
              <a:buChar char="•"/>
            </a:pPr>
            <a:r>
              <a:rPr b="1" dirty="0" sz="2400" lang="en-US">
                <a:latin typeface="Times New Roman" panose="02020603050405020304" charset="0"/>
                <a:cs typeface="Times New Roman" panose="02020603050405020304" charset="0"/>
              </a:rPr>
              <a:t>Malicious users</a:t>
            </a:r>
            <a:endParaRPr dirty="0" sz="2400" lang="en-US">
              <a:latin typeface="Times New Roman" panose="02020603050405020304" charset="0"/>
              <a:cs typeface="Times New Roman" panose="02020603050405020304" charset="0"/>
            </a:endParaRPr>
          </a:p>
          <a:p>
            <a:r>
              <a:rPr dirty="0" sz="2000" lang="en-US">
                <a:latin typeface="Times New Roman" panose="02020603050405020304" charset="0"/>
                <a:cs typeface="Times New Roman" panose="02020603050405020304" charset="0"/>
              </a:rPr>
              <a:t>Cybercriminals may use keyloggers to steal passwords, login credentials, and other sensitive information, such as financial data or personally identifiable information. They may also use the information to blackmail their victims. </a:t>
            </a:r>
          </a:p>
          <a:p>
            <a:endParaRPr b="1" dirty="0" sz="2000" lang="en-US">
              <a:latin typeface="Times New Roman" panose="02020603050405020304" charset="0"/>
              <a:cs typeface="Times New Roman" panose="02020603050405020304" charset="0"/>
            </a:endParaRPr>
          </a:p>
          <a:p>
            <a:pPr indent="-342900" marL="342900">
              <a:buFont typeface="Arial" panose="020B0604020202020204" pitchFamily="34" charset="0"/>
              <a:buChar char="•"/>
            </a:pPr>
            <a:r>
              <a:rPr b="1" dirty="0" sz="2400" lang="en-US">
                <a:latin typeface="Times New Roman" panose="02020603050405020304" charset="0"/>
                <a:cs typeface="Times New Roman" panose="02020603050405020304" charset="0"/>
              </a:rPr>
              <a:t>Legitimate users</a:t>
            </a:r>
            <a:endParaRPr dirty="0" sz="2400" lang="en-US">
              <a:latin typeface="Times New Roman" panose="02020603050405020304" charset="0"/>
              <a:cs typeface="Times New Roman" panose="02020603050405020304" charset="0"/>
            </a:endParaRPr>
          </a:p>
          <a:p>
            <a:r>
              <a:rPr dirty="0" sz="2000" lang="en-US">
                <a:latin typeface="Times New Roman" panose="02020603050405020304" charset="0"/>
                <a:cs typeface="Times New Roman" panose="02020603050405020304" charset="0"/>
              </a:rPr>
              <a:t>Parents may use keyloggers to monitor their children's screen time or internet usage. Companies may use keyloggers to monitor employee productivity and ensure compliance with policies like data leak prevention and cybersecurity. IT departments may also use keyloggers to troubleshoot issues with computers and networks. Microsoft also built a keylogger into Windows 10 to improve typing and writing services.</a:t>
            </a:r>
          </a:p>
          <a:p>
            <a:endParaRPr dirty="0" sz="2800" lang="en-US">
              <a:latin typeface="Times New Roman" panose="02020603050405020304" charset="0"/>
              <a:cs typeface="Times New Roman" panose="02020603050405020304" charset="0"/>
            </a:endParaRPr>
          </a:p>
        </p:txBody>
      </p:sp>
      <p:pic>
        <p:nvPicPr>
          <p:cNvPr id="2097167" name="Picture 10"/>
          <p:cNvPicPr>
            <a:picLocks noChangeAspect="1"/>
          </p:cNvPicPr>
          <p:nvPr/>
        </p:nvPicPr>
        <p:blipFill>
          <a:blip xmlns:r="http://schemas.openxmlformats.org/officeDocument/2006/relationships" r:embed="rId2"/>
          <a:stretch>
            <a:fillRect/>
          </a:stretch>
        </p:blipFill>
        <p:spPr>
          <a:xfrm>
            <a:off x="3871554" y="4416746"/>
            <a:ext cx="4870450" cy="227602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152400" y="382114"/>
            <a:ext cx="10681335" cy="758190"/>
          </a:xfrm>
          <a:prstGeom prst="rect"/>
        </p:spPr>
        <p:txBody>
          <a:bodyPr bIns="0" lIns="0" rIns="0" rtlCol="0" tIns="13335" vert="horz" wrap="square">
            <a:noAutofit/>
          </a:bodyPr>
          <a:p>
            <a:pPr marL="12700">
              <a:lnSpc>
                <a:spcPct val="100000"/>
              </a:lnSpc>
              <a:spcBef>
                <a:spcPts val="105"/>
              </a:spcBef>
            </a:pPr>
            <a:r>
              <a:rPr dirty="0" sz="3200" spc="-40">
                <a:latin typeface="Times New Roman" panose="02020603050405020304" pitchFamily="18" charset="0"/>
                <a:cs typeface="Times New Roman" panose="02020603050405020304" pitchFamily="18" charset="0"/>
              </a:rPr>
              <a:t>Y</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U</a:t>
            </a:r>
            <a:r>
              <a:rPr dirty="0" sz="320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 </a:t>
            </a:r>
            <a:r>
              <a:rPr dirty="0" sz="3200" spc="25">
                <a:latin typeface="Times New Roman" panose="02020603050405020304" pitchFamily="18" charset="0"/>
                <a:cs typeface="Times New Roman" panose="02020603050405020304" pitchFamily="18" charset="0"/>
              </a:rPr>
              <a:t>S</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LU</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r>
              <a:rPr dirty="0" sz="3200" spc="-345">
                <a:latin typeface="Times New Roman" panose="02020603050405020304" pitchFamily="18" charset="0"/>
                <a:cs typeface="Times New Roman" panose="02020603050405020304" pitchFamily="18" charset="0"/>
              </a:rPr>
              <a:t> </a:t>
            </a:r>
            <a:r>
              <a:rPr dirty="0" sz="3200" spc="-35">
                <a:latin typeface="Times New Roman" panose="02020603050405020304" pitchFamily="18" charset="0"/>
                <a:cs typeface="Times New Roman" panose="02020603050405020304" pitchFamily="18" charset="0"/>
              </a:rPr>
              <a:t>A</a:t>
            </a:r>
            <a:r>
              <a:rPr dirty="0" sz="3200" spc="-5">
                <a:latin typeface="Times New Roman" panose="02020603050405020304" pitchFamily="18" charset="0"/>
                <a:cs typeface="Times New Roman" panose="02020603050405020304" pitchFamily="18" charset="0"/>
              </a:rPr>
              <a:t>N</a:t>
            </a:r>
            <a:r>
              <a:rPr dirty="0" sz="3200">
                <a:latin typeface="Times New Roman" panose="02020603050405020304" pitchFamily="18" charset="0"/>
                <a:cs typeface="Times New Roman" panose="02020603050405020304" pitchFamily="18" charset="0"/>
              </a:rPr>
              <a:t>D</a:t>
            </a:r>
            <a:r>
              <a:rPr dirty="0" sz="3200" spc="35">
                <a:latin typeface="Times New Roman" panose="02020603050405020304" pitchFamily="18" charset="0"/>
                <a:cs typeface="Times New Roman" panose="02020603050405020304" pitchFamily="18" charset="0"/>
              </a:rPr>
              <a:t> </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a:latin typeface="Times New Roman" panose="02020603050405020304" pitchFamily="18" charset="0"/>
                <a:cs typeface="Times New Roman" panose="02020603050405020304" pitchFamily="18" charset="0"/>
              </a:rPr>
              <a:t>S</a:t>
            </a:r>
            <a:r>
              <a:rPr dirty="0" sz="3200" spc="60">
                <a:latin typeface="Times New Roman" panose="02020603050405020304" pitchFamily="18" charset="0"/>
                <a:cs typeface="Times New Roman" panose="02020603050405020304" pitchFamily="18" charset="0"/>
              </a:rPr>
              <a:t> </a:t>
            </a:r>
            <a:r>
              <a:rPr dirty="0" sz="3200" spc="-295">
                <a:latin typeface="Times New Roman" panose="02020603050405020304" pitchFamily="18" charset="0"/>
                <a:cs typeface="Times New Roman" panose="02020603050405020304" pitchFamily="18" charset="0"/>
              </a:rPr>
              <a:t>V</a:t>
            </a:r>
            <a:r>
              <a:rPr dirty="0" sz="3200" spc="-35">
                <a:latin typeface="Times New Roman" panose="02020603050405020304" pitchFamily="18" charset="0"/>
                <a:cs typeface="Times New Roman" panose="02020603050405020304" pitchFamily="18" charset="0"/>
              </a:rPr>
              <a:t>A</a:t>
            </a:r>
            <a:r>
              <a:rPr dirty="0" sz="3200" spc="25">
                <a:latin typeface="Times New Roman" panose="02020603050405020304" pitchFamily="18" charset="0"/>
                <a:cs typeface="Times New Roman" panose="02020603050405020304" pitchFamily="18" charset="0"/>
              </a:rPr>
              <a:t>LU</a:t>
            </a:r>
            <a:r>
              <a:rPr dirty="0" sz="3200">
                <a:latin typeface="Times New Roman" panose="02020603050405020304" pitchFamily="18" charset="0"/>
                <a:cs typeface="Times New Roman" panose="02020603050405020304" pitchFamily="18" charset="0"/>
              </a:rPr>
              <a:t>E</a:t>
            </a:r>
            <a:r>
              <a:rPr dirty="0" sz="3200" spc="-65">
                <a:latin typeface="Times New Roman" panose="02020603050405020304" pitchFamily="18" charset="0"/>
                <a:cs typeface="Times New Roman" panose="02020603050405020304" pitchFamily="18" charset="0"/>
              </a:rPr>
              <a:t> </a:t>
            </a:r>
            <a:r>
              <a:rPr dirty="0" sz="3200" spc="-15">
                <a:latin typeface="Times New Roman" panose="02020603050405020304" pitchFamily="18" charset="0"/>
                <a:cs typeface="Times New Roman" panose="02020603050405020304" pitchFamily="18" charset="0"/>
              </a:rPr>
              <a:t>P</a:t>
            </a:r>
            <a:r>
              <a:rPr dirty="0" sz="3200" spc="-30">
                <a:latin typeface="Times New Roman" panose="02020603050405020304" pitchFamily="18" charset="0"/>
                <a:cs typeface="Times New Roman" panose="02020603050405020304" pitchFamily="18" charset="0"/>
              </a:rPr>
              <a:t>R</a:t>
            </a:r>
            <a:r>
              <a:rPr dirty="0" sz="3200" spc="10">
                <a:latin typeface="Times New Roman" panose="02020603050405020304" pitchFamily="18" charset="0"/>
                <a:cs typeface="Times New Roman" panose="02020603050405020304" pitchFamily="18" charset="0"/>
              </a:rPr>
              <a:t>O</a:t>
            </a:r>
            <a:r>
              <a:rPr dirty="0" sz="3200" spc="-15">
                <a:latin typeface="Times New Roman" panose="02020603050405020304" pitchFamily="18" charset="0"/>
                <a:cs typeface="Times New Roman" panose="02020603050405020304" pitchFamily="18" charset="0"/>
              </a:rPr>
              <a:t>P</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S</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6" name="Text Box 9"/>
          <p:cNvSpPr txBox="1"/>
          <p:nvPr/>
        </p:nvSpPr>
        <p:spPr>
          <a:xfrm>
            <a:off x="2602230" y="1137920"/>
            <a:ext cx="7301865" cy="5329555"/>
          </a:xfrm>
          <a:prstGeom prst="rect"/>
          <a:noFill/>
        </p:spPr>
        <p:txBody>
          <a:bodyPr rtlCol="0" wrap="square">
            <a:noAutofit/>
          </a:bodyPr>
          <a:p>
            <a:pPr indent="-285750" lvl="1" marL="742950">
              <a:buFont typeface="Wingdings" panose="05000000000000000000" charset="0"/>
              <a:buChar char="Ø"/>
            </a:pPr>
            <a:r>
              <a:rPr b="1" dirty="0" sz="2400" lang="en-US">
                <a:latin typeface="Times New Roman" panose="02020603050405020304" charset="0"/>
                <a:cs typeface="Times New Roman" panose="02020603050405020304" charset="0"/>
              </a:rPr>
              <a:t>The Solution For Keylogger is :</a:t>
            </a:r>
          </a:p>
        </p:txBody>
      </p:sp>
      <p:pic>
        <p:nvPicPr>
          <p:cNvPr id="2097170" name="Picture 2" descr="What are Keyloggers and How Can You Protect Yourself?"/>
          <p:cNvPicPr>
            <a:picLocks noChangeAspect="1" noChangeArrowheads="1"/>
          </p:cNvPicPr>
          <p:nvPr/>
        </p:nvPicPr>
        <p:blipFill>
          <a:blip xmlns:r="http://schemas.openxmlformats.org/officeDocument/2006/relationships" r:embed="rId3"/>
          <a:srcRect/>
          <a:stretch>
            <a:fillRect/>
          </a:stretch>
        </p:blipFill>
        <p:spPr bwMode="auto">
          <a:xfrm>
            <a:off x="3105150" y="1695450"/>
            <a:ext cx="6705600" cy="4438650"/>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595883" y="401955"/>
            <a:ext cx="10681335" cy="758190"/>
          </a:xfrm>
          <a:prstGeom prst="rect"/>
        </p:spPr>
        <p:txBody>
          <a:bodyPr bIns="0" lIns="0" rIns="0" rtlCol="0" tIns="16510" vert="horz" wrap="square">
            <a:noAutofit/>
          </a:bodyPr>
          <a:p>
            <a:pPr marL="12700">
              <a:lnSpc>
                <a:spcPct val="100000"/>
              </a:lnSpc>
              <a:spcBef>
                <a:spcPts val="130"/>
              </a:spcBef>
            </a:pPr>
            <a:r>
              <a:rPr dirty="0" sz="3200" spc="15">
                <a:latin typeface="Times New Roman" panose="02020603050405020304" pitchFamily="18" charset="0"/>
                <a:cs typeface="Times New Roman" panose="02020603050405020304" pitchFamily="18" charset="0"/>
              </a:rPr>
              <a:t>THE</a:t>
            </a:r>
            <a:r>
              <a:rPr dirty="0" sz="3200" spc="20">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WOW</a:t>
            </a:r>
            <a:r>
              <a:rPr dirty="0" sz="3200" spc="8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IN</a:t>
            </a:r>
            <a:r>
              <a:rPr dirty="0" sz="3200" spc="-5">
                <a:latin typeface="Times New Roman" panose="02020603050405020304" pitchFamily="18" charset="0"/>
                <a:cs typeface="Times New Roman" panose="02020603050405020304" pitchFamily="18" charset="0"/>
              </a:rPr>
              <a:t> </a:t>
            </a:r>
            <a:r>
              <a:rPr dirty="0" sz="3200" spc="15">
                <a:latin typeface="Times New Roman" panose="02020603050405020304" pitchFamily="18" charset="0"/>
                <a:cs typeface="Times New Roman" panose="02020603050405020304" pitchFamily="18" charset="0"/>
              </a:rPr>
              <a:t>YOUR</a:t>
            </a:r>
            <a:r>
              <a:rPr dirty="0" sz="3200" spc="-10">
                <a:latin typeface="Times New Roman" panose="02020603050405020304" pitchFamily="18" charset="0"/>
                <a:cs typeface="Times New Roman" panose="02020603050405020304" pitchFamily="18" charset="0"/>
              </a:rPr>
              <a:t> </a:t>
            </a:r>
            <a:r>
              <a:rPr dirty="0" sz="3200" spc="20">
                <a:latin typeface="Times New Roman" panose="02020603050405020304" pitchFamily="18" charset="0"/>
                <a:cs typeface="Times New Roman" panose="02020603050405020304" pitchFamily="18" charset="0"/>
              </a:rPr>
              <a:t>SOLUTION</a:t>
            </a:r>
            <a:endParaRPr dirty="0" sz="3200">
              <a:latin typeface="Times New Roman" panose="02020603050405020304" pitchFamily="18" charset="0"/>
              <a:cs typeface="Times New Roman" panose="02020603050405020304" pitchFamily="18" charset="0"/>
            </a:endParaRPr>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3" name="Text Box 8"/>
          <p:cNvSpPr txBox="1"/>
          <p:nvPr/>
        </p:nvSpPr>
        <p:spPr>
          <a:xfrm>
            <a:off x="1690247" y="1151402"/>
            <a:ext cx="8437880" cy="5501005"/>
          </a:xfrm>
          <a:prstGeom prst="rect"/>
          <a:noFill/>
        </p:spPr>
        <p:txBody>
          <a:bodyPr rtlCol="0" wrap="square">
            <a:noAutofit/>
          </a:bodyPr>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Use Security Software:</a:t>
            </a:r>
            <a:r>
              <a:rPr dirty="0" sz="2400" lang="en-US">
                <a:latin typeface="Times New Roman" panose="02020603050405020304" pitchFamily="18" charset="0"/>
                <a:cs typeface="Times New Roman" panose="02020603050405020304" pitchFamily="18" charset="0"/>
              </a:rPr>
              <a:t> </a:t>
            </a:r>
          </a:p>
          <a:p>
            <a:r>
              <a:rPr dirty="0" sz="2400" lang="en-US">
                <a:latin typeface="Times New Roman" panose="02020603050405020304" pitchFamily="18" charset="0"/>
                <a:cs typeface="Times New Roman" panose="02020603050405020304" pitchFamily="18" charset="0"/>
              </a:rPr>
              <a:t>            Install reputable antivirus and anti-malware software that                                              can help detect and prevent keyloggers. Or, outsource your security    via a managed detection and response provider.</a:t>
            </a:r>
          </a:p>
        </p:txBody>
      </p:sp>
      <p:pic>
        <p:nvPicPr>
          <p:cNvPr id="2097172" name="Picture 16"/>
          <p:cNvPicPr>
            <a:picLocks noChangeAspect="1"/>
          </p:cNvPicPr>
          <p:nvPr/>
        </p:nvPicPr>
        <p:blipFill>
          <a:blip xmlns:r="http://schemas.openxmlformats.org/officeDocument/2006/relationships" r:embed="rId2"/>
          <a:stretch>
            <a:fillRect/>
          </a:stretch>
        </p:blipFill>
        <p:spPr>
          <a:xfrm>
            <a:off x="2457911" y="2829385"/>
            <a:ext cx="7000875" cy="3171825"/>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abhi ram</dc:creator>
  <cp:lastModifiedBy>abhi ram</cp:lastModifiedBy>
  <dcterms:created xsi:type="dcterms:W3CDTF">2024-06-02T18:48:00Z</dcterms:created>
  <dcterms:modified xsi:type="dcterms:W3CDTF">2024-06-13T07:03:15Z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586da6c115ef417d9edabc52721d1b83</vt:lpwstr>
  </property>
  <property fmtid="{D5CDD505-2E9C-101B-9397-08002B2CF9AE}" pid="5" name="KSOProductBuildVer">
    <vt:lpwstr>1033-12.2.0.16909</vt:lpwstr>
  </property>
</Properties>
</file>