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8" r:id="rId25"/>
    <p:sldId id="289" r:id="rId26"/>
    <p:sldId id="279" r:id="rId27"/>
    <p:sldId id="280" r:id="rId28"/>
    <p:sldId id="281" r:id="rId29"/>
    <p:sldId id="283" r:id="rId30"/>
    <p:sldId id="286" r:id="rId31"/>
    <p:sldId id="284" r:id="rId32"/>
    <p:sldId id="285" r:id="rId33"/>
    <p:sldId id="290" r:id="rId34"/>
    <p:sldId id="291" r:id="rId35"/>
    <p:sldId id="292" r:id="rId36"/>
    <p:sldId id="293" r:id="rId37"/>
    <p:sldId id="287"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0" d="100"/>
          <a:sy n="60" d="100"/>
        </p:scale>
        <p:origin x="1460"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A6A758-51C8-45D1-857C-4D3C27CACDB2}" type="datetimeFigureOut">
              <a:rPr lang="en-US" smtClean="0"/>
              <a:pPr/>
              <a:t>1/10/2024</a:t>
            </a:fld>
            <a:endParaRPr lang="en-US"/>
          </a:p>
        </p:txBody>
      </p:sp>
      <p:sp>
        <p:nvSpPr>
          <p:cNvPr id="5" name="Footer Placeholder 4"/>
          <p:cNvSpPr>
            <a:spLocks noGrp="1"/>
          </p:cNvSpPr>
          <p:nvPr>
            <p:ph type="ftr" sz="quarter" idx="11"/>
          </p:nvPr>
        </p:nvSpPr>
        <p:spPr>
          <a:xfrm>
            <a:off x="2396319" y="329308"/>
            <a:ext cx="3086292" cy="309201"/>
          </a:xfrm>
        </p:spPr>
        <p:txBody>
          <a:bodyPr/>
          <a:lstStyle/>
          <a:p>
            <a:endParaRPr lang="en-US"/>
          </a:p>
        </p:txBody>
      </p:sp>
      <p:sp>
        <p:nvSpPr>
          <p:cNvPr id="6" name="Slide Number Placeholder 5"/>
          <p:cNvSpPr>
            <a:spLocks noGrp="1"/>
          </p:cNvSpPr>
          <p:nvPr>
            <p:ph type="sldNum" sz="quarter" idx="12"/>
          </p:nvPr>
        </p:nvSpPr>
        <p:spPr>
          <a:xfrm>
            <a:off x="1434703" y="798973"/>
            <a:ext cx="802005" cy="503578"/>
          </a:xfrm>
        </p:spPr>
        <p:txBody>
          <a:bodyPr/>
          <a:lstStyle/>
          <a:p>
            <a:fld id="{82B86E6D-8837-4F27-BB89-C6D06186B140}" type="slidenum">
              <a:rPr lang="en-US" smtClean="0"/>
              <a:pPr/>
              <a:t>‹#›</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31274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A6A758-51C8-45D1-857C-4D3C27CACDB2}" type="datetimeFigureOut">
              <a:rPr lang="en-US" smtClean="0"/>
              <a:pPr/>
              <a:t>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86E6D-8837-4F27-BB89-C6D06186B140}" type="slidenum">
              <a:rPr lang="en-US" smtClean="0"/>
              <a:pPr/>
              <a:t>‹#›</a:t>
            </a:fld>
            <a:endParaRPr lang="en-US"/>
          </a:p>
        </p:txBody>
      </p:sp>
    </p:spTree>
    <p:extLst>
      <p:ext uri="{BB962C8B-B14F-4D97-AF65-F5344CB8AC3E}">
        <p14:creationId xmlns:p14="http://schemas.microsoft.com/office/powerpoint/2010/main" val="3034062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A6A758-51C8-45D1-857C-4D3C27CACDB2}" type="datetimeFigureOut">
              <a:rPr lang="en-US" smtClean="0"/>
              <a:pPr/>
              <a:t>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86E6D-8837-4F27-BB89-C6D06186B140}" type="slidenum">
              <a:rPr lang="en-US" smtClean="0"/>
              <a:pPr/>
              <a:t>‹#›</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69524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A6A758-51C8-45D1-857C-4D3C27CACDB2}" type="datetimeFigureOut">
              <a:rPr lang="en-US" smtClean="0"/>
              <a:pPr/>
              <a:t>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86E6D-8837-4F27-BB89-C6D06186B140}" type="slidenum">
              <a:rPr lang="en-US" smtClean="0"/>
              <a:pPr/>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17711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A6A758-51C8-45D1-857C-4D3C27CACDB2}" type="datetimeFigureOut">
              <a:rPr lang="en-US" smtClean="0"/>
              <a:pPr/>
              <a:t>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86E6D-8837-4F27-BB89-C6D06186B140}" type="slidenum">
              <a:rPr lang="en-US" smtClean="0"/>
              <a:pPr/>
              <a:t>‹#›</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34248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A6A758-51C8-45D1-857C-4D3C27CACDB2}" type="datetimeFigureOut">
              <a:rPr lang="en-US" smtClean="0"/>
              <a:pPr/>
              <a:t>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B86E6D-8837-4F27-BB89-C6D06186B140}" type="slidenum">
              <a:rPr lang="en-US" smtClean="0"/>
              <a:pPr/>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17690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A6A758-51C8-45D1-857C-4D3C27CACDB2}" type="datetimeFigureOut">
              <a:rPr lang="en-US" smtClean="0"/>
              <a:pPr/>
              <a:t>1/10/2024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B86E6D-8837-4F27-BB89-C6D06186B140}" type="slidenum">
              <a:rPr lang="en-US" smtClean="0"/>
              <a:pPr/>
              <a:t>‹#›</a:t>
            </a:fld>
            <a:endParaRPr lang="en-US"/>
          </a:p>
        </p:txBody>
      </p:sp>
    </p:spTree>
    <p:extLst>
      <p:ext uri="{BB962C8B-B14F-4D97-AF65-F5344CB8AC3E}">
        <p14:creationId xmlns:p14="http://schemas.microsoft.com/office/powerpoint/2010/main" val="304191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A6A758-51C8-45D1-857C-4D3C27CACDB2}" type="datetimeFigureOut">
              <a:rPr lang="en-US" smtClean="0"/>
              <a:pPr/>
              <a:t>1/10/2024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B86E6D-8837-4F27-BB89-C6D06186B140}" type="slidenum">
              <a:rPr lang="en-US" smtClean="0"/>
              <a:pPr/>
              <a:t>‹#›</a:t>
            </a:fld>
            <a:endParaRPr lang="en-US"/>
          </a:p>
        </p:txBody>
      </p:sp>
    </p:spTree>
    <p:extLst>
      <p:ext uri="{BB962C8B-B14F-4D97-AF65-F5344CB8AC3E}">
        <p14:creationId xmlns:p14="http://schemas.microsoft.com/office/powerpoint/2010/main" val="2302641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A6A758-51C8-45D1-857C-4D3C27CACDB2}" type="datetimeFigureOut">
              <a:rPr lang="en-US" smtClean="0"/>
              <a:pPr/>
              <a:t>1/10/2024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B86E6D-8837-4F27-BB89-C6D06186B140}" type="slidenum">
              <a:rPr lang="en-US" smtClean="0"/>
              <a:pPr/>
              <a:t>‹#›</a:t>
            </a:fld>
            <a:endParaRPr lang="en-US"/>
          </a:p>
        </p:txBody>
      </p:sp>
    </p:spTree>
    <p:extLst>
      <p:ext uri="{BB962C8B-B14F-4D97-AF65-F5344CB8AC3E}">
        <p14:creationId xmlns:p14="http://schemas.microsoft.com/office/powerpoint/2010/main" val="3388002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3A6A758-51C8-45D1-857C-4D3C27CACDB2}" type="datetimeFigureOut">
              <a:rPr lang="en-US" smtClean="0"/>
              <a:pPr/>
              <a:t>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B86E6D-8837-4F27-BB89-C6D06186B140}" type="slidenum">
              <a:rPr lang="en-US" smtClean="0"/>
              <a:pPr/>
              <a:t>‹#›</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70314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73A6A758-51C8-45D1-857C-4D3C27CACDB2}" type="datetimeFigureOut">
              <a:rPr lang="en-US" smtClean="0"/>
              <a:pPr/>
              <a:t>1/10/2024</a:t>
            </a:fld>
            <a:endParaRPr lang="en-US"/>
          </a:p>
        </p:txBody>
      </p:sp>
      <p:sp>
        <p:nvSpPr>
          <p:cNvPr id="6" name="Footer Placeholder 5"/>
          <p:cNvSpPr>
            <a:spLocks noGrp="1"/>
          </p:cNvSpPr>
          <p:nvPr>
            <p:ph type="ftr" sz="quarter" idx="11"/>
          </p:nvPr>
        </p:nvSpPr>
        <p:spPr>
          <a:xfrm>
            <a:off x="1437530" y="318641"/>
            <a:ext cx="3251553" cy="320931"/>
          </a:xfrm>
        </p:spPr>
        <p:txBody>
          <a:bodyPr/>
          <a:lstStyle/>
          <a:p>
            <a:endParaRPr lang="en-US"/>
          </a:p>
        </p:txBody>
      </p:sp>
      <p:sp>
        <p:nvSpPr>
          <p:cNvPr id="7" name="Slide Number Placeholder 6"/>
          <p:cNvSpPr>
            <a:spLocks noGrp="1"/>
          </p:cNvSpPr>
          <p:nvPr>
            <p:ph type="sldNum" sz="quarter" idx="12"/>
          </p:nvPr>
        </p:nvSpPr>
        <p:spPr/>
        <p:txBody>
          <a:bodyPr/>
          <a:lstStyle/>
          <a:p>
            <a:fld id="{82B86E6D-8837-4F27-BB89-C6D06186B140}" type="slidenum">
              <a:rPr lang="en-US" smtClean="0"/>
              <a:pPr/>
              <a:t>‹#›</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17970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3A6A758-51C8-45D1-857C-4D3C27CACDB2}" type="datetimeFigureOut">
              <a:rPr lang="en-US" smtClean="0"/>
              <a:pPr/>
              <a:t>1/10/2024</a:t>
            </a:fld>
            <a:endParaRPr 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82B86E6D-8837-4F27-BB89-C6D06186B140}" type="slidenum">
              <a:rPr lang="en-US" smtClean="0"/>
              <a:pPr/>
              <a:t>‹#›</a:t>
            </a:fld>
            <a:endParaRPr lang="en-US"/>
          </a:p>
        </p:txBody>
      </p:sp>
    </p:spTree>
    <p:extLst>
      <p:ext uri="{BB962C8B-B14F-4D97-AF65-F5344CB8AC3E}">
        <p14:creationId xmlns:p14="http://schemas.microsoft.com/office/powerpoint/2010/main" val="19702972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tx1"/>
                </a:solidFill>
              </a:rPr>
              <a:t>Insurance claim</a:t>
            </a:r>
          </a:p>
        </p:txBody>
      </p:sp>
      <p:sp>
        <p:nvSpPr>
          <p:cNvPr id="3" name="Subtitle 2"/>
          <p:cNvSpPr>
            <a:spLocks noGrp="1"/>
          </p:cNvSpPr>
          <p:nvPr>
            <p:ph type="subTitle" idx="1"/>
          </p:nvPr>
        </p:nvSpPr>
        <p:spPr/>
        <p:txBody>
          <a:bodyPr/>
          <a:lstStyle/>
          <a:p>
            <a:r>
              <a:rPr lang="en-US" dirty="0"/>
              <a:t>Excel project-3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CD09535-7DAC-6EE5-D59D-B6F50EC43B8F}"/>
              </a:ext>
            </a:extLst>
          </p:cNvPr>
          <p:cNvSpPr>
            <a:spLocks noGrp="1"/>
          </p:cNvSpPr>
          <p:nvPr>
            <p:ph type="title"/>
          </p:nvPr>
        </p:nvSpPr>
        <p:spPr>
          <a:xfrm>
            <a:off x="1441660" y="620688"/>
            <a:ext cx="6656901" cy="1075377"/>
          </a:xfrm>
        </p:spPr>
        <p:txBody>
          <a:bodyPr>
            <a:normAutofit/>
          </a:bodyPr>
          <a:lstStyle/>
          <a:p>
            <a:r>
              <a:rPr lang="en-US" sz="3200"/>
              <a:t>Charges vs Age:</a:t>
            </a:r>
            <a:br>
              <a:rPr lang="en-US" sz="3200"/>
            </a:br>
            <a:endParaRPr lang="en-IN" dirty="0"/>
          </a:p>
        </p:txBody>
      </p:sp>
      <p:pic>
        <p:nvPicPr>
          <p:cNvPr id="6" name="Content Placeholder 5">
            <a:extLst>
              <a:ext uri="{FF2B5EF4-FFF2-40B4-BE49-F238E27FC236}">
                <a16:creationId xmlns:a16="http://schemas.microsoft.com/office/drawing/2014/main" id="{571BAD05-EF98-FF7A-7636-F5ED6AB0524E}"/>
              </a:ext>
            </a:extLst>
          </p:cNvPr>
          <p:cNvPicPr>
            <a:picLocks noGrp="1" noChangeAspect="1"/>
          </p:cNvPicPr>
          <p:nvPr>
            <p:ph idx="1"/>
          </p:nvPr>
        </p:nvPicPr>
        <p:blipFill>
          <a:blip r:embed="rId2"/>
          <a:stretch>
            <a:fillRect/>
          </a:stretch>
        </p:blipFill>
        <p:spPr>
          <a:xfrm>
            <a:off x="971600" y="1879899"/>
            <a:ext cx="7128792" cy="3493318"/>
          </a:xfrm>
        </p:spPr>
      </p:pic>
      <p:sp>
        <p:nvSpPr>
          <p:cNvPr id="7" name="TextBox 6">
            <a:extLst>
              <a:ext uri="{FF2B5EF4-FFF2-40B4-BE49-F238E27FC236}">
                <a16:creationId xmlns:a16="http://schemas.microsoft.com/office/drawing/2014/main" id="{E805CD67-F717-B5FF-D909-61FE20535B0C}"/>
              </a:ext>
            </a:extLst>
          </p:cNvPr>
          <p:cNvSpPr txBox="1"/>
          <p:nvPr/>
        </p:nvSpPr>
        <p:spPr>
          <a:xfrm>
            <a:off x="107504" y="5387251"/>
            <a:ext cx="8784976" cy="646331"/>
          </a:xfrm>
          <a:prstGeom prst="rect">
            <a:avLst/>
          </a:prstGeom>
          <a:noFill/>
        </p:spPr>
        <p:txBody>
          <a:bodyPr wrap="square" rtlCol="0">
            <a:spAutoFit/>
          </a:bodyPr>
          <a:lstStyle/>
          <a:p>
            <a:pPr marL="285750" indent="-285750">
              <a:buFont typeface="Arial" panose="020B0604020202020204" pitchFamily="34" charset="0"/>
              <a:buChar char="•"/>
            </a:pPr>
            <a:r>
              <a:rPr lang="en-US" dirty="0"/>
              <a:t>There is a positive relation between Insurance charges and Age; Insurance bills increase. with Age</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26EF9F5-C7BA-DFF9-8B09-2C38B2355F93}"/>
              </a:ext>
            </a:extLst>
          </p:cNvPr>
          <p:cNvSpPr>
            <a:spLocks noGrp="1"/>
          </p:cNvSpPr>
          <p:nvPr>
            <p:ph type="title"/>
          </p:nvPr>
        </p:nvSpPr>
        <p:spPr/>
        <p:txBody>
          <a:bodyPr/>
          <a:lstStyle/>
          <a:p>
            <a:r>
              <a:rPr lang="en-US" sz="3200" dirty="0"/>
              <a:t>Charges vs BMI: </a:t>
            </a:r>
            <a:br>
              <a:rPr lang="en-US" sz="3200" dirty="0"/>
            </a:br>
            <a:endParaRPr lang="en-IN" dirty="0"/>
          </a:p>
        </p:txBody>
      </p:sp>
      <p:pic>
        <p:nvPicPr>
          <p:cNvPr id="6" name="Content Placeholder 5">
            <a:extLst>
              <a:ext uri="{FF2B5EF4-FFF2-40B4-BE49-F238E27FC236}">
                <a16:creationId xmlns:a16="http://schemas.microsoft.com/office/drawing/2014/main" id="{3106A5EC-0745-0A13-7337-613F68417BE4}"/>
              </a:ext>
            </a:extLst>
          </p:cNvPr>
          <p:cNvPicPr>
            <a:picLocks noGrp="1" noChangeAspect="1"/>
          </p:cNvPicPr>
          <p:nvPr>
            <p:ph idx="1"/>
          </p:nvPr>
        </p:nvPicPr>
        <p:blipFill>
          <a:blip r:embed="rId2"/>
          <a:stretch>
            <a:fillRect/>
          </a:stretch>
        </p:blipFill>
        <p:spPr>
          <a:xfrm>
            <a:off x="485137" y="1916832"/>
            <a:ext cx="8173725" cy="3600400"/>
          </a:xfrm>
        </p:spPr>
      </p:pic>
      <p:sp>
        <p:nvSpPr>
          <p:cNvPr id="7" name="TextBox 6">
            <a:extLst>
              <a:ext uri="{FF2B5EF4-FFF2-40B4-BE49-F238E27FC236}">
                <a16:creationId xmlns:a16="http://schemas.microsoft.com/office/drawing/2014/main" id="{4036E41B-8C3C-B9F4-05C6-9819E6E623C2}"/>
              </a:ext>
            </a:extLst>
          </p:cNvPr>
          <p:cNvSpPr txBox="1"/>
          <p:nvPr/>
        </p:nvSpPr>
        <p:spPr>
          <a:xfrm>
            <a:off x="485137" y="5538384"/>
            <a:ext cx="8364919" cy="369332"/>
          </a:xfrm>
          <a:prstGeom prst="rect">
            <a:avLst/>
          </a:prstGeom>
          <a:noFill/>
        </p:spPr>
        <p:txBody>
          <a:bodyPr wrap="none" rtlCol="0">
            <a:spAutoFit/>
          </a:bodyPr>
          <a:lstStyle/>
          <a:p>
            <a:pPr marL="285750" indent="-285750">
              <a:buFont typeface="Arial" panose="020B0604020202020204" pitchFamily="34" charset="0"/>
              <a:buChar char="•"/>
            </a:pPr>
            <a:r>
              <a:rPr lang="en-US" dirty="0"/>
              <a:t>According to this chart weather the BMI rate is increases the charges also increases. </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7C771CE-F22C-DA59-F2D5-7AE08094BC45}"/>
              </a:ext>
            </a:extLst>
          </p:cNvPr>
          <p:cNvSpPr>
            <a:spLocks noGrp="1"/>
          </p:cNvSpPr>
          <p:nvPr>
            <p:ph type="title"/>
          </p:nvPr>
        </p:nvSpPr>
        <p:spPr/>
        <p:txBody>
          <a:bodyPr>
            <a:normAutofit fontScale="90000"/>
          </a:bodyPr>
          <a:lstStyle/>
          <a:p>
            <a:r>
              <a:rPr lang="en-US" sz="3200" dirty="0"/>
              <a:t>Charges for Smokers vs Non-smokers:</a:t>
            </a:r>
            <a:br>
              <a:rPr lang="en-US" sz="3200" dirty="0"/>
            </a:br>
            <a:endParaRPr lang="en-IN" dirty="0"/>
          </a:p>
        </p:txBody>
      </p:sp>
      <p:pic>
        <p:nvPicPr>
          <p:cNvPr id="6" name="Content Placeholder 5">
            <a:extLst>
              <a:ext uri="{FF2B5EF4-FFF2-40B4-BE49-F238E27FC236}">
                <a16:creationId xmlns:a16="http://schemas.microsoft.com/office/drawing/2014/main" id="{C04AAC45-9158-7962-45AB-1F93CCA9910F}"/>
              </a:ext>
            </a:extLst>
          </p:cNvPr>
          <p:cNvPicPr>
            <a:picLocks noGrp="1" noChangeAspect="1"/>
          </p:cNvPicPr>
          <p:nvPr>
            <p:ph idx="1"/>
          </p:nvPr>
        </p:nvPicPr>
        <p:blipFill>
          <a:blip r:embed="rId2"/>
          <a:stretch>
            <a:fillRect/>
          </a:stretch>
        </p:blipFill>
        <p:spPr>
          <a:xfrm>
            <a:off x="755576" y="1881803"/>
            <a:ext cx="7776864" cy="3605489"/>
          </a:xfrm>
        </p:spPr>
      </p:pic>
      <p:sp>
        <p:nvSpPr>
          <p:cNvPr id="7" name="TextBox 6">
            <a:extLst>
              <a:ext uri="{FF2B5EF4-FFF2-40B4-BE49-F238E27FC236}">
                <a16:creationId xmlns:a16="http://schemas.microsoft.com/office/drawing/2014/main" id="{0D75ABB3-D0ED-97FE-A693-3CC04148E5EA}"/>
              </a:ext>
            </a:extLst>
          </p:cNvPr>
          <p:cNvSpPr txBox="1"/>
          <p:nvPr/>
        </p:nvSpPr>
        <p:spPr>
          <a:xfrm>
            <a:off x="734975" y="5515340"/>
            <a:ext cx="6124241" cy="369332"/>
          </a:xfrm>
          <a:prstGeom prst="rect">
            <a:avLst/>
          </a:prstGeom>
          <a:noFill/>
        </p:spPr>
        <p:txBody>
          <a:bodyPr wrap="none" rtlCol="0">
            <a:spAutoFit/>
          </a:bodyPr>
          <a:lstStyle/>
          <a:p>
            <a:pPr marL="285750" indent="-285750">
              <a:buFont typeface="Arial" panose="020B0604020202020204" pitchFamily="34" charset="0"/>
              <a:buChar char="•"/>
            </a:pPr>
            <a:r>
              <a:rPr lang="en-US" dirty="0"/>
              <a:t>Smokers get billed much more as compared to non-smokers.</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6328" y="548680"/>
            <a:ext cx="6571343" cy="1224136"/>
          </a:xfrm>
        </p:spPr>
        <p:txBody>
          <a:bodyPr>
            <a:noAutofit/>
          </a:bodyPr>
          <a:lstStyle/>
          <a:p>
            <a:r>
              <a:rPr lang="en-US" sz="2800" dirty="0"/>
              <a:t>D. Region-wise smokers vs Non-smokers analysis with one or more pivot table and charts:</a:t>
            </a:r>
          </a:p>
        </p:txBody>
      </p:sp>
      <p:sp>
        <p:nvSpPr>
          <p:cNvPr id="3" name="Content Placeholder 2"/>
          <p:cNvSpPr>
            <a:spLocks noGrp="1"/>
          </p:cNvSpPr>
          <p:nvPr>
            <p:ph idx="1"/>
          </p:nvPr>
        </p:nvSpPr>
        <p:spPr/>
        <p:txBody>
          <a:bodyPr>
            <a:normAutofit fontScale="85000" lnSpcReduction="20000"/>
          </a:bodyPr>
          <a:lstStyle/>
          <a:p>
            <a:r>
              <a:rPr lang="en-IN" sz="3200" dirty="0">
                <a:latin typeface="Söhne"/>
                <a:ea typeface="Calibri" panose="020F0502020204030204" pitchFamily="34" charset="0"/>
                <a:cs typeface="Calibri" panose="020F0502020204030204" pitchFamily="34" charset="0"/>
              </a:rPr>
              <a:t>Approach used: created the pivot table for the entire data and selecting </a:t>
            </a:r>
            <a:r>
              <a:rPr lang="en-US" sz="3200" dirty="0"/>
              <a:t>Region-wise smokers </a:t>
            </a:r>
            <a:r>
              <a:rPr lang="en-US" sz="3200" dirty="0" err="1"/>
              <a:t>vs</a:t>
            </a:r>
            <a:r>
              <a:rPr lang="en-US" sz="3200" dirty="0"/>
              <a:t> Non-smokers  and dragged into the values and filters field to get the required output  and also created the  pivot chart as well.</a:t>
            </a:r>
          </a:p>
          <a:p>
            <a:endParaRPr lang="en-US" sz="2400" dirty="0"/>
          </a:p>
          <a:p>
            <a:r>
              <a:rPr lang="en-US" sz="2400" dirty="0"/>
              <a:t>Output: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BA77EBF-E46A-C0DA-B555-BB1255030BD9}"/>
              </a:ext>
            </a:extLst>
          </p:cNvPr>
          <p:cNvSpPr>
            <a:spLocks noGrp="1"/>
          </p:cNvSpPr>
          <p:nvPr>
            <p:ph type="title"/>
          </p:nvPr>
        </p:nvSpPr>
        <p:spPr/>
        <p:txBody>
          <a:bodyPr/>
          <a:lstStyle/>
          <a:p>
            <a:r>
              <a:rPr lang="en-US" sz="3200" dirty="0"/>
              <a:t>Region-wise smokers vs Non-smokers:</a:t>
            </a:r>
            <a:endParaRPr lang="en-IN" dirty="0"/>
          </a:p>
        </p:txBody>
      </p:sp>
      <p:pic>
        <p:nvPicPr>
          <p:cNvPr id="8" name="Content Placeholder 7">
            <a:extLst>
              <a:ext uri="{FF2B5EF4-FFF2-40B4-BE49-F238E27FC236}">
                <a16:creationId xmlns:a16="http://schemas.microsoft.com/office/drawing/2014/main" id="{3BF3535E-B458-5CD0-D92C-3889DE793AA1}"/>
              </a:ext>
            </a:extLst>
          </p:cNvPr>
          <p:cNvPicPr>
            <a:picLocks noGrp="1" noChangeAspect="1"/>
          </p:cNvPicPr>
          <p:nvPr>
            <p:ph idx="1"/>
          </p:nvPr>
        </p:nvPicPr>
        <p:blipFill>
          <a:blip r:embed="rId2"/>
          <a:stretch>
            <a:fillRect/>
          </a:stretch>
        </p:blipFill>
        <p:spPr>
          <a:xfrm>
            <a:off x="245798" y="1988840"/>
            <a:ext cx="8536528" cy="3240360"/>
          </a:xfrm>
        </p:spPr>
      </p:pic>
      <p:sp>
        <p:nvSpPr>
          <p:cNvPr id="9" name="TextBox 8">
            <a:extLst>
              <a:ext uri="{FF2B5EF4-FFF2-40B4-BE49-F238E27FC236}">
                <a16:creationId xmlns:a16="http://schemas.microsoft.com/office/drawing/2014/main" id="{0A6A8100-7AB4-0257-C3D5-9D91AD0C0573}"/>
              </a:ext>
            </a:extLst>
          </p:cNvPr>
          <p:cNvSpPr txBox="1"/>
          <p:nvPr/>
        </p:nvSpPr>
        <p:spPr>
          <a:xfrm>
            <a:off x="395536" y="5364285"/>
            <a:ext cx="5683735" cy="646331"/>
          </a:xfrm>
          <a:prstGeom prst="rect">
            <a:avLst/>
          </a:prstGeom>
          <a:noFill/>
        </p:spPr>
        <p:txBody>
          <a:bodyPr wrap="none" rtlCol="0">
            <a:spAutoFit/>
          </a:bodyPr>
          <a:lstStyle/>
          <a:p>
            <a:pPr marL="285750" indent="-285750">
              <a:buFont typeface="Wingdings" panose="05000000000000000000" pitchFamily="2" charset="2"/>
              <a:buChar char="§"/>
            </a:pPr>
            <a:r>
              <a:rPr lang="en-US" dirty="0"/>
              <a:t>There are 20% smokers on average basis, in our sample.</a:t>
            </a:r>
          </a:p>
          <a:p>
            <a:pPr marL="285750" indent="-285750">
              <a:buFont typeface="Wingdings" panose="05000000000000000000" pitchFamily="2" charset="2"/>
              <a:buChar char="§"/>
            </a:pPr>
            <a:r>
              <a:rPr lang="en-US" dirty="0"/>
              <a:t>Southeast Region has the largest no of smokers.</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e. Region-wise charges for smokers vs non-smokers</a:t>
            </a:r>
          </a:p>
        </p:txBody>
      </p:sp>
      <p:sp>
        <p:nvSpPr>
          <p:cNvPr id="3" name="Content Placeholder 2"/>
          <p:cNvSpPr>
            <a:spLocks noGrp="1"/>
          </p:cNvSpPr>
          <p:nvPr>
            <p:ph idx="1"/>
          </p:nvPr>
        </p:nvSpPr>
        <p:spPr/>
        <p:txBody>
          <a:bodyPr>
            <a:normAutofit fontScale="77500" lnSpcReduction="20000"/>
          </a:bodyPr>
          <a:lstStyle/>
          <a:p>
            <a:r>
              <a:rPr lang="en-IN" sz="4000" dirty="0">
                <a:latin typeface="Söhne"/>
                <a:ea typeface="Calibri" panose="020F0502020204030204" pitchFamily="34" charset="0"/>
                <a:cs typeface="Calibri" panose="020F0502020204030204" pitchFamily="34" charset="0"/>
              </a:rPr>
              <a:t>Approach used: created the pivot table for the entire data </a:t>
            </a:r>
            <a:r>
              <a:rPr lang="en-US" sz="4000" dirty="0"/>
              <a:t>Region ,smokers ,</a:t>
            </a:r>
            <a:r>
              <a:rPr lang="en-IN" sz="4000" dirty="0">
                <a:latin typeface="Söhne"/>
                <a:ea typeface="Calibri" panose="020F0502020204030204" pitchFamily="34" charset="0"/>
                <a:cs typeface="Calibri" panose="020F0502020204030204" pitchFamily="34" charset="0"/>
              </a:rPr>
              <a:t> </a:t>
            </a:r>
            <a:r>
              <a:rPr lang="en-US" sz="4000" dirty="0"/>
              <a:t>dragged into the values and filters field to get the required output </a:t>
            </a:r>
          </a:p>
          <a:p>
            <a:endParaRPr lang="en-US" sz="4000" dirty="0"/>
          </a:p>
          <a:p>
            <a:r>
              <a:rPr lang="en-US" sz="4000" dirty="0"/>
              <a:t>Output: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BF29328-128A-BA4E-20CB-37AB4E46DC3C}"/>
              </a:ext>
            </a:extLst>
          </p:cNvPr>
          <p:cNvSpPr>
            <a:spLocks noGrp="1"/>
          </p:cNvSpPr>
          <p:nvPr>
            <p:ph type="title"/>
          </p:nvPr>
        </p:nvSpPr>
        <p:spPr>
          <a:xfrm>
            <a:off x="1443491" y="804521"/>
            <a:ext cx="7016941" cy="968296"/>
          </a:xfrm>
        </p:spPr>
        <p:txBody>
          <a:bodyPr>
            <a:normAutofit fontScale="90000"/>
          </a:bodyPr>
          <a:lstStyle/>
          <a:p>
            <a:r>
              <a:rPr lang="en-US" sz="3200" dirty="0"/>
              <a:t>Region-wise charges for smokers vs non-smokers:</a:t>
            </a:r>
            <a:endParaRPr lang="en-IN" dirty="0"/>
          </a:p>
        </p:txBody>
      </p:sp>
      <p:pic>
        <p:nvPicPr>
          <p:cNvPr id="6" name="Content Placeholder 5">
            <a:extLst>
              <a:ext uri="{FF2B5EF4-FFF2-40B4-BE49-F238E27FC236}">
                <a16:creationId xmlns:a16="http://schemas.microsoft.com/office/drawing/2014/main" id="{CED9A881-5EBE-C8C1-7B16-5CF88F2A0CE1}"/>
              </a:ext>
            </a:extLst>
          </p:cNvPr>
          <p:cNvPicPr>
            <a:picLocks noGrp="1" noChangeAspect="1"/>
          </p:cNvPicPr>
          <p:nvPr>
            <p:ph idx="1"/>
          </p:nvPr>
        </p:nvPicPr>
        <p:blipFill>
          <a:blip r:embed="rId2"/>
          <a:stretch>
            <a:fillRect/>
          </a:stretch>
        </p:blipFill>
        <p:spPr>
          <a:xfrm>
            <a:off x="155251" y="1988840"/>
            <a:ext cx="8818864" cy="3096344"/>
          </a:xfrm>
        </p:spPr>
      </p:pic>
      <p:sp>
        <p:nvSpPr>
          <p:cNvPr id="7" name="TextBox 6">
            <a:extLst>
              <a:ext uri="{FF2B5EF4-FFF2-40B4-BE49-F238E27FC236}">
                <a16:creationId xmlns:a16="http://schemas.microsoft.com/office/drawing/2014/main" id="{717A0F1E-551E-C7EE-485A-700D54272DFE}"/>
              </a:ext>
            </a:extLst>
          </p:cNvPr>
          <p:cNvSpPr txBox="1"/>
          <p:nvPr/>
        </p:nvSpPr>
        <p:spPr>
          <a:xfrm>
            <a:off x="155251" y="5116541"/>
            <a:ext cx="7088415" cy="369332"/>
          </a:xfrm>
          <a:prstGeom prst="rect">
            <a:avLst/>
          </a:prstGeom>
          <a:noFill/>
        </p:spPr>
        <p:txBody>
          <a:bodyPr wrap="none" rtlCol="0">
            <a:spAutoFit/>
          </a:bodyPr>
          <a:lstStyle/>
          <a:p>
            <a:pPr marL="285750" indent="-285750">
              <a:buFont typeface="Wingdings" panose="05000000000000000000" pitchFamily="2" charset="2"/>
              <a:buChar char="§"/>
            </a:pPr>
            <a:r>
              <a:rPr lang="en-US" dirty="0"/>
              <a:t>On an average, the Smokers from Southeast region get billed the most.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6328" y="548680"/>
            <a:ext cx="6886072" cy="1152128"/>
          </a:xfrm>
        </p:spPr>
        <p:txBody>
          <a:bodyPr>
            <a:noAutofit/>
          </a:bodyPr>
          <a:lstStyle/>
          <a:p>
            <a:r>
              <a:rPr lang="en-US" dirty="0"/>
              <a:t>charges got something to do with the number of dependents:</a:t>
            </a:r>
          </a:p>
        </p:txBody>
      </p:sp>
      <p:sp>
        <p:nvSpPr>
          <p:cNvPr id="3" name="Content Placeholder 2"/>
          <p:cNvSpPr>
            <a:spLocks noGrp="1"/>
          </p:cNvSpPr>
          <p:nvPr>
            <p:ph idx="1"/>
          </p:nvPr>
        </p:nvSpPr>
        <p:spPr/>
        <p:txBody>
          <a:bodyPr>
            <a:normAutofit fontScale="92500" lnSpcReduction="10000"/>
          </a:bodyPr>
          <a:lstStyle/>
          <a:p>
            <a:r>
              <a:rPr lang="en-IN" sz="2800" dirty="0">
                <a:latin typeface="Söhne"/>
                <a:ea typeface="Calibri" panose="020F0502020204030204" pitchFamily="34" charset="0"/>
                <a:cs typeface="Calibri" panose="020F0502020204030204" pitchFamily="34" charset="0"/>
              </a:rPr>
              <a:t>Approach used: created the pivot table for the entire data </a:t>
            </a:r>
            <a:r>
              <a:rPr lang="en-US" sz="2800" dirty="0"/>
              <a:t>children and charges ,</a:t>
            </a:r>
            <a:r>
              <a:rPr lang="en-IN" sz="2800" dirty="0">
                <a:latin typeface="Söhne"/>
                <a:ea typeface="Calibri" panose="020F0502020204030204" pitchFamily="34" charset="0"/>
                <a:cs typeface="Calibri" panose="020F0502020204030204" pitchFamily="34" charset="0"/>
              </a:rPr>
              <a:t> </a:t>
            </a:r>
            <a:r>
              <a:rPr lang="en-US" sz="2800" dirty="0"/>
              <a:t>dragged into the values and filters field to get the result to display total values of charges and children count as well.</a:t>
            </a:r>
          </a:p>
          <a:p>
            <a:endParaRPr lang="en-US" sz="2800" dirty="0"/>
          </a:p>
          <a:p>
            <a:r>
              <a:rPr lang="en-US" sz="2800" dirty="0"/>
              <a:t>Output:</a:t>
            </a:r>
          </a:p>
          <a:p>
            <a:endParaRPr lang="en-US" sz="2800" dirty="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ECDDFD-70A8-891E-20F8-AC3C1998C397}"/>
              </a:ext>
            </a:extLst>
          </p:cNvPr>
          <p:cNvSpPr>
            <a:spLocks noGrp="1"/>
          </p:cNvSpPr>
          <p:nvPr>
            <p:ph type="title"/>
          </p:nvPr>
        </p:nvSpPr>
        <p:spPr>
          <a:xfrm>
            <a:off x="1187624" y="1314340"/>
            <a:ext cx="6571343" cy="519682"/>
          </a:xfrm>
        </p:spPr>
        <p:txBody>
          <a:bodyPr>
            <a:normAutofit fontScale="90000"/>
          </a:bodyPr>
          <a:lstStyle/>
          <a:p>
            <a:r>
              <a:rPr lang="en-US" dirty="0"/>
              <a:t>Charges for dependents:</a:t>
            </a:r>
            <a:endParaRPr lang="en-IN" dirty="0"/>
          </a:p>
        </p:txBody>
      </p:sp>
      <p:pic>
        <p:nvPicPr>
          <p:cNvPr id="6" name="Content Placeholder 5">
            <a:extLst>
              <a:ext uri="{FF2B5EF4-FFF2-40B4-BE49-F238E27FC236}">
                <a16:creationId xmlns:a16="http://schemas.microsoft.com/office/drawing/2014/main" id="{C664190D-FA29-C668-F842-68FAAE24F51B}"/>
              </a:ext>
            </a:extLst>
          </p:cNvPr>
          <p:cNvPicPr>
            <a:picLocks noGrp="1" noChangeAspect="1"/>
          </p:cNvPicPr>
          <p:nvPr>
            <p:ph idx="1"/>
          </p:nvPr>
        </p:nvPicPr>
        <p:blipFill>
          <a:blip r:embed="rId2"/>
          <a:stretch>
            <a:fillRect/>
          </a:stretch>
        </p:blipFill>
        <p:spPr>
          <a:xfrm>
            <a:off x="246793" y="1877478"/>
            <a:ext cx="8650414" cy="3406341"/>
          </a:xfrm>
        </p:spPr>
      </p:pic>
      <p:sp>
        <p:nvSpPr>
          <p:cNvPr id="7" name="TextBox 6">
            <a:extLst>
              <a:ext uri="{FF2B5EF4-FFF2-40B4-BE49-F238E27FC236}">
                <a16:creationId xmlns:a16="http://schemas.microsoft.com/office/drawing/2014/main" id="{348807CA-C337-59B4-01D6-BD1D8C29BF99}"/>
              </a:ext>
            </a:extLst>
          </p:cNvPr>
          <p:cNvSpPr txBox="1"/>
          <p:nvPr/>
        </p:nvSpPr>
        <p:spPr>
          <a:xfrm>
            <a:off x="467544" y="5307542"/>
            <a:ext cx="6487673" cy="369332"/>
          </a:xfrm>
          <a:prstGeom prst="rect">
            <a:avLst/>
          </a:prstGeom>
          <a:noFill/>
        </p:spPr>
        <p:txBody>
          <a:bodyPr wrap="none" rtlCol="0">
            <a:spAutoFit/>
          </a:bodyPr>
          <a:lstStyle/>
          <a:p>
            <a:pPr marL="285750" indent="-285750">
              <a:buFont typeface="Wingdings" panose="05000000000000000000" pitchFamily="2" charset="2"/>
              <a:buChar char="§"/>
            </a:pPr>
            <a:r>
              <a:rPr lang="en-US" dirty="0"/>
              <a:t>The claimants with 2 -3 children make more claim on an average.</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g. Do a similar dependants-charges analysis, Region-wise</a:t>
            </a:r>
          </a:p>
        </p:txBody>
      </p:sp>
      <p:sp>
        <p:nvSpPr>
          <p:cNvPr id="3" name="Content Placeholder 2"/>
          <p:cNvSpPr>
            <a:spLocks noGrp="1"/>
          </p:cNvSpPr>
          <p:nvPr>
            <p:ph idx="1"/>
          </p:nvPr>
        </p:nvSpPr>
        <p:spPr/>
        <p:txBody>
          <a:bodyPr>
            <a:normAutofit fontScale="70000" lnSpcReduction="20000"/>
          </a:bodyPr>
          <a:lstStyle/>
          <a:p>
            <a:r>
              <a:rPr lang="en-IN" sz="4000" dirty="0">
                <a:latin typeface="Söhne"/>
                <a:ea typeface="Calibri" panose="020F0502020204030204" pitchFamily="34" charset="0"/>
                <a:cs typeface="Calibri" panose="020F0502020204030204" pitchFamily="34" charset="0"/>
              </a:rPr>
              <a:t>Approach used: created the pivot table for the entire data </a:t>
            </a:r>
            <a:r>
              <a:rPr lang="en-US" sz="4000" dirty="0" err="1"/>
              <a:t>childrens</a:t>
            </a:r>
            <a:r>
              <a:rPr lang="en-US" sz="4000" dirty="0"/>
              <a:t> </a:t>
            </a:r>
            <a:r>
              <a:rPr lang="en-US" sz="4000" dirty="0" err="1"/>
              <a:t>smoker,region</a:t>
            </a:r>
            <a:r>
              <a:rPr lang="en-US" sz="4000" dirty="0"/>
              <a:t> &amp; charges ,</a:t>
            </a:r>
            <a:r>
              <a:rPr lang="en-IN" sz="4000" dirty="0">
                <a:latin typeface="Söhne"/>
                <a:ea typeface="Calibri" panose="020F0502020204030204" pitchFamily="34" charset="0"/>
                <a:cs typeface="Calibri" panose="020F0502020204030204" pitchFamily="34" charset="0"/>
              </a:rPr>
              <a:t> </a:t>
            </a:r>
            <a:r>
              <a:rPr lang="en-US" sz="4000" dirty="0"/>
              <a:t>dragged into the values and filters field to get the result to display total values of charges and </a:t>
            </a:r>
            <a:r>
              <a:rPr lang="en-US" sz="4000" dirty="0" err="1"/>
              <a:t>childrens</a:t>
            </a:r>
            <a:r>
              <a:rPr lang="en-US" sz="4000" dirty="0"/>
              <a:t> count.</a:t>
            </a:r>
          </a:p>
          <a:p>
            <a:r>
              <a:rPr lang="en-US" sz="4000" dirty="0"/>
              <a:t>Output:</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1. A . Identify the categorical and continuous variables</a:t>
            </a:r>
          </a:p>
        </p:txBody>
      </p:sp>
      <p:sp>
        <p:nvSpPr>
          <p:cNvPr id="3" name="Content Placeholder 2"/>
          <p:cNvSpPr>
            <a:spLocks noGrp="1"/>
          </p:cNvSpPr>
          <p:nvPr>
            <p:ph idx="1"/>
          </p:nvPr>
        </p:nvSpPr>
        <p:spPr/>
        <p:txBody>
          <a:bodyPr>
            <a:normAutofit fontScale="85000" lnSpcReduction="20000"/>
          </a:bodyPr>
          <a:lstStyle/>
          <a:p>
            <a:r>
              <a:rPr lang="en-US" dirty="0"/>
              <a:t>Categorical variable</a:t>
            </a:r>
          </a:p>
          <a:p>
            <a:pPr marL="457200" indent="-457200">
              <a:buFont typeface="+mj-lt"/>
              <a:buAutoNum type="arabicPeriod"/>
            </a:pPr>
            <a:r>
              <a:rPr lang="en-US" dirty="0"/>
              <a:t>Sex</a:t>
            </a:r>
          </a:p>
          <a:p>
            <a:pPr marL="457200" indent="-457200">
              <a:buFont typeface="+mj-lt"/>
              <a:buAutoNum type="arabicPeriod"/>
            </a:pPr>
            <a:r>
              <a:rPr lang="en-US" dirty="0"/>
              <a:t>Smoker</a:t>
            </a:r>
          </a:p>
          <a:p>
            <a:pPr marL="457200" indent="-457200">
              <a:buFont typeface="+mj-lt"/>
              <a:buAutoNum type="arabicPeriod"/>
            </a:pPr>
            <a:r>
              <a:rPr lang="en-US" dirty="0"/>
              <a:t>Region</a:t>
            </a:r>
          </a:p>
          <a:p>
            <a:r>
              <a:rPr lang="en-US" dirty="0"/>
              <a:t>Continuous variable</a:t>
            </a:r>
          </a:p>
          <a:p>
            <a:pPr marL="457200" indent="-457200">
              <a:buFont typeface="+mj-lt"/>
              <a:buAutoNum type="arabicPeriod"/>
            </a:pPr>
            <a:r>
              <a:rPr lang="en-US" dirty="0"/>
              <a:t>Age</a:t>
            </a:r>
          </a:p>
          <a:p>
            <a:pPr marL="457200" indent="-457200">
              <a:buFont typeface="+mj-lt"/>
              <a:buAutoNum type="arabicPeriod"/>
            </a:pPr>
            <a:r>
              <a:rPr lang="en-US" dirty="0" err="1"/>
              <a:t>Bmi</a:t>
            </a:r>
            <a:endParaRPr lang="en-US" dirty="0"/>
          </a:p>
          <a:p>
            <a:pPr marL="457200" indent="-457200">
              <a:buFont typeface="+mj-lt"/>
              <a:buAutoNum type="arabicPeriod"/>
            </a:pPr>
            <a:r>
              <a:rPr lang="en-US" dirty="0"/>
              <a:t>Children</a:t>
            </a:r>
          </a:p>
          <a:p>
            <a:pPr marL="457200" indent="-457200">
              <a:buFont typeface="+mj-lt"/>
              <a:buAutoNum type="arabicPeriod"/>
            </a:pPr>
            <a:r>
              <a:rPr lang="en-US" dirty="0"/>
              <a:t>charges</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E211EB8-22F0-6403-A905-C5E7BD0B4887}"/>
              </a:ext>
            </a:extLst>
          </p:cNvPr>
          <p:cNvSpPr>
            <a:spLocks noGrp="1"/>
          </p:cNvSpPr>
          <p:nvPr>
            <p:ph type="title"/>
          </p:nvPr>
        </p:nvSpPr>
        <p:spPr/>
        <p:txBody>
          <a:bodyPr/>
          <a:lstStyle/>
          <a:p>
            <a:r>
              <a:rPr lang="en-US" dirty="0"/>
              <a:t>Region - wise dependents charges analysis:</a:t>
            </a:r>
            <a:endParaRPr lang="en-IN" dirty="0"/>
          </a:p>
        </p:txBody>
      </p:sp>
      <p:pic>
        <p:nvPicPr>
          <p:cNvPr id="6" name="Content Placeholder 5">
            <a:extLst>
              <a:ext uri="{FF2B5EF4-FFF2-40B4-BE49-F238E27FC236}">
                <a16:creationId xmlns:a16="http://schemas.microsoft.com/office/drawing/2014/main" id="{F962D4CE-ED8C-0D1D-67D4-958A8A495756}"/>
              </a:ext>
            </a:extLst>
          </p:cNvPr>
          <p:cNvPicPr>
            <a:picLocks noGrp="1" noChangeAspect="1"/>
          </p:cNvPicPr>
          <p:nvPr>
            <p:ph idx="1"/>
          </p:nvPr>
        </p:nvPicPr>
        <p:blipFill>
          <a:blip r:embed="rId2"/>
          <a:stretch>
            <a:fillRect/>
          </a:stretch>
        </p:blipFill>
        <p:spPr>
          <a:xfrm>
            <a:off x="899592" y="1884223"/>
            <a:ext cx="7272808" cy="3344977"/>
          </a:xfrm>
        </p:spPr>
      </p:pic>
      <p:sp>
        <p:nvSpPr>
          <p:cNvPr id="7" name="TextBox 6">
            <a:extLst>
              <a:ext uri="{FF2B5EF4-FFF2-40B4-BE49-F238E27FC236}">
                <a16:creationId xmlns:a16="http://schemas.microsoft.com/office/drawing/2014/main" id="{EA5E894F-32BB-7437-2E81-38E07E1B5183}"/>
              </a:ext>
            </a:extLst>
          </p:cNvPr>
          <p:cNvSpPr txBox="1"/>
          <p:nvPr/>
        </p:nvSpPr>
        <p:spPr>
          <a:xfrm>
            <a:off x="143508" y="5259668"/>
            <a:ext cx="8856984" cy="923330"/>
          </a:xfrm>
          <a:prstGeom prst="rect">
            <a:avLst/>
          </a:prstGeom>
          <a:noFill/>
        </p:spPr>
        <p:txBody>
          <a:bodyPr wrap="square" rtlCol="0">
            <a:spAutoFit/>
          </a:bodyPr>
          <a:lstStyle/>
          <a:p>
            <a:pPr marL="285750" indent="-285750">
              <a:buFont typeface="Arial" panose="020B0604020202020204" pitchFamily="34" charset="0"/>
              <a:buChar char="•"/>
            </a:pPr>
            <a:r>
              <a:rPr lang="en-US" dirty="0"/>
              <a:t>Three children from the southeast region claims the most insurance money.</a:t>
            </a:r>
          </a:p>
          <a:p>
            <a:pPr marL="285750" indent="-285750">
              <a:buFont typeface="Arial" panose="020B0604020202020204" pitchFamily="34" charset="0"/>
              <a:buChar char="•"/>
            </a:pPr>
            <a:r>
              <a:rPr lang="en-US" dirty="0"/>
              <a:t>Northwest region is the second most claims insurance money at the same three children category. </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 Creating pivot table and chart  by own:</a:t>
            </a:r>
          </a:p>
        </p:txBody>
      </p:sp>
      <p:sp>
        <p:nvSpPr>
          <p:cNvPr id="3" name="Content Placeholder 2"/>
          <p:cNvSpPr>
            <a:spLocks noGrp="1"/>
          </p:cNvSpPr>
          <p:nvPr>
            <p:ph idx="1"/>
          </p:nvPr>
        </p:nvSpPr>
        <p:spPr/>
        <p:txBody>
          <a:bodyPr>
            <a:normAutofit fontScale="77500" lnSpcReduction="20000"/>
          </a:bodyPr>
          <a:lstStyle/>
          <a:p>
            <a:r>
              <a:rPr lang="en-IN" sz="3600" dirty="0">
                <a:latin typeface="Söhne"/>
                <a:ea typeface="Calibri" panose="020F0502020204030204" pitchFamily="34" charset="0"/>
                <a:cs typeface="Calibri" panose="020F0502020204030204" pitchFamily="34" charset="0"/>
              </a:rPr>
              <a:t>Approach used: created the pivot table for the  data </a:t>
            </a:r>
            <a:r>
              <a:rPr lang="en-US" sz="3600" dirty="0">
                <a:latin typeface="Söhne"/>
                <a:ea typeface="Calibri" panose="020F0502020204030204" pitchFamily="34" charset="0"/>
                <a:cs typeface="Calibri" panose="020F0502020204030204" pitchFamily="34" charset="0"/>
              </a:rPr>
              <a:t>charges and</a:t>
            </a:r>
            <a:r>
              <a:rPr lang="en-US" sz="3600" dirty="0"/>
              <a:t> region dragged into the values and filters field to </a:t>
            </a:r>
            <a:r>
              <a:rPr lang="en-US" sz="3600" dirty="0" err="1"/>
              <a:t>seperate</a:t>
            </a:r>
            <a:r>
              <a:rPr lang="en-US" sz="3600" dirty="0"/>
              <a:t> the region wise charges to display expected result with created pivot chart using the pivot table . </a:t>
            </a:r>
          </a:p>
          <a:p>
            <a:r>
              <a:rPr lang="en-US" sz="3600" dirty="0"/>
              <a:t>Output:</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20D0FFE-3E30-E492-6E54-4FA7012089CC}"/>
              </a:ext>
            </a:extLst>
          </p:cNvPr>
          <p:cNvSpPr>
            <a:spLocks noGrp="1"/>
          </p:cNvSpPr>
          <p:nvPr>
            <p:ph type="title"/>
          </p:nvPr>
        </p:nvSpPr>
        <p:spPr/>
        <p:txBody>
          <a:bodyPr/>
          <a:lstStyle/>
          <a:p>
            <a:r>
              <a:rPr lang="en-US" dirty="0"/>
              <a:t>Box plot for region – wise charges:</a:t>
            </a:r>
            <a:endParaRPr lang="en-IN" dirty="0"/>
          </a:p>
        </p:txBody>
      </p:sp>
      <p:pic>
        <p:nvPicPr>
          <p:cNvPr id="9" name="Content Placeholder 8">
            <a:extLst>
              <a:ext uri="{FF2B5EF4-FFF2-40B4-BE49-F238E27FC236}">
                <a16:creationId xmlns:a16="http://schemas.microsoft.com/office/drawing/2014/main" id="{901E7768-8774-1393-3C6D-36998ED5D2FD}"/>
              </a:ext>
            </a:extLst>
          </p:cNvPr>
          <p:cNvPicPr>
            <a:picLocks noGrp="1" noChangeAspect="1"/>
          </p:cNvPicPr>
          <p:nvPr>
            <p:ph idx="1"/>
          </p:nvPr>
        </p:nvPicPr>
        <p:blipFill>
          <a:blip r:embed="rId2"/>
          <a:stretch>
            <a:fillRect/>
          </a:stretch>
        </p:blipFill>
        <p:spPr>
          <a:xfrm>
            <a:off x="334508" y="1870218"/>
            <a:ext cx="8474984" cy="4229992"/>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548680"/>
            <a:ext cx="5832648" cy="1296144"/>
          </a:xfrm>
        </p:spPr>
        <p:txBody>
          <a:bodyPr>
            <a:noAutofit/>
          </a:bodyPr>
          <a:lstStyle/>
          <a:p>
            <a:r>
              <a:rPr lang="en-US" dirty="0"/>
              <a:t>b. understanding from the patterns observed in point (</a:t>
            </a:r>
            <a:r>
              <a:rPr lang="en-US" cap="none" dirty="0"/>
              <a:t>b</a:t>
            </a:r>
            <a:r>
              <a:rPr lang="en-US" dirty="0"/>
              <a:t>):</a:t>
            </a:r>
          </a:p>
        </p:txBody>
      </p:sp>
      <p:sp>
        <p:nvSpPr>
          <p:cNvPr id="3" name="Content Placeholder 2"/>
          <p:cNvSpPr>
            <a:spLocks noGrp="1"/>
          </p:cNvSpPr>
          <p:nvPr>
            <p:ph idx="1"/>
          </p:nvPr>
        </p:nvSpPr>
        <p:spPr/>
        <p:txBody>
          <a:bodyPr>
            <a:normAutofit fontScale="47500" lnSpcReduction="20000"/>
          </a:bodyPr>
          <a:lstStyle/>
          <a:p>
            <a:pPr marL="0" indent="0">
              <a:buNone/>
            </a:pPr>
            <a:r>
              <a:rPr lang="en-IN" sz="2800" b="1" i="1" dirty="0"/>
              <a:t>Insights for histogram of age:</a:t>
            </a:r>
          </a:p>
          <a:p>
            <a:pPr marL="0" indent="0">
              <a:buNone/>
            </a:pPr>
            <a:r>
              <a:rPr lang="en-IN" sz="2800" dirty="0"/>
              <a:t>	 </a:t>
            </a:r>
            <a:r>
              <a:rPr lang="en-US" sz="2800" dirty="0">
                <a:latin typeface="Söhne"/>
              </a:rPr>
              <a:t>The frequencies vary widely across the different bins, ranging from as low as 23 to as high as 69. The highest frequencies appear to occur in the bins around 18, 23, 28, 32, 37, 41, 46, 51, and 55, which may suggest some sort of clustering or concentration of the data. </a:t>
            </a:r>
            <a:endParaRPr lang="en-IN" sz="2800" dirty="0"/>
          </a:p>
          <a:p>
            <a:pPr marL="0" indent="0">
              <a:buNone/>
            </a:pPr>
            <a:r>
              <a:rPr lang="en-IN" sz="2800" b="1" i="1" dirty="0"/>
              <a:t>Insights for histogram of BMI:	</a:t>
            </a:r>
          </a:p>
          <a:p>
            <a:pPr marL="0" indent="0">
              <a:buNone/>
            </a:pPr>
            <a:r>
              <a:rPr lang="en-IN" sz="2800" dirty="0">
                <a:latin typeface="Söhne"/>
              </a:rPr>
              <a:t>	</a:t>
            </a:r>
            <a:r>
              <a:rPr lang="en-US" sz="2800" dirty="0">
                <a:latin typeface="Söhne"/>
              </a:rPr>
              <a:t>The histogram shows that the frequencies increase gradually until around the mid-20s, and then sharply increase until around the mid-30s, after which they gradually decrease. This suggests that the variable may have some sort of bell-shaped or normal distribution, with the highest concentration of values around the mid-20s to mid-30s.</a:t>
            </a:r>
            <a:r>
              <a:rPr lang="en-IN" sz="2800" dirty="0">
                <a:latin typeface="Söhne"/>
              </a:rPr>
              <a:t> </a:t>
            </a:r>
            <a:r>
              <a:rPr lang="en-US" sz="2800" dirty="0">
                <a:latin typeface="Söhne"/>
              </a:rPr>
              <a:t>There are also a few bins with low frequencies that are separated from the main group of bins, particularly around 16-18 and 42-45. These may represent outliers or values that are significantly different from the rest of the data.</a:t>
            </a:r>
            <a:endParaRPr lang="en-IN" sz="2800" dirty="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interpretation for observations made in point (</a:t>
            </a:r>
            <a:r>
              <a:rPr lang="en-US" cap="none" dirty="0"/>
              <a:t>c</a:t>
            </a:r>
            <a:r>
              <a:rPr lang="en-US" dirty="0"/>
              <a:t>)</a:t>
            </a:r>
          </a:p>
        </p:txBody>
      </p:sp>
      <p:sp>
        <p:nvSpPr>
          <p:cNvPr id="3" name="Content Placeholder 2"/>
          <p:cNvSpPr>
            <a:spLocks noGrp="1"/>
          </p:cNvSpPr>
          <p:nvPr>
            <p:ph idx="1"/>
          </p:nvPr>
        </p:nvSpPr>
        <p:spPr/>
        <p:txBody>
          <a:bodyPr>
            <a:normAutofit fontScale="55000" lnSpcReduction="20000"/>
          </a:bodyPr>
          <a:lstStyle/>
          <a:p>
            <a:r>
              <a:rPr lang="en-US" sz="2800" dirty="0">
                <a:latin typeface="Söhne"/>
              </a:rPr>
              <a:t>The histogram for the children variable shows that the majority of the observations have either 0 or 1 children, with 574 and 324 observations respectively. There are also a considerable number of observations with 2 children (240) and 3 children (157), while the frequency of observations with 4 or more children gradually decreases. </a:t>
            </a:r>
          </a:p>
          <a:p>
            <a:r>
              <a:rPr lang="en-US" sz="2800" dirty="0">
                <a:latin typeface="Söhne"/>
              </a:rPr>
              <a:t>There are 18 observations that fall into the "More" category, indicating that there are a few cases where the number of children is much larger than the average. </a:t>
            </a:r>
          </a:p>
          <a:p>
            <a:r>
              <a:rPr lang="en-US" sz="2800" dirty="0">
                <a:latin typeface="Söhne"/>
              </a:rPr>
              <a:t>Overall, the histogram suggests that the data is skewed towards smaller numbers of children and that the distribution has a long tail towards larger numbers of children.</a:t>
            </a:r>
            <a:endParaRPr lang="en-IN" sz="2800" dirty="0"/>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229600" cy="5753120"/>
          </a:xfrm>
        </p:spPr>
        <p:txBody>
          <a:bodyPr>
            <a:normAutofit fontScale="77500" lnSpcReduction="20000"/>
          </a:bodyPr>
          <a:lstStyle/>
          <a:p>
            <a:r>
              <a:rPr lang="en-IN" sz="4000" dirty="0"/>
              <a:t>Insights for histogram of charges:</a:t>
            </a:r>
            <a:endParaRPr lang="en-US" sz="2800" dirty="0">
              <a:latin typeface="Söhne"/>
            </a:endParaRPr>
          </a:p>
          <a:p>
            <a:r>
              <a:rPr lang="en-US" sz="2800" dirty="0">
                <a:latin typeface="Söhne"/>
              </a:rPr>
              <a:t>The histogram of charges variable shows the distribution of the medical charges paid by patients. The majority of patients (around 60%) had charges between 0 and 15,000 dollars, with the highest frequency occurring between 2,500 and 10,000 dollars. </a:t>
            </a:r>
          </a:p>
          <a:p>
            <a:r>
              <a:rPr lang="en-US" sz="2800" dirty="0">
                <a:latin typeface="Söhne"/>
              </a:rPr>
              <a:t>There is a significant drop in the number of patients with charges over 15,000 dollars, with only a small percentage of patients having charges above 30,000 dollars. This suggests that most patients have relatively low charges, while a few patients have very high charges. </a:t>
            </a:r>
          </a:p>
          <a:p>
            <a:r>
              <a:rPr lang="en-US" sz="2800" dirty="0">
                <a:latin typeface="Söhne"/>
              </a:rPr>
              <a:t>The distribution appears to be skewed to the right, with a long tail on the higher end, indicating that a few patients had exceptionally high charges compared to the majority of patients.</a:t>
            </a:r>
            <a:endParaRPr lang="en-IN" sz="2800" dirty="0"/>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764704"/>
            <a:ext cx="7102096" cy="1080120"/>
          </a:xfrm>
        </p:spPr>
        <p:txBody>
          <a:bodyPr>
            <a:normAutofit fontScale="90000"/>
          </a:bodyPr>
          <a:lstStyle/>
          <a:p>
            <a:r>
              <a:rPr lang="en-US" sz="2800" dirty="0">
                <a:solidFill>
                  <a:schemeClr val="tx1"/>
                </a:solidFill>
              </a:rPr>
              <a:t>TASK 2</a:t>
            </a:r>
            <a:r>
              <a:rPr lang="en-US" sz="2800" dirty="0"/>
              <a:t>. Edit the data as following, to obtain dummy variables:</a:t>
            </a:r>
            <a:br>
              <a:rPr lang="en-US" sz="2800" dirty="0"/>
            </a:br>
            <a:r>
              <a:rPr lang="en-US" sz="2800" dirty="0"/>
              <a:t>a. replace  male with 1 and female  with 0:</a:t>
            </a:r>
          </a:p>
        </p:txBody>
      </p:sp>
      <p:sp>
        <p:nvSpPr>
          <p:cNvPr id="3" name="Content Placeholder 2"/>
          <p:cNvSpPr>
            <a:spLocks noGrp="1"/>
          </p:cNvSpPr>
          <p:nvPr>
            <p:ph idx="1"/>
          </p:nvPr>
        </p:nvSpPr>
        <p:spPr/>
        <p:txBody>
          <a:bodyPr>
            <a:normAutofit fontScale="85000" lnSpcReduction="10000"/>
          </a:bodyPr>
          <a:lstStyle/>
          <a:p>
            <a:r>
              <a:rPr lang="en-IN" sz="2800" dirty="0">
                <a:latin typeface="Söhne"/>
                <a:ea typeface="Calibri" panose="020F0502020204030204" pitchFamily="34" charset="0"/>
                <a:cs typeface="Calibri" panose="020F0502020204030204" pitchFamily="34" charset="0"/>
              </a:rPr>
              <a:t>Approach used: </a:t>
            </a:r>
            <a:r>
              <a:rPr lang="en-IN" sz="2400" dirty="0">
                <a:latin typeface="Söhne"/>
                <a:ea typeface="Calibri" panose="020F0502020204030204" pitchFamily="34" charset="0"/>
                <a:cs typeface="Calibri" panose="020F0502020204030204" pitchFamily="34" charset="0"/>
              </a:rPr>
              <a:t>a. done replacing</a:t>
            </a:r>
            <a:r>
              <a:rPr lang="en-US" sz="2400" dirty="0"/>
              <a:t> </a:t>
            </a:r>
            <a:r>
              <a:rPr lang="en-US" dirty="0"/>
              <a:t>all the “Males” with “1” and “Females” with “0”, creating numerical entries for  gender using  find and replace option got used. .</a:t>
            </a:r>
          </a:p>
          <a:p>
            <a:r>
              <a:rPr lang="en-US" dirty="0"/>
              <a:t>B. Smoker: done Replacing all the “Smokers” with “1” and “Non-smokers” with “0” using find and replace option got used.</a:t>
            </a:r>
          </a:p>
          <a:p>
            <a:r>
              <a:rPr lang="en-US" dirty="0"/>
              <a:t>C. Region: for  region also same  thing has been done with numeric values but if else method got used for expected result.</a:t>
            </a:r>
          </a:p>
          <a:p>
            <a:r>
              <a:rPr lang="en-US" dirty="0"/>
              <a:t>Output:</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8229600" cy="642938"/>
          </a:xfrm>
        </p:spPr>
        <p:txBody>
          <a:bodyPr>
            <a:normAutofit fontScale="90000"/>
          </a:bodyPr>
          <a:lstStyle/>
          <a:p>
            <a:r>
              <a:rPr lang="en-US" dirty="0"/>
              <a:t>Replaced the value of sex and smokers:</a:t>
            </a:r>
          </a:p>
        </p:txBody>
      </p:sp>
      <p:pic>
        <p:nvPicPr>
          <p:cNvPr id="8" name="Picture 7">
            <a:extLst>
              <a:ext uri="{FF2B5EF4-FFF2-40B4-BE49-F238E27FC236}">
                <a16:creationId xmlns:a16="http://schemas.microsoft.com/office/drawing/2014/main" id="{2D1C71A6-CBE7-10EF-6C04-202EEA95487F}"/>
              </a:ext>
            </a:extLst>
          </p:cNvPr>
          <p:cNvPicPr>
            <a:picLocks noChangeAspect="1"/>
          </p:cNvPicPr>
          <p:nvPr/>
        </p:nvPicPr>
        <p:blipFill>
          <a:blip r:embed="rId2"/>
          <a:stretch>
            <a:fillRect/>
          </a:stretch>
        </p:blipFill>
        <p:spPr>
          <a:xfrm>
            <a:off x="1475656" y="579276"/>
            <a:ext cx="5112568" cy="5699447"/>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8229600" cy="500063"/>
          </a:xfrm>
        </p:spPr>
        <p:txBody>
          <a:bodyPr>
            <a:normAutofit fontScale="90000"/>
          </a:bodyPr>
          <a:lstStyle/>
          <a:p>
            <a:r>
              <a:rPr lang="en-US" dirty="0"/>
              <a:t>Replaced the value of region:</a:t>
            </a:r>
            <a:endParaRPr lang="en-US" dirty="0">
              <a:solidFill>
                <a:schemeClr val="tx1"/>
              </a:solidFill>
            </a:endParaRPr>
          </a:p>
        </p:txBody>
      </p:sp>
      <p:pic>
        <p:nvPicPr>
          <p:cNvPr id="7" name="Picture 6">
            <a:extLst>
              <a:ext uri="{FF2B5EF4-FFF2-40B4-BE49-F238E27FC236}">
                <a16:creationId xmlns:a16="http://schemas.microsoft.com/office/drawing/2014/main" id="{32BEE939-B8F2-0AC6-C955-82A4AA491E42}"/>
              </a:ext>
            </a:extLst>
          </p:cNvPr>
          <p:cNvPicPr>
            <a:picLocks noChangeAspect="1"/>
          </p:cNvPicPr>
          <p:nvPr/>
        </p:nvPicPr>
        <p:blipFill>
          <a:blip r:embed="rId2"/>
          <a:stretch>
            <a:fillRect/>
          </a:stretch>
        </p:blipFill>
        <p:spPr>
          <a:xfrm>
            <a:off x="1403648" y="620688"/>
            <a:ext cx="4957700" cy="573405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a:solidFill>
                  <a:schemeClr val="tx1"/>
                </a:solidFill>
              </a:rPr>
              <a:t>TASK</a:t>
            </a:r>
            <a:r>
              <a:rPr lang="en-US" sz="2800" dirty="0"/>
              <a:t> </a:t>
            </a:r>
            <a:r>
              <a:rPr lang="en-US" sz="2800" dirty="0">
                <a:solidFill>
                  <a:schemeClr val="tx1"/>
                </a:solidFill>
              </a:rPr>
              <a:t>3</a:t>
            </a:r>
            <a:r>
              <a:rPr lang="en-US" sz="2800" dirty="0"/>
              <a:t>.descriptive summary analysis for the edited data  and regression analysis data</a:t>
            </a:r>
          </a:p>
        </p:txBody>
      </p:sp>
      <p:sp>
        <p:nvSpPr>
          <p:cNvPr id="3" name="Content Placeholder 2"/>
          <p:cNvSpPr>
            <a:spLocks noGrp="1"/>
          </p:cNvSpPr>
          <p:nvPr>
            <p:ph idx="1"/>
          </p:nvPr>
        </p:nvSpPr>
        <p:spPr/>
        <p:txBody>
          <a:bodyPr>
            <a:normAutofit fontScale="55000" lnSpcReduction="20000"/>
          </a:bodyPr>
          <a:lstStyle/>
          <a:p>
            <a:r>
              <a:rPr lang="en-US" sz="2800" dirty="0"/>
              <a:t>Interpretation for the regression analysis of the edited data:</a:t>
            </a:r>
          </a:p>
          <a:p>
            <a:r>
              <a:rPr lang="en-US" sz="2800" dirty="0"/>
              <a:t>﻿﻿Age: As the age increases, the insurance charges also increase</a:t>
            </a:r>
          </a:p>
          <a:p>
            <a:r>
              <a:rPr lang="en-US" sz="2800" dirty="0"/>
              <a:t>﻿BMI: As BMI increases, the insurance charges also increase.</a:t>
            </a:r>
            <a:br>
              <a:rPr lang="en-US" sz="2800" dirty="0"/>
            </a:br>
            <a:r>
              <a:rPr lang="en-US" sz="2800" dirty="0"/>
              <a:t>Children: The number of children leads to higher insurance charges.</a:t>
            </a:r>
          </a:p>
          <a:p>
            <a:r>
              <a:rPr lang="en-US" sz="2800" dirty="0"/>
              <a:t>﻿﻿Smoker: The increase in number of smokers leads to significantly higher insurance charges compared to non-smokers.</a:t>
            </a:r>
          </a:p>
          <a:p>
            <a:r>
              <a:rPr lang="en-US" sz="2800" dirty="0"/>
              <a:t>﻿Region: The Southeast and Southwest regions are associated with significantly lower insurance charges compared to the Northwest region</a:t>
            </a:r>
          </a:p>
          <a:p>
            <a:r>
              <a:rPr lang="en-US" sz="2800" dirty="0"/>
              <a:t>﻿﻿Sex: As sex increase, the insurance charges decrease. The variable "sex" does not significantly influence the insurance charges.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1.b. Histograms and box plot with correlation</a:t>
            </a:r>
          </a:p>
        </p:txBody>
      </p:sp>
      <p:sp>
        <p:nvSpPr>
          <p:cNvPr id="3" name="Content Placeholder 2"/>
          <p:cNvSpPr>
            <a:spLocks noGrp="1"/>
          </p:cNvSpPr>
          <p:nvPr>
            <p:ph idx="1"/>
          </p:nvPr>
        </p:nvSpPr>
        <p:spPr/>
        <p:txBody>
          <a:bodyPr>
            <a:normAutofit fontScale="70000" lnSpcReduction="20000"/>
          </a:bodyPr>
          <a:lstStyle/>
          <a:p>
            <a:r>
              <a:rPr lang="en-IN" sz="2800" dirty="0">
                <a:latin typeface="Söhne"/>
                <a:ea typeface="Calibri" panose="020F0502020204030204" pitchFamily="34" charset="0"/>
                <a:cs typeface="Calibri" panose="020F0502020204030204" pitchFamily="34" charset="0"/>
              </a:rPr>
              <a:t>Approach used: By selecting age in the given insurance data -&gt; creating histogram and box plot to analyse the data using data analysis tab in menu with bin frequency &amp; chart as well.</a:t>
            </a:r>
          </a:p>
          <a:p>
            <a:r>
              <a:rPr lang="en-IN" sz="2800" dirty="0">
                <a:latin typeface="Söhne"/>
                <a:cs typeface="Calibri" panose="020F0502020204030204" pitchFamily="34" charset="0"/>
              </a:rPr>
              <a:t>And same approach used for all other data which is present in the </a:t>
            </a:r>
            <a:r>
              <a:rPr lang="en-IN" sz="2800" dirty="0">
                <a:latin typeface="Söhne"/>
                <a:ea typeface="Calibri" panose="020F0502020204030204" pitchFamily="34" charset="0"/>
                <a:cs typeface="Calibri" panose="020F0502020204030204" pitchFamily="34" charset="0"/>
              </a:rPr>
              <a:t>insurance data</a:t>
            </a:r>
            <a:r>
              <a:rPr lang="en-IN" sz="2800" dirty="0">
                <a:latin typeface="Söhne"/>
                <a:cs typeface="Calibri" panose="020F0502020204030204" pitchFamily="34" charset="0"/>
              </a:rPr>
              <a:t> for BMI, Children &amp; charges .</a:t>
            </a:r>
          </a:p>
          <a:p>
            <a:endParaRPr lang="en-IN" sz="2800" dirty="0">
              <a:latin typeface="Söhne"/>
              <a:cs typeface="Calibri" panose="020F0502020204030204" pitchFamily="34" charset="0"/>
            </a:endParaRPr>
          </a:p>
          <a:p>
            <a:r>
              <a:rPr lang="en-IN" sz="2800" dirty="0">
                <a:latin typeface="Söhne"/>
                <a:cs typeface="Calibri" panose="020F0502020204030204" pitchFamily="34" charset="0"/>
              </a:rPr>
              <a:t>Output:</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D5DAD06-550F-D815-7BA6-FA6FD4184FFC}"/>
              </a:ext>
            </a:extLst>
          </p:cNvPr>
          <p:cNvSpPr>
            <a:spLocks noGrp="1"/>
          </p:cNvSpPr>
          <p:nvPr>
            <p:ph type="title"/>
          </p:nvPr>
        </p:nvSpPr>
        <p:spPr>
          <a:xfrm>
            <a:off x="1286328" y="908720"/>
            <a:ext cx="6571343" cy="576064"/>
          </a:xfrm>
        </p:spPr>
        <p:txBody>
          <a:bodyPr/>
          <a:lstStyle/>
          <a:p>
            <a:r>
              <a:rPr lang="en-US" dirty="0"/>
              <a:t>Edited data:</a:t>
            </a:r>
            <a:endParaRPr lang="en-IN" dirty="0"/>
          </a:p>
        </p:txBody>
      </p:sp>
      <p:pic>
        <p:nvPicPr>
          <p:cNvPr id="6" name="Content Placeholder 5">
            <a:extLst>
              <a:ext uri="{FF2B5EF4-FFF2-40B4-BE49-F238E27FC236}">
                <a16:creationId xmlns:a16="http://schemas.microsoft.com/office/drawing/2014/main" id="{32651554-9EC9-41FB-3684-A96B54B14996}"/>
              </a:ext>
            </a:extLst>
          </p:cNvPr>
          <p:cNvPicPr>
            <a:picLocks noGrp="1" noChangeAspect="1"/>
          </p:cNvPicPr>
          <p:nvPr>
            <p:ph idx="1"/>
          </p:nvPr>
        </p:nvPicPr>
        <p:blipFill>
          <a:blip r:embed="rId2"/>
          <a:stretch>
            <a:fillRect/>
          </a:stretch>
        </p:blipFill>
        <p:spPr>
          <a:xfrm>
            <a:off x="1169009" y="1962401"/>
            <a:ext cx="7003391" cy="4599517"/>
          </a:xfr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E310D33-42D0-AF13-FB8F-7B16955348A5}"/>
              </a:ext>
            </a:extLst>
          </p:cNvPr>
          <p:cNvSpPr>
            <a:spLocks noGrp="1"/>
          </p:cNvSpPr>
          <p:nvPr>
            <p:ph type="title"/>
          </p:nvPr>
        </p:nvSpPr>
        <p:spPr/>
        <p:txBody>
          <a:bodyPr/>
          <a:lstStyle/>
          <a:p>
            <a:r>
              <a:rPr lang="en-US" dirty="0"/>
              <a:t>Descriptive statistics for edited data:</a:t>
            </a:r>
            <a:endParaRPr lang="en-IN" dirty="0"/>
          </a:p>
        </p:txBody>
      </p:sp>
      <p:pic>
        <p:nvPicPr>
          <p:cNvPr id="6" name="Content Placeholder 5">
            <a:extLst>
              <a:ext uri="{FF2B5EF4-FFF2-40B4-BE49-F238E27FC236}">
                <a16:creationId xmlns:a16="http://schemas.microsoft.com/office/drawing/2014/main" id="{C6D18091-7ABF-5290-2EAB-6394824510BB}"/>
              </a:ext>
            </a:extLst>
          </p:cNvPr>
          <p:cNvPicPr>
            <a:picLocks noGrp="1" noChangeAspect="1"/>
          </p:cNvPicPr>
          <p:nvPr>
            <p:ph idx="1"/>
          </p:nvPr>
        </p:nvPicPr>
        <p:blipFill>
          <a:blip r:embed="rId2"/>
          <a:stretch>
            <a:fillRect/>
          </a:stretch>
        </p:blipFill>
        <p:spPr>
          <a:xfrm>
            <a:off x="170043" y="2060848"/>
            <a:ext cx="8803914" cy="3240360"/>
          </a:xfr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6E84D1-40A8-D93D-91F9-3E7E84948BE5}"/>
              </a:ext>
            </a:extLst>
          </p:cNvPr>
          <p:cNvSpPr>
            <a:spLocks noGrp="1"/>
          </p:cNvSpPr>
          <p:nvPr>
            <p:ph type="title"/>
          </p:nvPr>
        </p:nvSpPr>
        <p:spPr/>
        <p:txBody>
          <a:bodyPr/>
          <a:lstStyle/>
          <a:p>
            <a:r>
              <a:rPr lang="en-US" dirty="0"/>
              <a:t>Regression analysis for edited data:</a:t>
            </a:r>
            <a:endParaRPr lang="en-IN" dirty="0"/>
          </a:p>
        </p:txBody>
      </p:sp>
      <p:pic>
        <p:nvPicPr>
          <p:cNvPr id="6" name="Content Placeholder 5">
            <a:extLst>
              <a:ext uri="{FF2B5EF4-FFF2-40B4-BE49-F238E27FC236}">
                <a16:creationId xmlns:a16="http://schemas.microsoft.com/office/drawing/2014/main" id="{076983BE-5D31-D54C-36AE-1B4A872BA49D}"/>
              </a:ext>
            </a:extLst>
          </p:cNvPr>
          <p:cNvPicPr>
            <a:picLocks noGrp="1" noChangeAspect="1"/>
          </p:cNvPicPr>
          <p:nvPr>
            <p:ph idx="1"/>
          </p:nvPr>
        </p:nvPicPr>
        <p:blipFill>
          <a:blip r:embed="rId2"/>
          <a:stretch>
            <a:fillRect/>
          </a:stretch>
        </p:blipFill>
        <p:spPr>
          <a:xfrm>
            <a:off x="452614" y="1988840"/>
            <a:ext cx="8238771" cy="3724376"/>
          </a:xfr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E9ACD-E878-1238-D923-D0724D08D5E5}"/>
              </a:ext>
            </a:extLst>
          </p:cNvPr>
          <p:cNvSpPr>
            <a:spLocks noGrp="1"/>
          </p:cNvSpPr>
          <p:nvPr>
            <p:ph type="title"/>
          </p:nvPr>
        </p:nvSpPr>
        <p:spPr>
          <a:xfrm>
            <a:off x="1286328" y="1268760"/>
            <a:ext cx="6571343" cy="587134"/>
          </a:xfrm>
        </p:spPr>
        <p:txBody>
          <a:bodyPr/>
          <a:lstStyle/>
          <a:p>
            <a:r>
              <a:rPr lang="en-US" dirty="0"/>
              <a:t>Interpretation:</a:t>
            </a:r>
            <a:endParaRPr lang="en-IN" dirty="0"/>
          </a:p>
        </p:txBody>
      </p:sp>
      <p:sp>
        <p:nvSpPr>
          <p:cNvPr id="3" name="Content Placeholder 2">
            <a:extLst>
              <a:ext uri="{FF2B5EF4-FFF2-40B4-BE49-F238E27FC236}">
                <a16:creationId xmlns:a16="http://schemas.microsoft.com/office/drawing/2014/main" id="{5F285A64-70F8-EBFB-5A26-6D442D2C9FCF}"/>
              </a:ext>
            </a:extLst>
          </p:cNvPr>
          <p:cNvSpPr>
            <a:spLocks noGrp="1"/>
          </p:cNvSpPr>
          <p:nvPr>
            <p:ph idx="1"/>
          </p:nvPr>
        </p:nvSpPr>
        <p:spPr/>
        <p:txBody>
          <a:bodyPr>
            <a:normAutofit fontScale="77500" lnSpcReduction="20000"/>
          </a:bodyPr>
          <a:lstStyle/>
          <a:p>
            <a:r>
              <a:rPr lang="en-US" dirty="0"/>
              <a:t>On checking the normality plot we see the data is not a perfectly normal-distributed, because we saw many outliers; these outliers could be natural outliers.</a:t>
            </a:r>
          </a:p>
          <a:p>
            <a:r>
              <a:rPr lang="en-US" dirty="0"/>
              <a:t>R-square values are good enough for real-life case study.</a:t>
            </a:r>
          </a:p>
          <a:p>
            <a:r>
              <a:rPr lang="en-US" dirty="0"/>
              <a:t>The observation for regions is to be interpreted w.r.t 'northeast' region.</a:t>
            </a:r>
          </a:p>
          <a:p>
            <a:r>
              <a:rPr lang="en-US" dirty="0"/>
              <a:t>We observe that charges for southeast region reduces wr.r.t northeast region, contrary to our expectation from EDA.</a:t>
            </a:r>
          </a:p>
          <a:p>
            <a:r>
              <a:rPr lang="en-US" dirty="0"/>
              <a:t>“Northwest” and “sex” variables are insignificant.</a:t>
            </a:r>
          </a:p>
          <a:p>
            <a:r>
              <a:rPr lang="en-US" dirty="0"/>
              <a:t>We should try another regression analysis with "northwest" and "sex" variables dropped.</a:t>
            </a:r>
            <a:endParaRPr lang="en-IN" dirty="0"/>
          </a:p>
        </p:txBody>
      </p:sp>
    </p:spTree>
    <p:extLst>
      <p:ext uri="{BB962C8B-B14F-4D97-AF65-F5344CB8AC3E}">
        <p14:creationId xmlns:p14="http://schemas.microsoft.com/office/powerpoint/2010/main" val="4898672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1827B-1A61-1583-A6C0-2D8D2FC1FD19}"/>
              </a:ext>
            </a:extLst>
          </p:cNvPr>
          <p:cNvSpPr>
            <a:spLocks noGrp="1"/>
          </p:cNvSpPr>
          <p:nvPr>
            <p:ph type="title"/>
          </p:nvPr>
        </p:nvSpPr>
        <p:spPr/>
        <p:txBody>
          <a:bodyPr/>
          <a:lstStyle/>
          <a:p>
            <a:r>
              <a:rPr lang="en-US" dirty="0"/>
              <a:t>After dropped the variables northwest &amp; sex:</a:t>
            </a:r>
            <a:endParaRPr lang="en-IN" dirty="0"/>
          </a:p>
        </p:txBody>
      </p:sp>
      <p:pic>
        <p:nvPicPr>
          <p:cNvPr id="9" name="Content Placeholder 8">
            <a:extLst>
              <a:ext uri="{FF2B5EF4-FFF2-40B4-BE49-F238E27FC236}">
                <a16:creationId xmlns:a16="http://schemas.microsoft.com/office/drawing/2014/main" id="{A2A6D2F7-6EA0-A4AB-23C5-5E5901454013}"/>
              </a:ext>
            </a:extLst>
          </p:cNvPr>
          <p:cNvPicPr>
            <a:picLocks noGrp="1" noChangeAspect="1"/>
          </p:cNvPicPr>
          <p:nvPr>
            <p:ph idx="1"/>
          </p:nvPr>
        </p:nvPicPr>
        <p:blipFill>
          <a:blip r:embed="rId2"/>
          <a:stretch>
            <a:fillRect/>
          </a:stretch>
        </p:blipFill>
        <p:spPr>
          <a:xfrm>
            <a:off x="1907704" y="1988840"/>
            <a:ext cx="4752528" cy="4365203"/>
          </a:xfrm>
        </p:spPr>
      </p:pic>
    </p:spTree>
    <p:extLst>
      <p:ext uri="{BB962C8B-B14F-4D97-AF65-F5344CB8AC3E}">
        <p14:creationId xmlns:p14="http://schemas.microsoft.com/office/powerpoint/2010/main" val="32392031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6F3CA-52BB-86BF-7A31-D4D313199D9C}"/>
              </a:ext>
            </a:extLst>
          </p:cNvPr>
          <p:cNvSpPr>
            <a:spLocks noGrp="1"/>
          </p:cNvSpPr>
          <p:nvPr>
            <p:ph type="title"/>
          </p:nvPr>
        </p:nvSpPr>
        <p:spPr/>
        <p:txBody>
          <a:bodyPr/>
          <a:lstStyle/>
          <a:p>
            <a:r>
              <a:rPr lang="en-US" dirty="0"/>
              <a:t>Regression analysis - 2</a:t>
            </a:r>
            <a:endParaRPr lang="en-IN" dirty="0"/>
          </a:p>
        </p:txBody>
      </p:sp>
      <p:pic>
        <p:nvPicPr>
          <p:cNvPr id="5" name="Content Placeholder 4">
            <a:extLst>
              <a:ext uri="{FF2B5EF4-FFF2-40B4-BE49-F238E27FC236}">
                <a16:creationId xmlns:a16="http://schemas.microsoft.com/office/drawing/2014/main" id="{554E0658-882D-6393-B2B9-44DA798A4661}"/>
              </a:ext>
            </a:extLst>
          </p:cNvPr>
          <p:cNvPicPr>
            <a:picLocks noGrp="1" noChangeAspect="1"/>
          </p:cNvPicPr>
          <p:nvPr>
            <p:ph idx="1"/>
          </p:nvPr>
        </p:nvPicPr>
        <p:blipFill>
          <a:blip r:embed="rId2"/>
          <a:stretch>
            <a:fillRect/>
          </a:stretch>
        </p:blipFill>
        <p:spPr>
          <a:xfrm>
            <a:off x="971600" y="1916832"/>
            <a:ext cx="7272808" cy="4534333"/>
          </a:xfrm>
        </p:spPr>
      </p:pic>
    </p:spTree>
    <p:extLst>
      <p:ext uri="{BB962C8B-B14F-4D97-AF65-F5344CB8AC3E}">
        <p14:creationId xmlns:p14="http://schemas.microsoft.com/office/powerpoint/2010/main" val="5739292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D42B3-8B6C-9C3B-FF77-3F08C8B8C8CF}"/>
              </a:ext>
            </a:extLst>
          </p:cNvPr>
          <p:cNvSpPr>
            <a:spLocks noGrp="1"/>
          </p:cNvSpPr>
          <p:nvPr>
            <p:ph type="title"/>
          </p:nvPr>
        </p:nvSpPr>
        <p:spPr>
          <a:xfrm>
            <a:off x="1187624" y="1196752"/>
            <a:ext cx="6571343" cy="680264"/>
          </a:xfrm>
        </p:spPr>
        <p:txBody>
          <a:bodyPr/>
          <a:lstStyle/>
          <a:p>
            <a:r>
              <a:rPr lang="en-US" dirty="0"/>
              <a:t>Interpretation:</a:t>
            </a:r>
            <a:endParaRPr lang="en-IN" dirty="0"/>
          </a:p>
        </p:txBody>
      </p:sp>
      <p:sp>
        <p:nvSpPr>
          <p:cNvPr id="3" name="Content Placeholder 2">
            <a:extLst>
              <a:ext uri="{FF2B5EF4-FFF2-40B4-BE49-F238E27FC236}">
                <a16:creationId xmlns:a16="http://schemas.microsoft.com/office/drawing/2014/main" id="{976D46F2-9C4D-C9AD-B831-5C5896D856BB}"/>
              </a:ext>
            </a:extLst>
          </p:cNvPr>
          <p:cNvSpPr>
            <a:spLocks noGrp="1"/>
          </p:cNvSpPr>
          <p:nvPr>
            <p:ph idx="1"/>
          </p:nvPr>
        </p:nvSpPr>
        <p:spPr/>
        <p:txBody>
          <a:bodyPr>
            <a:normAutofit fontScale="92500"/>
          </a:bodyPr>
          <a:lstStyle/>
          <a:p>
            <a:r>
              <a:rPr lang="en-US" dirty="0"/>
              <a:t>smoker, age, </a:t>
            </a:r>
            <a:r>
              <a:rPr lang="en-US" dirty="0" err="1"/>
              <a:t>bmi</a:t>
            </a:r>
            <a:r>
              <a:rPr lang="en-US" dirty="0"/>
              <a:t>, no. of children are important variables in that order of their t-stat values.</a:t>
            </a:r>
          </a:p>
          <a:p>
            <a:r>
              <a:rPr lang="en-US" dirty="0"/>
              <a:t>southeast region has a negative relation with charges (this is </a:t>
            </a:r>
            <a:r>
              <a:rPr lang="en-US" dirty="0" err="1"/>
              <a:t>w.r.t.</a:t>
            </a:r>
            <a:r>
              <a:rPr lang="en-US" dirty="0"/>
              <a:t> northeast), meaning people from this region claim lesser than others.</a:t>
            </a:r>
          </a:p>
          <a:p>
            <a:r>
              <a:rPr lang="en-US" dirty="0"/>
              <a:t>southwest region doesn't come out to be a significant variable.</a:t>
            </a:r>
          </a:p>
          <a:p>
            <a:r>
              <a:rPr lang="en-US" dirty="0" err="1"/>
              <a:t>Standardised</a:t>
            </a:r>
            <a:r>
              <a:rPr lang="en-US" dirty="0"/>
              <a:t> residuals show no deviating pattern, means there is no </a:t>
            </a:r>
            <a:r>
              <a:rPr lang="en-US" dirty="0" err="1"/>
              <a:t>heteroscadasticity</a:t>
            </a:r>
            <a:r>
              <a:rPr lang="en-US" dirty="0"/>
              <a:t>.</a:t>
            </a:r>
            <a:endParaRPr lang="en-IN" dirty="0"/>
          </a:p>
        </p:txBody>
      </p:sp>
    </p:spTree>
    <p:extLst>
      <p:ext uri="{BB962C8B-B14F-4D97-AF65-F5344CB8AC3E}">
        <p14:creationId xmlns:p14="http://schemas.microsoft.com/office/powerpoint/2010/main" val="14218798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14810" y="3643314"/>
            <a:ext cx="6072230" cy="646331"/>
          </a:xfrm>
          <a:prstGeom prst="rect">
            <a:avLst/>
          </a:prstGeom>
          <a:noFill/>
        </p:spPr>
        <p:txBody>
          <a:bodyPr wrap="square" rtlCol="0">
            <a:spAutoFit/>
          </a:bodyPr>
          <a:lstStyle/>
          <a:p>
            <a:r>
              <a:rPr lang="en-US" sz="3600" dirty="0"/>
              <a:t>END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1655307-0212-A90F-941E-D7EAFB21E10A}"/>
              </a:ext>
            </a:extLst>
          </p:cNvPr>
          <p:cNvSpPr>
            <a:spLocks noGrp="1"/>
          </p:cNvSpPr>
          <p:nvPr>
            <p:ph type="title"/>
          </p:nvPr>
        </p:nvSpPr>
        <p:spPr/>
        <p:txBody>
          <a:bodyPr>
            <a:normAutofit/>
          </a:bodyPr>
          <a:lstStyle/>
          <a:p>
            <a:r>
              <a:rPr lang="en-US" dirty="0" err="1"/>
              <a:t>Historam</a:t>
            </a:r>
            <a:r>
              <a:rPr lang="en-US" dirty="0"/>
              <a:t> and box plot for age:</a:t>
            </a:r>
            <a:endParaRPr lang="en-IN" dirty="0"/>
          </a:p>
        </p:txBody>
      </p:sp>
      <p:pic>
        <p:nvPicPr>
          <p:cNvPr id="6" name="Content Placeholder 5">
            <a:extLst>
              <a:ext uri="{FF2B5EF4-FFF2-40B4-BE49-F238E27FC236}">
                <a16:creationId xmlns:a16="http://schemas.microsoft.com/office/drawing/2014/main" id="{C2C04A76-4B92-F375-2F72-DF3894F74015}"/>
              </a:ext>
            </a:extLst>
          </p:cNvPr>
          <p:cNvPicPr>
            <a:picLocks noGrp="1" noChangeAspect="1"/>
          </p:cNvPicPr>
          <p:nvPr>
            <p:ph idx="1"/>
          </p:nvPr>
        </p:nvPicPr>
        <p:blipFill>
          <a:blip r:embed="rId2"/>
          <a:stretch>
            <a:fillRect/>
          </a:stretch>
        </p:blipFill>
        <p:spPr>
          <a:xfrm>
            <a:off x="677980" y="2059729"/>
            <a:ext cx="8195960" cy="3313487"/>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0B26470-B5A6-88EA-1345-0A2B2DB9AA0C}"/>
              </a:ext>
            </a:extLst>
          </p:cNvPr>
          <p:cNvSpPr>
            <a:spLocks noGrp="1"/>
          </p:cNvSpPr>
          <p:nvPr>
            <p:ph type="title"/>
          </p:nvPr>
        </p:nvSpPr>
        <p:spPr/>
        <p:txBody>
          <a:bodyPr/>
          <a:lstStyle/>
          <a:p>
            <a:r>
              <a:rPr lang="en-US" dirty="0" err="1"/>
              <a:t>Historam</a:t>
            </a:r>
            <a:r>
              <a:rPr lang="en-US" dirty="0"/>
              <a:t> and box plot for charges:</a:t>
            </a:r>
            <a:endParaRPr lang="en-IN" dirty="0"/>
          </a:p>
        </p:txBody>
      </p:sp>
      <p:pic>
        <p:nvPicPr>
          <p:cNvPr id="6" name="Content Placeholder 5">
            <a:extLst>
              <a:ext uri="{FF2B5EF4-FFF2-40B4-BE49-F238E27FC236}">
                <a16:creationId xmlns:a16="http://schemas.microsoft.com/office/drawing/2014/main" id="{D5A84EEF-BD68-BD57-9B2F-D9C437CEC59C}"/>
              </a:ext>
            </a:extLst>
          </p:cNvPr>
          <p:cNvPicPr>
            <a:picLocks noGrp="1" noChangeAspect="1"/>
          </p:cNvPicPr>
          <p:nvPr>
            <p:ph idx="1"/>
          </p:nvPr>
        </p:nvPicPr>
        <p:blipFill>
          <a:blip r:embed="rId2"/>
          <a:stretch>
            <a:fillRect/>
          </a:stretch>
        </p:blipFill>
        <p:spPr>
          <a:xfrm>
            <a:off x="339794" y="2223050"/>
            <a:ext cx="8560193" cy="3222174"/>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904A34F-D2F2-93D1-8F9C-992E7BBB2E5E}"/>
              </a:ext>
            </a:extLst>
          </p:cNvPr>
          <p:cNvSpPr>
            <a:spLocks noGrp="1"/>
          </p:cNvSpPr>
          <p:nvPr>
            <p:ph type="title"/>
          </p:nvPr>
        </p:nvSpPr>
        <p:spPr/>
        <p:txBody>
          <a:bodyPr/>
          <a:lstStyle/>
          <a:p>
            <a:r>
              <a:rPr lang="en-US" dirty="0" err="1"/>
              <a:t>Historam</a:t>
            </a:r>
            <a:r>
              <a:rPr lang="en-US" dirty="0"/>
              <a:t> and box plot for </a:t>
            </a:r>
            <a:r>
              <a:rPr lang="en-US" dirty="0" err="1"/>
              <a:t>bmi</a:t>
            </a:r>
            <a:r>
              <a:rPr lang="en-US" dirty="0"/>
              <a:t>:</a:t>
            </a:r>
            <a:endParaRPr lang="en-IN" dirty="0"/>
          </a:p>
        </p:txBody>
      </p:sp>
      <p:pic>
        <p:nvPicPr>
          <p:cNvPr id="6" name="Content Placeholder 5">
            <a:extLst>
              <a:ext uri="{FF2B5EF4-FFF2-40B4-BE49-F238E27FC236}">
                <a16:creationId xmlns:a16="http://schemas.microsoft.com/office/drawing/2014/main" id="{59D99207-48D1-B73A-16A9-D6427936BBB6}"/>
              </a:ext>
            </a:extLst>
          </p:cNvPr>
          <p:cNvPicPr>
            <a:picLocks noGrp="1" noChangeAspect="1"/>
          </p:cNvPicPr>
          <p:nvPr>
            <p:ph idx="1"/>
          </p:nvPr>
        </p:nvPicPr>
        <p:blipFill>
          <a:blip r:embed="rId2"/>
          <a:stretch>
            <a:fillRect/>
          </a:stretch>
        </p:blipFill>
        <p:spPr>
          <a:xfrm>
            <a:off x="242919" y="2185634"/>
            <a:ext cx="8831861" cy="3403606"/>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C551F1-1CEF-57F9-0701-51E3985750D6}"/>
              </a:ext>
            </a:extLst>
          </p:cNvPr>
          <p:cNvSpPr>
            <a:spLocks noGrp="1"/>
          </p:cNvSpPr>
          <p:nvPr>
            <p:ph type="title"/>
          </p:nvPr>
        </p:nvSpPr>
        <p:spPr/>
        <p:txBody>
          <a:bodyPr/>
          <a:lstStyle/>
          <a:p>
            <a:r>
              <a:rPr lang="en-US" dirty="0"/>
              <a:t>Correlation matrix for continuous variable:</a:t>
            </a:r>
            <a:endParaRPr lang="en-IN" dirty="0"/>
          </a:p>
        </p:txBody>
      </p:sp>
      <p:pic>
        <p:nvPicPr>
          <p:cNvPr id="6" name="Content Placeholder 5">
            <a:extLst>
              <a:ext uri="{FF2B5EF4-FFF2-40B4-BE49-F238E27FC236}">
                <a16:creationId xmlns:a16="http://schemas.microsoft.com/office/drawing/2014/main" id="{F92CCBB9-E511-B771-8B2A-B2E7839194C4}"/>
              </a:ext>
            </a:extLst>
          </p:cNvPr>
          <p:cNvPicPr>
            <a:picLocks noGrp="1" noChangeAspect="1"/>
          </p:cNvPicPr>
          <p:nvPr>
            <p:ph idx="1"/>
          </p:nvPr>
        </p:nvPicPr>
        <p:blipFill>
          <a:blip r:embed="rId2"/>
          <a:stretch>
            <a:fillRect/>
          </a:stretch>
        </p:blipFill>
        <p:spPr>
          <a:xfrm>
            <a:off x="1547664" y="2132856"/>
            <a:ext cx="6028030" cy="2088232"/>
          </a:xfrm>
        </p:spPr>
      </p:pic>
      <p:sp>
        <p:nvSpPr>
          <p:cNvPr id="8" name="TextBox 7">
            <a:extLst>
              <a:ext uri="{FF2B5EF4-FFF2-40B4-BE49-F238E27FC236}">
                <a16:creationId xmlns:a16="http://schemas.microsoft.com/office/drawing/2014/main" id="{768E9644-0843-2F4E-63F1-F8931841CB2D}"/>
              </a:ext>
            </a:extLst>
          </p:cNvPr>
          <p:cNvSpPr txBox="1"/>
          <p:nvPr/>
        </p:nvSpPr>
        <p:spPr>
          <a:xfrm>
            <a:off x="683568" y="4315523"/>
            <a:ext cx="8208912"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t>We don't see any major correlation, but Age and charges show some bit of positive                        relation with each other.</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64704"/>
            <a:ext cx="7931224" cy="773278"/>
          </a:xfrm>
        </p:spPr>
        <p:txBody>
          <a:bodyPr>
            <a:noAutofit/>
          </a:bodyPr>
          <a:lstStyle/>
          <a:p>
            <a:r>
              <a:rPr lang="en-US" sz="2400" dirty="0">
                <a:solidFill>
                  <a:schemeClr val="tx1"/>
                </a:solidFill>
              </a:rPr>
              <a:t>Make relevant Pivot tables and charts for:</a:t>
            </a:r>
            <a:br>
              <a:rPr lang="en-US" sz="2400" dirty="0">
                <a:solidFill>
                  <a:schemeClr val="tx1"/>
                </a:solidFill>
              </a:rPr>
            </a:br>
            <a:r>
              <a:rPr lang="en-US" sz="2400" dirty="0">
                <a:solidFill>
                  <a:schemeClr val="tx1"/>
                </a:solidFill>
              </a:rPr>
              <a:t>Male/Female ratio and share information on which gender has more smokers</a:t>
            </a:r>
            <a:r>
              <a:rPr lang="en-US" sz="1800" dirty="0">
                <a:solidFill>
                  <a:schemeClr val="tx1"/>
                </a:solidFill>
              </a:rPr>
              <a:t>. </a:t>
            </a:r>
            <a:br>
              <a:rPr lang="en-US" sz="1800" dirty="0"/>
            </a:br>
            <a:endParaRPr lang="en-US" sz="1800" dirty="0"/>
          </a:p>
        </p:txBody>
      </p:sp>
      <p:sp>
        <p:nvSpPr>
          <p:cNvPr id="3" name="Content Placeholder 2"/>
          <p:cNvSpPr>
            <a:spLocks noGrp="1"/>
          </p:cNvSpPr>
          <p:nvPr>
            <p:ph idx="1"/>
          </p:nvPr>
        </p:nvSpPr>
        <p:spPr/>
        <p:txBody>
          <a:bodyPr>
            <a:normAutofit fontScale="55000" lnSpcReduction="20000"/>
          </a:bodyPr>
          <a:lstStyle/>
          <a:p>
            <a:r>
              <a:rPr lang="en-IN" sz="2700" dirty="0"/>
              <a:t>Approach used: created the pivot table for the entire data and selecting the </a:t>
            </a:r>
            <a:r>
              <a:rPr lang="en-US" sz="2800" dirty="0"/>
              <a:t>Male/Female got dragged into the values and filters  to  get the count of the smokers from male and female and also created the pivot chart as well.</a:t>
            </a:r>
          </a:p>
          <a:p>
            <a:r>
              <a:rPr lang="en-US" sz="2800" dirty="0"/>
              <a:t>So approach used for below mentioned  :</a:t>
            </a:r>
          </a:p>
          <a:p>
            <a:pPr marL="514350" indent="-514350">
              <a:buFont typeface="+mj-lt"/>
              <a:buAutoNum type="romanLcPeriod"/>
            </a:pPr>
            <a:r>
              <a:rPr lang="en-US" sz="2400" b="0" i="0" dirty="0">
                <a:solidFill>
                  <a:srgbClr val="000000"/>
                </a:solidFill>
                <a:effectLst/>
                <a:latin typeface="Inter"/>
              </a:rPr>
              <a:t> </a:t>
            </a:r>
            <a:r>
              <a:rPr lang="en-US" sz="2700" dirty="0"/>
              <a:t>Male/Female ratio and which gender has more smokers</a:t>
            </a:r>
          </a:p>
          <a:p>
            <a:pPr marL="571500" indent="-571500">
              <a:buFont typeface="+mj-lt"/>
              <a:buAutoNum type="romanLcPeriod"/>
            </a:pPr>
            <a:r>
              <a:rPr lang="en-US" sz="2800" dirty="0"/>
              <a:t>Charges vs Age </a:t>
            </a:r>
          </a:p>
          <a:p>
            <a:pPr marL="571500" indent="-571500">
              <a:buFont typeface="+mj-lt"/>
              <a:buAutoNum type="romanLcPeriod"/>
            </a:pPr>
            <a:r>
              <a:rPr lang="en-US" sz="2800" dirty="0"/>
              <a:t>Charges vs BMI </a:t>
            </a:r>
          </a:p>
          <a:p>
            <a:pPr marL="571500" indent="-571500">
              <a:buFont typeface="+mj-lt"/>
              <a:buAutoNum type="romanLcPeriod"/>
            </a:pPr>
            <a:r>
              <a:rPr lang="en-US" sz="2800" dirty="0"/>
              <a:t>Charges for Smokers vs Non-smokers</a:t>
            </a:r>
          </a:p>
          <a:p>
            <a:endParaRPr lang="en-US" sz="2800" dirty="0"/>
          </a:p>
          <a:p>
            <a:r>
              <a:rPr lang="en-US" sz="2800" dirty="0"/>
              <a:t>Output: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06C86-26A1-DA74-70BE-3B95BE8E4B28}"/>
              </a:ext>
            </a:extLst>
          </p:cNvPr>
          <p:cNvSpPr>
            <a:spLocks noGrp="1"/>
          </p:cNvSpPr>
          <p:nvPr>
            <p:ph type="title"/>
          </p:nvPr>
        </p:nvSpPr>
        <p:spPr/>
        <p:txBody>
          <a:bodyPr>
            <a:normAutofit fontScale="90000"/>
          </a:bodyPr>
          <a:lstStyle/>
          <a:p>
            <a:r>
              <a:rPr lang="en-US" sz="2800" b="0" i="0" dirty="0">
                <a:solidFill>
                  <a:srgbClr val="000000"/>
                </a:solidFill>
                <a:effectLst/>
                <a:latin typeface="Inter"/>
              </a:rPr>
              <a:t> </a:t>
            </a:r>
            <a:r>
              <a:rPr lang="en-US" sz="3200" dirty="0"/>
              <a:t>Male/Female ratio and which gender has more smokers:</a:t>
            </a:r>
            <a:br>
              <a:rPr lang="en-US" sz="3200" dirty="0"/>
            </a:br>
            <a:endParaRPr lang="en-IN" dirty="0"/>
          </a:p>
        </p:txBody>
      </p:sp>
      <p:pic>
        <p:nvPicPr>
          <p:cNvPr id="5" name="Content Placeholder 4">
            <a:extLst>
              <a:ext uri="{FF2B5EF4-FFF2-40B4-BE49-F238E27FC236}">
                <a16:creationId xmlns:a16="http://schemas.microsoft.com/office/drawing/2014/main" id="{2DE94689-A1DF-3E06-053C-9950DD4FAA05}"/>
              </a:ext>
            </a:extLst>
          </p:cNvPr>
          <p:cNvPicPr>
            <a:picLocks noGrp="1" noChangeAspect="1"/>
          </p:cNvPicPr>
          <p:nvPr>
            <p:ph idx="1"/>
          </p:nvPr>
        </p:nvPicPr>
        <p:blipFill>
          <a:blip r:embed="rId2"/>
          <a:stretch>
            <a:fillRect/>
          </a:stretch>
        </p:blipFill>
        <p:spPr>
          <a:xfrm>
            <a:off x="755576" y="2026115"/>
            <a:ext cx="7848738" cy="3131077"/>
          </a:xfrm>
        </p:spPr>
      </p:pic>
      <p:sp>
        <p:nvSpPr>
          <p:cNvPr id="6" name="TextBox 5">
            <a:extLst>
              <a:ext uri="{FF2B5EF4-FFF2-40B4-BE49-F238E27FC236}">
                <a16:creationId xmlns:a16="http://schemas.microsoft.com/office/drawing/2014/main" id="{4BC03B6C-8810-59A1-2BA7-17703F2A6364}"/>
              </a:ext>
            </a:extLst>
          </p:cNvPr>
          <p:cNvSpPr txBox="1"/>
          <p:nvPr/>
        </p:nvSpPr>
        <p:spPr>
          <a:xfrm>
            <a:off x="692445" y="5329552"/>
            <a:ext cx="8256235" cy="369332"/>
          </a:xfrm>
          <a:prstGeom prst="rect">
            <a:avLst/>
          </a:prstGeom>
          <a:noFill/>
        </p:spPr>
        <p:txBody>
          <a:bodyPr wrap="none" rtlCol="0">
            <a:spAutoFit/>
          </a:bodyPr>
          <a:lstStyle/>
          <a:p>
            <a:pPr marL="285750" indent="-285750">
              <a:buFont typeface="Wingdings" panose="05000000000000000000" pitchFamily="2" charset="2"/>
              <a:buChar char="§"/>
            </a:pPr>
            <a:r>
              <a:rPr lang="en-US" dirty="0"/>
              <a:t>According to gender ratio Male gender has the more smokers compared to female.</a:t>
            </a:r>
            <a:endParaRPr lang="en-IN" dirty="0"/>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383</TotalTime>
  <Words>1607</Words>
  <Application>Microsoft Office PowerPoint</Application>
  <PresentationFormat>On-screen Show (4:3)</PresentationFormat>
  <Paragraphs>113</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Gill Sans MT</vt:lpstr>
      <vt:lpstr>Inter</vt:lpstr>
      <vt:lpstr>Söhne</vt:lpstr>
      <vt:lpstr>Wingdings</vt:lpstr>
      <vt:lpstr>Gallery</vt:lpstr>
      <vt:lpstr>Insurance claim</vt:lpstr>
      <vt:lpstr>1. A . Identify the categorical and continuous variables</vt:lpstr>
      <vt:lpstr>1.b. Histograms and box plot with correlation</vt:lpstr>
      <vt:lpstr>Historam and box plot for age:</vt:lpstr>
      <vt:lpstr>Historam and box plot for charges:</vt:lpstr>
      <vt:lpstr>Historam and box plot for bmi:</vt:lpstr>
      <vt:lpstr>Correlation matrix for continuous variable:</vt:lpstr>
      <vt:lpstr>Make relevant Pivot tables and charts for: Male/Female ratio and share information on which gender has more smokers.  </vt:lpstr>
      <vt:lpstr> Male/Female ratio and which gender has more smokers: </vt:lpstr>
      <vt:lpstr>Charges vs Age: </vt:lpstr>
      <vt:lpstr>Charges vs BMI:  </vt:lpstr>
      <vt:lpstr>Charges for Smokers vs Non-smokers: </vt:lpstr>
      <vt:lpstr>D. Region-wise smokers vs Non-smokers analysis with one or more pivot table and charts:</vt:lpstr>
      <vt:lpstr>Region-wise smokers vs Non-smokers:</vt:lpstr>
      <vt:lpstr>e. Region-wise charges for smokers vs non-smokers</vt:lpstr>
      <vt:lpstr>Region-wise charges for smokers vs non-smokers:</vt:lpstr>
      <vt:lpstr>charges got something to do with the number of dependents:</vt:lpstr>
      <vt:lpstr>Charges for dependents:</vt:lpstr>
      <vt:lpstr>g. Do a similar dependants-charges analysis, Region-wise</vt:lpstr>
      <vt:lpstr>Region - wise dependents charges analysis:</vt:lpstr>
      <vt:lpstr>h. Creating pivot table and chart  by own:</vt:lpstr>
      <vt:lpstr>Box plot for region – wise charges:</vt:lpstr>
      <vt:lpstr>b. understanding from the patterns observed in point (b):</vt:lpstr>
      <vt:lpstr>interpretation for observations made in point (c)</vt:lpstr>
      <vt:lpstr>PowerPoint Presentation</vt:lpstr>
      <vt:lpstr>TASK 2. Edit the data as following, to obtain dummy variables: a. replace  male with 1 and female  with 0:</vt:lpstr>
      <vt:lpstr>Replaced the value of sex and smokers:</vt:lpstr>
      <vt:lpstr>Replaced the value of region:</vt:lpstr>
      <vt:lpstr>TASK 3.descriptive summary analysis for the edited data  and regression analysis data</vt:lpstr>
      <vt:lpstr>Edited data:</vt:lpstr>
      <vt:lpstr>Descriptive statistics for edited data:</vt:lpstr>
      <vt:lpstr>Regression analysis for edited data:</vt:lpstr>
      <vt:lpstr>Interpretation:</vt:lpstr>
      <vt:lpstr>After dropped the variables northwest &amp; sex:</vt:lpstr>
      <vt:lpstr>Regression analysis - 2</vt:lpstr>
      <vt:lpstr>Interpretation: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Bharath</dc:creator>
  <cp:lastModifiedBy>LENOVO</cp:lastModifiedBy>
  <cp:revision>26</cp:revision>
  <dcterms:created xsi:type="dcterms:W3CDTF">2023-04-22T18:50:16Z</dcterms:created>
  <dcterms:modified xsi:type="dcterms:W3CDTF">2024-01-10T10:49:50Z</dcterms:modified>
</cp:coreProperties>
</file>