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498" y="1962"/>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08-12-2022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08-12-2022</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13202" y="628179"/>
            <a:ext cx="18390340" cy="1487186"/>
          </a:xfrm>
          <a:prstGeom prst="rect">
            <a:avLst/>
          </a:prstGeom>
        </p:spPr>
        <p:txBody>
          <a:bodyPr vert="horz" lIns="91440" tIns="45720" rIns="91440" bIns="45720" rtlCol="0" anchor="ctr">
            <a:no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endParaRPr lang="en-US" sz="4800" dirty="0">
              <a:latin typeface="Times New Roman" panose="02020603050405020304" charset="0"/>
              <a:cs typeface="Times New Roman" panose="02020603050405020304" charset="0"/>
            </a:endParaRPr>
          </a:p>
          <a:p>
            <a:r>
              <a:rPr lang="en-US" sz="4800" dirty="0">
                <a:latin typeface="Times New Roman" panose="02020603050405020304" charset="0"/>
                <a:cs typeface="Times New Roman" panose="02020603050405020304" charset="0"/>
              </a:rPr>
              <a:t>               ONLINE EYE CARE SYSTEM</a:t>
            </a:r>
          </a:p>
          <a:p>
            <a:endParaRPr lang="en-IN" sz="4800" dirty="0"/>
          </a:p>
        </p:txBody>
      </p:sp>
      <p:sp>
        <p:nvSpPr>
          <p:cNvPr id="7" name="Text Placeholder 22"/>
          <p:cNvSpPr txBox="1">
            <a:spLocks/>
          </p:cNvSpPr>
          <p:nvPr/>
        </p:nvSpPr>
        <p:spPr>
          <a:xfrm>
            <a:off x="2633472" y="1791306"/>
            <a:ext cx="18390340" cy="690674"/>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endParaRPr lang="en-US" sz="4400" dirty="0"/>
          </a:p>
        </p:txBody>
      </p:sp>
      <p:sp>
        <p:nvSpPr>
          <p:cNvPr id="10" name="Content Placeholder 10"/>
          <p:cNvSpPr txBox="1">
            <a:spLocks/>
          </p:cNvSpPr>
          <p:nvPr/>
        </p:nvSpPr>
        <p:spPr>
          <a:xfrm>
            <a:off x="411681" y="12464716"/>
            <a:ext cx="10350000" cy="1745843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63500" marR="289560" indent="402590" algn="just">
              <a:lnSpc>
                <a:spcPct val="100000"/>
              </a:lnSpc>
              <a:spcBef>
                <a:spcPts val="945"/>
              </a:spcBef>
              <a:spcAft>
                <a:spcPts val="0"/>
              </a:spcAft>
            </a:pPr>
            <a:r>
              <a:rPr lang="en-US" sz="2400" dirty="0">
                <a:latin typeface="Times New Roman" panose="02020603050405020304" pitchFamily="18" charset="0"/>
                <a:ea typeface="Times New Roman" panose="02020603050405020304" pitchFamily="18" charset="0"/>
              </a:rPr>
              <a:t>For an efficient eye test system, a three tier organization structure has been recommended. </a:t>
            </a:r>
            <a:r>
              <a:rPr lang="en-US" sz="2400" dirty="0">
                <a:latin typeface="Times New Roman" panose="02020603050405020304" pitchFamily="18" charset="0"/>
                <a:ea typeface="Times New Roman" panose="02020603050405020304" pitchFamily="18" charset="0"/>
              </a:rPr>
              <a:t>Details of </a:t>
            </a:r>
            <a:r>
              <a:rPr lang="en-US" sz="2400" dirty="0" smtClean="0">
                <a:latin typeface="Times New Roman" panose="02020603050405020304" pitchFamily="18" charset="0"/>
                <a:ea typeface="Times New Roman" panose="02020603050405020304" pitchFamily="18" charset="0"/>
              </a:rPr>
              <a:t>this </a:t>
            </a:r>
            <a:r>
              <a:rPr lang="en-US" sz="2400" dirty="0">
                <a:latin typeface="Times New Roman" panose="02020603050405020304" pitchFamily="18" charset="0"/>
                <a:ea typeface="Times New Roman" panose="02020603050405020304" pitchFamily="18" charset="0"/>
              </a:rPr>
              <a:t>Bayesian hierarchical </a:t>
            </a:r>
            <a:r>
              <a:rPr lang="en-US" sz="2400" dirty="0" smtClean="0">
                <a:latin typeface="Times New Roman" panose="02020603050405020304" pitchFamily="18" charset="0"/>
                <a:ea typeface="Times New Roman" panose="02020603050405020304" pitchFamily="18" charset="0"/>
              </a:rPr>
              <a:t>modeling </a:t>
            </a:r>
            <a:r>
              <a:rPr lang="en-US" sz="2400" dirty="0">
                <a:latin typeface="Times New Roman" panose="02020603050405020304" pitchFamily="18" charset="0"/>
                <a:ea typeface="Times New Roman" panose="02020603050405020304" pitchFamily="18" charset="0"/>
              </a:rPr>
              <a:t>approach, the Stan </a:t>
            </a:r>
            <a:r>
              <a:rPr lang="en-US" sz="2400" dirty="0" smtClean="0">
                <a:latin typeface="Times New Roman" panose="02020603050405020304" pitchFamily="18" charset="0"/>
                <a:ea typeface="Times New Roman" panose="02020603050405020304" pitchFamily="18" charset="0"/>
              </a:rPr>
              <a:t>modeling </a:t>
            </a:r>
            <a:r>
              <a:rPr lang="en-US" sz="2400" dirty="0">
                <a:latin typeface="Times New Roman" panose="02020603050405020304" pitchFamily="18" charset="0"/>
                <a:ea typeface="Times New Roman" panose="02020603050405020304" pitchFamily="18" charset="0"/>
              </a:rPr>
              <a:t>code, and the covariates used for each model are given in </a:t>
            </a:r>
            <a:r>
              <a:rPr lang="en-US" sz="2400">
                <a:latin typeface="Times New Roman" panose="02020603050405020304" pitchFamily="18" charset="0"/>
                <a:ea typeface="Times New Roman" panose="02020603050405020304" pitchFamily="18" charset="0"/>
              </a:rPr>
              <a:t>the </a:t>
            </a:r>
            <a:r>
              <a:rPr lang="en-US" sz="2400" smtClean="0">
                <a:latin typeface="Times New Roman" panose="02020603050405020304" pitchFamily="18" charset="0"/>
                <a:ea typeface="Times New Roman" panose="02020603050405020304" pitchFamily="18" charset="0"/>
              </a:rPr>
              <a:t>eye care </a:t>
            </a:r>
            <a:r>
              <a:rPr lang="en-US" sz="2400" dirty="0" smtClean="0">
                <a:latin typeface="Times New Roman" panose="02020603050405020304" pitchFamily="18" charset="0"/>
                <a:ea typeface="Times New Roman" panose="02020603050405020304" pitchFamily="18" charset="0"/>
              </a:rPr>
              <a:t>system. </a:t>
            </a:r>
            <a:r>
              <a:rPr lang="en-US" sz="2400" dirty="0">
                <a:latin typeface="Times New Roman" panose="02020603050405020304" pitchFamily="18" charset="0"/>
                <a:ea typeface="Times New Roman" panose="02020603050405020304" pitchFamily="18" charset="0"/>
              </a:rPr>
              <a:t>We fitted six separate mixed-effects models for the following causes: cataract, glaucoma, age-related macular degeneration, diabetic retinopathy, corneal opacity, and other. The models include terms adjusting for age, sex, best-corrected versus presenting vision, urban, and whether or not the study was nationally representative.</a:t>
            </a:r>
            <a:endParaRPr lang="en-US" sz="2400" dirty="0" smtClean="0">
              <a:latin typeface="Times New Roman" panose="02020603050405020304" pitchFamily="18" charset="0"/>
              <a:ea typeface="Times New Roman" panose="02020603050405020304" pitchFamily="18" charset="0"/>
            </a:endParaRPr>
          </a:p>
          <a:p>
            <a:pPr marL="63500" marR="289560" indent="402590" algn="just">
              <a:lnSpc>
                <a:spcPct val="100000"/>
              </a:lnSpc>
              <a:spcBef>
                <a:spcPts val="945"/>
              </a:spcBef>
              <a:spcAft>
                <a:spcPts val="0"/>
              </a:spcAft>
            </a:pPr>
            <a:endParaRPr lang="en-US" sz="2400" b="1" dirty="0" smtClean="0">
              <a:latin typeface="Times New Roman" panose="02020603050405020304" pitchFamily="18" charset="0"/>
            </a:endParaRPr>
          </a:p>
          <a:p>
            <a:pPr marL="63500" marR="289560" indent="402590" algn="just">
              <a:lnSpc>
                <a:spcPct val="100000"/>
              </a:lnSpc>
              <a:spcBef>
                <a:spcPts val="945"/>
              </a:spcBef>
              <a:spcAft>
                <a:spcPts val="0"/>
              </a:spcAft>
            </a:pPr>
            <a:r>
              <a:rPr lang="en-US" sz="2400" b="1" dirty="0" smtClean="0"/>
              <a:t>ER </a:t>
            </a:r>
            <a:r>
              <a:rPr lang="en-US" sz="2400" b="1" dirty="0"/>
              <a:t>diagram:</a:t>
            </a:r>
          </a:p>
          <a:p>
            <a:pPr algn="just"/>
            <a:r>
              <a:rPr lang="en-US" sz="2400" dirty="0">
                <a:latin typeface="Times New Roman" panose="02020603050405020304" pitchFamily="18" charset="0"/>
                <a:cs typeface="Times New Roman" panose="02020603050405020304" pitchFamily="18" charset="0"/>
              </a:rPr>
              <a:t>An entity-relationship ERD, also called an entity relationship model, is the entities' graphical representation with each other relationships. ER Diagrams are used typically in computing regarding the data organization within information systems</a:t>
            </a:r>
            <a:r>
              <a:rPr lang="en-US" sz="2400" dirty="0"/>
              <a:t>.</a:t>
            </a:r>
          </a:p>
          <a:p>
            <a:pPr algn="just"/>
            <a:endParaRPr lang="en-US" sz="2400" dirty="0"/>
          </a:p>
        </p:txBody>
      </p:sp>
      <p:sp>
        <p:nvSpPr>
          <p:cNvPr id="3" name="Rectangle 2"/>
          <p:cNvSpPr/>
          <p:nvPr/>
        </p:nvSpPr>
        <p:spPr>
          <a:xfrm>
            <a:off x="302942" y="8309843"/>
            <a:ext cx="3950056"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1144900" y="2481980"/>
            <a:ext cx="1876572" cy="646331"/>
          </a:xfrm>
          <a:prstGeom prst="rect">
            <a:avLst/>
          </a:prstGeom>
        </p:spPr>
        <p:txBody>
          <a:bodyPr wrap="square">
            <a:spAutoFit/>
          </a:bodyPr>
          <a:lstStyle/>
          <a:p>
            <a:pPr algn="ctr"/>
            <a:r>
              <a:rPr lang="en-US" sz="3600" dirty="0"/>
              <a:t>Results</a:t>
            </a:r>
          </a:p>
        </p:txBody>
      </p:sp>
      <p:sp>
        <p:nvSpPr>
          <p:cNvPr id="13" name="Rectangle 12"/>
          <p:cNvSpPr/>
          <p:nvPr/>
        </p:nvSpPr>
        <p:spPr>
          <a:xfrm>
            <a:off x="359812" y="11814265"/>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409721" y="9089401"/>
            <a:ext cx="10350000" cy="22202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lnSpc>
                <a:spcPct val="100000"/>
              </a:lnSpc>
            </a:pPr>
            <a:r>
              <a:rPr lang="en-US" sz="2400" dirty="0">
                <a:latin typeface="Times New Roman" panose="02020603050405020304" pitchFamily="18" charset="0"/>
                <a:ea typeface="Times New Roman" panose="02020603050405020304" pitchFamily="18" charset="0"/>
              </a:rPr>
              <a:t>The main objective of this project is to bring a full-fledged web based eye test systems. visual activity test are maintained in the database so it makes the task easier. provide suggestion </a:t>
            </a:r>
            <a:r>
              <a:rPr lang="en-US" sz="2400" dirty="0" smtClean="0">
                <a:latin typeface="Times New Roman" panose="02020603050405020304" pitchFamily="18" charset="0"/>
                <a:ea typeface="Times New Roman" panose="02020603050405020304" pitchFamily="18" charset="0"/>
              </a:rPr>
              <a:t>easily</a:t>
            </a:r>
            <a:r>
              <a:rPr lang="en-US" sz="2400" dirty="0" smtClean="0">
                <a:solidFill>
                  <a:srgbClr val="000000"/>
                </a:solidFill>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The project aims to eye check-up application can detect your Visual acuity and the site will given results about  your vision ability.</a:t>
            </a:r>
            <a:endParaRPr lang="en-US" sz="2400" dirty="0">
              <a:latin typeface="Times New Roman" panose="02020603050405020304" pitchFamily="18" charset="0"/>
              <a:ea typeface="Times New Roman" panose="02020603050405020304" pitchFamily="18" charset="0"/>
            </a:endParaRPr>
          </a:p>
        </p:txBody>
      </p:sp>
      <p:sp>
        <p:nvSpPr>
          <p:cNvPr id="21" name="Text Placeholder 68"/>
          <p:cNvSpPr txBox="1">
            <a:spLocks/>
          </p:cNvSpPr>
          <p:nvPr/>
        </p:nvSpPr>
        <p:spPr>
          <a:xfrm>
            <a:off x="411681" y="3118674"/>
            <a:ext cx="10485984" cy="251210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smtClean="0">
                <a:latin typeface="Times New Roman" panose="02020603050405020304" pitchFamily="18" charset="0"/>
                <a:ea typeface="Times New Roman" panose="02020603050405020304" pitchFamily="18" charset="0"/>
              </a:rPr>
              <a:t>Online </a:t>
            </a:r>
            <a:r>
              <a:rPr lang="en-US" dirty="0">
                <a:latin typeface="Times New Roman" panose="02020603050405020304" pitchFamily="18" charset="0"/>
                <a:ea typeface="Times New Roman" panose="02020603050405020304" pitchFamily="18" charset="0"/>
              </a:rPr>
              <a:t>eye care system is a special website which makes you aware of your eye problems by making you take test in various sight tests like Visual Acuity Test, Color Variation Test, Contrast Vision Test, </a:t>
            </a:r>
            <a:r>
              <a:rPr lang="en-US" dirty="0" err="1">
                <a:latin typeface="Times New Roman" panose="02020603050405020304" pitchFamily="18" charset="0"/>
                <a:ea typeface="Times New Roman" panose="02020603050405020304" pitchFamily="18" charset="0"/>
              </a:rPr>
              <a:t>Amsler</a:t>
            </a:r>
            <a:r>
              <a:rPr lang="en-US" dirty="0">
                <a:latin typeface="Times New Roman" panose="02020603050405020304" pitchFamily="18" charset="0"/>
                <a:ea typeface="Times New Roman" panose="02020603050405020304" pitchFamily="18" charset="0"/>
              </a:rPr>
              <a:t> Grid Test, E &amp; C </a:t>
            </a:r>
            <a:r>
              <a:rPr lang="en-US" dirty="0" smtClean="0">
                <a:latin typeface="Times New Roman" panose="02020603050405020304" pitchFamily="18" charset="0"/>
                <a:ea typeface="Times New Roman" panose="02020603050405020304" pitchFamily="18" charset="0"/>
              </a:rPr>
              <a:t>Tests.</a:t>
            </a:r>
          </a:p>
          <a:p>
            <a:pPr algn="just"/>
            <a:r>
              <a:rPr lang="en-US" dirty="0" smtClean="0">
                <a:latin typeface="Times New Roman" panose="02020603050405020304" pitchFamily="18" charset="0"/>
                <a:ea typeface="Times New Roman" panose="02020603050405020304" pitchFamily="18" charset="0"/>
              </a:rPr>
              <a:t>Eye </a:t>
            </a:r>
            <a:r>
              <a:rPr lang="en-US" dirty="0">
                <a:latin typeface="Times New Roman" panose="02020603050405020304" pitchFamily="18" charset="0"/>
                <a:ea typeface="Times New Roman" panose="02020603050405020304" pitchFamily="18" charset="0"/>
              </a:rPr>
              <a:t>check-up application users have to register or login to this application. It can detect your Eye problems by asking few questions like doctors. User answer the question the site will give suggestion about problem</a:t>
            </a:r>
            <a:r>
              <a:rPr lang="en-US" dirty="0" smtClean="0">
                <a:latin typeface="Times New Roman" panose="02020603050405020304" pitchFamily="18" charset="0"/>
                <a:ea typeface="Times New Roman" panose="02020603050405020304" pitchFamily="18" charset="0"/>
              </a:rPr>
              <a:t>. </a:t>
            </a:r>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897665" y="23255245"/>
            <a:ext cx="10081814" cy="355111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139065" marR="625475" indent="202565" algn="just">
              <a:lnSpc>
                <a:spcPct val="100000"/>
              </a:lnSpc>
              <a:spcBef>
                <a:spcPts val="745"/>
              </a:spcBef>
              <a:spcAft>
                <a:spcPts val="0"/>
              </a:spcAft>
            </a:pPr>
            <a:r>
              <a:rPr lang="en-US" dirty="0">
                <a:solidFill>
                  <a:srgbClr val="000000"/>
                </a:solidFill>
                <a:latin typeface="Times New Roman" panose="02020603050405020304" pitchFamily="18" charset="0"/>
                <a:ea typeface="Times New Roman" panose="02020603050405020304" pitchFamily="18" charset="0"/>
              </a:rPr>
              <a:t>It is concluded that the web application works well and satisfy the end users. The application is simultaneously accessed from more than one system. This project is to bring a full-fledged web based eye test systems. This system enhances the accuracy based on the users need. Fast, clear and legible reports can be generated without any ambiguity.</a:t>
            </a:r>
          </a:p>
          <a:p>
            <a:pPr marL="139065" marR="625475" indent="202565" algn="just">
              <a:lnSpc>
                <a:spcPct val="100000"/>
              </a:lnSpc>
              <a:spcBef>
                <a:spcPts val="745"/>
              </a:spcBef>
              <a:spcAft>
                <a:spcPts val="0"/>
              </a:spcAft>
            </a:pPr>
            <a:r>
              <a:rPr lang="en-US" dirty="0">
                <a:solidFill>
                  <a:srgbClr val="000000"/>
                </a:solidFill>
                <a:latin typeface="Times New Roman" panose="02020603050405020304" pitchFamily="18" charset="0"/>
                <a:ea typeface="Times New Roman" panose="02020603050405020304" pitchFamily="18" charset="0"/>
              </a:rPr>
              <a:t>There is scope for future development of this project. The world of computer fields is not static; it is always subject to be dynamic. It has future scope. Online Eye care system is to made for all the peoples have to check their eye test in online. </a:t>
            </a:r>
          </a:p>
          <a:p>
            <a:pPr algn="just"/>
            <a:endParaRPr lang="en-IN" dirty="0">
              <a:latin typeface="Times New Roman" panose="02020603050405020304" pitchFamily="18" charset="0"/>
              <a:cs typeface="Times New Roman" panose="02020603050405020304" pitchFamily="18" charset="0"/>
            </a:endParaRPr>
          </a:p>
        </p:txBody>
      </p:sp>
      <p:sp>
        <p:nvSpPr>
          <p:cNvPr id="28" name="Rectangle 27"/>
          <p:cNvSpPr/>
          <p:nvPr/>
        </p:nvSpPr>
        <p:spPr>
          <a:xfrm>
            <a:off x="10718532" y="26856406"/>
            <a:ext cx="10362150" cy="3139321"/>
          </a:xfrm>
          <a:prstGeom prst="rect">
            <a:avLst/>
          </a:prstGeom>
        </p:spPr>
        <p:txBody>
          <a:bodyPr wrap="square">
            <a:spAutoFit/>
          </a:bodyPr>
          <a:lstStyle/>
          <a:p>
            <a:pPr algn="just"/>
            <a:r>
              <a:rPr lang="en-US" sz="3600" dirty="0" smtClean="0"/>
              <a:t>References</a:t>
            </a:r>
            <a:endParaRPr lang="en-US" sz="2400" dirty="0">
              <a:latin typeface="Century Schoolbook"/>
              <a:ea typeface="+mn-lt"/>
              <a:cs typeface="+mn-lt"/>
            </a:endParaRPr>
          </a:p>
          <a:p>
            <a:pPr marR="646430" lvl="0" algn="just">
              <a:lnSpc>
                <a:spcPct val="115000"/>
              </a:lnSpc>
              <a:spcAft>
                <a:spcPts val="0"/>
              </a:spcAft>
              <a:buSzPts val="1300"/>
              <a:tabLst>
                <a:tab pos="408305" algn="l"/>
              </a:tabLst>
            </a:pPr>
            <a:r>
              <a:rPr lang="en-US" altLang="en-US" sz="2400" dirty="0">
                <a:latin typeface="Times New Roman" panose="02020603050405020304" pitchFamily="18" charset="0"/>
                <a:cs typeface="Times New Roman" panose="02020603050405020304" pitchFamily="18" charset="0"/>
              </a:rPr>
              <a:t>[1]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Yeung</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WK, Dawes P,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Pye</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Neil M,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Aslam</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 Dickinson C, et al.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eHealth</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tools for the self-testing of visual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acuity”</a:t>
            </a:r>
          </a:p>
          <a:p>
            <a:pPr marR="646430" lvl="0" algn="just">
              <a:lnSpc>
                <a:spcPct val="115000"/>
              </a:lnSpc>
              <a:spcAft>
                <a:spcPts val="0"/>
              </a:spcAft>
              <a:buSzPts val="1300"/>
              <a:tabLst>
                <a:tab pos="408305" algn="l"/>
              </a:tabLs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Anna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Pavlina</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Charalambous</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Annie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Pye</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Wai</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Kent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Yeung</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Iracema</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Leroi</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Malcolm Neil ,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Chryssoula</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Thodi</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Piers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Dawes</a:t>
            </a:r>
            <a:r>
              <a:rPr lang="en-US" sz="24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:”Tools</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App- and Web-Based Self-Testing of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Visual Impairment”</a:t>
            </a:r>
            <a:endParaRPr lang="en-US" sz="2400" dirty="0">
              <a:ea typeface="+mn-lt"/>
              <a:cs typeface="+mn-lt"/>
            </a:endParaRPr>
          </a:p>
          <a:p>
            <a:pPr marL="0" indent="0" algn="just">
              <a:buNone/>
            </a:pPr>
            <a:endParaRPr lang="en-US" sz="2400" dirty="0">
              <a:ea typeface="+mn-lt"/>
              <a:cs typeface="+mn-lt"/>
            </a:endParaRPr>
          </a:p>
        </p:txBody>
      </p:sp>
      <p:sp>
        <p:nvSpPr>
          <p:cNvPr id="29" name="Rectangle 28"/>
          <p:cNvSpPr/>
          <p:nvPr/>
        </p:nvSpPr>
        <p:spPr>
          <a:xfrm>
            <a:off x="10788168" y="22572621"/>
            <a:ext cx="2233304" cy="646331"/>
          </a:xfrm>
          <a:prstGeom prst="rect">
            <a:avLst/>
          </a:prstGeom>
        </p:spPr>
        <p:txBody>
          <a:bodyPr wrap="none">
            <a:spAutoFit/>
          </a:bodyPr>
          <a:lstStyle/>
          <a:p>
            <a:pPr algn="ctr"/>
            <a:r>
              <a:rPr lang="en-US" sz="3600" dirty="0"/>
              <a:t>Conclusion</a:t>
            </a:r>
          </a:p>
        </p:txBody>
      </p:sp>
      <p:sp>
        <p:nvSpPr>
          <p:cNvPr id="24" name="Text Placeholder 68"/>
          <p:cNvSpPr txBox="1">
            <a:spLocks/>
          </p:cNvSpPr>
          <p:nvPr/>
        </p:nvSpPr>
        <p:spPr>
          <a:xfrm>
            <a:off x="413465" y="6600577"/>
            <a:ext cx="10350000" cy="147898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solidFill>
                  <a:srgbClr val="000000"/>
                </a:solidFill>
                <a:latin typeface="Times New Roman" panose="02020603050405020304" pitchFamily="18" charset="0"/>
                <a:ea typeface="Times New Roman" panose="02020603050405020304" pitchFamily="18" charset="0"/>
              </a:rPr>
              <a:t>Now a Days with the development technologies in the areas of web app development that we use in our daily life. This paper proposes an eye care system that makes use of the basic tests and detection for performing basic visual test in the computer using computer vision. </a:t>
            </a:r>
            <a:endParaRPr lang="en-IN" dirty="0"/>
          </a:p>
        </p:txBody>
      </p:sp>
      <p:sp>
        <p:nvSpPr>
          <p:cNvPr id="25" name="Rectangle 24"/>
          <p:cNvSpPr/>
          <p:nvPr/>
        </p:nvSpPr>
        <p:spPr>
          <a:xfrm>
            <a:off x="302942" y="5833192"/>
            <a:ext cx="2246321" cy="646331"/>
          </a:xfrm>
          <a:prstGeom prst="rect">
            <a:avLst/>
          </a:prstGeom>
        </p:spPr>
        <p:txBody>
          <a:bodyPr wrap="none">
            <a:spAutoFit/>
          </a:bodyPr>
          <a:lstStyle/>
          <a:p>
            <a:pPr algn="ctr"/>
            <a:r>
              <a:rPr lang="en-US" sz="3600" dirty="0"/>
              <a:t>Motivation</a:t>
            </a:r>
          </a:p>
        </p:txBody>
      </p:sp>
      <p:pic>
        <p:nvPicPr>
          <p:cNvPr id="4" name="Picture 7">
            <a:extLst>
              <a:ext uri="{FF2B5EF4-FFF2-40B4-BE49-F238E27FC236}">
                <a16:creationId xmlns:a16="http://schemas.microsoft.com/office/drawing/2014/main" xmlns="" id="{3991041D-5F00-BD4C-83A5-A3E3CAD03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476" y="456995"/>
            <a:ext cx="2198537" cy="2159207"/>
          </a:xfrm>
          <a:prstGeom prst="rect">
            <a:avLst/>
          </a:prstGeom>
        </p:spPr>
      </p:pic>
      <p:pic>
        <p:nvPicPr>
          <p:cNvPr id="23" name="image7.jpg">
            <a:extLst>
              <a:ext uri="{FF2B5EF4-FFF2-40B4-BE49-F238E27FC236}">
                <a16:creationId xmlns:a16="http://schemas.microsoft.com/office/drawing/2014/main" xmlns="" id="{BCCEBEEF-A075-C6E2-6358-7F67DC6621A3}"/>
              </a:ext>
            </a:extLst>
          </p:cNvPr>
          <p:cNvPicPr/>
          <p:nvPr/>
        </p:nvPicPr>
        <p:blipFill>
          <a:blip r:embed="rId3">
            <a:extLst>
              <a:ext uri="{28A0092B-C50C-407E-A947-70E740481C1C}">
                <a14:useLocalDpi xmlns:a14="http://schemas.microsoft.com/office/drawing/2010/main" val="0"/>
              </a:ext>
            </a:extLst>
          </a:blip>
          <a:stretch>
            <a:fillRect/>
          </a:stretch>
        </p:blipFill>
        <p:spPr>
          <a:xfrm>
            <a:off x="1227221" y="19048830"/>
            <a:ext cx="8419227" cy="8840370"/>
          </a:xfrm>
          <a:prstGeom prst="rect">
            <a:avLst/>
          </a:prstGeom>
          <a:ln/>
        </p:spPr>
      </p:pic>
      <p:pic>
        <p:nvPicPr>
          <p:cNvPr id="33" name="Picture 32">
            <a:extLst>
              <a:ext uri="{FF2B5EF4-FFF2-40B4-BE49-F238E27FC236}">
                <a16:creationId xmlns:a16="http://schemas.microsoft.com/office/drawing/2014/main" xmlns="" id="{5181248C-11E3-5C66-BA6D-32BBF448A3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4820" y="14552158"/>
            <a:ext cx="8371123" cy="4451042"/>
          </a:xfrm>
          <a:prstGeom prst="rect">
            <a:avLst/>
          </a:prstGeom>
        </p:spPr>
      </p:pic>
      <p:pic>
        <p:nvPicPr>
          <p:cNvPr id="34" name="Picture 33">
            <a:extLst>
              <a:ext uri="{FF2B5EF4-FFF2-40B4-BE49-F238E27FC236}">
                <a16:creationId xmlns:a16="http://schemas.microsoft.com/office/drawing/2014/main" xmlns="" id="{ECFE8F07-AF6A-8CB8-B40F-C14236977C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1266" y="4240185"/>
            <a:ext cx="7415515" cy="3864315"/>
          </a:xfrm>
          <a:prstGeom prst="rect">
            <a:avLst/>
          </a:prstGeom>
        </p:spPr>
      </p:pic>
      <p:pic>
        <p:nvPicPr>
          <p:cNvPr id="36" name="Picture 35">
            <a:extLst>
              <a:ext uri="{FF2B5EF4-FFF2-40B4-BE49-F238E27FC236}">
                <a16:creationId xmlns:a16="http://schemas.microsoft.com/office/drawing/2014/main" xmlns="" id="{EB538751-546F-2ADF-FDFC-44A04288E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8380" y="9210289"/>
            <a:ext cx="7753413" cy="4687849"/>
          </a:xfrm>
          <a:prstGeom prst="rect">
            <a:avLst/>
          </a:prstGeom>
        </p:spPr>
      </p:pic>
      <p:sp>
        <p:nvSpPr>
          <p:cNvPr id="38" name="TextBox 37">
            <a:extLst>
              <a:ext uri="{FF2B5EF4-FFF2-40B4-BE49-F238E27FC236}">
                <a16:creationId xmlns:a16="http://schemas.microsoft.com/office/drawing/2014/main" xmlns="" id="{60E7DD70-BCDD-FA06-286C-2B3BF4BE262C}"/>
              </a:ext>
            </a:extLst>
          </p:cNvPr>
          <p:cNvSpPr txBox="1"/>
          <p:nvPr/>
        </p:nvSpPr>
        <p:spPr>
          <a:xfrm>
            <a:off x="10147227" y="8369104"/>
            <a:ext cx="11475720" cy="461665"/>
          </a:xfrm>
          <a:prstGeom prst="rect">
            <a:avLst/>
          </a:prstGeom>
          <a:noFill/>
        </p:spPr>
        <p:txBody>
          <a:bodyPr wrap="square">
            <a:spAutoFit/>
          </a:bodyPr>
          <a:lstStyle/>
          <a:p>
            <a:pPr marL="420370" marR="904875" algn="ctr">
              <a:spcBef>
                <a:spcPts val="350"/>
              </a:spcBef>
              <a:spcAft>
                <a:spcPts val="0"/>
              </a:spcAft>
            </a:pPr>
            <a:r>
              <a:rPr lang="en-US" sz="2400" b="1" kern="0" dirty="0" smtClean="0">
                <a:effectLst/>
                <a:latin typeface="Times New Roman" panose="02020603050405020304" pitchFamily="18" charset="0"/>
              </a:rPr>
              <a:t>Home page</a:t>
            </a:r>
            <a:endParaRPr lang="en-IN" sz="2400" b="1" kern="0" dirty="0">
              <a:effectLst/>
              <a:latin typeface="Times New Roman" panose="02020603050405020304" pitchFamily="18" charset="0"/>
            </a:endParaRPr>
          </a:p>
        </p:txBody>
      </p:sp>
      <p:sp>
        <p:nvSpPr>
          <p:cNvPr id="40" name="TextBox 39">
            <a:extLst>
              <a:ext uri="{FF2B5EF4-FFF2-40B4-BE49-F238E27FC236}">
                <a16:creationId xmlns:a16="http://schemas.microsoft.com/office/drawing/2014/main" xmlns="" id="{11AC04EA-A2E2-785A-AC42-9AE0CAD44667}"/>
              </a:ext>
            </a:extLst>
          </p:cNvPr>
          <p:cNvSpPr txBox="1"/>
          <p:nvPr/>
        </p:nvSpPr>
        <p:spPr>
          <a:xfrm>
            <a:off x="9609613" y="22076198"/>
            <a:ext cx="13658850" cy="461665"/>
          </a:xfrm>
          <a:prstGeom prst="rect">
            <a:avLst/>
          </a:prstGeom>
          <a:noFill/>
        </p:spPr>
        <p:txBody>
          <a:bodyPr wrap="square">
            <a:spAutoFit/>
          </a:bodyPr>
          <a:lstStyle/>
          <a:p>
            <a:pPr marL="420370" marR="904875" algn="ctr">
              <a:spcBef>
                <a:spcPts val="350"/>
              </a:spcBef>
              <a:spcAft>
                <a:spcPts val="0"/>
              </a:spcAft>
            </a:pPr>
            <a:r>
              <a:rPr lang="en-US" sz="2400" b="1" kern="0" dirty="0" smtClean="0">
                <a:effectLst/>
                <a:latin typeface="Times New Roman" panose="02020603050405020304" pitchFamily="18" charset="0"/>
              </a:rPr>
              <a:t>Suggestions</a:t>
            </a:r>
            <a:endParaRPr lang="en-IN" sz="2400" b="1" kern="0" dirty="0">
              <a:effectLst/>
              <a:latin typeface="Times New Roman" panose="02020603050405020304" pitchFamily="18" charset="0"/>
            </a:endParaRPr>
          </a:p>
        </p:txBody>
      </p:sp>
      <p:sp>
        <p:nvSpPr>
          <p:cNvPr id="26" name="TextBox 25">
            <a:extLst>
              <a:ext uri="{FF2B5EF4-FFF2-40B4-BE49-F238E27FC236}">
                <a16:creationId xmlns:a16="http://schemas.microsoft.com/office/drawing/2014/main" xmlns="" id="{11AC04EA-A2E2-785A-AC42-9AE0CAD44667}"/>
              </a:ext>
            </a:extLst>
          </p:cNvPr>
          <p:cNvSpPr txBox="1"/>
          <p:nvPr/>
        </p:nvSpPr>
        <p:spPr>
          <a:xfrm>
            <a:off x="9421859" y="19048830"/>
            <a:ext cx="13658850" cy="461665"/>
          </a:xfrm>
          <a:prstGeom prst="rect">
            <a:avLst/>
          </a:prstGeom>
          <a:noFill/>
        </p:spPr>
        <p:txBody>
          <a:bodyPr wrap="square">
            <a:spAutoFit/>
          </a:bodyPr>
          <a:lstStyle/>
          <a:p>
            <a:pPr marL="420370" marR="904875" algn="ctr">
              <a:spcBef>
                <a:spcPts val="350"/>
              </a:spcBef>
              <a:spcAft>
                <a:spcPts val="0"/>
              </a:spcAft>
            </a:pPr>
            <a:r>
              <a:rPr lang="en-US" sz="2400" b="1" kern="0" dirty="0" smtClean="0">
                <a:effectLst/>
                <a:latin typeface="Times New Roman" panose="02020603050405020304" pitchFamily="18" charset="0"/>
              </a:rPr>
              <a:t>Test Results</a:t>
            </a:r>
            <a:endParaRPr lang="en-IN" sz="2400" b="1" kern="0" dirty="0">
              <a:effectLst/>
              <a:latin typeface="Times New Roman" panose="02020603050405020304" pitchFamily="18" charset="0"/>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86835" y="19544724"/>
            <a:ext cx="6975021" cy="2531475"/>
          </a:xfrm>
          <a:prstGeom prst="rect">
            <a:avLst/>
          </a:prstGeom>
        </p:spPr>
      </p:pic>
      <p:sp>
        <p:nvSpPr>
          <p:cNvPr id="30" name="TextBox 29">
            <a:extLst>
              <a:ext uri="{FF2B5EF4-FFF2-40B4-BE49-F238E27FC236}">
                <a16:creationId xmlns:a16="http://schemas.microsoft.com/office/drawing/2014/main" xmlns="" id="{11AC04EA-A2E2-785A-AC42-9AE0CAD44667}"/>
              </a:ext>
            </a:extLst>
          </p:cNvPr>
          <p:cNvSpPr txBox="1"/>
          <p:nvPr/>
        </p:nvSpPr>
        <p:spPr>
          <a:xfrm>
            <a:off x="9574259" y="14242893"/>
            <a:ext cx="13658850" cy="461665"/>
          </a:xfrm>
          <a:prstGeom prst="rect">
            <a:avLst/>
          </a:prstGeom>
          <a:noFill/>
        </p:spPr>
        <p:txBody>
          <a:bodyPr wrap="square">
            <a:spAutoFit/>
          </a:bodyPr>
          <a:lstStyle/>
          <a:p>
            <a:pPr marL="420370" marR="904875" algn="ctr">
              <a:spcBef>
                <a:spcPts val="350"/>
              </a:spcBef>
              <a:spcAft>
                <a:spcPts val="0"/>
              </a:spcAft>
            </a:pPr>
            <a:r>
              <a:rPr lang="en-US" sz="2400" b="1" kern="0" dirty="0" smtClean="0">
                <a:effectLst/>
                <a:latin typeface="Times New Roman" panose="02020603050405020304" pitchFamily="18" charset="0"/>
              </a:rPr>
              <a:t>Vision Tests</a:t>
            </a:r>
            <a:endParaRPr lang="en-IN" sz="2400" b="1" kern="0" dirty="0">
              <a:effectLst/>
              <a:latin typeface="Times New Roman" panose="02020603050405020304" pitchFamily="18" charset="0"/>
            </a:endParaRPr>
          </a:p>
        </p:txBody>
      </p: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5238</TotalTime>
  <Words>540</Words>
  <Application>Microsoft Office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Windows User</cp:lastModifiedBy>
  <cp:revision>61</cp:revision>
  <dcterms:created xsi:type="dcterms:W3CDTF">2016-03-28T06:32:15Z</dcterms:created>
  <dcterms:modified xsi:type="dcterms:W3CDTF">2022-12-11T11:50:53Z</dcterms:modified>
</cp:coreProperties>
</file>