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3"/>
  </p:notesMasterIdLst>
  <p:sldIdLst>
    <p:sldId id="256" r:id="rId3"/>
    <p:sldId id="276" r:id="rId4"/>
    <p:sldId id="288" r:id="rId5"/>
    <p:sldId id="294" r:id="rId6"/>
    <p:sldId id="300" r:id="rId7"/>
    <p:sldId id="289" r:id="rId8"/>
    <p:sldId id="290" r:id="rId9"/>
    <p:sldId id="295" r:id="rId10"/>
    <p:sldId id="296" r:id="rId11"/>
    <p:sldId id="298" r:id="rId12"/>
    <p:sldId id="297" r:id="rId13"/>
    <p:sldId id="299" r:id="rId14"/>
    <p:sldId id="302" r:id="rId15"/>
    <p:sldId id="291" r:id="rId16"/>
    <p:sldId id="303" r:id="rId17"/>
    <p:sldId id="304" r:id="rId18"/>
    <p:sldId id="292" r:id="rId19"/>
    <p:sldId id="301" r:id="rId20"/>
    <p:sldId id="293"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2" d="100"/>
          <a:sy n="62" d="100"/>
        </p:scale>
        <p:origin x="-79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xmlns=""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xmlns=""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26-06-2022</a:t>
            </a:fld>
            <a:endParaRPr lang="en-IN" dirty="0"/>
          </a:p>
        </p:txBody>
      </p:sp>
      <p:sp>
        <p:nvSpPr>
          <p:cNvPr id="10" name="Footer Placeholder 9">
            <a:extLst>
              <a:ext uri="{FF2B5EF4-FFF2-40B4-BE49-F238E27FC236}">
                <a16:creationId xmlns:a16="http://schemas.microsoft.com/office/drawing/2014/main" xmlns="" id="{3D983015-6388-4E20-AD6F-7E66AB9F2931}"/>
              </a:ext>
            </a:extLst>
          </p:cNvPr>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xmlns=""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5F51051-B65F-4C5D-922C-DD8A92A77D43}"/>
              </a:ext>
            </a:extLst>
          </p:cNvPr>
          <p:cNvSpPr>
            <a:spLocks noGrp="1"/>
          </p:cNvSpPr>
          <p:nvPr>
            <p:ph type="dt" sz="half" idx="10"/>
          </p:nvPr>
        </p:nvSpPr>
        <p:spPr/>
        <p:txBody>
          <a:bodyPr/>
          <a:lstStyle/>
          <a:p>
            <a:fld id="{126287CE-EE0A-4FEE-A1BD-D63960455569}" type="datetime1">
              <a:rPr lang="en-IN" smtClean="0"/>
              <a:pPr/>
              <a:t>26-06-2022</a:t>
            </a:fld>
            <a:endParaRPr lang="en-IN"/>
          </a:p>
        </p:txBody>
      </p:sp>
      <p:sp>
        <p:nvSpPr>
          <p:cNvPr id="5" name="Footer Placeholder 4">
            <a:extLst>
              <a:ext uri="{FF2B5EF4-FFF2-40B4-BE49-F238E27FC236}">
                <a16:creationId xmlns:a16="http://schemas.microsoft.com/office/drawing/2014/main" xmlns="" id="{9E4DE548-341C-4721-B512-7D5D1C20A6D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8B87457-72FE-4D13-BB25-B90BE2E013C7}"/>
              </a:ext>
            </a:extLst>
          </p:cNvPr>
          <p:cNvSpPr>
            <a:spLocks noGrp="1"/>
          </p:cNvSpPr>
          <p:nvPr>
            <p:ph type="dt" sz="half" idx="10"/>
          </p:nvPr>
        </p:nvSpPr>
        <p:spPr/>
        <p:txBody>
          <a:bodyPr/>
          <a:lstStyle/>
          <a:p>
            <a:fld id="{CB79268B-037D-477F-A258-3E52712A3368}" type="datetime1">
              <a:rPr lang="en-IN" smtClean="0"/>
              <a:pPr/>
              <a:t>26-06-2022</a:t>
            </a:fld>
            <a:endParaRPr lang="en-IN"/>
          </a:p>
        </p:txBody>
      </p:sp>
      <p:sp>
        <p:nvSpPr>
          <p:cNvPr id="5" name="Footer Placeholder 4">
            <a:extLst>
              <a:ext uri="{FF2B5EF4-FFF2-40B4-BE49-F238E27FC236}">
                <a16:creationId xmlns:a16="http://schemas.microsoft.com/office/drawing/2014/main" xmlns="" id="{8138E296-6B8F-4552-A0A1-1C6E88E121D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4E276BE-0C52-49D8-9499-C4461193944A}"/>
              </a:ext>
            </a:extLst>
          </p:cNvPr>
          <p:cNvSpPr>
            <a:spLocks noGrp="1"/>
          </p:cNvSpPr>
          <p:nvPr>
            <p:ph type="dt" sz="half" idx="10"/>
          </p:nvPr>
        </p:nvSpPr>
        <p:spPr/>
        <p:txBody>
          <a:bodyPr/>
          <a:lstStyle/>
          <a:p>
            <a:fld id="{ADA9FA91-9243-475F-902B-D64401A28AB5}" type="datetime1">
              <a:rPr lang="en-IN" smtClean="0"/>
              <a:pPr/>
              <a:t>26-06-2022</a:t>
            </a:fld>
            <a:endParaRPr lang="en-IN"/>
          </a:p>
        </p:txBody>
      </p:sp>
      <p:sp>
        <p:nvSpPr>
          <p:cNvPr id="5" name="Footer Placeholder 4">
            <a:extLst>
              <a:ext uri="{FF2B5EF4-FFF2-40B4-BE49-F238E27FC236}">
                <a16:creationId xmlns:a16="http://schemas.microsoft.com/office/drawing/2014/main" xmlns=""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15C7693-A5EC-4DE7-8C90-8C1A1081C638}"/>
              </a:ext>
            </a:extLst>
          </p:cNvPr>
          <p:cNvSpPr>
            <a:spLocks noGrp="1"/>
          </p:cNvSpPr>
          <p:nvPr>
            <p:ph type="dt" sz="half" idx="10"/>
          </p:nvPr>
        </p:nvSpPr>
        <p:spPr/>
        <p:txBody>
          <a:bodyPr/>
          <a:lstStyle/>
          <a:p>
            <a:fld id="{8065F183-FC50-4408-A43E-74FA512A356E}" type="datetime1">
              <a:rPr lang="en-IN" smtClean="0"/>
              <a:pPr/>
              <a:t>26-06-2022</a:t>
            </a:fld>
            <a:endParaRPr lang="en-IN"/>
          </a:p>
        </p:txBody>
      </p:sp>
      <p:sp>
        <p:nvSpPr>
          <p:cNvPr id="5" name="Footer Placeholder 4">
            <a:extLst>
              <a:ext uri="{FF2B5EF4-FFF2-40B4-BE49-F238E27FC236}">
                <a16:creationId xmlns:a16="http://schemas.microsoft.com/office/drawing/2014/main" xmlns=""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4D798-2CE6-4451-99A6-4445F8ECD369}"/>
              </a:ext>
            </a:extLst>
          </p:cNvPr>
          <p:cNvSpPr>
            <a:spLocks noGrp="1"/>
          </p:cNvSpPr>
          <p:nvPr>
            <p:ph type="dt" sz="half" idx="10"/>
          </p:nvPr>
        </p:nvSpPr>
        <p:spPr/>
        <p:txBody>
          <a:bodyPr/>
          <a:lstStyle/>
          <a:p>
            <a:fld id="{65CDB517-38AD-4C4D-B44C-3EE3E1038D33}" type="datetime1">
              <a:rPr lang="en-IN" smtClean="0"/>
              <a:pPr/>
              <a:t>26-06-2022</a:t>
            </a:fld>
            <a:endParaRPr lang="en-IN"/>
          </a:p>
        </p:txBody>
      </p:sp>
      <p:sp>
        <p:nvSpPr>
          <p:cNvPr id="5" name="Footer Placeholder 4">
            <a:extLst>
              <a:ext uri="{FF2B5EF4-FFF2-40B4-BE49-F238E27FC236}">
                <a16:creationId xmlns:a16="http://schemas.microsoft.com/office/drawing/2014/main" xmlns=""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36AF7BD-27EA-4A85-BD93-D6CA355D3505}"/>
              </a:ext>
            </a:extLst>
          </p:cNvPr>
          <p:cNvSpPr>
            <a:spLocks noGrp="1"/>
          </p:cNvSpPr>
          <p:nvPr>
            <p:ph type="dt" sz="half" idx="10"/>
          </p:nvPr>
        </p:nvSpPr>
        <p:spPr/>
        <p:txBody>
          <a:bodyPr/>
          <a:lstStyle/>
          <a:p>
            <a:fld id="{47DA00DF-E3F4-4A2D-AF2B-2FA06925689C}" type="datetime1">
              <a:rPr lang="en-IN" smtClean="0"/>
              <a:pPr/>
              <a:t>26-06-2022</a:t>
            </a:fld>
            <a:endParaRPr lang="en-IN"/>
          </a:p>
        </p:txBody>
      </p:sp>
      <p:sp>
        <p:nvSpPr>
          <p:cNvPr id="6" name="Footer Placeholder 5">
            <a:extLst>
              <a:ext uri="{FF2B5EF4-FFF2-40B4-BE49-F238E27FC236}">
                <a16:creationId xmlns:a16="http://schemas.microsoft.com/office/drawing/2014/main" xmlns=""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xmlns=""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D4C0E81-79D5-44FC-B043-31280B05FD13}"/>
              </a:ext>
            </a:extLst>
          </p:cNvPr>
          <p:cNvSpPr>
            <a:spLocks noGrp="1"/>
          </p:cNvSpPr>
          <p:nvPr>
            <p:ph type="dt" sz="half" idx="10"/>
          </p:nvPr>
        </p:nvSpPr>
        <p:spPr/>
        <p:txBody>
          <a:bodyPr/>
          <a:lstStyle/>
          <a:p>
            <a:fld id="{A2FB45D3-C758-473E-B508-55B7FF19FE88}" type="datetime1">
              <a:rPr lang="en-IN" smtClean="0"/>
              <a:pPr/>
              <a:t>26-06-2022</a:t>
            </a:fld>
            <a:endParaRPr lang="en-IN"/>
          </a:p>
        </p:txBody>
      </p:sp>
      <p:sp>
        <p:nvSpPr>
          <p:cNvPr id="8" name="Footer Placeholder 7">
            <a:extLst>
              <a:ext uri="{FF2B5EF4-FFF2-40B4-BE49-F238E27FC236}">
                <a16:creationId xmlns:a16="http://schemas.microsoft.com/office/drawing/2014/main" xmlns=""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xmlns=""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1649C79-F41A-48CD-92EA-C877EBD8787B}"/>
              </a:ext>
            </a:extLst>
          </p:cNvPr>
          <p:cNvSpPr>
            <a:spLocks noGrp="1"/>
          </p:cNvSpPr>
          <p:nvPr>
            <p:ph type="dt" sz="half" idx="10"/>
          </p:nvPr>
        </p:nvSpPr>
        <p:spPr/>
        <p:txBody>
          <a:bodyPr/>
          <a:lstStyle/>
          <a:p>
            <a:fld id="{C4319865-E327-4619-904B-2AE07A6CD996}" type="datetime1">
              <a:rPr lang="en-IN" smtClean="0"/>
              <a:pPr/>
              <a:t>26-06-2022</a:t>
            </a:fld>
            <a:endParaRPr lang="en-IN"/>
          </a:p>
        </p:txBody>
      </p:sp>
      <p:sp>
        <p:nvSpPr>
          <p:cNvPr id="4" name="Footer Placeholder 3">
            <a:extLst>
              <a:ext uri="{FF2B5EF4-FFF2-40B4-BE49-F238E27FC236}">
                <a16:creationId xmlns:a16="http://schemas.microsoft.com/office/drawing/2014/main" xmlns=""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xmlns=""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80D9110-3F6A-430E-BF43-77942A15F1B1}"/>
              </a:ext>
            </a:extLst>
          </p:cNvPr>
          <p:cNvSpPr>
            <a:spLocks noGrp="1"/>
          </p:cNvSpPr>
          <p:nvPr>
            <p:ph type="dt" sz="half" idx="10"/>
          </p:nvPr>
        </p:nvSpPr>
        <p:spPr/>
        <p:txBody>
          <a:bodyPr/>
          <a:lstStyle/>
          <a:p>
            <a:fld id="{6DC38877-0EE7-45ED-91C4-9D074C511212}" type="datetime1">
              <a:rPr lang="en-IN" smtClean="0"/>
              <a:pPr/>
              <a:t>26-06-2022</a:t>
            </a:fld>
            <a:endParaRPr lang="en-IN"/>
          </a:p>
        </p:txBody>
      </p:sp>
      <p:sp>
        <p:nvSpPr>
          <p:cNvPr id="3" name="Footer Placeholder 2">
            <a:extLst>
              <a:ext uri="{FF2B5EF4-FFF2-40B4-BE49-F238E27FC236}">
                <a16:creationId xmlns:a16="http://schemas.microsoft.com/office/drawing/2014/main" xmlns=""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xmlns=""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FDB4787-C851-40E4-A6AD-5069F56B1A58}"/>
              </a:ext>
            </a:extLst>
          </p:cNvPr>
          <p:cNvSpPr>
            <a:spLocks noGrp="1"/>
          </p:cNvSpPr>
          <p:nvPr>
            <p:ph type="dt" sz="half" idx="10"/>
          </p:nvPr>
        </p:nvSpPr>
        <p:spPr/>
        <p:txBody>
          <a:bodyPr/>
          <a:lstStyle/>
          <a:p>
            <a:fld id="{6154717B-E640-4195-848E-AA4648BDE8B5}" type="datetime1">
              <a:rPr lang="en-IN" smtClean="0"/>
              <a:pPr/>
              <a:t>26-06-2022</a:t>
            </a:fld>
            <a:endParaRPr lang="en-IN"/>
          </a:p>
        </p:txBody>
      </p:sp>
      <p:sp>
        <p:nvSpPr>
          <p:cNvPr id="6" name="Footer Placeholder 5">
            <a:extLst>
              <a:ext uri="{FF2B5EF4-FFF2-40B4-BE49-F238E27FC236}">
                <a16:creationId xmlns:a16="http://schemas.microsoft.com/office/drawing/2014/main" xmlns=""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xmlns=""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D06B9D9-E159-4DFE-AE0D-9C12287D78A6}"/>
              </a:ext>
            </a:extLst>
          </p:cNvPr>
          <p:cNvSpPr>
            <a:spLocks noGrp="1"/>
          </p:cNvSpPr>
          <p:nvPr>
            <p:ph type="dt" sz="half" idx="10"/>
          </p:nvPr>
        </p:nvSpPr>
        <p:spPr/>
        <p:txBody>
          <a:bodyPr/>
          <a:lstStyle/>
          <a:p>
            <a:fld id="{76C9C406-4445-4E33-987C-6117DEBA54F9}" type="datetime1">
              <a:rPr lang="en-IN" smtClean="0"/>
              <a:pPr/>
              <a:t>26-06-2022</a:t>
            </a:fld>
            <a:endParaRPr lang="en-IN"/>
          </a:p>
        </p:txBody>
      </p:sp>
      <p:sp>
        <p:nvSpPr>
          <p:cNvPr id="5" name="Footer Placeholder 4">
            <a:extLst>
              <a:ext uri="{FF2B5EF4-FFF2-40B4-BE49-F238E27FC236}">
                <a16:creationId xmlns:a16="http://schemas.microsoft.com/office/drawing/2014/main" xmlns="" id="{5204BD19-E756-4AF5-AFB5-771545F4A8F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xmlns=""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5F0ED9D-2E21-41CA-B0CC-489A4CF6B9D7}"/>
              </a:ext>
            </a:extLst>
          </p:cNvPr>
          <p:cNvSpPr>
            <a:spLocks noGrp="1"/>
          </p:cNvSpPr>
          <p:nvPr>
            <p:ph type="dt" sz="half" idx="10"/>
          </p:nvPr>
        </p:nvSpPr>
        <p:spPr/>
        <p:txBody>
          <a:bodyPr/>
          <a:lstStyle/>
          <a:p>
            <a:fld id="{FF01C6C3-73E8-4058-8FBF-F8AD812F04B6}" type="datetime1">
              <a:rPr lang="en-IN" smtClean="0"/>
              <a:pPr/>
              <a:t>26-06-2022</a:t>
            </a:fld>
            <a:endParaRPr lang="en-IN"/>
          </a:p>
        </p:txBody>
      </p:sp>
      <p:sp>
        <p:nvSpPr>
          <p:cNvPr id="6" name="Footer Placeholder 5">
            <a:extLst>
              <a:ext uri="{FF2B5EF4-FFF2-40B4-BE49-F238E27FC236}">
                <a16:creationId xmlns:a16="http://schemas.microsoft.com/office/drawing/2014/main" xmlns=""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xmlns=""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1873084-824A-452E-8C28-4BF388F89EB7}"/>
              </a:ext>
            </a:extLst>
          </p:cNvPr>
          <p:cNvSpPr>
            <a:spLocks noGrp="1"/>
          </p:cNvSpPr>
          <p:nvPr>
            <p:ph type="dt" sz="half" idx="10"/>
          </p:nvPr>
        </p:nvSpPr>
        <p:spPr/>
        <p:txBody>
          <a:bodyPr/>
          <a:lstStyle/>
          <a:p>
            <a:fld id="{0935CFDE-00B6-4D07-96E4-42CBE2325500}" type="datetime1">
              <a:rPr lang="en-IN" smtClean="0"/>
              <a:pPr/>
              <a:t>26-06-2022</a:t>
            </a:fld>
            <a:endParaRPr lang="en-IN"/>
          </a:p>
        </p:txBody>
      </p:sp>
      <p:sp>
        <p:nvSpPr>
          <p:cNvPr id="5" name="Footer Placeholder 4">
            <a:extLst>
              <a:ext uri="{FF2B5EF4-FFF2-40B4-BE49-F238E27FC236}">
                <a16:creationId xmlns:a16="http://schemas.microsoft.com/office/drawing/2014/main" xmlns=""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A1D669A-C26C-4D0E-AB60-392C0DD82289}"/>
              </a:ext>
            </a:extLst>
          </p:cNvPr>
          <p:cNvSpPr>
            <a:spLocks noGrp="1"/>
          </p:cNvSpPr>
          <p:nvPr>
            <p:ph type="dt" sz="half" idx="10"/>
          </p:nvPr>
        </p:nvSpPr>
        <p:spPr/>
        <p:txBody>
          <a:bodyPr/>
          <a:lstStyle/>
          <a:p>
            <a:fld id="{BA2B9937-6287-4AF3-8683-8672A37FC69C}" type="datetime1">
              <a:rPr lang="en-IN" smtClean="0"/>
              <a:pPr/>
              <a:t>26-06-2022</a:t>
            </a:fld>
            <a:endParaRPr lang="en-IN"/>
          </a:p>
        </p:txBody>
      </p:sp>
      <p:sp>
        <p:nvSpPr>
          <p:cNvPr id="5" name="Footer Placeholder 4">
            <a:extLst>
              <a:ext uri="{FF2B5EF4-FFF2-40B4-BE49-F238E27FC236}">
                <a16:creationId xmlns:a16="http://schemas.microsoft.com/office/drawing/2014/main" xmlns=""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6A1977B-001C-4716-AC31-1779D437CD2B}"/>
              </a:ext>
            </a:extLst>
          </p:cNvPr>
          <p:cNvSpPr>
            <a:spLocks noGrp="1"/>
          </p:cNvSpPr>
          <p:nvPr>
            <p:ph type="dt" sz="half" idx="10"/>
          </p:nvPr>
        </p:nvSpPr>
        <p:spPr/>
        <p:txBody>
          <a:bodyPr/>
          <a:lstStyle/>
          <a:p>
            <a:fld id="{8E403E92-6891-4D4B-8937-FF592015E0C7}" type="datetime1">
              <a:rPr lang="en-IN" smtClean="0"/>
              <a:pPr/>
              <a:t>26-06-2022</a:t>
            </a:fld>
            <a:endParaRPr lang="en-IN"/>
          </a:p>
        </p:txBody>
      </p:sp>
      <p:sp>
        <p:nvSpPr>
          <p:cNvPr id="5" name="Footer Placeholder 4">
            <a:extLst>
              <a:ext uri="{FF2B5EF4-FFF2-40B4-BE49-F238E27FC236}">
                <a16:creationId xmlns:a16="http://schemas.microsoft.com/office/drawing/2014/main" xmlns="" id="{6DB4165C-CC9B-4AA6-8438-D723441BE7C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D9D0966-69CF-4D74-AA12-4A17A2346E3B}"/>
              </a:ext>
            </a:extLst>
          </p:cNvPr>
          <p:cNvSpPr>
            <a:spLocks noGrp="1"/>
          </p:cNvSpPr>
          <p:nvPr>
            <p:ph type="dt" sz="half" idx="10"/>
          </p:nvPr>
        </p:nvSpPr>
        <p:spPr/>
        <p:txBody>
          <a:bodyPr/>
          <a:lstStyle/>
          <a:p>
            <a:fld id="{DFBCD768-8A86-4BCC-B11C-720AF9201C8C}" type="datetime1">
              <a:rPr lang="en-IN" smtClean="0"/>
              <a:pPr/>
              <a:t>26-06-2022</a:t>
            </a:fld>
            <a:endParaRPr lang="en-IN"/>
          </a:p>
        </p:txBody>
      </p:sp>
      <p:sp>
        <p:nvSpPr>
          <p:cNvPr id="6" name="Footer Placeholder 5">
            <a:extLst>
              <a:ext uri="{FF2B5EF4-FFF2-40B4-BE49-F238E27FC236}">
                <a16:creationId xmlns:a16="http://schemas.microsoft.com/office/drawing/2014/main" xmlns="" id="{D56E15CD-F05A-4BB8-B3FC-7E1559287EB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xmlns=""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4A869E1-F374-4F22-9FBF-E2A40E1A07E6}"/>
              </a:ext>
            </a:extLst>
          </p:cNvPr>
          <p:cNvSpPr>
            <a:spLocks noGrp="1"/>
          </p:cNvSpPr>
          <p:nvPr>
            <p:ph type="dt" sz="half" idx="10"/>
          </p:nvPr>
        </p:nvSpPr>
        <p:spPr/>
        <p:txBody>
          <a:bodyPr/>
          <a:lstStyle/>
          <a:p>
            <a:fld id="{0740A7F4-A775-4673-85E2-472947E80910}" type="datetime1">
              <a:rPr lang="en-IN" smtClean="0"/>
              <a:pPr/>
              <a:t>26-06-2022</a:t>
            </a:fld>
            <a:endParaRPr lang="en-IN"/>
          </a:p>
        </p:txBody>
      </p:sp>
      <p:sp>
        <p:nvSpPr>
          <p:cNvPr id="8" name="Footer Placeholder 7">
            <a:extLst>
              <a:ext uri="{FF2B5EF4-FFF2-40B4-BE49-F238E27FC236}">
                <a16:creationId xmlns:a16="http://schemas.microsoft.com/office/drawing/2014/main" xmlns="" id="{84AF556A-10AB-43D3-9B95-B14A3B78100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xmlns=""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B3BC56F-7F09-4DC1-A8A4-503EF356A7ED}"/>
              </a:ext>
            </a:extLst>
          </p:cNvPr>
          <p:cNvSpPr>
            <a:spLocks noGrp="1"/>
          </p:cNvSpPr>
          <p:nvPr>
            <p:ph type="dt" sz="half" idx="10"/>
          </p:nvPr>
        </p:nvSpPr>
        <p:spPr/>
        <p:txBody>
          <a:bodyPr/>
          <a:lstStyle/>
          <a:p>
            <a:fld id="{B52DC7DE-3086-4824-AB4B-8D0C3BF9F958}" type="datetime1">
              <a:rPr lang="en-IN" smtClean="0"/>
              <a:pPr/>
              <a:t>26-06-2022</a:t>
            </a:fld>
            <a:endParaRPr lang="en-IN"/>
          </a:p>
        </p:txBody>
      </p:sp>
      <p:sp>
        <p:nvSpPr>
          <p:cNvPr id="4" name="Footer Placeholder 3">
            <a:extLst>
              <a:ext uri="{FF2B5EF4-FFF2-40B4-BE49-F238E27FC236}">
                <a16:creationId xmlns:a16="http://schemas.microsoft.com/office/drawing/2014/main" xmlns="" id="{DFB11197-B865-49F2-9966-7E0B2C71A5F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xmlns=""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573BE62-14A1-42DF-A641-5CA346372F52}"/>
              </a:ext>
            </a:extLst>
          </p:cNvPr>
          <p:cNvSpPr>
            <a:spLocks noGrp="1"/>
          </p:cNvSpPr>
          <p:nvPr>
            <p:ph type="dt" sz="half" idx="10"/>
          </p:nvPr>
        </p:nvSpPr>
        <p:spPr/>
        <p:txBody>
          <a:bodyPr/>
          <a:lstStyle/>
          <a:p>
            <a:fld id="{F0F3FD68-9ACF-4DB7-BEF8-70AF30AA9223}" type="datetime1">
              <a:rPr lang="en-IN" smtClean="0"/>
              <a:pPr/>
              <a:t>26-06-2022</a:t>
            </a:fld>
            <a:endParaRPr lang="en-IN"/>
          </a:p>
        </p:txBody>
      </p:sp>
      <p:sp>
        <p:nvSpPr>
          <p:cNvPr id="3" name="Footer Placeholder 2">
            <a:extLst>
              <a:ext uri="{FF2B5EF4-FFF2-40B4-BE49-F238E27FC236}">
                <a16:creationId xmlns:a16="http://schemas.microsoft.com/office/drawing/2014/main" xmlns="" id="{9955948F-4DD8-4B7E-B87A-0F879F87F94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xmlns=""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6890CB0-C35F-409B-B4B7-574F87649F11}"/>
              </a:ext>
            </a:extLst>
          </p:cNvPr>
          <p:cNvSpPr>
            <a:spLocks noGrp="1"/>
          </p:cNvSpPr>
          <p:nvPr>
            <p:ph type="dt" sz="half" idx="10"/>
          </p:nvPr>
        </p:nvSpPr>
        <p:spPr/>
        <p:txBody>
          <a:bodyPr/>
          <a:lstStyle/>
          <a:p>
            <a:fld id="{B36F9036-3E9D-41AF-A963-3D9D6F294202}" type="datetime1">
              <a:rPr lang="en-IN" smtClean="0"/>
              <a:pPr/>
              <a:t>26-06-2022</a:t>
            </a:fld>
            <a:endParaRPr lang="en-IN"/>
          </a:p>
        </p:txBody>
      </p:sp>
      <p:sp>
        <p:nvSpPr>
          <p:cNvPr id="6" name="Footer Placeholder 5">
            <a:extLst>
              <a:ext uri="{FF2B5EF4-FFF2-40B4-BE49-F238E27FC236}">
                <a16:creationId xmlns:a16="http://schemas.microsoft.com/office/drawing/2014/main" xmlns="" id="{7878B58E-3AEF-440D-A10D-F772E49E442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xmlns=""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4A48E33-6FCB-4D21-BBB5-54E23125CFC9}"/>
              </a:ext>
            </a:extLst>
          </p:cNvPr>
          <p:cNvSpPr>
            <a:spLocks noGrp="1"/>
          </p:cNvSpPr>
          <p:nvPr>
            <p:ph type="dt" sz="half" idx="10"/>
          </p:nvPr>
        </p:nvSpPr>
        <p:spPr/>
        <p:txBody>
          <a:bodyPr/>
          <a:lstStyle/>
          <a:p>
            <a:fld id="{F25448E1-8AC7-4630-A9E7-0D43DF58E813}" type="datetime1">
              <a:rPr lang="en-IN" smtClean="0"/>
              <a:pPr/>
              <a:t>26-06-2022</a:t>
            </a:fld>
            <a:endParaRPr lang="en-IN"/>
          </a:p>
        </p:txBody>
      </p:sp>
      <p:sp>
        <p:nvSpPr>
          <p:cNvPr id="6" name="Footer Placeholder 5">
            <a:extLst>
              <a:ext uri="{FF2B5EF4-FFF2-40B4-BE49-F238E27FC236}">
                <a16:creationId xmlns:a16="http://schemas.microsoft.com/office/drawing/2014/main" xmlns="" id="{CD445D96-C54E-4064-85EC-B034A221A81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xmlns=""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26-06-2022</a:t>
            </a:fld>
            <a:endParaRPr lang="en-IN"/>
          </a:p>
        </p:txBody>
      </p:sp>
      <p:sp>
        <p:nvSpPr>
          <p:cNvPr id="5" name="Footer Placeholder 4">
            <a:extLst>
              <a:ext uri="{FF2B5EF4-FFF2-40B4-BE49-F238E27FC236}">
                <a16:creationId xmlns:a16="http://schemas.microsoft.com/office/drawing/2014/main" xmlns=""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26-06-2022</a:t>
            </a:fld>
            <a:endParaRPr lang="en-IN"/>
          </a:p>
        </p:txBody>
      </p:sp>
      <p:sp>
        <p:nvSpPr>
          <p:cNvPr id="5" name="Footer Placeholder 4">
            <a:extLst>
              <a:ext uri="{FF2B5EF4-FFF2-40B4-BE49-F238E27FC236}">
                <a16:creationId xmlns:a16="http://schemas.microsoft.com/office/drawing/2014/main" xmlns=""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xmlns=""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xmlns="" id="{2AE764CF-DE72-4F49-B545-A4B772FEDFF2}"/>
              </a:ext>
            </a:extLst>
          </p:cNvPr>
          <p:cNvSpPr/>
          <p:nvPr/>
        </p:nvSpPr>
        <p:spPr>
          <a:xfrm>
            <a:off x="304799" y="-1437"/>
            <a:ext cx="11887201" cy="6771084"/>
          </a:xfrm>
          <a:prstGeom prst="rect">
            <a:avLst/>
          </a:prstGeom>
        </p:spPr>
        <p:txBody>
          <a:bodyPr wrap="square">
            <a:spAutoFit/>
          </a:bodyPr>
          <a:lstStyle/>
          <a:p>
            <a:pPr algn="ctr"/>
            <a:r>
              <a:rPr lang="en-IN" sz="5000" b="1" dirty="0" smtClean="0">
                <a:latin typeface="Angsana New" panose="02020603050405020304" pitchFamily="18" charset="-34"/>
                <a:cs typeface="Angsana New" panose="02020603050405020304" pitchFamily="18" charset="-34"/>
              </a:rPr>
              <a:t> </a:t>
            </a:r>
            <a:r>
              <a:rPr lang="en-IN" sz="4800" b="1" dirty="0" err="1" smtClean="0">
                <a:latin typeface="Times New Roman" pitchFamily="18" charset="0"/>
                <a:cs typeface="Times New Roman" pitchFamily="18" charset="0"/>
              </a:rPr>
              <a:t>KGiSL</a:t>
            </a:r>
            <a:r>
              <a:rPr lang="en-IN" sz="4800" b="1" dirty="0" smtClean="0">
                <a:latin typeface="Times New Roman" pitchFamily="18" charset="0"/>
                <a:cs typeface="Times New Roman" pitchFamily="18" charset="0"/>
              </a:rPr>
              <a:t> </a:t>
            </a:r>
            <a:r>
              <a:rPr lang="en-IN" sz="4800" b="1" dirty="0">
                <a:latin typeface="Times New Roman" pitchFamily="18" charset="0"/>
                <a:cs typeface="Times New Roman" pitchFamily="18" charset="0"/>
              </a:rPr>
              <a:t>INSTITUTE OF TECHNOLOGY</a:t>
            </a:r>
          </a:p>
          <a:p>
            <a:pPr algn="ctr"/>
            <a:r>
              <a:rPr lang="en-IN" sz="3600" b="1" dirty="0">
                <a:effectLst>
                  <a:outerShdw blurRad="38100" dist="38100" dir="2700000" algn="tl">
                    <a:srgbClr val="000000">
                      <a:alpha val="43137"/>
                    </a:srgbClr>
                  </a:outerShdw>
                </a:effectLst>
                <a:latin typeface="Times New Roman" pitchFamily="18" charset="0"/>
                <a:cs typeface="Times New Roman" pitchFamily="18" charset="0"/>
              </a:rPr>
              <a:t>COIMBATORE</a:t>
            </a:r>
          </a:p>
          <a:p>
            <a:pPr algn="ctr"/>
            <a:r>
              <a:rPr lang="en-US" sz="3000" b="1" dirty="0">
                <a:solidFill>
                  <a:schemeClr val="accent1">
                    <a:lumMod val="50000"/>
                  </a:schemeClr>
                </a:solidFill>
                <a:latin typeface="Algerian" panose="04020705040A02060702" pitchFamily="82" charset="0"/>
              </a:rPr>
              <a:t>DEPARTMENT OF </a:t>
            </a:r>
            <a:r>
              <a:rPr lang="en-US" sz="3000" b="1" dirty="0" smtClean="0">
                <a:solidFill>
                  <a:schemeClr val="accent1">
                    <a:lumMod val="50000"/>
                  </a:schemeClr>
                </a:solidFill>
                <a:latin typeface="Algerian" panose="04020705040A02060702" pitchFamily="82" charset="0"/>
              </a:rPr>
              <a:t>computer science &amp; engineering</a:t>
            </a:r>
            <a:endParaRPr lang="en-US" sz="3000" b="1" dirty="0">
              <a:solidFill>
                <a:schemeClr val="accent1">
                  <a:lumMod val="50000"/>
                </a:schemeClr>
              </a:solidFill>
              <a:latin typeface="Algerian" panose="04020705040A02060702" pitchFamily="82" charset="0"/>
            </a:endParaRPr>
          </a:p>
          <a:p>
            <a:pPr algn="ctr"/>
            <a:r>
              <a:rPr lang="en-US" sz="3000" b="1" dirty="0" smtClean="0">
                <a:solidFill>
                  <a:schemeClr val="accent1">
                    <a:lumMod val="50000"/>
                  </a:schemeClr>
                </a:solidFill>
                <a:latin typeface="Algerian" panose="04020705040A02060702" pitchFamily="82" charset="0"/>
              </a:rPr>
              <a:t>MINI Project </a:t>
            </a:r>
            <a:r>
              <a:rPr lang="en-US" sz="3000" b="1" dirty="0" smtClean="0">
                <a:solidFill>
                  <a:schemeClr val="accent1">
                    <a:lumMod val="50000"/>
                  </a:schemeClr>
                </a:solidFill>
                <a:latin typeface="Algerian" panose="04020705040A02060702" pitchFamily="82" charset="0"/>
              </a:rPr>
              <a:t>review </a:t>
            </a:r>
            <a:endParaRPr lang="en-US" sz="3000" b="1" dirty="0">
              <a:solidFill>
                <a:schemeClr val="accent1">
                  <a:lumMod val="50000"/>
                </a:schemeClr>
              </a:solidFill>
              <a:latin typeface="Algerian" panose="04020705040A02060702" pitchFamily="82" charset="0"/>
            </a:endParaRPr>
          </a:p>
          <a:p>
            <a:pPr lvl="0" algn="ctr"/>
            <a:r>
              <a:rPr lang="en-US" sz="44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ONLINE EYE CARE SYSTEM</a:t>
            </a:r>
          </a:p>
          <a:p>
            <a:pPr lvl="0"/>
            <a:r>
              <a:rPr lang="en-IN" sz="32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TEAM 7:</a:t>
            </a:r>
          </a:p>
          <a:p>
            <a:pPr lvl="2"/>
            <a:r>
              <a:rPr lang="en-IN" sz="28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711719104051 	  MAHESWARAN R</a:t>
            </a:r>
          </a:p>
          <a:p>
            <a:pPr lvl="2"/>
            <a:r>
              <a:rPr lang="en-IN"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711719104301</a:t>
            </a:r>
            <a:r>
              <a:rPr lang="en-IN" sz="28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AJITHKUMAR S</a:t>
            </a:r>
          </a:p>
          <a:p>
            <a:pPr lvl="2"/>
            <a:r>
              <a:rPr lang="en-IN" sz="28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711719104302 	  ARUNPRASANTH M </a:t>
            </a:r>
          </a:p>
          <a:p>
            <a:pPr lvl="2"/>
            <a:r>
              <a:rPr lang="en-IN"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711719104305</a:t>
            </a:r>
            <a:r>
              <a:rPr lang="en-IN" sz="28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MOHANKUMAR S </a:t>
            </a:r>
            <a:endParaRPr lang="en-IN"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0"/>
            <a:endParaRPr lang="en-IN" sz="2800" b="1" dirty="0" smtClean="0">
              <a:solidFill>
                <a:srgbClr val="002060"/>
              </a:solidFill>
              <a:latin typeface="Times New Roman" pitchFamily="18" charset="0"/>
              <a:cs typeface="Times New Roman" pitchFamily="18" charset="0"/>
            </a:endParaRPr>
          </a:p>
          <a:p>
            <a:pPr lvl="0"/>
            <a:r>
              <a:rPr lang="en-IN" sz="3200" b="1" dirty="0" smtClean="0">
                <a:solidFill>
                  <a:srgbClr val="002060"/>
                </a:solidFill>
                <a:latin typeface="Times New Roman" pitchFamily="18" charset="0"/>
                <a:cs typeface="Times New Roman" pitchFamily="18" charset="0"/>
              </a:rPr>
              <a:t>UNDER </a:t>
            </a:r>
            <a:r>
              <a:rPr lang="en-IN" sz="3200" b="1" dirty="0">
                <a:solidFill>
                  <a:srgbClr val="002060"/>
                </a:solidFill>
                <a:latin typeface="Times New Roman" pitchFamily="18" charset="0"/>
                <a:cs typeface="Times New Roman" pitchFamily="18" charset="0"/>
              </a:rPr>
              <a:t>THE GUIDANCE OF :</a:t>
            </a:r>
          </a:p>
          <a:p>
            <a:pPr lvl="0"/>
            <a:r>
              <a:rPr lang="en-IN" sz="40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IN" sz="2800" b="1" dirty="0" err="1">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Ms.SUGANTHI</a:t>
            </a:r>
            <a:r>
              <a:rPr lang="en-IN" sz="28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IN"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   </a:t>
            </a:r>
            <a:r>
              <a:rPr lang="en-IN" sz="28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en-IN"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AP/CSE</a:t>
            </a:r>
            <a:r>
              <a:rPr lang="en-IN"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endParaRPr lang="en-IN"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itchFamily="82" charset="0"/>
              </a:rPr>
              <a:t>Modules split up</a:t>
            </a:r>
            <a:endParaRPr lang="en-IN" dirty="0">
              <a:latin typeface="Algerian" pitchFamily="82" charset="0"/>
            </a:endParaRPr>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
        <p:nvSpPr>
          <p:cNvPr id="5" name="Rectangle 4"/>
          <p:cNvSpPr/>
          <p:nvPr/>
        </p:nvSpPr>
        <p:spPr>
          <a:xfrm>
            <a:off x="624840" y="827217"/>
            <a:ext cx="11353800" cy="5693866"/>
          </a:xfrm>
          <a:prstGeom prst="rect">
            <a:avLst/>
          </a:prstGeom>
        </p:spPr>
        <p:txBody>
          <a:bodyPr wrap="square">
            <a:spAutoFit/>
          </a:bodyPr>
          <a:lstStyle/>
          <a:p>
            <a:r>
              <a:rPr lang="en-US" sz="2800" b="1" dirty="0" smtClean="0">
                <a:effectLst>
                  <a:outerShdw blurRad="38100" dist="38100" dir="2700000" algn="tl">
                    <a:srgbClr val="000000">
                      <a:alpha val="43137"/>
                    </a:srgbClr>
                  </a:outerShdw>
                </a:effectLst>
                <a:latin typeface="Times New Roman"/>
                <a:ea typeface="Times New Roman"/>
              </a:rPr>
              <a:t> </a:t>
            </a:r>
            <a:r>
              <a:rPr lang="en-US" sz="2800" b="1" dirty="0">
                <a:effectLst>
                  <a:outerShdw blurRad="38100" dist="38100" dir="2700000" algn="tl">
                    <a:srgbClr val="000000">
                      <a:alpha val="43137"/>
                    </a:srgbClr>
                  </a:outerShdw>
                </a:effectLst>
                <a:latin typeface="Times New Roman"/>
                <a:ea typeface="Times New Roman"/>
              </a:rPr>
              <a:t>TEST:-</a:t>
            </a:r>
            <a:endParaRPr lang="en-US" sz="2800" dirty="0">
              <a:effectLst>
                <a:outerShdw blurRad="38100" dist="38100" dir="2700000" algn="tl">
                  <a:srgbClr val="000000">
                    <a:alpha val="43137"/>
                  </a:srgbClr>
                </a:outerShdw>
              </a:effectLst>
              <a:latin typeface="Times New Roman"/>
              <a:ea typeface="Times New Roman"/>
            </a:endParaRPr>
          </a:p>
          <a:p>
            <a:pPr algn="just"/>
            <a:r>
              <a:rPr lang="en-US" sz="2800" dirty="0">
                <a:effectLst>
                  <a:outerShdw blurRad="38100" dist="38100" dir="2700000" algn="tl">
                    <a:srgbClr val="000000">
                      <a:alpha val="43137"/>
                    </a:srgbClr>
                  </a:outerShdw>
                </a:effectLst>
                <a:latin typeface="Times New Roman"/>
                <a:ea typeface="Times New Roman"/>
              </a:rPr>
              <a:t>	The registered user can participate the tests in online.. These test are conducted by level based .if one test is completed another will carried automatically to the users site within a fraction of </a:t>
            </a:r>
            <a:r>
              <a:rPr lang="en-US" sz="2800" dirty="0" smtClean="0">
                <a:effectLst>
                  <a:outerShdw blurRad="38100" dist="38100" dir="2700000" algn="tl">
                    <a:srgbClr val="000000">
                      <a:alpha val="43137"/>
                    </a:srgbClr>
                  </a:outerShdw>
                </a:effectLst>
                <a:latin typeface="Times New Roman"/>
                <a:ea typeface="Times New Roman"/>
              </a:rPr>
              <a:t>seconds.</a:t>
            </a:r>
          </a:p>
          <a:p>
            <a:r>
              <a:rPr lang="en-US" sz="2800" b="1" dirty="0" smtClean="0">
                <a:effectLst>
                  <a:outerShdw blurRad="38100" dist="38100" dir="2700000" algn="tl">
                    <a:srgbClr val="000000">
                      <a:alpha val="43137"/>
                    </a:srgbClr>
                  </a:outerShdw>
                </a:effectLst>
                <a:latin typeface="Times New Roman"/>
                <a:ea typeface="Times New Roman"/>
              </a:rPr>
              <a:t>SUGGESTING </a:t>
            </a:r>
            <a:r>
              <a:rPr lang="en-US" sz="2800" b="1" dirty="0">
                <a:effectLst>
                  <a:outerShdw blurRad="38100" dist="38100" dir="2700000" algn="tl">
                    <a:srgbClr val="000000">
                      <a:alpha val="43137"/>
                    </a:srgbClr>
                  </a:outerShdw>
                </a:effectLst>
                <a:latin typeface="Times New Roman"/>
                <a:ea typeface="Times New Roman"/>
              </a:rPr>
              <a:t>RESULTS:-</a:t>
            </a:r>
          </a:p>
          <a:p>
            <a:r>
              <a:rPr lang="en-US" sz="2800" dirty="0">
                <a:effectLst>
                  <a:outerShdw blurRad="38100" dist="38100" dir="2700000" algn="tl">
                    <a:srgbClr val="000000">
                      <a:alpha val="43137"/>
                    </a:srgbClr>
                  </a:outerShdw>
                </a:effectLst>
                <a:latin typeface="Times New Roman"/>
                <a:ea typeface="Times New Roman"/>
              </a:rPr>
              <a:t>	</a:t>
            </a:r>
            <a:r>
              <a:rPr lang="en-US" sz="2800" dirty="0" smtClean="0">
                <a:effectLst>
                  <a:outerShdw blurRad="38100" dist="38100" dir="2700000" algn="tl">
                    <a:srgbClr val="000000">
                      <a:alpha val="43137"/>
                    </a:srgbClr>
                  </a:outerShdw>
                </a:effectLst>
                <a:latin typeface="Times New Roman"/>
                <a:ea typeface="Times New Roman"/>
              </a:rPr>
              <a:t>These </a:t>
            </a:r>
            <a:r>
              <a:rPr lang="en-US" sz="2800" dirty="0">
                <a:effectLst>
                  <a:outerShdw blurRad="38100" dist="38100" dir="2700000" algn="tl">
                    <a:srgbClr val="000000">
                      <a:alpha val="43137"/>
                    </a:srgbClr>
                  </a:outerShdw>
                </a:effectLst>
                <a:latin typeface="Times New Roman"/>
                <a:ea typeface="Times New Roman"/>
              </a:rPr>
              <a:t>are all generated based on their performance in the entire tests that we mentioned earlier in the activity module. Result statement includes the eye problems of the user such as long sight, short sight </a:t>
            </a:r>
            <a:r>
              <a:rPr lang="en-US" sz="2800" dirty="0" err="1">
                <a:effectLst>
                  <a:outerShdw blurRad="38100" dist="38100" dir="2700000" algn="tl">
                    <a:srgbClr val="000000">
                      <a:alpha val="43137"/>
                    </a:srgbClr>
                  </a:outerShdw>
                </a:effectLst>
                <a:latin typeface="Times New Roman"/>
                <a:ea typeface="Times New Roman"/>
              </a:rPr>
              <a:t>etc</a:t>
            </a:r>
            <a:endParaRPr lang="en-US" sz="2800" dirty="0">
              <a:effectLst>
                <a:outerShdw blurRad="38100" dist="38100" dir="2700000" algn="tl">
                  <a:srgbClr val="000000">
                    <a:alpha val="43137"/>
                  </a:srgbClr>
                </a:outerShdw>
              </a:effectLst>
              <a:latin typeface="Times New Roman"/>
              <a:ea typeface="Times New Roman"/>
            </a:endParaRPr>
          </a:p>
          <a:p>
            <a:r>
              <a:rPr lang="en-US" sz="2800" b="1" dirty="0">
                <a:effectLst>
                  <a:outerShdw blurRad="38100" dist="38100" dir="2700000" algn="tl">
                    <a:srgbClr val="000000">
                      <a:alpha val="43137"/>
                    </a:srgbClr>
                  </a:outerShdw>
                </a:effectLst>
                <a:latin typeface="Times New Roman"/>
                <a:ea typeface="Times New Roman"/>
              </a:rPr>
              <a:t>FORUM:</a:t>
            </a:r>
            <a:r>
              <a:rPr lang="en-US" sz="2800" dirty="0">
                <a:effectLst>
                  <a:outerShdw blurRad="38100" dist="38100" dir="2700000" algn="tl">
                    <a:srgbClr val="000000">
                      <a:alpha val="43137"/>
                    </a:srgbClr>
                  </a:outerShdw>
                </a:effectLst>
                <a:latin typeface="Times New Roman"/>
                <a:ea typeface="Times New Roman"/>
              </a:rPr>
              <a:t>-</a:t>
            </a:r>
          </a:p>
          <a:p>
            <a:r>
              <a:rPr lang="en-US" sz="2800" dirty="0">
                <a:effectLst>
                  <a:outerShdw blurRad="38100" dist="38100" dir="2700000" algn="tl">
                    <a:srgbClr val="000000">
                      <a:alpha val="43137"/>
                    </a:srgbClr>
                  </a:outerShdw>
                </a:effectLst>
                <a:latin typeface="Times New Roman"/>
                <a:ea typeface="Times New Roman"/>
              </a:rPr>
              <a:t>It provides interactivity between the user and the admin. If a user needs to have a clarification about the suggested result; He/she can send a query to the admin regarding the result provided by this site or their eye issues. </a:t>
            </a:r>
          </a:p>
          <a:p>
            <a:endParaRPr lang="en-US" sz="2800" dirty="0">
              <a:effectLst>
                <a:outerShdw blurRad="38100" dist="38100" dir="2700000" algn="tl">
                  <a:srgbClr val="000000">
                    <a:alpha val="43137"/>
                  </a:srgbClr>
                </a:outerShdw>
              </a:effectLst>
              <a:latin typeface="Times New Roman"/>
              <a:ea typeface="Times New Roman"/>
            </a:endParaRPr>
          </a:p>
        </p:txBody>
      </p:sp>
    </p:spTree>
    <p:extLst>
      <p:ext uri="{BB962C8B-B14F-4D97-AF65-F5344CB8AC3E}">
        <p14:creationId xmlns:p14="http://schemas.microsoft.com/office/powerpoint/2010/main" val="230019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itchFamily="82" charset="0"/>
              </a:rPr>
              <a:t>SCREENSHOTS</a:t>
            </a:r>
            <a:endParaRPr lang="en-IN" dirty="0">
              <a:latin typeface="Algerian" pitchFamily="82" charset="0"/>
            </a:endParaRPr>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20509" y="1236238"/>
            <a:ext cx="6161288" cy="23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85829" y="3066000"/>
            <a:ext cx="5919147" cy="3084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14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C9C406-4445-4E33-987C-6117DEBA54F9}" type="datetime1">
              <a:rPr lang="en-IN" smtClean="0"/>
              <a:pPr/>
              <a:t>26-06-2022</a:t>
            </a:fld>
            <a:endParaRPr lang="en-IN"/>
          </a:p>
        </p:txBody>
      </p:sp>
      <p:sp>
        <p:nvSpPr>
          <p:cNvPr id="5" name="Footer Placeholder 4"/>
          <p:cNvSpPr>
            <a:spLocks noGrp="1"/>
          </p:cNvSpPr>
          <p:nvPr>
            <p:ph type="ftr" sz="quarter" idx="11"/>
          </p:nvPr>
        </p:nvSpPr>
        <p:spPr/>
        <p:txBody>
          <a:bodyPr/>
          <a:lstStyle/>
          <a:p>
            <a:r>
              <a:rPr lang="en-US" smtClean="0"/>
              <a:t>PROJECT PHASE -I  ZEROTH REVIEW                                                                                       Department of ECE, KGiSL Institute of Technology, Coimbatore </a:t>
            </a:r>
            <a:endParaRPr lang="en-IN"/>
          </a:p>
        </p:txBody>
      </p:sp>
      <p:sp>
        <p:nvSpPr>
          <p:cNvPr id="6" name="Slide Number Placeholder 5"/>
          <p:cNvSpPr>
            <a:spLocks noGrp="1"/>
          </p:cNvSpPr>
          <p:nvPr>
            <p:ph type="sldNum" sz="quarter" idx="12"/>
          </p:nvPr>
        </p:nvSpPr>
        <p:spPr/>
        <p:txBody>
          <a:bodyPr/>
          <a:lstStyle/>
          <a:p>
            <a:fld id="{370E2DBF-622E-4774-BABA-0B90A0613018}" type="slidenum">
              <a:rPr lang="en-IN" smtClean="0"/>
              <a:pPr/>
              <a:t>12</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7874" y="264319"/>
            <a:ext cx="5485131"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61562" y="977582"/>
            <a:ext cx="3361116"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17527" y="3172143"/>
            <a:ext cx="4739425"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96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C9C406-4445-4E33-987C-6117DEBA54F9}" type="datetime1">
              <a:rPr lang="en-IN" smtClean="0"/>
              <a:pPr/>
              <a:t>27-06-2022</a:t>
            </a:fld>
            <a:endParaRPr lang="en-IN"/>
          </a:p>
        </p:txBody>
      </p:sp>
      <p:sp>
        <p:nvSpPr>
          <p:cNvPr id="5" name="Footer Placeholder 4"/>
          <p:cNvSpPr>
            <a:spLocks noGrp="1"/>
          </p:cNvSpPr>
          <p:nvPr>
            <p:ph type="ftr" sz="quarter" idx="11"/>
          </p:nvPr>
        </p:nvSpPr>
        <p:spPr/>
        <p:txBody>
          <a:bodyPr/>
          <a:lstStyle/>
          <a:p>
            <a:r>
              <a:rPr lang="en-US" smtClean="0"/>
              <a:t>PROJECT PHASE -I  ZEROTH REVIEW                                                                                       Department of ECE, KGiSL Institute of Technology, Coimbatore </a:t>
            </a:r>
            <a:endParaRPr lang="en-IN"/>
          </a:p>
        </p:txBody>
      </p:sp>
      <p:sp>
        <p:nvSpPr>
          <p:cNvPr id="6" name="Slide Number Placeholder 5"/>
          <p:cNvSpPr>
            <a:spLocks noGrp="1"/>
          </p:cNvSpPr>
          <p:nvPr>
            <p:ph type="sldNum" sz="quarter" idx="12"/>
          </p:nvPr>
        </p:nvSpPr>
        <p:spPr/>
        <p:txBody>
          <a:bodyPr/>
          <a:lstStyle/>
          <a:p>
            <a:fld id="{370E2DBF-622E-4774-BABA-0B90A0613018}" type="slidenum">
              <a:rPr lang="en-IN" smtClean="0"/>
              <a:pPr/>
              <a:t>13</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3367" y="264319"/>
            <a:ext cx="4134145"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70320" y="979632"/>
            <a:ext cx="5943600" cy="315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17527" y="3894036"/>
            <a:ext cx="4739425" cy="172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6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EXPECTED OUTCOME  </a:t>
            </a:r>
            <a:endParaRPr lang="en-IN" dirty="0"/>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1356360" y="956603"/>
            <a:ext cx="9462868" cy="5247249"/>
          </a:xfrm>
        </p:spPr>
        <p:txBody>
          <a:bodyPr>
            <a:normAutofit/>
          </a:bodyPr>
          <a:lstStyle/>
          <a:p>
            <a:pPr marL="84138" lvl="0" indent="0">
              <a:buNone/>
            </a:pPr>
            <a:r>
              <a:rPr lang="en-IN" dirty="0">
                <a:solidFill>
                  <a:srgbClr val="002060"/>
                </a:solidFill>
                <a:latin typeface="Century Schoolbook" panose="02040604050505020304" pitchFamily="18" charset="0"/>
              </a:rPr>
              <a:t> </a:t>
            </a:r>
          </a:p>
          <a:p>
            <a:pPr marL="457200" lvl="0" indent="-457200" algn="just">
              <a:buFont typeface="Wingdings" pitchFamily="2" charset="2"/>
              <a:buChar char="Ø"/>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The project aims to eye check-up application can detect your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Visual acuity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and </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the site will given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results </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about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your vision ability</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lvl="0" indent="-457200" algn="just">
              <a:buFont typeface="Wingdings" pitchFamily="2" charset="2"/>
              <a:buChar char="Ø"/>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This project automatically maintains the customer details and it provides information concerning eye, and decides whether problem of eye and suggestion. </a:t>
            </a:r>
          </a:p>
          <a:p>
            <a:pPr marL="457200" lvl="0" indent="-457200" algn="just">
              <a:buFont typeface="Wingdings" pitchFamily="2" charset="2"/>
              <a:buChar char="Ø"/>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This system stores details of the customers and eye question through online.</a:t>
            </a:r>
            <a:endParaRPr lang="en-IN" dirty="0">
              <a:solidFill>
                <a:srgbClr val="002060"/>
              </a:solidFill>
            </a:endParaRPr>
          </a:p>
          <a:p>
            <a:pPr marL="0" indent="0">
              <a:buNone/>
            </a:pPr>
            <a:endParaRPr lang="en-IN"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a:t>
            </a:r>
            <a:r>
              <a:rPr lang="en-US" sz="1600" dirty="0" smtClean="0"/>
              <a:t> </a:t>
            </a:r>
            <a:r>
              <a:rPr lang="en-US" sz="1600" dirty="0" smtClean="0"/>
              <a:t>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57079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anose="04020705040A02060702" pitchFamily="82" charset="0"/>
              </a:rPr>
              <a:t>CONCLUSION</a:t>
            </a:r>
            <a:endParaRPr lang="en-IN" dirty="0"/>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1356360" y="956603"/>
            <a:ext cx="9462868" cy="5247249"/>
          </a:xfrm>
        </p:spPr>
        <p:txBody>
          <a:bodyPr>
            <a:normAutofit/>
          </a:bodyPr>
          <a:lstStyle/>
          <a:p>
            <a:pPr marL="84138" lvl="0" indent="0">
              <a:buNone/>
            </a:pPr>
            <a:r>
              <a:rPr lang="en-IN" dirty="0">
                <a:solidFill>
                  <a:srgbClr val="002060"/>
                </a:solidFill>
                <a:latin typeface="Century Schoolbook" panose="02040604050505020304" pitchFamily="18" charset="0"/>
              </a:rPr>
              <a:t> </a:t>
            </a:r>
          </a:p>
          <a:p>
            <a:pPr marL="0" lvl="0" indent="0" algn="just">
              <a:buNone/>
            </a:pP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It </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is concluded that the web application works well and satisfy the end users. The application is simultaneously accessed from more than one system. </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his </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project is to bring a full-fledged web based eye test systems. This system enhances the accuracy based on the users need. Fast, clear and legible reports can be generated without any ambiguity.</a:t>
            </a:r>
            <a:endParaRPr lang="en-IN"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27-06-2022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a:t>
            </a:r>
            <a:r>
              <a:rPr lang="en-US" sz="1600" dirty="0" smtClean="0"/>
              <a:t> </a:t>
            </a:r>
            <a:r>
              <a:rPr lang="en-US" sz="1600" dirty="0" smtClean="0"/>
              <a:t>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391859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a:latin typeface="Algerian"/>
                <a:ea typeface="Algerian"/>
                <a:cs typeface="Algerian"/>
                <a:sym typeface="Algerian"/>
              </a:rPr>
              <a:t>feature enhancement</a:t>
            </a:r>
            <a:endParaRPr lang="en-IN" dirty="0"/>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1356360" y="956603"/>
            <a:ext cx="9462868" cy="5247249"/>
          </a:xfrm>
        </p:spPr>
        <p:txBody>
          <a:bodyPr>
            <a:normAutofit/>
          </a:bodyPr>
          <a:lstStyle/>
          <a:p>
            <a:pPr marL="84138" lvl="0" indent="0">
              <a:buNone/>
            </a:pPr>
            <a:r>
              <a:rPr lang="en-IN" dirty="0">
                <a:solidFill>
                  <a:srgbClr val="002060"/>
                </a:solidFill>
                <a:latin typeface="Century Schoolbook" panose="02040604050505020304" pitchFamily="18" charset="0"/>
              </a:rPr>
              <a:t> </a:t>
            </a:r>
          </a:p>
          <a:p>
            <a:pPr marL="0" lvl="0" indent="0" algn="just">
              <a:buNone/>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There is scope for future development of this project. The world of computer fields is not static; it is always subject to be </a:t>
            </a:r>
            <a:r>
              <a:rPr lang="en-US" dirty="0" err="1">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dynamic.It</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has future scope.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Online Eye care system is </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to made for all the peoples have to check their eye test in online. </a:t>
            </a:r>
            <a:endParaRPr lang="en-IN"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27-06-2022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a:t>
            </a:r>
            <a:r>
              <a:rPr lang="en-US" sz="1600" dirty="0" smtClean="0"/>
              <a:t> </a:t>
            </a:r>
            <a:r>
              <a:rPr lang="en-US" sz="1600" dirty="0" smtClean="0"/>
              <a:t>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297241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762000" y="883923"/>
            <a:ext cx="10718408" cy="5145257"/>
          </a:xfrm>
        </p:spPr>
        <p:txBody>
          <a:bodyPr>
            <a:normAutofit/>
          </a:bodyPr>
          <a:lstStyle/>
          <a:p>
            <a:pPr marL="0" lvl="0" indent="0" algn="just">
              <a:lnSpc>
                <a:spcPct val="150000"/>
              </a:lnSpc>
              <a:spcBef>
                <a:spcPts val="0"/>
              </a:spcBef>
              <a:buNone/>
            </a:pPr>
            <a:r>
              <a:rPr lang="en-US" altLang="en-US" dirty="0" smtClean="0">
                <a:solidFill>
                  <a:prstClr val="black"/>
                </a:solidFill>
                <a:latin typeface="Times New Roman" panose="02020603050405020304" pitchFamily="18" charset="0"/>
                <a:cs typeface="Times New Roman" panose="02020603050405020304" pitchFamily="18" charset="0"/>
              </a:rPr>
              <a:t>[</a:t>
            </a:r>
            <a:r>
              <a:rPr lang="en-US" altLang="en-US" dirty="0">
                <a:solidFill>
                  <a:prstClr val="black"/>
                </a:solidFill>
                <a:latin typeface="Times New Roman" panose="02020603050405020304" pitchFamily="18" charset="0"/>
                <a:cs typeface="Times New Roman" panose="02020603050405020304" pitchFamily="18" charset="0"/>
              </a:rPr>
              <a:t>1] </a:t>
            </a:r>
            <a:r>
              <a:rPr lang="en-US" dirty="0">
                <a:solidFill>
                  <a:prstClr val="black"/>
                </a:solidFill>
                <a:latin typeface="Times New Roman"/>
                <a:ea typeface="Calibri"/>
                <a:cs typeface="Times New Roman"/>
              </a:rPr>
              <a:t>Elias </a:t>
            </a:r>
            <a:r>
              <a:rPr lang="en-US" dirty="0" err="1">
                <a:solidFill>
                  <a:prstClr val="black"/>
                </a:solidFill>
                <a:latin typeface="Times New Roman"/>
                <a:ea typeface="Calibri"/>
                <a:cs typeface="Times New Roman"/>
              </a:rPr>
              <a:t>M.Award</a:t>
            </a:r>
            <a:r>
              <a:rPr lang="en-US" dirty="0">
                <a:solidFill>
                  <a:prstClr val="black"/>
                </a:solidFill>
                <a:latin typeface="Times New Roman"/>
                <a:ea typeface="Calibri"/>
                <a:cs typeface="Times New Roman"/>
              </a:rPr>
              <a:t>, </a:t>
            </a:r>
            <a:r>
              <a:rPr lang="en-US" dirty="0">
                <a:solidFill>
                  <a:prstClr val="black"/>
                </a:solidFill>
                <a:effectLst>
                  <a:outerShdw blurRad="38100" dist="38100" dir="2700000" algn="tl">
                    <a:srgbClr val="000000">
                      <a:alpha val="43137"/>
                    </a:srgbClr>
                  </a:outerShdw>
                </a:effectLst>
                <a:latin typeface="Times New Roman"/>
                <a:ea typeface="Calibri"/>
                <a:cs typeface="Times New Roman"/>
              </a:rPr>
              <a:t>”System Analysis and Design”, </a:t>
            </a:r>
            <a:r>
              <a:rPr lang="en-US" dirty="0" err="1">
                <a:solidFill>
                  <a:prstClr val="black"/>
                </a:solidFill>
                <a:latin typeface="Times New Roman"/>
                <a:ea typeface="Calibri"/>
                <a:cs typeface="Times New Roman"/>
              </a:rPr>
              <a:t>Galgotia</a:t>
            </a:r>
            <a:r>
              <a:rPr lang="en-US" dirty="0">
                <a:solidFill>
                  <a:prstClr val="black"/>
                </a:solidFill>
                <a:latin typeface="Times New Roman"/>
                <a:ea typeface="Calibri"/>
                <a:cs typeface="Times New Roman"/>
              </a:rPr>
              <a:t> Publications, Second Edition.</a:t>
            </a:r>
            <a:endParaRPr lang="en-US" sz="2400" dirty="0">
              <a:solidFill>
                <a:prstClr val="black"/>
              </a:solidFill>
              <a:ea typeface="Calibri"/>
              <a:cs typeface="Times New Roman"/>
            </a:endParaRPr>
          </a:p>
          <a:p>
            <a:pPr marL="0" lvl="0" indent="0" algn="just">
              <a:lnSpc>
                <a:spcPct val="150000"/>
              </a:lnSpc>
              <a:spcBef>
                <a:spcPts val="0"/>
              </a:spcBef>
              <a:buNone/>
            </a:pPr>
            <a:r>
              <a:rPr lang="en-US" dirty="0">
                <a:solidFill>
                  <a:prstClr val="black"/>
                </a:solidFill>
                <a:latin typeface="Times New Roman"/>
                <a:ea typeface="Calibri"/>
                <a:cs typeface="Times New Roman"/>
              </a:rPr>
              <a:t>[2] Robin </a:t>
            </a:r>
            <a:r>
              <a:rPr lang="en-US" dirty="0" err="1">
                <a:solidFill>
                  <a:prstClr val="black"/>
                </a:solidFill>
                <a:latin typeface="Times New Roman"/>
                <a:ea typeface="Calibri"/>
                <a:cs typeface="Times New Roman"/>
              </a:rPr>
              <a:t>Dewson</a:t>
            </a:r>
            <a:r>
              <a:rPr lang="en-US" dirty="0">
                <a:solidFill>
                  <a:prstClr val="black"/>
                </a:solidFill>
                <a:latin typeface="Times New Roman"/>
                <a:ea typeface="Calibri"/>
                <a:cs typeface="Times New Roman"/>
              </a:rPr>
              <a:t>, </a:t>
            </a:r>
            <a:r>
              <a:rPr lang="en-US" dirty="0">
                <a:solidFill>
                  <a:prstClr val="black"/>
                </a:solidFill>
                <a:effectLst>
                  <a:outerShdw blurRad="38100" dist="38100" dir="2700000" algn="tl">
                    <a:srgbClr val="000000">
                      <a:alpha val="43137"/>
                    </a:srgbClr>
                  </a:outerShdw>
                </a:effectLst>
                <a:latin typeface="Times New Roman" pitchFamily="18" charset="0"/>
                <a:ea typeface="Calibri"/>
                <a:cs typeface="Times New Roman" pitchFamily="18" charset="0"/>
              </a:rPr>
              <a:t>“Pro SQL Server 2005</a:t>
            </a:r>
            <a:r>
              <a:rPr lang="en-US" b="1" dirty="0">
                <a:solidFill>
                  <a:prstClr val="black"/>
                </a:solidFill>
                <a:effectLst>
                  <a:outerShdw blurRad="38100" dist="38100" dir="2700000" algn="tl">
                    <a:srgbClr val="000000">
                      <a:alpha val="43137"/>
                    </a:srgbClr>
                  </a:outerShdw>
                </a:effectLst>
                <a:latin typeface="Times New Roman" pitchFamily="18" charset="0"/>
                <a:ea typeface="Calibri"/>
                <a:cs typeface="Times New Roman" pitchFamily="18" charset="0"/>
              </a:rPr>
              <a:t>”,</a:t>
            </a:r>
            <a:r>
              <a:rPr lang="en-US" dirty="0">
                <a:solidFill>
                  <a:prstClr val="black"/>
                </a:solidFill>
                <a:effectLst>
                  <a:outerShdw blurRad="38100" dist="38100" dir="2700000" algn="tl">
                    <a:srgbClr val="000000">
                      <a:alpha val="43137"/>
                    </a:srgbClr>
                  </a:outerShdw>
                </a:effectLst>
                <a:latin typeface="Times New Roman" pitchFamily="18" charset="0"/>
                <a:ea typeface="Calibri"/>
                <a:cs typeface="Times New Roman" pitchFamily="18" charset="0"/>
              </a:rPr>
              <a:t> </a:t>
            </a:r>
            <a:r>
              <a:rPr lang="en-US" dirty="0" err="1">
                <a:solidFill>
                  <a:prstClr val="black"/>
                </a:solidFill>
                <a:latin typeface="Times New Roman"/>
                <a:ea typeface="Calibri"/>
                <a:cs typeface="Times New Roman"/>
              </a:rPr>
              <a:t>Apress</a:t>
            </a:r>
            <a:r>
              <a:rPr lang="en-US" dirty="0">
                <a:solidFill>
                  <a:prstClr val="black"/>
                </a:solidFill>
                <a:latin typeface="Times New Roman"/>
                <a:ea typeface="Calibri"/>
                <a:cs typeface="Times New Roman"/>
              </a:rPr>
              <a:t> Publisher.</a:t>
            </a:r>
            <a:endParaRPr lang="en-US" sz="2400" dirty="0">
              <a:solidFill>
                <a:prstClr val="black"/>
              </a:solidFill>
              <a:ea typeface="Calibri"/>
              <a:cs typeface="Times New Roman"/>
            </a:endParaRPr>
          </a:p>
          <a:p>
            <a:pPr marL="450850" lvl="0" indent="-450850" algn="just">
              <a:spcBef>
                <a:spcPts val="1200"/>
              </a:spcBef>
              <a:buNone/>
            </a:pPr>
            <a:r>
              <a:rPr lang="en-US" altLang="en-US" dirty="0" smtClean="0">
                <a:solidFill>
                  <a:prstClr val="black"/>
                </a:solidFill>
                <a:latin typeface="Times New Roman" panose="02020603050405020304" pitchFamily="18" charset="0"/>
                <a:cs typeface="Times New Roman" panose="02020603050405020304" pitchFamily="18" charset="0"/>
              </a:rPr>
              <a:t>[</a:t>
            </a:r>
            <a:r>
              <a:rPr lang="en-US" altLang="en-US" dirty="0">
                <a:solidFill>
                  <a:prstClr val="black"/>
                </a:solidFill>
                <a:latin typeface="Times New Roman" panose="02020603050405020304" pitchFamily="18" charset="0"/>
                <a:cs typeface="Times New Roman" panose="02020603050405020304" pitchFamily="18" charset="0"/>
              </a:rPr>
              <a:t>3]</a:t>
            </a:r>
            <a:r>
              <a:rPr lang="en-US" dirty="0">
                <a:solidFill>
                  <a:prstClr val="black"/>
                </a:solidFill>
                <a:latin typeface="Times New Roman"/>
                <a:ea typeface="Times New Roman"/>
              </a:rPr>
              <a:t> Paul Kimmel, “</a:t>
            </a:r>
            <a:r>
              <a:rPr lang="en-US" dirty="0" err="1">
                <a:solidFill>
                  <a:prstClr val="black"/>
                </a:solidFill>
                <a:latin typeface="Times New Roman"/>
                <a:ea typeface="Times New Roman"/>
              </a:rPr>
              <a:t>Asp.Net-Unleased</a:t>
            </a:r>
            <a:r>
              <a:rPr lang="en-US" dirty="0">
                <a:solidFill>
                  <a:prstClr val="black"/>
                </a:solidFill>
                <a:latin typeface="Times New Roman"/>
                <a:ea typeface="Times New Roman"/>
              </a:rPr>
              <a:t>”, </a:t>
            </a:r>
            <a:r>
              <a:rPr lang="en-US" dirty="0" err="1">
                <a:solidFill>
                  <a:prstClr val="black"/>
                </a:solidFill>
                <a:latin typeface="Times New Roman"/>
                <a:ea typeface="Times New Roman"/>
              </a:rPr>
              <a:t>Sams</a:t>
            </a:r>
            <a:r>
              <a:rPr lang="en-US" dirty="0">
                <a:solidFill>
                  <a:prstClr val="black"/>
                </a:solidFill>
                <a:latin typeface="Times New Roman"/>
                <a:ea typeface="Times New Roman"/>
              </a:rPr>
              <a:t> </a:t>
            </a:r>
            <a:r>
              <a:rPr lang="en-US" dirty="0" err="1">
                <a:solidFill>
                  <a:prstClr val="black"/>
                </a:solidFill>
                <a:latin typeface="Times New Roman"/>
                <a:ea typeface="Times New Roman"/>
              </a:rPr>
              <a:t>TechMedia</a:t>
            </a:r>
            <a:r>
              <a:rPr lang="en-US" dirty="0">
                <a:solidFill>
                  <a:prstClr val="black"/>
                </a:solidFill>
                <a:latin typeface="Times New Roman"/>
                <a:ea typeface="Times New Roman"/>
              </a:rPr>
              <a:t>, Third Edition.</a:t>
            </a:r>
          </a:p>
          <a:p>
            <a:pPr marL="450850" lvl="0" indent="-450850">
              <a:spcBef>
                <a:spcPts val="1200"/>
              </a:spcBef>
              <a:buNone/>
            </a:pPr>
            <a:r>
              <a:rPr lang="en-US" dirty="0" smtClean="0">
                <a:solidFill>
                  <a:prstClr val="black"/>
                </a:solidFill>
                <a:latin typeface="Times New Roman"/>
                <a:ea typeface="Times New Roman"/>
              </a:rPr>
              <a:t>[4] </a:t>
            </a:r>
            <a:r>
              <a:rPr lang="en-US" dirty="0" err="1" smtClean="0">
                <a:solidFill>
                  <a:prstClr val="black"/>
                </a:solidFill>
                <a:latin typeface="Times New Roman"/>
                <a:ea typeface="Times New Roman"/>
              </a:rPr>
              <a:t>Wittenborn</a:t>
            </a:r>
            <a:r>
              <a:rPr lang="en-US" dirty="0" smtClean="0">
                <a:solidFill>
                  <a:prstClr val="black"/>
                </a:solidFill>
                <a:latin typeface="Times New Roman"/>
                <a:ea typeface="Times New Roman"/>
              </a:rPr>
              <a:t>  </a:t>
            </a:r>
            <a:r>
              <a:rPr lang="en-US" dirty="0">
                <a:solidFill>
                  <a:prstClr val="black"/>
                </a:solidFill>
                <a:latin typeface="Times New Roman"/>
                <a:ea typeface="Times New Roman"/>
              </a:rPr>
              <a:t>J﻿, Rein  D﻿; NORC at the University of Chicago. Cost of vision problems: the economic burden of vision loss and eye disorders in the </a:t>
            </a:r>
            <a:r>
              <a:rPr lang="en-US" dirty="0" err="1" smtClean="0">
                <a:solidFill>
                  <a:prstClr val="black"/>
                </a:solidFill>
                <a:latin typeface="Times New Roman"/>
                <a:ea typeface="Times New Roman"/>
              </a:rPr>
              <a:t>US.Published</a:t>
            </a:r>
            <a:r>
              <a:rPr lang="en-US" dirty="0" smtClean="0">
                <a:solidFill>
                  <a:prstClr val="black"/>
                </a:solidFill>
                <a:latin typeface="Times New Roman"/>
                <a:ea typeface="Times New Roman"/>
              </a:rPr>
              <a:t> February 5,2020. https</a:t>
            </a:r>
            <a:r>
              <a:rPr lang="en-US" dirty="0">
                <a:solidFill>
                  <a:prstClr val="black"/>
                </a:solidFill>
                <a:latin typeface="Times New Roman"/>
                <a:ea typeface="Times New Roman"/>
              </a:rPr>
              <a:t>://</a:t>
            </a:r>
            <a:r>
              <a:rPr lang="en-US" dirty="0" smtClean="0">
                <a:solidFill>
                  <a:prstClr val="black"/>
                </a:solidFill>
                <a:latin typeface="Times New Roman"/>
                <a:ea typeface="Times New Roman"/>
              </a:rPr>
              <a:t>www.preventblindness.org/sites/default/files/national/documents/Economic%20Burden%20of%20Vision%20Final%20Report_130611_0.pdf</a:t>
            </a:r>
            <a:endParaRPr lang="en-US" dirty="0">
              <a:solidFill>
                <a:prstClr val="black"/>
              </a:solidFill>
              <a:latin typeface="Times New Roman"/>
              <a:ea typeface="Times New Roman"/>
            </a:endParaRPr>
          </a:p>
          <a:p>
            <a:pPr marL="450850" lvl="0" indent="-450850" algn="just">
              <a:spcBef>
                <a:spcPts val="1200"/>
              </a:spcBef>
              <a:buNone/>
            </a:pPr>
            <a:endParaRPr lang="en-IN" dirty="0">
              <a:solidFill>
                <a:prstClr val="black"/>
              </a:solidFill>
            </a:endParaRPr>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17</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390232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777240" y="1021083"/>
            <a:ext cx="10718408" cy="5145257"/>
          </a:xfrm>
        </p:spPr>
        <p:txBody>
          <a:bodyPr>
            <a:normAutofit fontScale="92500" lnSpcReduction="10000"/>
          </a:bodyPr>
          <a:lstStyle/>
          <a:p>
            <a:r>
              <a:rPr lang="en-US" dirty="0">
                <a:solidFill>
                  <a:srgbClr val="000000"/>
                </a:solidFill>
                <a:latin typeface="Times New Roman"/>
              </a:rPr>
              <a:t>[5] </a:t>
            </a:r>
            <a:r>
              <a:rPr lang="en-US" dirty="0" err="1">
                <a:solidFill>
                  <a:srgbClr val="000000"/>
                </a:solidFill>
                <a:latin typeface="Times New Roman"/>
              </a:rPr>
              <a:t>Yeung</a:t>
            </a:r>
            <a:r>
              <a:rPr lang="en-US" dirty="0">
                <a:solidFill>
                  <a:srgbClr val="000000"/>
                </a:solidFill>
                <a:latin typeface="Times New Roman"/>
              </a:rPr>
              <a:t> WK, Dawes P, </a:t>
            </a:r>
            <a:r>
              <a:rPr lang="en-US" dirty="0" err="1">
                <a:solidFill>
                  <a:srgbClr val="000000"/>
                </a:solidFill>
                <a:latin typeface="Times New Roman"/>
              </a:rPr>
              <a:t>Pye</a:t>
            </a:r>
            <a:r>
              <a:rPr lang="en-US" dirty="0">
                <a:solidFill>
                  <a:srgbClr val="000000"/>
                </a:solidFill>
                <a:latin typeface="Times New Roman"/>
              </a:rPr>
              <a:t> A, Neil M, </a:t>
            </a:r>
            <a:r>
              <a:rPr lang="en-US" dirty="0" err="1">
                <a:solidFill>
                  <a:srgbClr val="000000"/>
                </a:solidFill>
                <a:latin typeface="Times New Roman"/>
              </a:rPr>
              <a:t>Aslam</a:t>
            </a:r>
            <a:r>
              <a:rPr lang="en-US" dirty="0">
                <a:solidFill>
                  <a:srgbClr val="000000"/>
                </a:solidFill>
                <a:latin typeface="Times New Roman"/>
              </a:rPr>
              <a:t> T, Dickinson C, et al. </a:t>
            </a:r>
            <a:r>
              <a:rPr lang="en-US" dirty="0" err="1">
                <a:solidFill>
                  <a:srgbClr val="000000"/>
                </a:solidFill>
                <a:latin typeface="Times New Roman"/>
              </a:rPr>
              <a:t>eHealth</a:t>
            </a:r>
            <a:r>
              <a:rPr lang="en-US" dirty="0">
                <a:solidFill>
                  <a:srgbClr val="000000"/>
                </a:solidFill>
                <a:latin typeface="Times New Roman"/>
              </a:rPr>
              <a:t> tools for the self-testing of visual acuity: a scoping review. NPJ Digit Med. 2019;2:82 </a:t>
            </a:r>
            <a:r>
              <a:rPr lang="en-US" dirty="0" err="1">
                <a:solidFill>
                  <a:srgbClr val="000000"/>
                </a:solidFill>
                <a:latin typeface="Times New Roman"/>
              </a:rPr>
              <a:t>Epub</a:t>
            </a:r>
            <a:r>
              <a:rPr lang="en-US" dirty="0">
                <a:solidFill>
                  <a:srgbClr val="000000"/>
                </a:solidFill>
                <a:latin typeface="Times New Roman"/>
              </a:rPr>
              <a:t> 2019/08/28. 10.1038/s41746-019-0154-5 </a:t>
            </a:r>
          </a:p>
          <a:p>
            <a:r>
              <a:rPr lang="en-US" dirty="0">
                <a:solidFill>
                  <a:srgbClr val="000000"/>
                </a:solidFill>
                <a:latin typeface="Times New Roman"/>
              </a:rPr>
              <a:t>[6] Kemp MT, Williams AM, </a:t>
            </a:r>
            <a:r>
              <a:rPr lang="en-US" dirty="0" err="1">
                <a:solidFill>
                  <a:srgbClr val="000000"/>
                </a:solidFill>
                <a:latin typeface="Times New Roman"/>
              </a:rPr>
              <a:t>Alam</a:t>
            </a:r>
            <a:r>
              <a:rPr lang="en-US" dirty="0">
                <a:solidFill>
                  <a:srgbClr val="000000"/>
                </a:solidFill>
                <a:latin typeface="Times New Roman"/>
              </a:rPr>
              <a:t> HB. Trauma </a:t>
            </a:r>
            <a:r>
              <a:rPr lang="en-US" dirty="0" err="1">
                <a:solidFill>
                  <a:srgbClr val="000000"/>
                </a:solidFill>
                <a:latin typeface="Times New Roman"/>
              </a:rPr>
              <a:t>Surg</a:t>
            </a:r>
            <a:r>
              <a:rPr lang="en-US" dirty="0">
                <a:solidFill>
                  <a:srgbClr val="000000"/>
                </a:solidFill>
                <a:latin typeface="Times New Roman"/>
              </a:rPr>
              <a:t> Acute Care Open 2020;5:e000481 10.1136/tsaco-2020-000481 </a:t>
            </a:r>
          </a:p>
          <a:p>
            <a:r>
              <a:rPr lang="en-US" dirty="0">
                <a:solidFill>
                  <a:srgbClr val="000000"/>
                </a:solidFill>
                <a:latin typeface="Times New Roman"/>
              </a:rPr>
              <a:t>[7]</a:t>
            </a:r>
            <a:r>
              <a:rPr lang="en-US" dirty="0" err="1">
                <a:solidFill>
                  <a:srgbClr val="000000"/>
                </a:solidFill>
                <a:latin typeface="Times New Roman"/>
              </a:rPr>
              <a:t>Shilo</a:t>
            </a:r>
            <a:r>
              <a:rPr lang="en-US" dirty="0">
                <a:solidFill>
                  <a:srgbClr val="000000"/>
                </a:solidFill>
                <a:latin typeface="Times New Roman"/>
              </a:rPr>
              <a:t> S, </a:t>
            </a:r>
            <a:r>
              <a:rPr lang="en-US" dirty="0" err="1">
                <a:solidFill>
                  <a:srgbClr val="000000"/>
                </a:solidFill>
                <a:latin typeface="Times New Roman"/>
              </a:rPr>
              <a:t>Rossman</a:t>
            </a:r>
            <a:r>
              <a:rPr lang="en-US" dirty="0">
                <a:solidFill>
                  <a:srgbClr val="000000"/>
                </a:solidFill>
                <a:latin typeface="Times New Roman"/>
              </a:rPr>
              <a:t> H, Segal E. Axes of a revolution: challenges and promises of big data in healthcare. Nat Med. 2020;26: 29–38. </a:t>
            </a:r>
            <a:r>
              <a:rPr lang="en-US" dirty="0" err="1">
                <a:solidFill>
                  <a:srgbClr val="000000"/>
                </a:solidFill>
                <a:latin typeface="Times New Roman"/>
              </a:rPr>
              <a:t>Epub</a:t>
            </a:r>
            <a:r>
              <a:rPr lang="en-US" dirty="0">
                <a:solidFill>
                  <a:srgbClr val="000000"/>
                </a:solidFill>
                <a:latin typeface="Times New Roman"/>
              </a:rPr>
              <a:t> 2020/01/15. 10.1038/s41591-019-0727-5 </a:t>
            </a:r>
          </a:p>
          <a:p>
            <a:r>
              <a:rPr lang="en-US" dirty="0">
                <a:solidFill>
                  <a:srgbClr val="000000"/>
                </a:solidFill>
                <a:latin typeface="Times New Roman"/>
              </a:rPr>
              <a:t>[8]Ting DSW, </a:t>
            </a:r>
            <a:r>
              <a:rPr lang="en-US" dirty="0" err="1">
                <a:solidFill>
                  <a:srgbClr val="000000"/>
                </a:solidFill>
                <a:latin typeface="Times New Roman"/>
              </a:rPr>
              <a:t>Carin</a:t>
            </a:r>
            <a:r>
              <a:rPr lang="en-US" dirty="0">
                <a:solidFill>
                  <a:srgbClr val="000000"/>
                </a:solidFill>
                <a:latin typeface="Times New Roman"/>
              </a:rPr>
              <a:t> L, </a:t>
            </a:r>
            <a:r>
              <a:rPr lang="en-US" dirty="0" err="1">
                <a:solidFill>
                  <a:srgbClr val="000000"/>
                </a:solidFill>
                <a:latin typeface="Times New Roman"/>
              </a:rPr>
              <a:t>Dzau</a:t>
            </a:r>
            <a:r>
              <a:rPr lang="en-US" dirty="0">
                <a:solidFill>
                  <a:srgbClr val="000000"/>
                </a:solidFill>
                <a:latin typeface="Times New Roman"/>
              </a:rPr>
              <a:t> V, Wong TY. Digital technology and COVID-19. Nat Med. 2020;26: 459–461. </a:t>
            </a:r>
            <a:r>
              <a:rPr lang="en-US" dirty="0" err="1">
                <a:solidFill>
                  <a:srgbClr val="000000"/>
                </a:solidFill>
                <a:latin typeface="Times New Roman"/>
              </a:rPr>
              <a:t>Epub</a:t>
            </a:r>
            <a:r>
              <a:rPr lang="en-US" dirty="0">
                <a:solidFill>
                  <a:srgbClr val="000000"/>
                </a:solidFill>
                <a:latin typeface="Times New Roman"/>
              </a:rPr>
              <a:t> 2020/04/15. 10.1038/s41591-020-0824-5 </a:t>
            </a:r>
          </a:p>
          <a:p>
            <a:r>
              <a:rPr lang="en-US" dirty="0">
                <a:solidFill>
                  <a:srgbClr val="000000"/>
                </a:solidFill>
                <a:latin typeface="Times New Roman"/>
              </a:rPr>
              <a:t>[9]</a:t>
            </a:r>
            <a:r>
              <a:rPr lang="en-US" dirty="0" err="1">
                <a:solidFill>
                  <a:srgbClr val="000000"/>
                </a:solidFill>
                <a:latin typeface="Times New Roman"/>
              </a:rPr>
              <a:t>Leite</a:t>
            </a:r>
            <a:r>
              <a:rPr lang="en-US" dirty="0">
                <a:solidFill>
                  <a:srgbClr val="000000"/>
                </a:solidFill>
                <a:latin typeface="Times New Roman"/>
              </a:rPr>
              <a:t> </a:t>
            </a:r>
            <a:r>
              <a:rPr lang="en-US" dirty="0" err="1">
                <a:solidFill>
                  <a:srgbClr val="000000"/>
                </a:solidFill>
                <a:latin typeface="Times New Roman"/>
              </a:rPr>
              <a:t>Higor</a:t>
            </a:r>
            <a:r>
              <a:rPr lang="en-US" dirty="0">
                <a:solidFill>
                  <a:srgbClr val="000000"/>
                </a:solidFill>
                <a:latin typeface="Times New Roman"/>
              </a:rPr>
              <a:t>, </a:t>
            </a:r>
            <a:r>
              <a:rPr lang="en-US" dirty="0" err="1">
                <a:solidFill>
                  <a:srgbClr val="000000"/>
                </a:solidFill>
                <a:latin typeface="Times New Roman"/>
              </a:rPr>
              <a:t>Hodgkinson</a:t>
            </a:r>
            <a:r>
              <a:rPr lang="en-US" dirty="0">
                <a:solidFill>
                  <a:srgbClr val="000000"/>
                </a:solidFill>
                <a:latin typeface="Times New Roman"/>
              </a:rPr>
              <a:t> Ian R. &amp; Gruber Thorsten (2020) New development: ‘Healing at a distance’—telemedicine and COVID-19, Public Money &amp; Management, 10.1080/09540962.2020.1748855 </a:t>
            </a:r>
            <a:endParaRPr lang="en-IN" dirty="0">
              <a:solidFill>
                <a:prstClr val="black"/>
              </a:solidFill>
            </a:endParaRPr>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27-06-2022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18</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a:t>
            </a:r>
            <a:r>
              <a:rPr lang="en-US" sz="1600" dirty="0" smtClean="0"/>
              <a:t>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2043610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19</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a:t>
            </a:r>
            <a:r>
              <a:rPr lang="en-US" sz="1600" dirty="0" smtClean="0"/>
              <a:t> </a:t>
            </a:r>
            <a:r>
              <a:rPr lang="en-US" sz="1600" dirty="0" smtClean="0"/>
              <a:t>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97037"/>
            <a:ext cx="9777730" cy="375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92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b="1" dirty="0" smtClean="0">
                <a:latin typeface="Algerian" pitchFamily="82" charset="0"/>
              </a:rPr>
              <a:t>AGENDA</a:t>
            </a:r>
            <a:r>
              <a:rPr lang="en-US" b="1" dirty="0" smtClean="0">
                <a:effectLst>
                  <a:outerShdw blurRad="38100" dist="38100" dir="2700000" algn="tl">
                    <a:srgbClr val="000000">
                      <a:alpha val="43137"/>
                    </a:srgbClr>
                  </a:outerShdw>
                </a:effectLst>
                <a:latin typeface="Algerian" pitchFamily="82" charset="0"/>
              </a:rPr>
              <a:t> </a:t>
            </a:r>
            <a:endParaRPr lang="en-IN" b="1" dirty="0">
              <a:effectLst>
                <a:outerShdw blurRad="38100" dist="38100" dir="2700000" algn="tl">
                  <a:srgbClr val="000000">
                    <a:alpha val="43137"/>
                  </a:srgbClr>
                </a:outerShdw>
              </a:effectLst>
              <a:latin typeface="Algerian" pitchFamily="82" charset="0"/>
            </a:endParaRPr>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a:latin typeface="Century Schoolbook" panose="02040604050505020304" pitchFamily="18" charset="0"/>
              </a:rPr>
              <a:t>Existing 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26-06-2022</a:t>
            </a:fld>
            <a:endParaRPr lang="en-IN" sz="1600" dirty="0"/>
          </a:p>
        </p:txBody>
      </p:sp>
      <p:sp>
        <p:nvSpPr>
          <p:cNvPr id="5"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r>
              <a:rPr lang="en-US" sz="6000" dirty="0">
                <a:latin typeface="Algerian" panose="04020705040A02060702" pitchFamily="82" charset="0"/>
              </a:rPr>
              <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20</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273377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anose="04020705040A02060702" pitchFamily="82" charset="0"/>
              </a:rPr>
              <a:t>OBJECTIVE / ABSTRACT </a:t>
            </a:r>
            <a:endParaRPr lang="en-IN" dirty="0"/>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654148" y="1017563"/>
            <a:ext cx="10515600" cy="5247249"/>
          </a:xfrm>
        </p:spPr>
        <p:txBody>
          <a:bodyPr>
            <a:normAutofit/>
          </a:bodyPr>
          <a:lstStyle/>
          <a:p>
            <a:pPr marL="84138" lvl="0" indent="0">
              <a:buNone/>
            </a:pP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Online eye care system is </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 special website which makes you aware of your eye problems by making you take test in various sight tests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like Visual Acuity Test, Color Variation Test, Contrast Vision Test, </a:t>
            </a:r>
            <a:r>
              <a:rPr lang="en-US" dirty="0" err="1"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Amsler</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Grid Test, E &amp; C Tests. </a:t>
            </a:r>
            <a:r>
              <a:rPr lang="en-US" dirty="0" smtClean="0">
                <a:solidFill>
                  <a:srgbClr val="002060"/>
                </a:solidFill>
              </a:rPr>
              <a:t>	 </a:t>
            </a:r>
          </a:p>
          <a:p>
            <a:pPr marL="84138" lvl="0" indent="0">
              <a:buNone/>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E</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ye check-up application</a:t>
            </a: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users have to register or login to this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application. It can detect your Eye problems by asking few questions like doctors. User answer the question the site will give suggestion about problem.</a:t>
            </a:r>
          </a:p>
          <a:p>
            <a:pPr marL="0" indent="0">
              <a:buNone/>
            </a:pPr>
            <a:endParaRPr lang="en-IN"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pPr marL="534988" indent="-450850"/>
            <a:r>
              <a:rPr lang="en-US" dirty="0" smtClean="0">
                <a:latin typeface="Algerian" pitchFamily="82" charset="0"/>
              </a:rPr>
              <a:t>Literature Survey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21647815"/>
              </p:ext>
            </p:extLst>
          </p:nvPr>
        </p:nvGraphicFramePr>
        <p:xfrm>
          <a:off x="303211" y="957264"/>
          <a:ext cx="11599228" cy="5184456"/>
        </p:xfrm>
        <a:graphic>
          <a:graphicData uri="http://schemas.openxmlformats.org/drawingml/2006/table">
            <a:tbl>
              <a:tblPr firstRow="1" bandRow="1">
                <a:tableStyleId>{5C22544A-7EE6-4342-B048-85BDC9FD1C3A}</a:tableStyleId>
              </a:tblPr>
              <a:tblGrid>
                <a:gridCol w="2899807"/>
                <a:gridCol w="1977024"/>
                <a:gridCol w="2604172"/>
                <a:gridCol w="4118225"/>
              </a:tblGrid>
              <a:tr h="795336">
                <a:tc>
                  <a:txBody>
                    <a:bodyPr/>
                    <a:lstStyle/>
                    <a:p>
                      <a:pPr algn="ctr"/>
                      <a:r>
                        <a:rPr lang="en-US"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PUBLICATION YEAR</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AUTHOR</a:t>
                      </a:r>
                      <a:r>
                        <a:rPr lang="en-US" baseline="0" dirty="0" smtClean="0">
                          <a:latin typeface="Times New Roman" pitchFamily="18" charset="0"/>
                          <a:cs typeface="Times New Roman" pitchFamily="18" charset="0"/>
                        </a:rPr>
                        <a:t> / PUBLISHER</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DESCRIPTION</a:t>
                      </a:r>
                      <a:endParaRPr lang="en-IN" dirty="0">
                        <a:latin typeface="Times New Roman" pitchFamily="18" charset="0"/>
                        <a:cs typeface="Times New Roman" pitchFamily="18" charset="0"/>
                      </a:endParaRPr>
                    </a:p>
                  </a:txBody>
                  <a:tcPr/>
                </a:tc>
              </a:tr>
              <a:tr h="652982">
                <a:tc>
                  <a:txBody>
                    <a:bodyPr/>
                    <a:lstStyle/>
                    <a:p>
                      <a:pPr algn="ctr"/>
                      <a:r>
                        <a:rPr lang="en-US" dirty="0" smtClean="0">
                          <a:latin typeface="Times New Roman" pitchFamily="18" charset="0"/>
                          <a:cs typeface="Times New Roman" pitchFamily="18" charset="0"/>
                        </a:rPr>
                        <a:t>American Academy of Ophthalmology. Frequency of ocular examinations:</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2019</a:t>
                      </a:r>
                      <a:endParaRPr lang="en-IN" dirty="0">
                        <a:latin typeface="Times New Roman" pitchFamily="18" charset="0"/>
                        <a:cs typeface="Times New Roman" pitchFamily="18" charset="0"/>
                      </a:endParaRPr>
                    </a:p>
                  </a:txBody>
                  <a:tcPr/>
                </a:tc>
                <a:tc>
                  <a:txBody>
                    <a:bodyPr/>
                    <a:lstStyle/>
                    <a:p>
                      <a:pPr algn="ctr"/>
                      <a:r>
                        <a:rPr lang="pt-BR" dirty="0" smtClean="0">
                          <a:latin typeface="Times New Roman" pitchFamily="18" charset="0"/>
                          <a:cs typeface="Times New Roman" pitchFamily="18" charset="0"/>
                        </a:rPr>
                        <a:t>AAO Hoskins</a:t>
                      </a:r>
                      <a:endParaRPr lang="en-IN"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The frequency of ocular examinations should be based on the presence of visual abnormalities and the probability of visual abnormalities developing. Individuals who have ocular symptoms require prompt examinations</a:t>
                      </a:r>
                      <a:endParaRPr lang="en-IN" dirty="0">
                        <a:latin typeface="Times New Roman" pitchFamily="18" charset="0"/>
                        <a:cs typeface="Times New Roman" pitchFamily="18" charset="0"/>
                      </a:endParaRPr>
                    </a:p>
                  </a:txBody>
                  <a:tcPr/>
                </a:tc>
              </a:tr>
              <a:tr h="652982">
                <a:tc>
                  <a:txBody>
                    <a:bodyPr/>
                    <a:lstStyle/>
                    <a:p>
                      <a:pPr algn="ctr"/>
                      <a:r>
                        <a:rPr lang="en-US" dirty="0" smtClean="0">
                          <a:latin typeface="Times New Roman" pitchFamily="18" charset="0"/>
                          <a:cs typeface="Times New Roman" pitchFamily="18" charset="0"/>
                        </a:rPr>
                        <a:t>Self-reported eye care use among US adults aged 50 to 80 years.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2019</a:t>
                      </a:r>
                      <a:endParaRPr lang="en-IN" dirty="0">
                        <a:latin typeface="Times New Roman" pitchFamily="18" charset="0"/>
                        <a:cs typeface="Times New Roman" pitchFamily="18" charset="0"/>
                      </a:endParaRPr>
                    </a:p>
                  </a:txBody>
                  <a:tcPr/>
                </a:tc>
                <a:tc>
                  <a:txBody>
                    <a:bodyPr/>
                    <a:lstStyle/>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Ehrlich  JR﻿, </a:t>
                      </a:r>
                      <a:r>
                        <a:rPr lang="en-US" dirty="0" err="1" smtClean="0">
                          <a:latin typeface="Times New Roman" pitchFamily="18" charset="0"/>
                          <a:cs typeface="Times New Roman" pitchFamily="18" charset="0"/>
                        </a:rPr>
                        <a:t>Ndukwe</a:t>
                      </a:r>
                      <a:r>
                        <a:rPr lang="en-US" dirty="0" smtClean="0">
                          <a:latin typeface="Times New Roman" pitchFamily="18" charset="0"/>
                          <a:cs typeface="Times New Roman" pitchFamily="18" charset="0"/>
                        </a:rPr>
                        <a:t>  T﻿, </a:t>
                      </a:r>
                      <a:r>
                        <a:rPr lang="en-US" dirty="0" err="1" smtClean="0">
                          <a:latin typeface="Times New Roman" pitchFamily="18" charset="0"/>
                          <a:cs typeface="Times New Roman" pitchFamily="18" charset="0"/>
                        </a:rPr>
                        <a:t>Solway</a:t>
                      </a:r>
                      <a:r>
                        <a:rPr lang="en-US" dirty="0" smtClean="0">
                          <a:latin typeface="Times New Roman" pitchFamily="18" charset="0"/>
                          <a:cs typeface="Times New Roman" pitchFamily="18" charset="0"/>
                        </a:rPr>
                        <a:t>  E﻿,  et al</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 To provide nationally representative estimates on self-reported use of eye care by adults aged 50 to 80 years, and to describe the reasons that adults do and do not seek eye care.</a:t>
                      </a:r>
                      <a:endParaRPr lang="en-IN" dirty="0">
                        <a:latin typeface="Times New Roman" pitchFamily="18" charset="0"/>
                        <a:cs typeface="Times New Roman" pitchFamily="18" charset="0"/>
                      </a:endParaRPr>
                    </a:p>
                  </a:txBody>
                  <a:tcPr/>
                </a:tc>
              </a:tr>
              <a:tr h="652982">
                <a:tc>
                  <a:txBody>
                    <a:bodyPr/>
                    <a:lstStyle/>
                    <a:p>
                      <a:pPr algn="ctr"/>
                      <a:r>
                        <a:rPr lang="en-US" dirty="0" smtClean="0">
                          <a:latin typeface="Times New Roman" pitchFamily="18" charset="0"/>
                          <a:cs typeface="Times New Roman" pitchFamily="18" charset="0"/>
                        </a:rPr>
                        <a:t>Making telemedicine services a reality in eye care, cloud-based referral platform in ophthalmology</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2020</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Dawn A </a:t>
                      </a:r>
                      <a:r>
                        <a:rPr lang="en-IN" dirty="0" err="1" smtClean="0">
                          <a:latin typeface="Times New Roman" pitchFamily="18" charset="0"/>
                          <a:cs typeface="Times New Roman" pitchFamily="18" charset="0"/>
                        </a:rPr>
                        <a:t>Sim</a:t>
                      </a:r>
                      <a:r>
                        <a:rPr lang="en-IN" dirty="0" smtClean="0">
                          <a:latin typeface="Times New Roman" pitchFamily="18" charset="0"/>
                          <a:cs typeface="Times New Roman" pitchFamily="18" charset="0"/>
                        </a:rPr>
                        <a:t>; Dun Jack Fu; Josef </a:t>
                      </a:r>
                      <a:r>
                        <a:rPr lang="en-IN" dirty="0" err="1" smtClean="0">
                          <a:latin typeface="Times New Roman" pitchFamily="18" charset="0"/>
                          <a:cs typeface="Times New Roman" pitchFamily="18" charset="0"/>
                        </a:rPr>
                        <a:t>Huemer</a:t>
                      </a:r>
                      <a:r>
                        <a:rPr lang="en-IN" dirty="0" smtClean="0">
                          <a:latin typeface="Times New Roman" pitchFamily="18" charset="0"/>
                          <a:cs typeface="Times New Roman" pitchFamily="18" charset="0"/>
                        </a:rPr>
                        <a:t>; Tom McKinnon</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 assess the clinical utility and diagnostic drifts of a cloud-based referral platform for referrals from community optometrists and hospital-based eye care services.</a:t>
                      </a:r>
                      <a:endParaRPr lang="en-IN" dirty="0">
                        <a:latin typeface="Times New Roman" pitchFamily="18" charset="0"/>
                        <a:cs typeface="Times New Roman" pitchFamily="18" charset="0"/>
                      </a:endParaRPr>
                    </a:p>
                  </a:txBody>
                  <a:tcPr/>
                </a:tc>
              </a:tr>
            </a:tbl>
          </a:graphicData>
        </a:graphic>
      </p:graphicFrame>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pPr marL="534988" indent="-450850"/>
            <a:r>
              <a:rPr lang="en-US" dirty="0" smtClean="0">
                <a:latin typeface="Algerian" pitchFamily="82" charset="0"/>
              </a:rPr>
              <a:t>Literature Survey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01948427"/>
              </p:ext>
            </p:extLst>
          </p:nvPr>
        </p:nvGraphicFramePr>
        <p:xfrm>
          <a:off x="287971" y="881064"/>
          <a:ext cx="11599228" cy="5382576"/>
        </p:xfrm>
        <a:graphic>
          <a:graphicData uri="http://schemas.openxmlformats.org/drawingml/2006/table">
            <a:tbl>
              <a:tblPr firstRow="1" bandRow="1">
                <a:tableStyleId>{5C22544A-7EE6-4342-B048-85BDC9FD1C3A}</a:tableStyleId>
              </a:tblPr>
              <a:tblGrid>
                <a:gridCol w="2899807"/>
                <a:gridCol w="1977024"/>
                <a:gridCol w="2604172"/>
                <a:gridCol w="4118225"/>
              </a:tblGrid>
              <a:tr h="719136">
                <a:tc>
                  <a:txBody>
                    <a:bodyPr/>
                    <a:lstStyle/>
                    <a:p>
                      <a:pPr algn="ctr"/>
                      <a:r>
                        <a:rPr lang="en-US"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PUBLICATION YEAR</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AUTHOR</a:t>
                      </a:r>
                      <a:r>
                        <a:rPr lang="en-US" baseline="0" dirty="0" smtClean="0">
                          <a:latin typeface="Times New Roman" pitchFamily="18" charset="0"/>
                          <a:cs typeface="Times New Roman" pitchFamily="18" charset="0"/>
                        </a:rPr>
                        <a:t> / PUBLISHER</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DESCRIPTION</a:t>
                      </a:r>
                      <a:endParaRPr lang="en-IN" dirty="0">
                        <a:latin typeface="Times New Roman" pitchFamily="18" charset="0"/>
                        <a:cs typeface="Times New Roman" pitchFamily="18" charset="0"/>
                      </a:endParaRPr>
                    </a:p>
                  </a:txBody>
                  <a:tcPr/>
                </a:tc>
              </a:tr>
              <a:tr h="652982">
                <a:tc>
                  <a:txBody>
                    <a:bodyPr/>
                    <a:lstStyle/>
                    <a:p>
                      <a:pPr algn="ctr"/>
                      <a:r>
                        <a:rPr lang="en-US" dirty="0" smtClean="0">
                          <a:latin typeface="Times New Roman" pitchFamily="18" charset="0"/>
                          <a:cs typeface="Times New Roman" pitchFamily="18" charset="0"/>
                        </a:rPr>
                        <a:t>Imagining eye care in India </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2018</a:t>
                      </a:r>
                      <a:endParaRPr lang="en-IN" dirty="0">
                        <a:latin typeface="Times New Roman" pitchFamily="18" charset="0"/>
                        <a:cs typeface="Times New Roman" pitchFamily="18" charset="0"/>
                      </a:endParaRPr>
                    </a:p>
                  </a:txBody>
                  <a:tcPr/>
                </a:tc>
                <a:tc>
                  <a:txBody>
                    <a:bodyPr/>
                    <a:lstStyle/>
                    <a:p>
                      <a:pPr algn="ctr"/>
                      <a:r>
                        <a:rPr lang="pt-BR" dirty="0" smtClean="0">
                          <a:latin typeface="Times New Roman" pitchFamily="18" charset="0"/>
                          <a:cs typeface="Times New Roman" pitchFamily="18" charset="0"/>
                        </a:rPr>
                        <a:t>Taraprasad Das and Lapam Panda</a:t>
                      </a:r>
                      <a:endParaRPr lang="en-IN"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A new approach, that will combine the best of the “old” tradition of empathy and the “new” technology of analytics, is required to imagine the future of eye care in India.</a:t>
                      </a:r>
                      <a:endParaRPr lang="en-IN" dirty="0">
                        <a:latin typeface="Times New Roman" pitchFamily="18" charset="0"/>
                        <a:cs typeface="Times New Roman" pitchFamily="18" charset="0"/>
                      </a:endParaRPr>
                    </a:p>
                  </a:txBody>
                  <a:tcPr/>
                </a:tc>
              </a:tr>
              <a:tr h="6529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 Theory of Customer Valuation: Concepts, Metrics, Strategy, and Implementation,” Journal of Marketing, 82 (1), 1–19.</a:t>
                      </a:r>
                      <a:endParaRPr lang="en-IN" dirty="0" smtClean="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2018</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Kumar, V.</a:t>
                      </a:r>
                      <a:endParaRPr lang="en-IN"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 The concept of customer lifetime value (CLV) as the metric that can provide a reliable, forward-looking estimate of direct customer value.</a:t>
                      </a:r>
                      <a:endParaRPr lang="en-IN" dirty="0">
                        <a:latin typeface="Times New Roman" pitchFamily="18" charset="0"/>
                        <a:cs typeface="Times New Roman" pitchFamily="18" charset="0"/>
                      </a:endParaRPr>
                    </a:p>
                  </a:txBody>
                  <a:tcPr/>
                </a:tc>
              </a:tr>
              <a:tr h="652982">
                <a:tc>
                  <a:txBody>
                    <a:bodyPr/>
                    <a:lstStyle/>
                    <a:p>
                      <a:pPr algn="ctr"/>
                      <a:r>
                        <a:rPr lang="en-US" dirty="0" smtClean="0">
                          <a:latin typeface="Times New Roman" pitchFamily="18" charset="0"/>
                          <a:cs typeface="Times New Roman" pitchFamily="18" charset="0"/>
                        </a:rPr>
                        <a:t>Eye Care Among US Adults at High Risk for Vision Loss in the United States in 2002 and 2017</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2020</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Sharon H. </a:t>
                      </a:r>
                      <a:r>
                        <a:rPr lang="en-IN" dirty="0" err="1" smtClean="0">
                          <a:latin typeface="Times New Roman" pitchFamily="18" charset="0"/>
                          <a:cs typeface="Times New Roman" pitchFamily="18" charset="0"/>
                        </a:rPr>
                        <a:t>Saydah</a:t>
                      </a:r>
                      <a:r>
                        <a:rPr lang="en-IN" dirty="0" smtClean="0">
                          <a:latin typeface="Times New Roman" pitchFamily="18" charset="0"/>
                          <a:cs typeface="Times New Roman" pitchFamily="18" charset="0"/>
                        </a:rPr>
                        <a:t>, PhD; Robert B. </a:t>
                      </a:r>
                      <a:r>
                        <a:rPr lang="en-IN" dirty="0" err="1" smtClean="0">
                          <a:latin typeface="Times New Roman" pitchFamily="18" charset="0"/>
                          <a:cs typeface="Times New Roman" pitchFamily="18" charset="0"/>
                        </a:rPr>
                        <a:t>Gerzoff</a:t>
                      </a:r>
                      <a:r>
                        <a:rPr lang="en-IN" dirty="0" smtClean="0">
                          <a:latin typeface="Times New Roman" pitchFamily="18" charset="0"/>
                          <a:cs typeface="Times New Roman" pitchFamily="18" charset="0"/>
                        </a:rPr>
                        <a:t>, MS; Jinan B. </a:t>
                      </a:r>
                      <a:r>
                        <a:rPr lang="en-IN" dirty="0" err="1" smtClean="0">
                          <a:latin typeface="Times New Roman" pitchFamily="18" charset="0"/>
                          <a:cs typeface="Times New Roman" pitchFamily="18" charset="0"/>
                        </a:rPr>
                        <a:t>Saaddine</a:t>
                      </a:r>
                      <a:r>
                        <a:rPr lang="en-IN" dirty="0" smtClean="0">
                          <a:latin typeface="Times New Roman" pitchFamily="18" charset="0"/>
                          <a:cs typeface="Times New Roman" pitchFamily="18" charset="0"/>
                        </a:rPr>
                        <a:t>, MD; et al</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Three self-reported measures were visiting an eye care professional in the past 12 months, receiving a dilated eye examination in the past 12 months, and needing but being unable to afford eyeglasses in the past 12 months.</a:t>
                      </a:r>
                      <a:endParaRPr lang="en-IN" dirty="0">
                        <a:latin typeface="Times New Roman" pitchFamily="18" charset="0"/>
                        <a:cs typeface="Times New Roman" pitchFamily="18" charset="0"/>
                      </a:endParaRPr>
                    </a:p>
                  </a:txBody>
                  <a:tcPr/>
                </a:tc>
              </a:tr>
            </a:tbl>
          </a:graphicData>
        </a:graphic>
      </p:graphicFrame>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138380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1203960" y="956603"/>
            <a:ext cx="9615268" cy="5247249"/>
          </a:xfrm>
        </p:spPr>
        <p:txBody>
          <a:bodyPr>
            <a:normAutofit/>
          </a:bodyPr>
          <a:lstStyle/>
          <a:p>
            <a:pPr marL="457200" lvl="0" indent="-457200" algn="just">
              <a:buFont typeface="Wingdings" pitchFamily="2" charset="2"/>
              <a:buChar char="Ø"/>
            </a:pP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In t</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he </a:t>
            </a: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existing system is customer go to the clinic and checking eye, doctor's provides suggestion directly. it's all manual process. In a web based application is more difficult to update the suggestion frequently.  </a:t>
            </a:r>
          </a:p>
          <a:p>
            <a:pPr marL="457200" lvl="0" indent="-457200" algn="just">
              <a:buFont typeface="Wingdings" pitchFamily="2" charset="2"/>
              <a:buChar char="Ø"/>
            </a:pPr>
            <a:r>
              <a:rPr 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It takes more time to complete the process. Even though there are many web based application are available it's all maintain hospital and blood bank based information.</a:t>
            </a:r>
          </a:p>
          <a:p>
            <a:pPr marL="534988" indent="-450850">
              <a:buFont typeface="Wingdings" panose="05000000000000000000" pitchFamily="2" charset="2"/>
              <a:buChar char="Ø"/>
            </a:pPr>
            <a:r>
              <a:rPr lang="en-IN" b="1" dirty="0" smtClean="0">
                <a:latin typeface="Century Schoolbook" panose="02040604050505020304" pitchFamily="18" charset="0"/>
              </a:rPr>
              <a:t>Drawbacks / Pitfalls of the Existing system</a:t>
            </a:r>
          </a:p>
          <a:p>
            <a:pPr marL="1714500" lvl="3" indent="-342900" algn="just">
              <a:lnSpc>
                <a:spcPct val="150000"/>
              </a:lnSpc>
              <a:spcBef>
                <a:spcPts val="0"/>
              </a:spcBef>
              <a:buFont typeface="Symbol"/>
              <a:buChar char=""/>
            </a:pPr>
            <a:r>
              <a:rPr lang="en-US" sz="2800" dirty="0">
                <a:solidFill>
                  <a:srgbClr val="002060"/>
                </a:solidFill>
                <a:effectLst>
                  <a:outerShdw blurRad="38100" dist="38100" dir="2700000" algn="tl">
                    <a:srgbClr val="000000">
                      <a:alpha val="43137"/>
                    </a:srgbClr>
                  </a:outerShdw>
                </a:effectLst>
                <a:latin typeface="Times New Roman"/>
                <a:ea typeface="Calibri"/>
                <a:cs typeface="Times New Roman"/>
              </a:rPr>
              <a:t>Lack of security of </a:t>
            </a:r>
            <a:r>
              <a:rPr lang="en-US" sz="2800" dirty="0" smtClean="0">
                <a:solidFill>
                  <a:srgbClr val="002060"/>
                </a:solidFill>
                <a:effectLst>
                  <a:outerShdw blurRad="38100" dist="38100" dir="2700000" algn="tl">
                    <a:srgbClr val="000000">
                      <a:alpha val="43137"/>
                    </a:srgbClr>
                  </a:outerShdw>
                </a:effectLst>
                <a:latin typeface="Times New Roman"/>
                <a:ea typeface="Calibri"/>
                <a:cs typeface="Times New Roman"/>
              </a:rPr>
              <a:t>data(data may be missing).</a:t>
            </a:r>
            <a:endParaRPr lang="en-US" sz="2800" dirty="0">
              <a:solidFill>
                <a:srgbClr val="002060"/>
              </a:solidFill>
              <a:effectLst>
                <a:outerShdw blurRad="38100" dist="38100" dir="2700000" algn="tl">
                  <a:srgbClr val="000000">
                    <a:alpha val="43137"/>
                  </a:srgbClr>
                </a:outerShdw>
              </a:effectLst>
              <a:latin typeface="Times New Roman"/>
              <a:ea typeface="Calibri"/>
              <a:cs typeface="Times New Roman"/>
            </a:endParaRPr>
          </a:p>
          <a:p>
            <a:pPr marL="1714500" lvl="3" indent="-342900" algn="just">
              <a:lnSpc>
                <a:spcPct val="150000"/>
              </a:lnSpc>
              <a:spcBef>
                <a:spcPts val="0"/>
              </a:spcBef>
              <a:buFont typeface="Symbol"/>
              <a:buChar char=""/>
            </a:pPr>
            <a:r>
              <a:rPr lang="en-US" sz="2800" dirty="0">
                <a:solidFill>
                  <a:srgbClr val="002060"/>
                </a:solidFill>
                <a:effectLst>
                  <a:outerShdw blurRad="38100" dist="38100" dir="2700000" algn="tl">
                    <a:srgbClr val="000000">
                      <a:alpha val="43137"/>
                    </a:srgbClr>
                  </a:outerShdw>
                </a:effectLst>
                <a:latin typeface="Times New Roman"/>
                <a:ea typeface="Calibri"/>
                <a:cs typeface="Times New Roman"/>
              </a:rPr>
              <a:t>	More Time consuming.</a:t>
            </a:r>
          </a:p>
          <a:p>
            <a:pPr marL="534988" indent="-450850">
              <a:buFont typeface="Wingdings" panose="05000000000000000000" pitchFamily="2" charset="2"/>
              <a:buChar char="Ø"/>
            </a:pPr>
            <a:endParaRPr lang="en-IN" b="1" dirty="0" smtClean="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26683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1097280" y="899161"/>
            <a:ext cx="10119360" cy="5623560"/>
          </a:xfrm>
        </p:spPr>
        <p:txBody>
          <a:bodyPr>
            <a:normAutofit fontScale="85000" lnSpcReduction="20000"/>
          </a:bodyPr>
          <a:lstStyle/>
          <a:p>
            <a:pPr marL="457200" lvl="0" indent="-457200" algn="just">
              <a:lnSpc>
                <a:spcPct val="120000"/>
              </a:lnSpc>
              <a:buFont typeface="Wingdings" pitchFamily="2" charset="2"/>
              <a:buChar char="Ø"/>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The new system is reliable, flexible and accurate with much integrity constraints. </a:t>
            </a:r>
          </a:p>
          <a:p>
            <a:pPr marL="457200" lvl="0" indent="-457200" algn="just">
              <a:lnSpc>
                <a:spcPct val="120000"/>
              </a:lnSpc>
              <a:buFont typeface="Wingdings" pitchFamily="2" charset="2"/>
              <a:buChar char="Ø"/>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The forms are designed clearly and each entry is recorded in a table. </a:t>
            </a:r>
          </a:p>
          <a:p>
            <a:pPr marL="457200" lvl="0" indent="-457200" algn="just">
              <a:lnSpc>
                <a:spcPct val="120000"/>
              </a:lnSpc>
              <a:buFont typeface="Wingdings" pitchFamily="2" charset="2"/>
              <a:buChar char="Ø"/>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This system enhances the accuracy based on the users need. Fast, clear and legible reports can be generated without any ambiguity. </a:t>
            </a:r>
          </a:p>
          <a:p>
            <a:pPr marL="457200" lvl="0" indent="-457200" algn="just">
              <a:lnSpc>
                <a:spcPct val="120000"/>
              </a:lnSpc>
              <a:buFont typeface="Wingdings" pitchFamily="2" charset="2"/>
              <a:buChar char="Ø"/>
            </a:pPr>
            <a:r>
              <a:rPr 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Integrated database design and maintenance can be done easily.</a:t>
            </a:r>
          </a:p>
          <a:p>
            <a:pPr marL="84138" indent="0">
              <a:buNone/>
            </a:pPr>
            <a:r>
              <a:rPr lang="en-US" b="1" dirty="0" smtClean="0">
                <a:effectLst>
                  <a:outerShdw blurRad="38100" dist="38100" dir="2700000" algn="tl">
                    <a:srgbClr val="000000">
                      <a:alpha val="43137"/>
                    </a:srgbClr>
                  </a:outerShdw>
                </a:effectLst>
                <a:latin typeface="Cambria" pitchFamily="18" charset="0"/>
              </a:rPr>
              <a:t>Advantages over existing method</a:t>
            </a:r>
          </a:p>
          <a:p>
            <a:pPr marL="1714500" lvl="3" indent="-342900" algn="just">
              <a:lnSpc>
                <a:spcPct val="150000"/>
              </a:lnSpc>
              <a:spcBef>
                <a:spcPts val="0"/>
              </a:spcBef>
              <a:buFont typeface="Symbol"/>
              <a:buChar char=""/>
            </a:pPr>
            <a:r>
              <a:rPr lang="en-US" sz="2800" dirty="0">
                <a:solidFill>
                  <a:srgbClr val="002060"/>
                </a:solidFill>
                <a:effectLst>
                  <a:outerShdw blurRad="38100" dist="38100" dir="2700000" algn="tl">
                    <a:srgbClr val="000000">
                      <a:alpha val="43137"/>
                    </a:srgbClr>
                  </a:outerShdw>
                </a:effectLst>
                <a:latin typeface="Times New Roman" pitchFamily="18" charset="0"/>
                <a:ea typeface="Calibri"/>
                <a:cs typeface="Times New Roman" pitchFamily="18" charset="0"/>
              </a:rPr>
              <a:t>This system is user friendly which is running on Web environment.</a:t>
            </a:r>
          </a:p>
          <a:p>
            <a:pPr marL="1714500" lvl="3" indent="-342900" algn="just">
              <a:lnSpc>
                <a:spcPct val="150000"/>
              </a:lnSpc>
              <a:spcBef>
                <a:spcPts val="0"/>
              </a:spcBef>
              <a:buFont typeface="Symbol"/>
              <a:buChar char=""/>
            </a:pPr>
            <a:r>
              <a:rPr lang="en-US" sz="2800" dirty="0">
                <a:solidFill>
                  <a:srgbClr val="002060"/>
                </a:solidFill>
                <a:effectLst>
                  <a:outerShdw blurRad="38100" dist="38100" dir="2700000" algn="tl">
                    <a:srgbClr val="000000">
                      <a:alpha val="43137"/>
                    </a:srgbClr>
                  </a:outerShdw>
                </a:effectLst>
                <a:latin typeface="Times New Roman" pitchFamily="18" charset="0"/>
                <a:ea typeface="Calibri"/>
                <a:cs typeface="Times New Roman" pitchFamily="18" charset="0"/>
              </a:rPr>
              <a:t>Provides visual activity.</a:t>
            </a:r>
          </a:p>
          <a:p>
            <a:pPr marL="1714500" lvl="3" indent="-342900" algn="just">
              <a:lnSpc>
                <a:spcPct val="150000"/>
              </a:lnSpc>
              <a:spcBef>
                <a:spcPts val="0"/>
              </a:spcBef>
              <a:buFont typeface="Symbol"/>
              <a:buChar char=""/>
            </a:pPr>
            <a:r>
              <a:rPr lang="en-US" sz="2800" dirty="0">
                <a:solidFill>
                  <a:srgbClr val="002060"/>
                </a:solidFill>
                <a:effectLst>
                  <a:outerShdw blurRad="38100" dist="38100" dir="2700000" algn="tl">
                    <a:srgbClr val="000000">
                      <a:alpha val="43137"/>
                    </a:srgbClr>
                  </a:outerShdw>
                </a:effectLst>
                <a:latin typeface="Times New Roman" pitchFamily="18" charset="0"/>
                <a:ea typeface="Calibri"/>
                <a:cs typeface="Times New Roman" pitchFamily="18" charset="0"/>
              </a:rPr>
              <a:t>Large database capacity.</a:t>
            </a:r>
          </a:p>
          <a:p>
            <a:pPr marL="1714500" lvl="3" indent="-342900" algn="just">
              <a:lnSpc>
                <a:spcPct val="150000"/>
              </a:lnSpc>
              <a:spcBef>
                <a:spcPts val="0"/>
              </a:spcBef>
              <a:buFont typeface="Symbol"/>
              <a:buChar char=""/>
            </a:pPr>
            <a:r>
              <a:rPr lang="en-US" sz="2800" dirty="0">
                <a:solidFill>
                  <a:srgbClr val="002060"/>
                </a:solidFill>
                <a:effectLst>
                  <a:outerShdw blurRad="38100" dist="38100" dir="2700000" algn="tl">
                    <a:srgbClr val="000000">
                      <a:alpha val="43137"/>
                    </a:srgbClr>
                  </a:outerShdw>
                </a:effectLst>
                <a:latin typeface="Times New Roman" pitchFamily="18" charset="0"/>
                <a:ea typeface="Calibri"/>
                <a:cs typeface="Times New Roman" pitchFamily="18" charset="0"/>
              </a:rPr>
              <a:t>Information can be retrieved very faster.</a:t>
            </a:r>
          </a:p>
          <a:p>
            <a:pPr marL="1714500" lvl="3" indent="-342900" algn="just">
              <a:lnSpc>
                <a:spcPct val="150000"/>
              </a:lnSpc>
              <a:spcBef>
                <a:spcPts val="0"/>
              </a:spcBef>
              <a:buFont typeface="Symbol"/>
              <a:buChar char=""/>
            </a:pPr>
            <a:r>
              <a:rPr lang="en-US" sz="2800" dirty="0">
                <a:solidFill>
                  <a:srgbClr val="002060"/>
                </a:solidFill>
                <a:effectLst>
                  <a:outerShdw blurRad="38100" dist="38100" dir="2700000" algn="tl">
                    <a:srgbClr val="000000">
                      <a:alpha val="43137"/>
                    </a:srgbClr>
                  </a:outerShdw>
                </a:effectLst>
                <a:latin typeface="Times New Roman" pitchFamily="18" charset="0"/>
                <a:ea typeface="Calibri"/>
                <a:cs typeface="Times New Roman" pitchFamily="18" charset="0"/>
              </a:rPr>
              <a:t>Records are reliable and accurate.</a:t>
            </a:r>
          </a:p>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a:p>
            <a:pPr marL="0" indent="0">
              <a:buNone/>
            </a:pPr>
            <a:endParaRPr lang="en-IN"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276914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itchFamily="82" charset="0"/>
              </a:rPr>
              <a:t>ARCHITECTURAL DIAGRAM</a:t>
            </a:r>
            <a:endParaRPr lang="en-IN" dirty="0">
              <a:latin typeface="Algerian" pitchFamily="82" charset="0"/>
            </a:endParaRPr>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a:p>
            <a:pPr marL="0" indent="0">
              <a:buNone/>
            </a:pPr>
            <a:endParaRPr lang="en-IN" dirty="0"/>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8</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a:t>
            </a:r>
            <a:r>
              <a:rPr lang="en-US" sz="1600" dirty="0" smtClean="0"/>
              <a:t> </a:t>
            </a:r>
            <a:r>
              <a:rPr lang="en-US" sz="1600" dirty="0" smtClean="0"/>
              <a:t>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
        <p:nvSpPr>
          <p:cNvPr id="5" name="Arc 4"/>
          <p:cNvSpPr/>
          <p:nvPr/>
        </p:nvSpPr>
        <p:spPr>
          <a:xfrm>
            <a:off x="5425440" y="931545"/>
            <a:ext cx="670560"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C:\Users\SELVARAJ\Downloads\System-Architecture-Diagram-of-the-Web-based-System.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5065" y="1198244"/>
            <a:ext cx="8332855" cy="469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4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itchFamily="82" charset="0"/>
              </a:rPr>
              <a:t>Modules split up</a:t>
            </a:r>
            <a:endParaRPr lang="en-IN" dirty="0">
              <a:latin typeface="Algerian" pitchFamily="82" charset="0"/>
            </a:endParaRPr>
          </a:p>
        </p:txBody>
      </p:sp>
      <p:sp>
        <p:nvSpPr>
          <p:cNvPr id="3" name="Content Placeholder 2">
            <a:extLst>
              <a:ext uri="{FF2B5EF4-FFF2-40B4-BE49-F238E27FC236}">
                <a16:creationId xmlns:a16="http://schemas.microsoft.com/office/drawing/2014/main" xmlns=""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p:txBody>
      </p:sp>
      <p:sp>
        <p:nvSpPr>
          <p:cNvPr id="4" name="Date Placeholder 3">
            <a:extLst>
              <a:ext uri="{FF2B5EF4-FFF2-40B4-BE49-F238E27FC236}">
                <a16:creationId xmlns:a16="http://schemas.microsoft.com/office/drawing/2014/main" xmlns=""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26-06-2022</a:t>
            </a:fld>
            <a:endParaRPr lang="en-IN" sz="1600" dirty="0"/>
          </a:p>
        </p:txBody>
      </p:sp>
      <p:sp>
        <p:nvSpPr>
          <p:cNvPr id="6" name="Slide Number Placeholder 5">
            <a:extLst>
              <a:ext uri="{FF2B5EF4-FFF2-40B4-BE49-F238E27FC236}">
                <a16:creationId xmlns:a16="http://schemas.microsoft.com/office/drawing/2014/main" xmlns=""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9</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xmlns=""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FIRST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sp>
        <p:nvSpPr>
          <p:cNvPr id="5" name="Rectangle 4"/>
          <p:cNvSpPr/>
          <p:nvPr/>
        </p:nvSpPr>
        <p:spPr>
          <a:xfrm>
            <a:off x="1051560" y="918657"/>
            <a:ext cx="10568940" cy="4832092"/>
          </a:xfrm>
          <a:prstGeom prst="rect">
            <a:avLst/>
          </a:prstGeom>
        </p:spPr>
        <p:txBody>
          <a:bodyPr wrap="square">
            <a:spAutoFit/>
          </a:bodyPr>
          <a:lstStyle/>
          <a:p>
            <a:r>
              <a:rPr lang="en-US" sz="2800" b="1" dirty="0">
                <a:effectLst>
                  <a:outerShdw blurRad="38100" dist="38100" dir="2700000" algn="tl">
                    <a:srgbClr val="000000">
                      <a:alpha val="43137"/>
                    </a:srgbClr>
                  </a:outerShdw>
                </a:effectLst>
                <a:latin typeface="Times New Roman"/>
                <a:ea typeface="Times New Roman"/>
              </a:rPr>
              <a:t>USER REGISTRATION:- </a:t>
            </a:r>
            <a:endParaRPr lang="en-US" sz="2800" dirty="0">
              <a:effectLst>
                <a:outerShdw blurRad="38100" dist="38100" dir="2700000" algn="tl">
                  <a:srgbClr val="000000">
                    <a:alpha val="43137"/>
                  </a:srgbClr>
                </a:outerShdw>
              </a:effectLst>
              <a:latin typeface="Times New Roman"/>
              <a:ea typeface="Times New Roman"/>
            </a:endParaRPr>
          </a:p>
          <a:p>
            <a:pPr indent="457200"/>
            <a:r>
              <a:rPr lang="en-US" sz="2800" dirty="0">
                <a:effectLst>
                  <a:outerShdw blurRad="38100" dist="38100" dir="2700000" algn="tl">
                    <a:srgbClr val="000000">
                      <a:alpha val="43137"/>
                    </a:srgbClr>
                  </a:outerShdw>
                </a:effectLst>
                <a:latin typeface="Times New Roman"/>
                <a:ea typeface="Times New Roman"/>
              </a:rPr>
              <a:t>Existing user can login by using their username and password. A new user has to do the registration process to access the application in online. User can view the test menu which is posted by the admin. The registration process includes username, password, address, phone etc.  </a:t>
            </a:r>
          </a:p>
          <a:p>
            <a:pPr>
              <a:tabLst>
                <a:tab pos="5486400" algn="l"/>
              </a:tabLst>
            </a:pPr>
            <a:r>
              <a:rPr lang="en-US" sz="2800" b="1" dirty="0">
                <a:effectLst>
                  <a:outerShdw blurRad="38100" dist="38100" dir="2700000" algn="tl">
                    <a:srgbClr val="000000">
                      <a:alpha val="43137"/>
                    </a:srgbClr>
                  </a:outerShdw>
                </a:effectLst>
                <a:latin typeface="Times New Roman"/>
                <a:ea typeface="Times New Roman"/>
              </a:rPr>
              <a:t>VIEW ACTIVITY:-</a:t>
            </a:r>
            <a:endParaRPr lang="en-US" sz="2800" dirty="0">
              <a:effectLst>
                <a:outerShdw blurRad="38100" dist="38100" dir="2700000" algn="tl">
                  <a:srgbClr val="000000">
                    <a:alpha val="43137"/>
                  </a:srgbClr>
                </a:outerShdw>
              </a:effectLst>
              <a:latin typeface="Times New Roman"/>
              <a:ea typeface="Times New Roman"/>
            </a:endParaRPr>
          </a:p>
          <a:p>
            <a:r>
              <a:rPr lang="en-US" sz="2800" b="1" dirty="0">
                <a:effectLst>
                  <a:outerShdw blurRad="38100" dist="38100" dir="2700000" algn="tl">
                    <a:srgbClr val="000000">
                      <a:alpha val="43137"/>
                    </a:srgbClr>
                  </a:outerShdw>
                </a:effectLst>
                <a:latin typeface="Times New Roman"/>
                <a:ea typeface="Times New Roman"/>
              </a:rPr>
              <a:t>	</a:t>
            </a:r>
            <a:r>
              <a:rPr lang="en-US" sz="2800" dirty="0">
                <a:effectLst>
                  <a:outerShdw blurRad="38100" dist="38100" dir="2700000" algn="tl">
                    <a:srgbClr val="000000">
                      <a:alpha val="43137"/>
                    </a:srgbClr>
                  </a:outerShdw>
                </a:effectLst>
                <a:latin typeface="Times New Roman"/>
                <a:ea typeface="Times New Roman"/>
              </a:rPr>
              <a:t>With the help of this system user can view the available test details which includes visual activity test, color variation test, contrast sensitivity, </a:t>
            </a:r>
            <a:r>
              <a:rPr lang="en-US" sz="2800" dirty="0" err="1">
                <a:effectLst>
                  <a:outerShdw blurRad="38100" dist="38100" dir="2700000" algn="tl">
                    <a:srgbClr val="000000">
                      <a:alpha val="43137"/>
                    </a:srgbClr>
                  </a:outerShdw>
                </a:effectLst>
                <a:latin typeface="Times New Roman"/>
                <a:ea typeface="Times New Roman"/>
              </a:rPr>
              <a:t>amsler’s</a:t>
            </a:r>
            <a:r>
              <a:rPr lang="en-US" sz="2800" dirty="0">
                <a:effectLst>
                  <a:outerShdw blurRad="38100" dist="38100" dir="2700000" algn="tl">
                    <a:srgbClr val="000000">
                      <a:alpha val="43137"/>
                    </a:srgbClr>
                  </a:outerShdw>
                </a:effectLst>
                <a:latin typeface="Times New Roman"/>
                <a:ea typeface="Times New Roman"/>
              </a:rPr>
              <a:t> grid test, and Myopia test. These activities are updated to test the user’s eye sight variation</a:t>
            </a:r>
            <a:r>
              <a:rPr lang="en-US" sz="2800" dirty="0" smtClean="0">
                <a:effectLst>
                  <a:outerShdw blurRad="38100" dist="38100" dir="2700000" algn="tl">
                    <a:srgbClr val="000000">
                      <a:alpha val="43137"/>
                    </a:srgbClr>
                  </a:outerShdw>
                </a:effectLst>
                <a:latin typeface="Times New Roman"/>
                <a:ea typeface="Times New Roman"/>
              </a:rPr>
              <a:t>.</a:t>
            </a:r>
          </a:p>
          <a:p>
            <a:r>
              <a:rPr lang="en-US" sz="2800" b="1" dirty="0" smtClean="0">
                <a:effectLst>
                  <a:outerShdw blurRad="38100" dist="38100" dir="2700000" algn="tl">
                    <a:srgbClr val="000000">
                      <a:alpha val="43137"/>
                    </a:srgbClr>
                  </a:outerShdw>
                </a:effectLst>
                <a:latin typeface="Times New Roman"/>
                <a:ea typeface="Times New Roman"/>
              </a:rPr>
              <a:t> </a:t>
            </a:r>
            <a:endParaRPr lang="en-US" sz="2800" dirty="0">
              <a:effectLst>
                <a:outerShdw blurRad="38100" dist="38100" dir="2700000" algn="tl">
                  <a:srgbClr val="000000">
                    <a:alpha val="43137"/>
                  </a:srgbClr>
                </a:outerShdw>
              </a:effectLst>
              <a:latin typeface="Times New Roman"/>
              <a:ea typeface="Times New Roman"/>
            </a:endParaRPr>
          </a:p>
        </p:txBody>
      </p:sp>
    </p:spTree>
    <p:extLst>
      <p:ext uri="{BB962C8B-B14F-4D97-AF65-F5344CB8AC3E}">
        <p14:creationId xmlns:p14="http://schemas.microsoft.com/office/powerpoint/2010/main" val="276914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2483</TotalTime>
  <Words>1327</Words>
  <Application>Microsoft Office PowerPoint</Application>
  <PresentationFormat>Custom</PresentationFormat>
  <Paragraphs>177</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Custom Design</vt:lpstr>
      <vt:lpstr>PowerPoint Presentation</vt:lpstr>
      <vt:lpstr>AGENDA </vt:lpstr>
      <vt:lpstr>OBJECTIVE / ABSTRACT </vt:lpstr>
      <vt:lpstr>Literature Survey</vt:lpstr>
      <vt:lpstr>Literature Survey</vt:lpstr>
      <vt:lpstr>EXISTING SYSTEM  </vt:lpstr>
      <vt:lpstr>PROPOSED SYSTEM  </vt:lpstr>
      <vt:lpstr>ARCHITECTURAL DIAGRAM</vt:lpstr>
      <vt:lpstr>Modules split up</vt:lpstr>
      <vt:lpstr>Modules split up</vt:lpstr>
      <vt:lpstr>SCREENSHOTS</vt:lpstr>
      <vt:lpstr>PowerPoint Presentation</vt:lpstr>
      <vt:lpstr>PowerPoint Presentation</vt:lpstr>
      <vt:lpstr>EXPECTED OUTCOME  </vt:lpstr>
      <vt:lpstr>CONCLUSION</vt:lpstr>
      <vt:lpstr>feature enhancement</vt:lpstr>
      <vt:lpstr>REFERENCE</vt:lpstr>
      <vt:lpstr>REFERENCE</vt:lpstr>
      <vt:lpstr>TIMELINE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Windows User</cp:lastModifiedBy>
  <cp:revision>84</cp:revision>
  <dcterms:created xsi:type="dcterms:W3CDTF">2020-07-26T14:56:46Z</dcterms:created>
  <dcterms:modified xsi:type="dcterms:W3CDTF">2022-06-26T20:49:56Z</dcterms:modified>
</cp:coreProperties>
</file>