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326" r:id="rId3"/>
    <p:sldId id="258" r:id="rId4"/>
    <p:sldId id="259" r:id="rId5"/>
    <p:sldId id="260" r:id="rId6"/>
    <p:sldId id="261" r:id="rId7"/>
    <p:sldId id="262" r:id="rId8"/>
    <p:sldId id="269" r:id="rId9"/>
    <p:sldId id="263" r:id="rId10"/>
    <p:sldId id="265" r:id="rId11"/>
    <p:sldId id="324" r:id="rId12"/>
    <p:sldId id="325" r:id="rId13"/>
    <p:sldId id="270" r:id="rId14"/>
    <p:sldId id="319" r:id="rId15"/>
    <p:sldId id="32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jith kumar" initials="rk" lastIdx="2" clrIdx="0">
    <p:extLst>
      <p:ext uri="{19B8F6BF-5375-455C-9EA6-DF929625EA0E}">
        <p15:presenceInfo xmlns:p15="http://schemas.microsoft.com/office/powerpoint/2012/main" xmlns="" userId="057aa317a6c5c6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5808" autoAdjust="0"/>
  </p:normalViewPr>
  <p:slideViewPr>
    <p:cSldViewPr snapToGrid="0">
      <p:cViewPr varScale="1">
        <p:scale>
          <a:sx n="63" d="100"/>
          <a:sy n="63" d="100"/>
        </p:scale>
        <p:origin x="-138"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29T20:06:31.350" idx="1">
    <p:pos x="7680" y="0"/>
    <p:text>chat application </p:text>
    <p:extLst>
      <p:ext uri="{C676402C-5697-4E1C-873F-D02D1690AC5C}">
        <p15:threadingInfo xmlns:p15="http://schemas.microsoft.com/office/powerpoint/2012/main" xmlns=""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3-29T20:06:31.350" idx="2">
    <p:pos x="7680" y="0"/>
    <p:text>chat application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D5DB2-9BEA-4136-B337-1D4C1F4E91B4}" type="datetimeFigureOut">
              <a:rPr lang="en-US" smtClean="0"/>
              <a:pPr/>
              <a:t>3/30/2023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C88D3-FB17-4A3E-B824-EDB289E2DFE7}" type="slidenum">
              <a:rPr lang="en-US" smtClean="0"/>
              <a:pPr/>
              <a:t>‹#›</a:t>
            </a:fld>
            <a:endParaRPr lang="en-US"/>
          </a:p>
        </p:txBody>
      </p:sp>
    </p:spTree>
    <p:extLst>
      <p:ext uri="{BB962C8B-B14F-4D97-AF65-F5344CB8AC3E}">
        <p14:creationId xmlns:p14="http://schemas.microsoft.com/office/powerpoint/2010/main" xmlns="" val="284360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BC88D3-FB17-4A3E-B824-EDB289E2DFE7}" type="slidenum">
              <a:rPr lang="en-US" smtClean="0"/>
              <a:pPr/>
              <a:t>1</a:t>
            </a:fld>
            <a:endParaRPr lang="en-US"/>
          </a:p>
        </p:txBody>
      </p:sp>
    </p:spTree>
    <p:extLst>
      <p:ext uri="{BB962C8B-B14F-4D97-AF65-F5344CB8AC3E}">
        <p14:creationId xmlns:p14="http://schemas.microsoft.com/office/powerpoint/2010/main" xmlns="" val="595656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BC88D3-FB17-4A3E-B824-EDB289E2DFE7}" type="slidenum">
              <a:rPr lang="en-US" smtClean="0"/>
              <a:pPr/>
              <a:t>2</a:t>
            </a:fld>
            <a:endParaRPr lang="en-US"/>
          </a:p>
        </p:txBody>
      </p:sp>
    </p:spTree>
    <p:extLst>
      <p:ext uri="{BB962C8B-B14F-4D97-AF65-F5344CB8AC3E}">
        <p14:creationId xmlns:p14="http://schemas.microsoft.com/office/powerpoint/2010/main" xmlns="" val="595656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E3E84D-2493-208C-DD2D-3BEF2151BA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6A3EE9D-19A8-8564-2A37-FC1182796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B7720BD-C865-A5B2-B690-26FF8BFFEE82}"/>
              </a:ext>
            </a:extLst>
          </p:cNvPr>
          <p:cNvSpPr>
            <a:spLocks noGrp="1"/>
          </p:cNvSpPr>
          <p:nvPr>
            <p:ph type="dt" sz="half" idx="10"/>
          </p:nvPr>
        </p:nvSpPr>
        <p:spPr/>
        <p:txBody>
          <a:bodyPr/>
          <a:lstStyle/>
          <a:p>
            <a:fld id="{26B6C956-E402-44BC-9140-F8CCF85CD5A4}" type="datetimeFigureOut">
              <a:rPr lang="en-US" smtClean="0"/>
              <a:pPr/>
              <a:t>3/30/2023</a:t>
            </a:fld>
            <a:endParaRPr lang="en-US"/>
          </a:p>
        </p:txBody>
      </p:sp>
      <p:sp>
        <p:nvSpPr>
          <p:cNvPr id="5" name="Footer Placeholder 4">
            <a:extLst>
              <a:ext uri="{FF2B5EF4-FFF2-40B4-BE49-F238E27FC236}">
                <a16:creationId xmlns:a16="http://schemas.microsoft.com/office/drawing/2014/main" xmlns="" id="{33F7A4C0-FFF4-758C-8DE0-F10F9C609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7BEAB77-C778-9BDD-49B6-E5A3AB86248D}"/>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p14="http://schemas.microsoft.com/office/powerpoint/2010/main" xmlns="" val="179503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F9A345-3AE9-2895-A74A-02762B9AFB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5CAD706-90F5-9182-2FAA-0FE25BF160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8335244-3117-AF2A-E77A-F2821F197283}"/>
              </a:ext>
            </a:extLst>
          </p:cNvPr>
          <p:cNvSpPr>
            <a:spLocks noGrp="1"/>
          </p:cNvSpPr>
          <p:nvPr>
            <p:ph type="dt" sz="half" idx="10"/>
          </p:nvPr>
        </p:nvSpPr>
        <p:spPr/>
        <p:txBody>
          <a:bodyPr/>
          <a:lstStyle/>
          <a:p>
            <a:fld id="{26B6C956-E402-44BC-9140-F8CCF85CD5A4}" type="datetimeFigureOut">
              <a:rPr lang="en-US" smtClean="0"/>
              <a:pPr/>
              <a:t>3/30/2023</a:t>
            </a:fld>
            <a:endParaRPr lang="en-US"/>
          </a:p>
        </p:txBody>
      </p:sp>
      <p:sp>
        <p:nvSpPr>
          <p:cNvPr id="5" name="Footer Placeholder 4">
            <a:extLst>
              <a:ext uri="{FF2B5EF4-FFF2-40B4-BE49-F238E27FC236}">
                <a16:creationId xmlns:a16="http://schemas.microsoft.com/office/drawing/2014/main" xmlns="" id="{67442292-72B5-BEDC-5650-F1988AEB1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2D0E7DD-A548-ECC9-9134-F0D9EACCD4F2}"/>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p14="http://schemas.microsoft.com/office/powerpoint/2010/main" xmlns="" val="1506505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B4A4B13-978D-CDBF-240F-1332536EAA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BDC5E99-AB51-F405-6125-B28255ED36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7B1711A-50A7-C8AC-D116-2410AB7A5D5A}"/>
              </a:ext>
            </a:extLst>
          </p:cNvPr>
          <p:cNvSpPr>
            <a:spLocks noGrp="1"/>
          </p:cNvSpPr>
          <p:nvPr>
            <p:ph type="dt" sz="half" idx="10"/>
          </p:nvPr>
        </p:nvSpPr>
        <p:spPr/>
        <p:txBody>
          <a:bodyPr/>
          <a:lstStyle/>
          <a:p>
            <a:fld id="{26B6C956-E402-44BC-9140-F8CCF85CD5A4}" type="datetimeFigureOut">
              <a:rPr lang="en-US" smtClean="0"/>
              <a:pPr/>
              <a:t>3/30/2023</a:t>
            </a:fld>
            <a:endParaRPr lang="en-US"/>
          </a:p>
        </p:txBody>
      </p:sp>
      <p:sp>
        <p:nvSpPr>
          <p:cNvPr id="5" name="Footer Placeholder 4">
            <a:extLst>
              <a:ext uri="{FF2B5EF4-FFF2-40B4-BE49-F238E27FC236}">
                <a16:creationId xmlns:a16="http://schemas.microsoft.com/office/drawing/2014/main" xmlns="" id="{8289EAE5-E3B5-78CD-C9CD-670B2D0EE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B36DEA8-BC52-ECE7-581A-E820C42CE405}"/>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p14="http://schemas.microsoft.com/office/powerpoint/2010/main" xmlns="" val="4106679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1EE11ECF-D4C8-74D4-A731-3B62D4500845}"/>
              </a:ext>
            </a:extLst>
          </p:cNvPr>
          <p:cNvSpPr>
            <a:spLocks noGrp="1"/>
          </p:cNvSpPr>
          <p:nvPr>
            <p:ph type="dt" sz="half" idx="10"/>
          </p:nvPr>
        </p:nvSpPr>
        <p:spPr/>
        <p:txBody>
          <a:bodyPr/>
          <a:lstStyle/>
          <a:p>
            <a:fld id="{C1E9624D-FE2D-4597-B311-55080AF42397}" type="datetimeFigureOut">
              <a:rPr lang="en-US" smtClean="0"/>
              <a:pPr/>
              <a:t>3/30/2023</a:t>
            </a:fld>
            <a:endParaRPr lang="en-US"/>
          </a:p>
        </p:txBody>
      </p:sp>
      <p:sp>
        <p:nvSpPr>
          <p:cNvPr id="4" name="Footer Placeholder 3">
            <a:extLst>
              <a:ext uri="{FF2B5EF4-FFF2-40B4-BE49-F238E27FC236}">
                <a16:creationId xmlns:a16="http://schemas.microsoft.com/office/drawing/2014/main" xmlns="" id="{DB85B175-83FF-DAAA-E479-2028076C07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36CACBA-1D1C-50B8-579A-DFC0D210CF62}"/>
              </a:ext>
            </a:extLst>
          </p:cNvPr>
          <p:cNvSpPr>
            <a:spLocks noGrp="1"/>
          </p:cNvSpPr>
          <p:nvPr>
            <p:ph type="sldNum" sz="quarter" idx="12"/>
          </p:nvPr>
        </p:nvSpPr>
        <p:spPr/>
        <p:txBody>
          <a:bodyPr/>
          <a:lstStyle/>
          <a:p>
            <a:fld id="{ED4EED9A-F093-4465-B20F-8EFB89AAADCA}" type="slidenum">
              <a:rPr lang="en-US" smtClean="0"/>
              <a:pPr/>
              <a:t>‹#›</a:t>
            </a:fld>
            <a:endParaRPr lang="en-US"/>
          </a:p>
        </p:txBody>
      </p:sp>
    </p:spTree>
    <p:extLst>
      <p:ext uri="{BB962C8B-B14F-4D97-AF65-F5344CB8AC3E}">
        <p14:creationId xmlns:p14="http://schemas.microsoft.com/office/powerpoint/2010/main" xmlns="" val="3923102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D06564-AA4C-C89A-FFB5-4E0D6194D1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E8281D2-2CA0-FD2F-B8E3-169B246232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6644589-A2C6-CF62-A0D5-05646604585A}"/>
              </a:ext>
            </a:extLst>
          </p:cNvPr>
          <p:cNvSpPr>
            <a:spLocks noGrp="1"/>
          </p:cNvSpPr>
          <p:nvPr>
            <p:ph type="dt" sz="half" idx="10"/>
          </p:nvPr>
        </p:nvSpPr>
        <p:spPr/>
        <p:txBody>
          <a:bodyPr/>
          <a:lstStyle/>
          <a:p>
            <a:fld id="{26B6C956-E402-44BC-9140-F8CCF85CD5A4}" type="datetimeFigureOut">
              <a:rPr lang="en-US" smtClean="0"/>
              <a:pPr/>
              <a:t>3/30/2023</a:t>
            </a:fld>
            <a:endParaRPr lang="en-US"/>
          </a:p>
        </p:txBody>
      </p:sp>
      <p:sp>
        <p:nvSpPr>
          <p:cNvPr id="5" name="Footer Placeholder 4">
            <a:extLst>
              <a:ext uri="{FF2B5EF4-FFF2-40B4-BE49-F238E27FC236}">
                <a16:creationId xmlns:a16="http://schemas.microsoft.com/office/drawing/2014/main" xmlns="" id="{79896C2E-E09B-DCA4-C0AD-BA7B744F6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AA8CF73-D88E-6121-EC3A-15F9C6B30A23}"/>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p14="http://schemas.microsoft.com/office/powerpoint/2010/main" xmlns="" val="2863784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EA32F4-F28C-4AC6-BC9B-A2D91BCDD0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5B4A0CA-9F5C-5D31-AD62-AAA86A4EBF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BB3C742-0D4D-F3C9-2479-CED21F7F709D}"/>
              </a:ext>
            </a:extLst>
          </p:cNvPr>
          <p:cNvSpPr>
            <a:spLocks noGrp="1"/>
          </p:cNvSpPr>
          <p:nvPr>
            <p:ph type="dt" sz="half" idx="10"/>
          </p:nvPr>
        </p:nvSpPr>
        <p:spPr/>
        <p:txBody>
          <a:bodyPr/>
          <a:lstStyle/>
          <a:p>
            <a:fld id="{26B6C956-E402-44BC-9140-F8CCF85CD5A4}" type="datetimeFigureOut">
              <a:rPr lang="en-US" smtClean="0"/>
              <a:pPr/>
              <a:t>3/30/2023</a:t>
            </a:fld>
            <a:endParaRPr lang="en-US"/>
          </a:p>
        </p:txBody>
      </p:sp>
      <p:sp>
        <p:nvSpPr>
          <p:cNvPr id="5" name="Footer Placeholder 4">
            <a:extLst>
              <a:ext uri="{FF2B5EF4-FFF2-40B4-BE49-F238E27FC236}">
                <a16:creationId xmlns:a16="http://schemas.microsoft.com/office/drawing/2014/main" xmlns="" id="{BDF2E2AF-A531-67DF-9BDF-61704B24D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3AE974-1A84-EB50-6334-07501807C1B8}"/>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p14="http://schemas.microsoft.com/office/powerpoint/2010/main" xmlns="" val="20548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28375-73DB-CB9B-8CE3-3724A560A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818209E-34FC-0E6D-7B9D-47FC0B7A1F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1AF7A7A-1BDD-9652-8871-7EE77628A6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BFA6098-F4C4-025E-C85F-BF4F7DD2C69D}"/>
              </a:ext>
            </a:extLst>
          </p:cNvPr>
          <p:cNvSpPr>
            <a:spLocks noGrp="1"/>
          </p:cNvSpPr>
          <p:nvPr>
            <p:ph type="dt" sz="half" idx="10"/>
          </p:nvPr>
        </p:nvSpPr>
        <p:spPr/>
        <p:txBody>
          <a:bodyPr/>
          <a:lstStyle/>
          <a:p>
            <a:fld id="{26B6C956-E402-44BC-9140-F8CCF85CD5A4}" type="datetimeFigureOut">
              <a:rPr lang="en-US" smtClean="0"/>
              <a:pPr/>
              <a:t>3/30/2023</a:t>
            </a:fld>
            <a:endParaRPr lang="en-US"/>
          </a:p>
        </p:txBody>
      </p:sp>
      <p:sp>
        <p:nvSpPr>
          <p:cNvPr id="6" name="Footer Placeholder 5">
            <a:extLst>
              <a:ext uri="{FF2B5EF4-FFF2-40B4-BE49-F238E27FC236}">
                <a16:creationId xmlns:a16="http://schemas.microsoft.com/office/drawing/2014/main" xmlns="" id="{615A373E-4FC2-4D4D-1349-112C7C1841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B4269C4-8584-E251-2977-C7F3579DCA0E}"/>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p14="http://schemas.microsoft.com/office/powerpoint/2010/main" xmlns="" val="263737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DD2564-489B-9B59-F481-13072BF9C6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F7F3118-A4F4-3C23-7C65-E55D5644E3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E43719A-4528-101E-C757-944D78AE0B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45A5708-9909-D249-4C39-B4C2CE7A9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A6D997A-847F-D9EE-0EDF-A634AC7F32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7780698-3E49-7A8A-4C38-D5F4585C7518}"/>
              </a:ext>
            </a:extLst>
          </p:cNvPr>
          <p:cNvSpPr>
            <a:spLocks noGrp="1"/>
          </p:cNvSpPr>
          <p:nvPr>
            <p:ph type="dt" sz="half" idx="10"/>
          </p:nvPr>
        </p:nvSpPr>
        <p:spPr/>
        <p:txBody>
          <a:bodyPr/>
          <a:lstStyle/>
          <a:p>
            <a:fld id="{26B6C956-E402-44BC-9140-F8CCF85CD5A4}" type="datetimeFigureOut">
              <a:rPr lang="en-US" smtClean="0"/>
              <a:pPr/>
              <a:t>3/30/2023</a:t>
            </a:fld>
            <a:endParaRPr lang="en-US"/>
          </a:p>
        </p:txBody>
      </p:sp>
      <p:sp>
        <p:nvSpPr>
          <p:cNvPr id="8" name="Footer Placeholder 7">
            <a:extLst>
              <a:ext uri="{FF2B5EF4-FFF2-40B4-BE49-F238E27FC236}">
                <a16:creationId xmlns:a16="http://schemas.microsoft.com/office/drawing/2014/main" xmlns="" id="{76B73806-14E8-AB19-9639-71B89A57B0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B595C7B-6C3E-4AE8-2EB9-F0F74FF0E5E0}"/>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p14="http://schemas.microsoft.com/office/powerpoint/2010/main" xmlns="" val="2627051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93E2B5-6F81-0DA8-3974-52D2B88737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B74CEF3-57F3-73EF-5AEA-B4C0589ED239}"/>
              </a:ext>
            </a:extLst>
          </p:cNvPr>
          <p:cNvSpPr>
            <a:spLocks noGrp="1"/>
          </p:cNvSpPr>
          <p:nvPr>
            <p:ph type="dt" sz="half" idx="10"/>
          </p:nvPr>
        </p:nvSpPr>
        <p:spPr/>
        <p:txBody>
          <a:bodyPr/>
          <a:lstStyle/>
          <a:p>
            <a:fld id="{26B6C956-E402-44BC-9140-F8CCF85CD5A4}" type="datetimeFigureOut">
              <a:rPr lang="en-US" smtClean="0"/>
              <a:pPr/>
              <a:t>3/30/2023</a:t>
            </a:fld>
            <a:endParaRPr lang="en-US"/>
          </a:p>
        </p:txBody>
      </p:sp>
      <p:sp>
        <p:nvSpPr>
          <p:cNvPr id="4" name="Footer Placeholder 3">
            <a:extLst>
              <a:ext uri="{FF2B5EF4-FFF2-40B4-BE49-F238E27FC236}">
                <a16:creationId xmlns:a16="http://schemas.microsoft.com/office/drawing/2014/main" xmlns="" id="{1A8EA1CB-19BC-F171-66BC-540723FAA5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F945F62-65C5-D2E6-0BBC-349AA98CB3FB}"/>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p14="http://schemas.microsoft.com/office/powerpoint/2010/main" xmlns="" val="12859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F5DE5ED-38CE-3D2C-CFA4-3CD8667F0ACE}"/>
              </a:ext>
            </a:extLst>
          </p:cNvPr>
          <p:cNvSpPr>
            <a:spLocks noGrp="1"/>
          </p:cNvSpPr>
          <p:nvPr>
            <p:ph type="dt" sz="half" idx="10"/>
          </p:nvPr>
        </p:nvSpPr>
        <p:spPr/>
        <p:txBody>
          <a:bodyPr/>
          <a:lstStyle/>
          <a:p>
            <a:fld id="{26B6C956-E402-44BC-9140-F8CCF85CD5A4}" type="datetimeFigureOut">
              <a:rPr lang="en-US" smtClean="0"/>
              <a:pPr/>
              <a:t>3/30/2023</a:t>
            </a:fld>
            <a:endParaRPr lang="en-US"/>
          </a:p>
        </p:txBody>
      </p:sp>
      <p:sp>
        <p:nvSpPr>
          <p:cNvPr id="3" name="Footer Placeholder 2">
            <a:extLst>
              <a:ext uri="{FF2B5EF4-FFF2-40B4-BE49-F238E27FC236}">
                <a16:creationId xmlns:a16="http://schemas.microsoft.com/office/drawing/2014/main" xmlns="" id="{1682A197-56FE-EAA1-CFAF-0C7655A2C1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916B687-4D67-0FAF-E6C7-D56094DCEB7F}"/>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p14="http://schemas.microsoft.com/office/powerpoint/2010/main" xmlns="" val="5755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75B0F0-C6FB-2595-9A26-F707EF3E5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8FF6B9C-CFC6-7E57-2934-460ABA556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83A15AC-C6C4-0BA6-F7AA-16AF80DF1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C461EA7-9A83-50D8-3432-CD33473B703C}"/>
              </a:ext>
            </a:extLst>
          </p:cNvPr>
          <p:cNvSpPr>
            <a:spLocks noGrp="1"/>
          </p:cNvSpPr>
          <p:nvPr>
            <p:ph type="dt" sz="half" idx="10"/>
          </p:nvPr>
        </p:nvSpPr>
        <p:spPr/>
        <p:txBody>
          <a:bodyPr/>
          <a:lstStyle/>
          <a:p>
            <a:fld id="{26B6C956-E402-44BC-9140-F8CCF85CD5A4}" type="datetimeFigureOut">
              <a:rPr lang="en-US" smtClean="0"/>
              <a:pPr/>
              <a:t>3/30/2023</a:t>
            </a:fld>
            <a:endParaRPr lang="en-US"/>
          </a:p>
        </p:txBody>
      </p:sp>
      <p:sp>
        <p:nvSpPr>
          <p:cNvPr id="6" name="Footer Placeholder 5">
            <a:extLst>
              <a:ext uri="{FF2B5EF4-FFF2-40B4-BE49-F238E27FC236}">
                <a16:creationId xmlns:a16="http://schemas.microsoft.com/office/drawing/2014/main" xmlns="" id="{C9B9E37F-4289-4DB3-C2CA-2B8A40199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D010CC4-F163-FC12-E0FD-0CA7ECD7A4AF}"/>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p14="http://schemas.microsoft.com/office/powerpoint/2010/main" xmlns="" val="49876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501E2C-BEC3-CC7B-C224-34D1EE049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B61324A-9A22-9FF6-D798-EF3E818561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2650E57-3078-6DC3-109B-F13A1AE30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3978BB1-861F-9BC1-A099-13AD2A6BD75D}"/>
              </a:ext>
            </a:extLst>
          </p:cNvPr>
          <p:cNvSpPr>
            <a:spLocks noGrp="1"/>
          </p:cNvSpPr>
          <p:nvPr>
            <p:ph type="dt" sz="half" idx="10"/>
          </p:nvPr>
        </p:nvSpPr>
        <p:spPr/>
        <p:txBody>
          <a:bodyPr/>
          <a:lstStyle/>
          <a:p>
            <a:fld id="{26B6C956-E402-44BC-9140-F8CCF85CD5A4}" type="datetimeFigureOut">
              <a:rPr lang="en-US" smtClean="0"/>
              <a:pPr/>
              <a:t>3/30/2023</a:t>
            </a:fld>
            <a:endParaRPr lang="en-US"/>
          </a:p>
        </p:txBody>
      </p:sp>
      <p:sp>
        <p:nvSpPr>
          <p:cNvPr id="6" name="Footer Placeholder 5">
            <a:extLst>
              <a:ext uri="{FF2B5EF4-FFF2-40B4-BE49-F238E27FC236}">
                <a16:creationId xmlns:a16="http://schemas.microsoft.com/office/drawing/2014/main" xmlns="" id="{1E170F0D-DC11-5BA3-5C55-B917FF8C9D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8F77C08-2413-DB25-4D6A-68EC8DD86C78}"/>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p14="http://schemas.microsoft.com/office/powerpoint/2010/main" xmlns="" val="389433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2E006B0-ED63-7A8D-A77D-B3C1E4CC7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D11A515-FDEE-B4DE-BAEE-A5FAC892F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49F2E4F-FD07-F374-F2E9-48E134D097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6C956-E402-44BC-9140-F8CCF85CD5A4}" type="datetimeFigureOut">
              <a:rPr lang="en-US" smtClean="0"/>
              <a:pPr/>
              <a:t>3/30/2023</a:t>
            </a:fld>
            <a:endParaRPr lang="en-US"/>
          </a:p>
        </p:txBody>
      </p:sp>
      <p:sp>
        <p:nvSpPr>
          <p:cNvPr id="5" name="Footer Placeholder 4">
            <a:extLst>
              <a:ext uri="{FF2B5EF4-FFF2-40B4-BE49-F238E27FC236}">
                <a16:creationId xmlns:a16="http://schemas.microsoft.com/office/drawing/2014/main" xmlns="" id="{5ABA42F7-C917-5681-FCA9-89AECC3AC2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4E88BFF-02DD-8028-2094-E7F77A84CF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27544-865F-47B0-B2E6-B52135E744B2}" type="slidenum">
              <a:rPr lang="en-US" smtClean="0"/>
              <a:pPr/>
              <a:t>‹#›</a:t>
            </a:fld>
            <a:endParaRPr lang="en-US"/>
          </a:p>
        </p:txBody>
      </p:sp>
    </p:spTree>
    <p:extLst>
      <p:ext uri="{BB962C8B-B14F-4D97-AF65-F5344CB8AC3E}">
        <p14:creationId xmlns:p14="http://schemas.microsoft.com/office/powerpoint/2010/main" xmlns="" val="3104161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linkedin.com/company/openai" TargetMode="External"/><Relationship Id="rId3" Type="http://schemas.openxmlformats.org/officeDocument/2006/relationships/image" Target="../media/image1.png"/><Relationship Id="rId7" Type="http://schemas.openxmlformats.org/officeDocument/2006/relationships/hyperlink" Target="https://youtube.com/openai" TargetMode="External"/><Relationship Id="rId12" Type="http://schemas.microsoft.com/office/2007/relationships/hdphoto" Target="../media/hdphoto3.wdp"/><Relationship Id="rId2" Type="http://schemas.openxmlformats.org/officeDocument/2006/relationships/notesSlide" Target="../notesSlides/notesSlide1.xml"/><Relationship Id="rId16" Type="http://schemas.openxmlformats.org/officeDocument/2006/relationships/comments" Target="../comments/comment1.xml"/><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4.png"/><Relationship Id="rId5" Type="http://schemas.openxmlformats.org/officeDocument/2006/relationships/image" Target="../media/image2.png"/><Relationship Id="rId15" Type="http://schemas.microsoft.com/office/2007/relationships/hdphoto" Target="../media/hdphoto4.wdp"/><Relationship Id="rId10" Type="http://schemas.openxmlformats.org/officeDocument/2006/relationships/hyperlink" Target="https://facebook.com/openai.research/" TargetMode="External"/><Relationship Id="rId4" Type="http://schemas.openxmlformats.org/officeDocument/2006/relationships/hyperlink" Target="https://twitter.com/openai" TargetMode="External"/><Relationship Id="rId9" Type="http://schemas.microsoft.com/office/2007/relationships/hdphoto" Target="../media/hdphoto2.wdp"/><Relationship Id="rId1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eg"/><Relationship Id="rId1" Type="http://schemas.openxmlformats.org/officeDocument/2006/relationships/slideLayout" Target="../slideLayouts/slideLayout7.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slideegg.com/tips-and-tricks-powerpoint-templates" TargetMode="External"/><Relationship Id="rId2" Type="http://schemas.openxmlformats.org/officeDocument/2006/relationships/hyperlink" Target="https://www.slideegg.com/" TargetMode="External"/><Relationship Id="rId1" Type="http://schemas.openxmlformats.org/officeDocument/2006/relationships/slideLayout" Target="../slideLayouts/slideLayout12.xml"/><Relationship Id="rId4" Type="http://schemas.openxmlformats.org/officeDocument/2006/relationships/hyperlink" Target="https://slideegg.tawk.help/"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twitter.com/egg_slide" TargetMode="External"/><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hyperlink" Target="https://www.facebook.com/SlideEgg" TargetMode="External"/><Relationship Id="rId1" Type="http://schemas.openxmlformats.org/officeDocument/2006/relationships/slideLayout" Target="../slideLayouts/slideLayout12.xml"/><Relationship Id="rId6" Type="http://schemas.openxmlformats.org/officeDocument/2006/relationships/hyperlink" Target="https://www.youtube.com/channel/UCKevbriFTbpu-nd4NBafPEg" TargetMode="External"/><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hyperlink" Target="https://www.instagram.com/slide_egg/" TargetMode="External"/><Relationship Id="rId4" Type="http://schemas.openxmlformats.org/officeDocument/2006/relationships/hyperlink" Target="https://www.instagram.com/egg_slide/" TargetMode="External"/><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linkedin.com/company/openai" TargetMode="External"/><Relationship Id="rId3" Type="http://schemas.openxmlformats.org/officeDocument/2006/relationships/image" Target="../media/image1.png"/><Relationship Id="rId7" Type="http://schemas.openxmlformats.org/officeDocument/2006/relationships/hyperlink" Target="https://youtube.com/openai" TargetMode="External"/><Relationship Id="rId12" Type="http://schemas.microsoft.com/office/2007/relationships/hdphoto" Target="../media/hdphoto3.wdp"/><Relationship Id="rId2" Type="http://schemas.openxmlformats.org/officeDocument/2006/relationships/notesSlide" Target="../notesSlides/notesSlide2.xml"/><Relationship Id="rId16" Type="http://schemas.openxmlformats.org/officeDocument/2006/relationships/comments" Target="../comments/comment2.xml"/><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4.png"/><Relationship Id="rId5" Type="http://schemas.openxmlformats.org/officeDocument/2006/relationships/image" Target="../media/image2.png"/><Relationship Id="rId15" Type="http://schemas.microsoft.com/office/2007/relationships/hdphoto" Target="../media/hdphoto4.wdp"/><Relationship Id="rId10" Type="http://schemas.openxmlformats.org/officeDocument/2006/relationships/hyperlink" Target="https://facebook.com/openai.research/" TargetMode="External"/><Relationship Id="rId4" Type="http://schemas.openxmlformats.org/officeDocument/2006/relationships/hyperlink" Target="https://twitter.com/openai" TargetMode="External"/><Relationship Id="rId9" Type="http://schemas.microsoft.com/office/2007/relationships/hdphoto" Target="../media/hdphoto2.wdp"/><Relationship Id="rId1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6" Type="http://schemas.microsoft.com/office/2007/relationships/hdphoto" Target="../media/hdphoto6.wdp"/><Relationship Id="rId5" Type="http://schemas.openxmlformats.org/officeDocument/2006/relationships/image" Target="../media/image8.png"/><Relationship Id="rId4" Type="http://schemas.microsoft.com/office/2007/relationships/hdphoto" Target="../media/hdphoto5.wdp"/></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hyperlink" Target="https://github.com/Mohan2111/chat-application.gi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2.jpeg"/><Relationship Id="rId7" Type="http://schemas.openxmlformats.org/officeDocument/2006/relationships/image" Target="../media/image14.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hyperlink" Target="https://openai.com/blog/multimodal-neurons/" TargetMode="External"/><Relationship Id="rId10" Type="http://schemas.microsoft.com/office/2007/relationships/hdphoto" Target="../media/hdphoto6.wdp"/><Relationship Id="rId4" Type="http://schemas.openxmlformats.org/officeDocument/2006/relationships/hyperlink" Target="https://openai.com/blog/solving-rubiks-cub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Give this AI a few words of description and it produces a stunning image –  but is it art? - StuffSA">
            <a:extLst>
              <a:ext uri="{FF2B5EF4-FFF2-40B4-BE49-F238E27FC236}">
                <a16:creationId xmlns:a16="http://schemas.microsoft.com/office/drawing/2014/main" xmlns="" id="{2FC067B0-4061-C19A-5864-DB8F72CEC2D9}"/>
              </a:ext>
            </a:extLst>
          </p:cNvPr>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b="10000"/>
          <a:stretch/>
        </p:blipFill>
        <p:spPr bwMode="auto">
          <a:xfrm>
            <a:off x="-1" y="-1"/>
            <a:ext cx="12191999"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a:extLst>
              <a:ext uri="{FF2B5EF4-FFF2-40B4-BE49-F238E27FC236}">
                <a16:creationId xmlns:a16="http://schemas.microsoft.com/office/drawing/2014/main" xmlns="" id="{D3E15277-4A09-5267-F8FD-B4B846642354}"/>
              </a:ext>
            </a:extLst>
          </p:cNvPr>
          <p:cNvSpPr/>
          <p:nvPr/>
        </p:nvSpPr>
        <p:spPr>
          <a:xfrm>
            <a:off x="773752" y="0"/>
            <a:ext cx="12192000" cy="6858000"/>
          </a:xfrm>
          <a:prstGeom prst="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xmlns="" id="{A38FFA69-C7F5-ACFD-E355-298F12C2C139}"/>
              </a:ext>
            </a:extLst>
          </p:cNvPr>
          <p:cNvGrpSpPr/>
          <p:nvPr/>
        </p:nvGrpSpPr>
        <p:grpSpPr>
          <a:xfrm>
            <a:off x="5436599" y="6180894"/>
            <a:ext cx="1318803" cy="265610"/>
            <a:chOff x="5361068" y="6180894"/>
            <a:chExt cx="1318803" cy="265610"/>
          </a:xfrm>
        </p:grpSpPr>
        <p:pic>
          <p:nvPicPr>
            <p:cNvPr id="5126" name="Picture 6" descr="Free Twitter Logo SVG, PNG Icon, Symbol. Download Image.">
              <a:hlinkClick r:id="rId4"/>
              <a:extLst>
                <a:ext uri="{FF2B5EF4-FFF2-40B4-BE49-F238E27FC236}">
                  <a16:creationId xmlns:a16="http://schemas.microsoft.com/office/drawing/2014/main" xmlns="" id="{DE25F755-9BC5-CC74-B847-80B52308FAC9}"/>
                </a:ext>
              </a:extLst>
            </p:cNvPr>
            <p:cNvPicPr>
              <a:picLocks noChangeAspect="1" noChangeArrowheads="1"/>
            </p:cNvPicPr>
            <p:nvPr/>
          </p:nvPicPr>
          <p:blipFill>
            <a:blip r:embed="rId5" cstate="print">
              <a:extLst>
                <a:ext uri="{BEBA8EAE-BF5A-486C-A8C5-ECC9F3942E4B}">
                  <a14:imgProps xmlns:a14="http://schemas.microsoft.com/office/drawing/2010/main" xmlns="">
                    <a14:imgLayer r:embed="rId6">
                      <a14:imgEffect>
                        <a14:brightnessContrast bright="100000"/>
                      </a14:imgEffect>
                    </a14:imgLayer>
                  </a14:imgProps>
                </a:ext>
                <a:ext uri="{28A0092B-C50C-407E-A947-70E740481C1C}">
                  <a14:useLocalDpi xmlns:a14="http://schemas.microsoft.com/office/drawing/2010/main" xmlns="" val="0"/>
                </a:ext>
              </a:extLst>
            </a:blip>
            <a:srcRect/>
            <a:stretch>
              <a:fillRect/>
            </a:stretch>
          </p:blipFill>
          <p:spPr bwMode="auto">
            <a:xfrm>
              <a:off x="5361068" y="6180894"/>
              <a:ext cx="265610" cy="265610"/>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12">
              <a:hlinkClick r:id="rId7"/>
              <a:extLst>
                <a:ext uri="{FF2B5EF4-FFF2-40B4-BE49-F238E27FC236}">
                  <a16:creationId xmlns:a16="http://schemas.microsoft.com/office/drawing/2014/main" xmlns="" id="{B8EB9A98-DA42-CEC1-D160-E6E3863B5739}"/>
                </a:ext>
              </a:extLst>
            </p:cNvPr>
            <p:cNvPicPr>
              <a:picLocks noChangeAspect="1"/>
            </p:cNvPicPr>
            <p:nvPr/>
          </p:nvPicPr>
          <p:blipFill>
            <a:blip r:embed="rId8" cstate="print">
              <a:extLst>
                <a:ext uri="{BEBA8EAE-BF5A-486C-A8C5-ECC9F3942E4B}">
                  <a14:imgProps xmlns:a14="http://schemas.microsoft.com/office/drawing/2010/main" xmlns="">
                    <a14:imgLayer r:embed="rId9">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6082648" y="6199919"/>
              <a:ext cx="227560" cy="227560"/>
            </a:xfrm>
            <a:prstGeom prst="rect">
              <a:avLst/>
            </a:prstGeom>
          </p:spPr>
        </p:pic>
        <p:pic>
          <p:nvPicPr>
            <p:cNvPr id="5138" name="Picture 18" descr="Download Instagram Icons Phone Computer Facebook Address Whatsapp HQ PNG  Image | FreePNGImg">
              <a:hlinkClick r:id="rId10"/>
              <a:extLst>
                <a:ext uri="{FF2B5EF4-FFF2-40B4-BE49-F238E27FC236}">
                  <a16:creationId xmlns:a16="http://schemas.microsoft.com/office/drawing/2014/main" xmlns="" id="{520968FD-DD85-00A3-ADA3-83BA73A661E2}"/>
                </a:ext>
              </a:extLst>
            </p:cNvPr>
            <p:cNvPicPr>
              <a:picLocks noChangeAspect="1" noChangeArrowheads="1"/>
            </p:cNvPicPr>
            <p:nvPr/>
          </p:nvPicPr>
          <p:blipFill>
            <a:blip r:embed="rId11" cstate="print">
              <a:extLst>
                <a:ext uri="{BEBA8EAE-BF5A-486C-A8C5-ECC9F3942E4B}">
                  <a14:imgProps xmlns:a14="http://schemas.microsoft.com/office/drawing/2010/main" xmlns="">
                    <a14:imgLayer r:embed="rId12">
                      <a14:imgEffect>
                        <a14:brightnessContrast bright="100000"/>
                      </a14:imgEffect>
                    </a14:imgLayer>
                  </a14:imgProps>
                </a:ext>
                <a:ext uri="{28A0092B-C50C-407E-A947-70E740481C1C}">
                  <a14:useLocalDpi xmlns:a14="http://schemas.microsoft.com/office/drawing/2010/main" xmlns="" val="0"/>
                </a:ext>
              </a:extLst>
            </a:blip>
            <a:srcRect/>
            <a:stretch>
              <a:fillRect/>
            </a:stretch>
          </p:blipFill>
          <p:spPr bwMode="auto">
            <a:xfrm>
              <a:off x="6450777" y="6199153"/>
              <a:ext cx="229094" cy="229092"/>
            </a:xfrm>
            <a:prstGeom prst="rect">
              <a:avLst/>
            </a:prstGeom>
            <a:noFill/>
            <a:extLst>
              <a:ext uri="{909E8E84-426E-40DD-AFC4-6F175D3DCCD1}">
                <a14:hiddenFill xmlns:a14="http://schemas.microsoft.com/office/drawing/2010/main" xmlns="">
                  <a:solidFill>
                    <a:srgbClr val="FFFFFF"/>
                  </a:solidFill>
                </a14:hiddenFill>
              </a:ext>
            </a:extLst>
          </p:spPr>
        </p:pic>
        <p:pic>
          <p:nvPicPr>
            <p:cNvPr id="5140" name="Picture 20" descr="Linkedin square logo - Free logo icons">
              <a:hlinkClick r:id="rId13"/>
              <a:extLst>
                <a:ext uri="{FF2B5EF4-FFF2-40B4-BE49-F238E27FC236}">
                  <a16:creationId xmlns:a16="http://schemas.microsoft.com/office/drawing/2014/main" xmlns="" id="{9C754648-D90E-3C62-6C0C-BD1DAEA4AAFF}"/>
                </a:ext>
              </a:extLst>
            </p:cNvPr>
            <p:cNvPicPr>
              <a:picLocks noChangeAspect="1" noChangeArrowheads="1"/>
            </p:cNvPicPr>
            <p:nvPr/>
          </p:nvPicPr>
          <p:blipFill>
            <a:blip r:embed="rId14" cstate="print">
              <a:extLst>
                <a:ext uri="{BEBA8EAE-BF5A-486C-A8C5-ECC9F3942E4B}">
                  <a14:imgProps xmlns:a14="http://schemas.microsoft.com/office/drawing/2010/main" xmlns="">
                    <a14:imgLayer r:embed="rId15">
                      <a14:imgEffect>
                        <a14:brightnessContrast bright="100000"/>
                      </a14:imgEffect>
                    </a14:imgLayer>
                  </a14:imgProps>
                </a:ext>
                <a:ext uri="{28A0092B-C50C-407E-A947-70E740481C1C}">
                  <a14:useLocalDpi xmlns:a14="http://schemas.microsoft.com/office/drawing/2010/main" xmlns="" val="0"/>
                </a:ext>
              </a:extLst>
            </a:blip>
            <a:srcRect/>
            <a:stretch>
              <a:fillRect/>
            </a:stretch>
          </p:blipFill>
          <p:spPr bwMode="auto">
            <a:xfrm>
              <a:off x="5767248" y="6226284"/>
              <a:ext cx="174830" cy="17483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3" name="TextBox 2">
            <a:extLst>
              <a:ext uri="{FF2B5EF4-FFF2-40B4-BE49-F238E27FC236}">
                <a16:creationId xmlns:a16="http://schemas.microsoft.com/office/drawing/2014/main" xmlns="" id="{213B7E8B-E22F-E303-424E-39DE8353A4C7}"/>
              </a:ext>
            </a:extLst>
          </p:cNvPr>
          <p:cNvSpPr txBox="1"/>
          <p:nvPr/>
        </p:nvSpPr>
        <p:spPr>
          <a:xfrm>
            <a:off x="2076995" y="2029590"/>
            <a:ext cx="9341254" cy="2800767"/>
          </a:xfrm>
          <a:prstGeom prst="rect">
            <a:avLst/>
          </a:prstGeom>
          <a:noFill/>
        </p:spPr>
        <p:txBody>
          <a:bodyPr wrap="square" rtlCol="0">
            <a:spAutoFit/>
          </a:bodyPr>
          <a:lstStyle/>
          <a:p>
            <a:pPr algn="l"/>
            <a:r>
              <a:rPr lang="en-GB" sz="8800" b="1" dirty="0" smtClean="0">
                <a:solidFill>
                  <a:schemeClr val="bg1"/>
                </a:solidFill>
                <a:latin typeface="Arial Black" panose="020B0604020202020204" pitchFamily="34" charset="0"/>
                <a:cs typeface="Arial Black" panose="020B0604020202020204" pitchFamily="34" charset="0"/>
              </a:rPr>
              <a:t>      CHAT</a:t>
            </a:r>
          </a:p>
          <a:p>
            <a:pPr algn="l"/>
            <a:r>
              <a:rPr lang="en-GB" sz="8800" b="1" dirty="0" smtClean="0">
                <a:solidFill>
                  <a:schemeClr val="bg1"/>
                </a:solidFill>
                <a:latin typeface="Arial Black" panose="020B0604020202020204" pitchFamily="34" charset="0"/>
                <a:cs typeface="Arial Black" panose="020B0604020202020204" pitchFamily="34" charset="0"/>
              </a:rPr>
              <a:t>APPLICATION </a:t>
            </a:r>
            <a:endParaRPr lang="en-US" sz="8800" b="1" dirty="0">
              <a:solidFill>
                <a:schemeClr val="bg1"/>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xmlns="" val="357187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6874599-3900-088D-28D3-CCD2A062CA42}"/>
              </a:ext>
            </a:extLst>
          </p:cNvPr>
          <p:cNvSpPr txBox="1"/>
          <p:nvPr/>
        </p:nvSpPr>
        <p:spPr>
          <a:xfrm>
            <a:off x="1085850" y="5019650"/>
            <a:ext cx="10020300" cy="1061829"/>
          </a:xfrm>
          <a:prstGeom prst="rect">
            <a:avLst/>
          </a:prstGeom>
          <a:noFill/>
        </p:spPr>
        <p:txBody>
          <a:bodyPr wrap="square" rtlCol="0">
            <a:spAutoFit/>
          </a:bodyPr>
          <a:lstStyle/>
          <a:p>
            <a:pPr algn="just">
              <a:lnSpc>
                <a:spcPct val="150000"/>
              </a:lnSpc>
            </a:pPr>
            <a:r>
              <a:rPr lang="en-US" sz="1400" dirty="0" smtClean="0">
                <a:latin typeface="MS Reference Sans Serif" panose="020B0604030504040204" pitchFamily="34" charset="0"/>
              </a:rPr>
              <a:t>Chat app vision </a:t>
            </a:r>
            <a:r>
              <a:rPr lang="en-US" sz="1400" dirty="0">
                <a:latin typeface="MS Reference Sans Serif" panose="020B0604030504040204" pitchFamily="34" charset="0"/>
              </a:rPr>
              <a:t>is to develop and promote friendly AI in a way that benefits all of humanity. The company aims to create AI that can help humanity achieve its potential by making it more intelligent and capable and by ensuring that it is aligned with human values and developed in a safe and responsible manner.</a:t>
            </a:r>
          </a:p>
        </p:txBody>
      </p:sp>
      <p:pic>
        <p:nvPicPr>
          <p:cNvPr id="4" name="Picture 4" descr="Anyscale | Scalable Compute for AI and Python">
            <a:extLst>
              <a:ext uri="{FF2B5EF4-FFF2-40B4-BE49-F238E27FC236}">
                <a16:creationId xmlns:a16="http://schemas.microsoft.com/office/drawing/2014/main" xmlns="" id="{5717B14D-ACAB-C4B4-8373-0D75EADB997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xmlns="">
                <a:solidFill>
                  <a:srgbClr val="FFFFFF"/>
                </a:solidFill>
              </a14:hiddenFill>
            </a:ext>
          </a:extLst>
        </p:spPr>
      </p:pic>
      <p:grpSp>
        <p:nvGrpSpPr>
          <p:cNvPr id="7" name="Group 6">
            <a:extLst>
              <a:ext uri="{FF2B5EF4-FFF2-40B4-BE49-F238E27FC236}">
                <a16:creationId xmlns:a16="http://schemas.microsoft.com/office/drawing/2014/main" xmlns="" id="{7A61E280-D4B1-9DE6-2CD1-960CBF04B04E}"/>
              </a:ext>
            </a:extLst>
          </p:cNvPr>
          <p:cNvGrpSpPr/>
          <p:nvPr/>
        </p:nvGrpSpPr>
        <p:grpSpPr>
          <a:xfrm>
            <a:off x="0" y="348343"/>
            <a:ext cx="12192000" cy="4064000"/>
            <a:chOff x="0" y="503767"/>
            <a:chExt cx="12192000" cy="4064000"/>
          </a:xfrm>
        </p:grpSpPr>
        <p:pic>
          <p:nvPicPr>
            <p:cNvPr id="17412" name="Picture 4" descr="Mind-reading AI turns thoughts into words using a brain implant | New  Scientist">
              <a:extLst>
                <a:ext uri="{FF2B5EF4-FFF2-40B4-BE49-F238E27FC236}">
                  <a16:creationId xmlns:a16="http://schemas.microsoft.com/office/drawing/2014/main" xmlns="" id="{EC119C5F-0EB6-0C9B-C1CF-A633A722A54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0" y="503767"/>
              <a:ext cx="6096000" cy="4064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a:extLst>
                <a:ext uri="{FF2B5EF4-FFF2-40B4-BE49-F238E27FC236}">
                  <a16:creationId xmlns:a16="http://schemas.microsoft.com/office/drawing/2014/main" xmlns="" id="{2581C84D-C0A9-3030-FA62-F807DDAF9CA9}"/>
                </a:ext>
              </a:extLst>
            </p:cNvPr>
            <p:cNvSpPr/>
            <p:nvPr/>
          </p:nvSpPr>
          <p:spPr>
            <a:xfrm>
              <a:off x="7861300" y="1468967"/>
              <a:ext cx="43307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1044627E-A617-CC89-C569-7031B7AA0EF3}"/>
                </a:ext>
              </a:extLst>
            </p:cNvPr>
            <p:cNvSpPr txBox="1"/>
            <p:nvPr/>
          </p:nvSpPr>
          <p:spPr>
            <a:xfrm>
              <a:off x="8800055" y="1874047"/>
              <a:ext cx="2509020" cy="1323439"/>
            </a:xfrm>
            <a:prstGeom prst="rect">
              <a:avLst/>
            </a:prstGeom>
            <a:noFill/>
          </p:spPr>
          <p:txBody>
            <a:bodyPr wrap="none" rtlCol="0">
              <a:spAutoFit/>
            </a:bodyPr>
            <a:lstStyle/>
            <a:p>
              <a:pPr algn="r"/>
              <a:r>
                <a:rPr lang="en-US" sz="4000" b="1" dirty="0" smtClean="0">
                  <a:solidFill>
                    <a:schemeClr val="bg1"/>
                  </a:solidFill>
                  <a:latin typeface="MS Reference Sans Serif" panose="020B0604030504040204" pitchFamily="34" charset="0"/>
                </a:rPr>
                <a:t>Chat app</a:t>
              </a:r>
              <a:endParaRPr lang="en-US" sz="4000" b="1" i="0" dirty="0">
                <a:solidFill>
                  <a:schemeClr val="bg1"/>
                </a:solidFill>
                <a:effectLst/>
                <a:latin typeface="MS Reference Sans Serif" panose="020B0604030504040204" pitchFamily="34" charset="0"/>
              </a:endParaRPr>
            </a:p>
            <a:p>
              <a:pPr algn="r"/>
              <a:r>
                <a:rPr lang="en-US" sz="4000" b="1" dirty="0">
                  <a:solidFill>
                    <a:schemeClr val="bg1"/>
                  </a:solidFill>
                  <a:latin typeface="MS Reference Sans Serif" panose="020B0604030504040204" pitchFamily="34" charset="0"/>
                </a:rPr>
                <a:t>Vision</a:t>
              </a:r>
            </a:p>
          </p:txBody>
        </p:sp>
        <p:sp>
          <p:nvSpPr>
            <p:cNvPr id="6" name="Trapezoid 5">
              <a:extLst>
                <a:ext uri="{FF2B5EF4-FFF2-40B4-BE49-F238E27FC236}">
                  <a16:creationId xmlns:a16="http://schemas.microsoft.com/office/drawing/2014/main" xmlns="" id="{C05D576D-F446-912F-2577-BD1A85DCF4AD}"/>
                </a:ext>
              </a:extLst>
            </p:cNvPr>
            <p:cNvSpPr/>
            <p:nvPr/>
          </p:nvSpPr>
          <p:spPr>
            <a:xfrm rot="5400000">
              <a:off x="4946650" y="1653117"/>
              <a:ext cx="4064000" cy="1765300"/>
            </a:xfrm>
            <a:prstGeom prst="trapezoid">
              <a:avLst>
                <a:gd name="adj" fmla="val 5435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2874960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FD3468D-BBE4-86DE-3C2B-A3038C55871E}"/>
              </a:ext>
            </a:extLst>
          </p:cNvPr>
          <p:cNvSpPr/>
          <p:nvPr/>
        </p:nvSpPr>
        <p:spPr>
          <a:xfrm>
            <a:off x="7874000" y="2205446"/>
            <a:ext cx="4318000" cy="403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66127A16-81B9-20DE-ACDA-FDF367D0BF9A}"/>
              </a:ext>
            </a:extLst>
          </p:cNvPr>
          <p:cNvSpPr txBox="1"/>
          <p:nvPr/>
        </p:nvSpPr>
        <p:spPr>
          <a:xfrm>
            <a:off x="8790090" y="4460052"/>
            <a:ext cx="3201613" cy="1938992"/>
          </a:xfrm>
          <a:prstGeom prst="rect">
            <a:avLst/>
          </a:prstGeom>
          <a:noFill/>
        </p:spPr>
        <p:txBody>
          <a:bodyPr wrap="square" rtlCol="0">
            <a:spAutoFit/>
          </a:bodyPr>
          <a:lstStyle/>
          <a:p>
            <a:pPr algn="r"/>
            <a:r>
              <a:rPr lang="en-US" sz="4000" b="1" dirty="0" smtClean="0">
                <a:solidFill>
                  <a:schemeClr val="bg1"/>
                </a:solidFill>
                <a:latin typeface="MS Reference Sans Serif" panose="020B0604030504040204" pitchFamily="34" charset="0"/>
              </a:rPr>
              <a:t>Chat application </a:t>
            </a:r>
            <a:r>
              <a:rPr lang="en-US" sz="4000" b="1" dirty="0">
                <a:solidFill>
                  <a:schemeClr val="bg1"/>
                </a:solidFill>
                <a:latin typeface="MS Reference Sans Serif" panose="020B0604030504040204" pitchFamily="34" charset="0"/>
              </a:rPr>
              <a:t>Usage</a:t>
            </a:r>
          </a:p>
        </p:txBody>
      </p:sp>
      <p:pic>
        <p:nvPicPr>
          <p:cNvPr id="2052" name="Picture 4" descr="How to use ChatGPT AI chatbot on Android and iPhone smartphones -  BusinessToday">
            <a:extLst>
              <a:ext uri="{FF2B5EF4-FFF2-40B4-BE49-F238E27FC236}">
                <a16:creationId xmlns:a16="http://schemas.microsoft.com/office/drawing/2014/main" xmlns="" id="{EF914CF8-078E-7873-B116-7B4F232D090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3141" y="0"/>
            <a:ext cx="6098859" cy="34290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4" descr="Anyscale | Scalable Compute for AI and Python">
            <a:extLst>
              <a:ext uri="{FF2B5EF4-FFF2-40B4-BE49-F238E27FC236}">
                <a16:creationId xmlns:a16="http://schemas.microsoft.com/office/drawing/2014/main" xmlns="" id="{089F6BEF-310E-CCD9-EE3D-D258AB2AD56E}"/>
              </a:ext>
            </a:extLst>
          </p:cNvPr>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brightnessContrast bright="100000"/>
                    </a14:imgEffect>
                  </a14:imgLayer>
                </a14:imgProps>
              </a:ext>
              <a:ext uri="{28A0092B-C50C-407E-A947-70E740481C1C}">
                <a14:useLocalDpi xmlns:a14="http://schemas.microsoft.com/office/drawing/2010/main" xmlns=""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4" name="Group 23">
            <a:extLst>
              <a:ext uri="{FF2B5EF4-FFF2-40B4-BE49-F238E27FC236}">
                <a16:creationId xmlns:a16="http://schemas.microsoft.com/office/drawing/2014/main" xmlns="" id="{A142A896-8670-AEAE-6D13-2696808748C0}"/>
              </a:ext>
            </a:extLst>
          </p:cNvPr>
          <p:cNvGrpSpPr/>
          <p:nvPr/>
        </p:nvGrpSpPr>
        <p:grpSpPr>
          <a:xfrm>
            <a:off x="1224110" y="1074510"/>
            <a:ext cx="4210039" cy="4708981"/>
            <a:chOff x="1433116" y="1074510"/>
            <a:chExt cx="4210039" cy="4708981"/>
          </a:xfrm>
        </p:grpSpPr>
        <p:sp>
          <p:nvSpPr>
            <p:cNvPr id="7" name="TextBox 6">
              <a:extLst>
                <a:ext uri="{FF2B5EF4-FFF2-40B4-BE49-F238E27FC236}">
                  <a16:creationId xmlns:a16="http://schemas.microsoft.com/office/drawing/2014/main" xmlns="" id="{A3B56C45-E0F2-0C29-6B60-1FD11B3FAE00}"/>
                </a:ext>
              </a:extLst>
            </p:cNvPr>
            <p:cNvSpPr txBox="1"/>
            <p:nvPr/>
          </p:nvSpPr>
          <p:spPr>
            <a:xfrm>
              <a:off x="1793966" y="1074510"/>
              <a:ext cx="3849189" cy="4708981"/>
            </a:xfrm>
            <a:prstGeom prst="rect">
              <a:avLst/>
            </a:prstGeom>
            <a:noFill/>
          </p:spPr>
          <p:txBody>
            <a:bodyPr wrap="square" rtlCol="0">
              <a:spAutoFit/>
            </a:bodyPr>
            <a:lstStyle/>
            <a:p>
              <a:pPr algn="l">
                <a:spcBef>
                  <a:spcPts val="5400"/>
                </a:spcBef>
              </a:pPr>
              <a:r>
                <a:rPr lang="en-US" sz="2400" dirty="0">
                  <a:latin typeface="MS Reference Sans Serif" panose="020B0604030504040204" pitchFamily="34" charset="0"/>
                </a:rPr>
                <a:t>Language Generation</a:t>
              </a:r>
            </a:p>
            <a:p>
              <a:pPr algn="l">
                <a:spcBef>
                  <a:spcPts val="5400"/>
                </a:spcBef>
              </a:pPr>
              <a:r>
                <a:rPr lang="en-US" sz="2400" dirty="0">
                  <a:latin typeface="MS Reference Sans Serif" panose="020B0604030504040204" pitchFamily="34" charset="0"/>
                </a:rPr>
                <a:t>Question Answering</a:t>
              </a:r>
            </a:p>
            <a:p>
              <a:pPr algn="l">
                <a:spcBef>
                  <a:spcPts val="5400"/>
                </a:spcBef>
              </a:pPr>
              <a:r>
                <a:rPr lang="en-US" sz="2400" dirty="0">
                  <a:latin typeface="MS Reference Sans Serif" panose="020B0604030504040204" pitchFamily="34" charset="0"/>
                </a:rPr>
                <a:t>Text Completion</a:t>
              </a:r>
            </a:p>
            <a:p>
              <a:pPr algn="l">
                <a:spcBef>
                  <a:spcPts val="5400"/>
                </a:spcBef>
              </a:pPr>
              <a:r>
                <a:rPr lang="en-US" sz="2400" dirty="0">
                  <a:latin typeface="MS Reference Sans Serif" panose="020B0604030504040204" pitchFamily="34" charset="0"/>
                </a:rPr>
                <a:t>Language Translation</a:t>
              </a:r>
            </a:p>
            <a:p>
              <a:pPr algn="l">
                <a:spcBef>
                  <a:spcPts val="5400"/>
                </a:spcBef>
              </a:pPr>
              <a:r>
                <a:rPr lang="en-US" sz="2400" dirty="0">
                  <a:latin typeface="MS Reference Sans Serif" panose="020B0604030504040204" pitchFamily="34" charset="0"/>
                </a:rPr>
                <a:t>Summarization</a:t>
              </a:r>
              <a:endParaRPr lang="en-US" sz="1400" dirty="0">
                <a:latin typeface="MS Reference Sans Serif" panose="020B0604030504040204" pitchFamily="34" charset="0"/>
              </a:endParaRPr>
            </a:p>
          </p:txBody>
        </p:sp>
        <p:grpSp>
          <p:nvGrpSpPr>
            <p:cNvPr id="9" name="Group 8">
              <a:extLst>
                <a:ext uri="{FF2B5EF4-FFF2-40B4-BE49-F238E27FC236}">
                  <a16:creationId xmlns:a16="http://schemas.microsoft.com/office/drawing/2014/main" xmlns="" id="{88151BE4-61F9-3B6E-977C-5B6DECA92475}"/>
                </a:ext>
              </a:extLst>
            </p:cNvPr>
            <p:cNvGrpSpPr/>
            <p:nvPr/>
          </p:nvGrpSpPr>
          <p:grpSpPr>
            <a:xfrm>
              <a:off x="1433116" y="1204512"/>
              <a:ext cx="233760" cy="233758"/>
              <a:chOff x="5857448" y="5537808"/>
              <a:chExt cx="477102" cy="477102"/>
            </a:xfrm>
          </p:grpSpPr>
          <p:sp>
            <p:nvSpPr>
              <p:cNvPr id="10" name="Oval 9">
                <a:extLst>
                  <a:ext uri="{FF2B5EF4-FFF2-40B4-BE49-F238E27FC236}">
                    <a16:creationId xmlns:a16="http://schemas.microsoft.com/office/drawing/2014/main" xmlns="" id="{1DB79E5D-C000-EB55-4AD4-1553BC93F6B0}"/>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Freeform 5">
                <a:extLst>
                  <a:ext uri="{FF2B5EF4-FFF2-40B4-BE49-F238E27FC236}">
                    <a16:creationId xmlns:a16="http://schemas.microsoft.com/office/drawing/2014/main" xmlns="" id="{118E2ED7-051E-6365-04BB-BCE09A5B4A37}"/>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2" name="Group 11">
              <a:extLst>
                <a:ext uri="{FF2B5EF4-FFF2-40B4-BE49-F238E27FC236}">
                  <a16:creationId xmlns:a16="http://schemas.microsoft.com/office/drawing/2014/main" xmlns="" id="{F9984950-8983-63AC-738F-3020E499CE34}"/>
                </a:ext>
              </a:extLst>
            </p:cNvPr>
            <p:cNvGrpSpPr/>
            <p:nvPr/>
          </p:nvGrpSpPr>
          <p:grpSpPr>
            <a:xfrm>
              <a:off x="1433116" y="2247699"/>
              <a:ext cx="233760" cy="233758"/>
              <a:chOff x="5857448" y="5537808"/>
              <a:chExt cx="477102" cy="477102"/>
            </a:xfrm>
          </p:grpSpPr>
          <p:sp>
            <p:nvSpPr>
              <p:cNvPr id="13" name="Oval 12">
                <a:extLst>
                  <a:ext uri="{FF2B5EF4-FFF2-40B4-BE49-F238E27FC236}">
                    <a16:creationId xmlns:a16="http://schemas.microsoft.com/office/drawing/2014/main" xmlns="" id="{18714407-53BA-C3BC-E360-226E1A36439F}"/>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Freeform 5">
                <a:extLst>
                  <a:ext uri="{FF2B5EF4-FFF2-40B4-BE49-F238E27FC236}">
                    <a16:creationId xmlns:a16="http://schemas.microsoft.com/office/drawing/2014/main" xmlns="" id="{18C009B6-5D79-D50F-94D9-2B7D4587CFE8}"/>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5" name="Group 14">
              <a:extLst>
                <a:ext uri="{FF2B5EF4-FFF2-40B4-BE49-F238E27FC236}">
                  <a16:creationId xmlns:a16="http://schemas.microsoft.com/office/drawing/2014/main" xmlns="" id="{488037BA-B888-79ED-688E-6CAF9736EE66}"/>
                </a:ext>
              </a:extLst>
            </p:cNvPr>
            <p:cNvGrpSpPr/>
            <p:nvPr/>
          </p:nvGrpSpPr>
          <p:grpSpPr>
            <a:xfrm>
              <a:off x="1433116" y="3290886"/>
              <a:ext cx="233760" cy="233758"/>
              <a:chOff x="5857448" y="5537808"/>
              <a:chExt cx="477102" cy="477102"/>
            </a:xfrm>
          </p:grpSpPr>
          <p:sp>
            <p:nvSpPr>
              <p:cNvPr id="16" name="Oval 15">
                <a:extLst>
                  <a:ext uri="{FF2B5EF4-FFF2-40B4-BE49-F238E27FC236}">
                    <a16:creationId xmlns:a16="http://schemas.microsoft.com/office/drawing/2014/main" xmlns="" id="{73ABFC54-A223-C51C-3C8E-526DB0C6453F}"/>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5">
                <a:extLst>
                  <a:ext uri="{FF2B5EF4-FFF2-40B4-BE49-F238E27FC236}">
                    <a16:creationId xmlns:a16="http://schemas.microsoft.com/office/drawing/2014/main" xmlns="" id="{F6C70C83-737D-AF20-634F-A76ADFE54390}"/>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8" name="Group 17">
              <a:extLst>
                <a:ext uri="{FF2B5EF4-FFF2-40B4-BE49-F238E27FC236}">
                  <a16:creationId xmlns:a16="http://schemas.microsoft.com/office/drawing/2014/main" xmlns="" id="{2FE9F793-7607-28EB-579D-46975D29E3ED}"/>
                </a:ext>
              </a:extLst>
            </p:cNvPr>
            <p:cNvGrpSpPr/>
            <p:nvPr/>
          </p:nvGrpSpPr>
          <p:grpSpPr>
            <a:xfrm>
              <a:off x="1433116" y="5377260"/>
              <a:ext cx="233760" cy="233758"/>
              <a:chOff x="5857448" y="5537808"/>
              <a:chExt cx="477102" cy="477102"/>
            </a:xfrm>
          </p:grpSpPr>
          <p:sp>
            <p:nvSpPr>
              <p:cNvPr id="19" name="Oval 18">
                <a:extLst>
                  <a:ext uri="{FF2B5EF4-FFF2-40B4-BE49-F238E27FC236}">
                    <a16:creationId xmlns:a16="http://schemas.microsoft.com/office/drawing/2014/main" xmlns="" id="{1B37DD41-43DD-DBF1-1113-0ECEE2AAD385}"/>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Freeform 5">
                <a:extLst>
                  <a:ext uri="{FF2B5EF4-FFF2-40B4-BE49-F238E27FC236}">
                    <a16:creationId xmlns:a16="http://schemas.microsoft.com/office/drawing/2014/main" xmlns="" id="{4B3DFFB7-1983-CC80-8100-2DF40F2DF911}"/>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21" name="Group 20">
              <a:extLst>
                <a:ext uri="{FF2B5EF4-FFF2-40B4-BE49-F238E27FC236}">
                  <a16:creationId xmlns:a16="http://schemas.microsoft.com/office/drawing/2014/main" xmlns="" id="{16BDCC4F-A20E-E2CF-857D-1A8C808811F9}"/>
                </a:ext>
              </a:extLst>
            </p:cNvPr>
            <p:cNvGrpSpPr/>
            <p:nvPr/>
          </p:nvGrpSpPr>
          <p:grpSpPr>
            <a:xfrm>
              <a:off x="1433116" y="4334073"/>
              <a:ext cx="233760" cy="233758"/>
              <a:chOff x="5857448" y="5537808"/>
              <a:chExt cx="477102" cy="477102"/>
            </a:xfrm>
          </p:grpSpPr>
          <p:sp>
            <p:nvSpPr>
              <p:cNvPr id="22" name="Oval 21">
                <a:extLst>
                  <a:ext uri="{FF2B5EF4-FFF2-40B4-BE49-F238E27FC236}">
                    <a16:creationId xmlns:a16="http://schemas.microsoft.com/office/drawing/2014/main" xmlns="" id="{7AF5DF0F-1E2E-DB70-BE07-1CD5B4E08642}"/>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Freeform 5">
                <a:extLst>
                  <a:ext uri="{FF2B5EF4-FFF2-40B4-BE49-F238E27FC236}">
                    <a16:creationId xmlns:a16="http://schemas.microsoft.com/office/drawing/2014/main" xmlns="" id="{C11070AE-004D-54E9-910E-DFDFF36FC71F}"/>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spTree>
    <p:extLst>
      <p:ext uri="{BB962C8B-B14F-4D97-AF65-F5344CB8AC3E}">
        <p14:creationId xmlns:p14="http://schemas.microsoft.com/office/powerpoint/2010/main" xmlns="" val="2965958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hatGPT: What is OpenAI Chat GPT and how to use it">
            <a:extLst>
              <a:ext uri="{FF2B5EF4-FFF2-40B4-BE49-F238E27FC236}">
                <a16:creationId xmlns:a16="http://schemas.microsoft.com/office/drawing/2014/main" xmlns="" id="{AA9444A0-100A-D8B7-059F-94676362A47B}"/>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28714" r="18786"/>
          <a:stretch/>
        </p:blipFill>
        <p:spPr bwMode="auto">
          <a:xfrm>
            <a:off x="-9146" y="1678675"/>
            <a:ext cx="4834036" cy="5179325"/>
          </a:xfrm>
          <a:prstGeom prst="rect">
            <a:avLst/>
          </a:prstGeom>
          <a:noFill/>
          <a:extLst>
            <a:ext uri="{909E8E84-426E-40DD-AFC4-6F175D3DCCD1}">
              <a14:hiddenFill xmlns:a14="http://schemas.microsoft.com/office/drawing/2010/main" xmlns="">
                <a:solidFill>
                  <a:srgbClr val="FFFFFF"/>
                </a:solidFill>
              </a14:hiddenFill>
            </a:ext>
          </a:extLst>
        </p:spPr>
      </p:pic>
      <p:sp>
        <p:nvSpPr>
          <p:cNvPr id="3083" name="Rectangle 3082">
            <a:extLst>
              <a:ext uri="{FF2B5EF4-FFF2-40B4-BE49-F238E27FC236}">
                <a16:creationId xmlns:a16="http://schemas.microsoft.com/office/drawing/2014/main" xmlns="" id="{107B84BC-A49B-4DA5-4AA4-0DFB3E9066DF}"/>
              </a:ext>
            </a:extLst>
          </p:cNvPr>
          <p:cNvSpPr/>
          <p:nvPr/>
        </p:nvSpPr>
        <p:spPr>
          <a:xfrm>
            <a:off x="4462818" y="2840442"/>
            <a:ext cx="7729182"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xmlns="" id="{BC8071EC-C5B2-6E84-9D4F-6B8970250C26}"/>
              </a:ext>
            </a:extLst>
          </p:cNvPr>
          <p:cNvGrpSpPr/>
          <p:nvPr/>
        </p:nvGrpSpPr>
        <p:grpSpPr>
          <a:xfrm>
            <a:off x="7171511" y="610806"/>
            <a:ext cx="4463557" cy="1631216"/>
            <a:chOff x="315634" y="639058"/>
            <a:chExt cx="4463557" cy="1631216"/>
          </a:xfrm>
        </p:grpSpPr>
        <p:sp>
          <p:nvSpPr>
            <p:cNvPr id="3" name="TextBox 2">
              <a:extLst>
                <a:ext uri="{FF2B5EF4-FFF2-40B4-BE49-F238E27FC236}">
                  <a16:creationId xmlns:a16="http://schemas.microsoft.com/office/drawing/2014/main" xmlns="" id="{C7BD8803-F36A-5167-1963-00A7273CC02E}"/>
                </a:ext>
              </a:extLst>
            </p:cNvPr>
            <p:cNvSpPr txBox="1"/>
            <p:nvPr/>
          </p:nvSpPr>
          <p:spPr>
            <a:xfrm>
              <a:off x="315634" y="639058"/>
              <a:ext cx="4463557" cy="1323439"/>
            </a:xfrm>
            <a:prstGeom prst="rect">
              <a:avLst/>
            </a:prstGeom>
            <a:noFill/>
          </p:spPr>
          <p:txBody>
            <a:bodyPr wrap="square" rtlCol="0">
              <a:spAutoFit/>
            </a:bodyPr>
            <a:lstStyle/>
            <a:p>
              <a:pPr algn="r"/>
              <a:r>
                <a:rPr lang="en-US" sz="4000" b="1" dirty="0" smtClean="0">
                  <a:latin typeface="MS Reference Sans Serif" panose="020B0604030504040204" pitchFamily="34" charset="0"/>
                </a:rPr>
                <a:t>Chat application</a:t>
              </a:r>
              <a:r>
                <a:rPr lang="en-US" sz="4000" b="1" i="0" dirty="0" smtClean="0">
                  <a:effectLst/>
                  <a:latin typeface="MS Reference Sans Serif" panose="020B0604030504040204" pitchFamily="34" charset="0"/>
                </a:rPr>
                <a:t> </a:t>
              </a:r>
              <a:r>
                <a:rPr lang="en-US" sz="4000" b="1" i="0" dirty="0">
                  <a:effectLst/>
                  <a:latin typeface="MS Reference Sans Serif" panose="020B0604030504040204" pitchFamily="34" charset="0"/>
                </a:rPr>
                <a:t>Advantage</a:t>
              </a:r>
              <a:endParaRPr lang="en-US" sz="4000" b="1" dirty="0">
                <a:latin typeface="MS Reference Sans Serif" panose="020B0604030504040204" pitchFamily="34" charset="0"/>
              </a:endParaRPr>
            </a:p>
          </p:txBody>
        </p:sp>
        <p:sp>
          <p:nvSpPr>
            <p:cNvPr id="4" name="TextBox 3">
              <a:extLst>
                <a:ext uri="{FF2B5EF4-FFF2-40B4-BE49-F238E27FC236}">
                  <a16:creationId xmlns:a16="http://schemas.microsoft.com/office/drawing/2014/main" xmlns="" id="{572F4A74-AE7E-17F7-07A4-E86E320DF850}"/>
                </a:ext>
              </a:extLst>
            </p:cNvPr>
            <p:cNvSpPr txBox="1"/>
            <p:nvPr/>
          </p:nvSpPr>
          <p:spPr>
            <a:xfrm>
              <a:off x="315634" y="1962497"/>
              <a:ext cx="4463557" cy="307777"/>
            </a:xfrm>
            <a:prstGeom prst="rect">
              <a:avLst/>
            </a:prstGeom>
            <a:noFill/>
          </p:spPr>
          <p:txBody>
            <a:bodyPr wrap="square" rtlCol="0">
              <a:spAutoFit/>
            </a:bodyPr>
            <a:lstStyle/>
            <a:p>
              <a:pPr algn="r"/>
              <a:r>
                <a:rPr lang="en-US" sz="1400" dirty="0" smtClean="0">
                  <a:latin typeface="MS Reference Sans Serif" panose="020B0604030504040204" pitchFamily="34" charset="0"/>
                </a:rPr>
                <a:t>:</a:t>
              </a:r>
              <a:endParaRPr lang="en-US" sz="1400" dirty="0">
                <a:latin typeface="MS Reference Sans Serif" panose="020B0604030504040204" pitchFamily="34" charset="0"/>
              </a:endParaRPr>
            </a:p>
          </p:txBody>
        </p:sp>
      </p:grpSp>
      <p:grpSp>
        <p:nvGrpSpPr>
          <p:cNvPr id="3085" name="Group 3084">
            <a:extLst>
              <a:ext uri="{FF2B5EF4-FFF2-40B4-BE49-F238E27FC236}">
                <a16:creationId xmlns:a16="http://schemas.microsoft.com/office/drawing/2014/main" xmlns="" id="{95656CF9-8EC3-3755-56DC-50A8DE776FA8}"/>
              </a:ext>
            </a:extLst>
          </p:cNvPr>
          <p:cNvGrpSpPr/>
          <p:nvPr/>
        </p:nvGrpSpPr>
        <p:grpSpPr>
          <a:xfrm>
            <a:off x="4778536" y="3694912"/>
            <a:ext cx="7097747" cy="1720061"/>
            <a:chOff x="4521376" y="4435023"/>
            <a:chExt cx="7097747" cy="1720061"/>
          </a:xfrm>
        </p:grpSpPr>
        <p:sp>
          <p:nvSpPr>
            <p:cNvPr id="3073" name="TextBox 3072">
              <a:extLst>
                <a:ext uri="{FF2B5EF4-FFF2-40B4-BE49-F238E27FC236}">
                  <a16:creationId xmlns:a16="http://schemas.microsoft.com/office/drawing/2014/main" xmlns="" id="{22B62B41-4A50-0B10-7B7B-A17C5947B27D}"/>
                </a:ext>
              </a:extLst>
            </p:cNvPr>
            <p:cNvSpPr txBox="1"/>
            <p:nvPr/>
          </p:nvSpPr>
          <p:spPr>
            <a:xfrm>
              <a:off x="9083817" y="5785752"/>
              <a:ext cx="2535305" cy="369332"/>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6. </a:t>
              </a:r>
              <a:r>
                <a:rPr lang="en-US" sz="1400" dirty="0">
                  <a:solidFill>
                    <a:schemeClr val="bg1"/>
                  </a:solidFill>
                  <a:latin typeface="MS Reference Sans Serif" panose="020B0604030504040204" pitchFamily="34" charset="0"/>
                </a:rPr>
                <a:t>Flexibility</a:t>
              </a:r>
            </a:p>
          </p:txBody>
        </p:sp>
        <p:sp>
          <p:nvSpPr>
            <p:cNvPr id="3077" name="TextBox 3076">
              <a:extLst>
                <a:ext uri="{FF2B5EF4-FFF2-40B4-BE49-F238E27FC236}">
                  <a16:creationId xmlns:a16="http://schemas.microsoft.com/office/drawing/2014/main" xmlns="" id="{91B9AD3F-72A2-6EF7-A9A4-0E08DDD4A447}"/>
                </a:ext>
              </a:extLst>
            </p:cNvPr>
            <p:cNvSpPr txBox="1"/>
            <p:nvPr/>
          </p:nvSpPr>
          <p:spPr>
            <a:xfrm>
              <a:off x="4521376" y="5785752"/>
              <a:ext cx="2535305" cy="369332"/>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4. </a:t>
              </a:r>
              <a:r>
                <a:rPr lang="en-US" sz="1400" dirty="0">
                  <a:solidFill>
                    <a:schemeClr val="bg1"/>
                  </a:solidFill>
                  <a:latin typeface="MS Reference Sans Serif" panose="020B0604030504040204" pitchFamily="34" charset="0"/>
                </a:rPr>
                <a:t>Speed</a:t>
              </a:r>
            </a:p>
          </p:txBody>
        </p:sp>
        <p:sp>
          <p:nvSpPr>
            <p:cNvPr id="3078" name="TextBox 3077">
              <a:extLst>
                <a:ext uri="{FF2B5EF4-FFF2-40B4-BE49-F238E27FC236}">
                  <a16:creationId xmlns:a16="http://schemas.microsoft.com/office/drawing/2014/main" xmlns="" id="{52B72805-925F-6BF7-7B73-90766AE9B1C9}"/>
                </a:ext>
              </a:extLst>
            </p:cNvPr>
            <p:cNvSpPr txBox="1"/>
            <p:nvPr/>
          </p:nvSpPr>
          <p:spPr>
            <a:xfrm>
              <a:off x="6802597" y="5785752"/>
              <a:ext cx="2535305" cy="369332"/>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5. </a:t>
              </a:r>
              <a:r>
                <a:rPr lang="en-US" sz="1400" dirty="0">
                  <a:solidFill>
                    <a:schemeClr val="bg1"/>
                  </a:solidFill>
                  <a:latin typeface="MS Reference Sans Serif" panose="020B0604030504040204" pitchFamily="34" charset="0"/>
                </a:rPr>
                <a:t>Easy to use</a:t>
              </a:r>
            </a:p>
          </p:txBody>
        </p:sp>
        <p:grpSp>
          <p:nvGrpSpPr>
            <p:cNvPr id="3084" name="Group 3083">
              <a:extLst>
                <a:ext uri="{FF2B5EF4-FFF2-40B4-BE49-F238E27FC236}">
                  <a16:creationId xmlns:a16="http://schemas.microsoft.com/office/drawing/2014/main" xmlns="" id="{1D6217A4-15E6-9224-3385-4C554E417F91}"/>
                </a:ext>
              </a:extLst>
            </p:cNvPr>
            <p:cNvGrpSpPr/>
            <p:nvPr/>
          </p:nvGrpSpPr>
          <p:grpSpPr>
            <a:xfrm>
              <a:off x="4521377" y="4435023"/>
              <a:ext cx="7097746" cy="584775"/>
              <a:chOff x="3588449" y="4435023"/>
              <a:chExt cx="7097746" cy="584775"/>
            </a:xfrm>
          </p:grpSpPr>
          <p:sp>
            <p:nvSpPr>
              <p:cNvPr id="3072" name="TextBox 3071">
                <a:extLst>
                  <a:ext uri="{FF2B5EF4-FFF2-40B4-BE49-F238E27FC236}">
                    <a16:creationId xmlns:a16="http://schemas.microsoft.com/office/drawing/2014/main" xmlns="" id="{59CAEFAA-9966-9B7D-E47B-6BB73DD8219A}"/>
                  </a:ext>
                </a:extLst>
              </p:cNvPr>
              <p:cNvSpPr txBox="1"/>
              <p:nvPr/>
            </p:nvSpPr>
            <p:spPr>
              <a:xfrm>
                <a:off x="3588449" y="4435023"/>
                <a:ext cx="2535305" cy="584775"/>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1.</a:t>
                </a:r>
                <a:r>
                  <a:rPr lang="en-US" sz="1400" b="1" dirty="0">
                    <a:solidFill>
                      <a:schemeClr val="bg1"/>
                    </a:solidFill>
                    <a:latin typeface="MS Reference Sans Serif" panose="020B0604030504040204" pitchFamily="34" charset="0"/>
                  </a:rPr>
                  <a:t> </a:t>
                </a:r>
                <a:r>
                  <a:rPr lang="en-US" sz="1400" dirty="0">
                    <a:solidFill>
                      <a:schemeClr val="bg1"/>
                    </a:solidFill>
                    <a:latin typeface="MS Reference Sans Serif" panose="020B0604030504040204" pitchFamily="34" charset="0"/>
                  </a:rPr>
                  <a:t>High Quality of Generated Text</a:t>
                </a:r>
              </a:p>
            </p:txBody>
          </p:sp>
          <p:sp>
            <p:nvSpPr>
              <p:cNvPr id="3075" name="TextBox 3074">
                <a:extLst>
                  <a:ext uri="{FF2B5EF4-FFF2-40B4-BE49-F238E27FC236}">
                    <a16:creationId xmlns:a16="http://schemas.microsoft.com/office/drawing/2014/main" xmlns="" id="{97231186-B703-B1B0-31AA-C51999641F83}"/>
                  </a:ext>
                </a:extLst>
              </p:cNvPr>
              <p:cNvSpPr txBox="1"/>
              <p:nvPr/>
            </p:nvSpPr>
            <p:spPr>
              <a:xfrm>
                <a:off x="8150890" y="4435023"/>
                <a:ext cx="2535305" cy="584775"/>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3. </a:t>
                </a:r>
                <a:r>
                  <a:rPr lang="en-US" sz="1400" dirty="0">
                    <a:solidFill>
                      <a:schemeClr val="bg1"/>
                    </a:solidFill>
                    <a:latin typeface="MS Reference Sans Serif" panose="020B0604030504040204" pitchFamily="34" charset="0"/>
                  </a:rPr>
                  <a:t>Large</a:t>
                </a:r>
              </a:p>
              <a:p>
                <a:pPr algn="ctr"/>
                <a:r>
                  <a:rPr lang="en-US" sz="1400" dirty="0">
                    <a:solidFill>
                      <a:schemeClr val="bg1"/>
                    </a:solidFill>
                    <a:latin typeface="MS Reference Sans Serif" panose="020B0604030504040204" pitchFamily="34" charset="0"/>
                  </a:rPr>
                  <a:t>Vocabulary</a:t>
                </a:r>
              </a:p>
            </p:txBody>
          </p:sp>
          <p:sp>
            <p:nvSpPr>
              <p:cNvPr id="3079" name="TextBox 3078">
                <a:extLst>
                  <a:ext uri="{FF2B5EF4-FFF2-40B4-BE49-F238E27FC236}">
                    <a16:creationId xmlns:a16="http://schemas.microsoft.com/office/drawing/2014/main" xmlns="" id="{70EC5150-80F4-78A8-76B4-8E9A4BAD99B8}"/>
                  </a:ext>
                </a:extLst>
              </p:cNvPr>
              <p:cNvSpPr txBox="1"/>
              <p:nvPr/>
            </p:nvSpPr>
            <p:spPr>
              <a:xfrm>
                <a:off x="5869670" y="4435023"/>
                <a:ext cx="2535305" cy="584775"/>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2. </a:t>
                </a:r>
                <a:r>
                  <a:rPr lang="en-US" sz="1400" dirty="0">
                    <a:solidFill>
                      <a:schemeClr val="bg1"/>
                    </a:solidFill>
                    <a:latin typeface="MS Reference Sans Serif" panose="020B0604030504040204" pitchFamily="34" charset="0"/>
                  </a:rPr>
                  <a:t>Cost</a:t>
                </a:r>
              </a:p>
              <a:p>
                <a:pPr algn="ctr"/>
                <a:r>
                  <a:rPr lang="en-US" sz="1400" dirty="0">
                    <a:solidFill>
                      <a:schemeClr val="bg1"/>
                    </a:solidFill>
                    <a:latin typeface="MS Reference Sans Serif" panose="020B0604030504040204" pitchFamily="34" charset="0"/>
                  </a:rPr>
                  <a:t>effective</a:t>
                </a:r>
              </a:p>
            </p:txBody>
          </p:sp>
        </p:grpSp>
      </p:grpSp>
      <p:pic>
        <p:nvPicPr>
          <p:cNvPr id="3093" name="Picture 3092" descr="Anyscale | Scalable Compute for AI and Python">
            <a:extLst>
              <a:ext uri="{FF2B5EF4-FFF2-40B4-BE49-F238E27FC236}">
                <a16:creationId xmlns:a16="http://schemas.microsoft.com/office/drawing/2014/main" xmlns="" id="{BBECC2DD-D5B1-40EB-8F1E-D82FBBF6252D}"/>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950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F554258F-9679-6649-D293-144AA7B113AA}"/>
              </a:ext>
            </a:extLst>
          </p:cNvPr>
          <p:cNvGrpSpPr/>
          <p:nvPr/>
        </p:nvGrpSpPr>
        <p:grpSpPr>
          <a:xfrm>
            <a:off x="709334" y="639058"/>
            <a:ext cx="3557866" cy="2492990"/>
            <a:chOff x="315634" y="639058"/>
            <a:chExt cx="3557866" cy="2492990"/>
          </a:xfrm>
        </p:grpSpPr>
        <p:sp>
          <p:nvSpPr>
            <p:cNvPr id="5" name="TextBox 4">
              <a:extLst>
                <a:ext uri="{FF2B5EF4-FFF2-40B4-BE49-F238E27FC236}">
                  <a16:creationId xmlns:a16="http://schemas.microsoft.com/office/drawing/2014/main" xmlns="" id="{11257AFC-1E3B-D125-6ADD-32CC90B6EA78}"/>
                </a:ext>
              </a:extLst>
            </p:cNvPr>
            <p:cNvSpPr txBox="1"/>
            <p:nvPr/>
          </p:nvSpPr>
          <p:spPr>
            <a:xfrm>
              <a:off x="315634" y="639058"/>
              <a:ext cx="2675861" cy="1323439"/>
            </a:xfrm>
            <a:prstGeom prst="rect">
              <a:avLst/>
            </a:prstGeom>
            <a:noFill/>
          </p:spPr>
          <p:txBody>
            <a:bodyPr wrap="none" rtlCol="0">
              <a:spAutoFit/>
            </a:bodyPr>
            <a:lstStyle/>
            <a:p>
              <a:r>
                <a:rPr lang="en-US" sz="4000" b="1" i="0" dirty="0">
                  <a:solidFill>
                    <a:schemeClr val="bg1"/>
                  </a:solidFill>
                  <a:effectLst/>
                  <a:latin typeface="MS Reference Sans Serif" panose="020B0604030504040204" pitchFamily="34" charset="0"/>
                </a:rPr>
                <a:t>OpenAI’s </a:t>
              </a:r>
            </a:p>
            <a:p>
              <a:r>
                <a:rPr lang="en-US" sz="4000" b="1" dirty="0">
                  <a:solidFill>
                    <a:schemeClr val="bg1"/>
                  </a:solidFill>
                  <a:latin typeface="MS Reference Sans Serif" panose="020B0604030504040204" pitchFamily="34" charset="0"/>
                </a:rPr>
                <a:t>Strategy </a:t>
              </a:r>
            </a:p>
          </p:txBody>
        </p:sp>
        <p:sp>
          <p:nvSpPr>
            <p:cNvPr id="6" name="TextBox 5">
              <a:extLst>
                <a:ext uri="{FF2B5EF4-FFF2-40B4-BE49-F238E27FC236}">
                  <a16:creationId xmlns:a16="http://schemas.microsoft.com/office/drawing/2014/main" xmlns="" id="{80B25C39-7DA5-AC59-1715-7F436AAAB0C0}"/>
                </a:ext>
              </a:extLst>
            </p:cNvPr>
            <p:cNvSpPr txBox="1"/>
            <p:nvPr/>
          </p:nvSpPr>
          <p:spPr>
            <a:xfrm>
              <a:off x="315634" y="1962497"/>
              <a:ext cx="3557866" cy="1169551"/>
            </a:xfrm>
            <a:prstGeom prst="rect">
              <a:avLst/>
            </a:prstGeom>
            <a:noFill/>
          </p:spPr>
          <p:txBody>
            <a:bodyPr wrap="square" rtlCol="0">
              <a:spAutoFit/>
            </a:bodyPr>
            <a:lstStyle/>
            <a:p>
              <a:pPr algn="just"/>
              <a:r>
                <a:rPr lang="en-US" sz="1400" b="0" i="0" dirty="0">
                  <a:solidFill>
                    <a:schemeClr val="bg1"/>
                  </a:solidFill>
                  <a:effectLst/>
                  <a:latin typeface="MS Reference Sans Serif" panose="020B0604030504040204" pitchFamily="34" charset="0"/>
                </a:rPr>
                <a:t>OpenAI's strategy is to develop and promote friendly AI in a way that benefits all of humanity. To achieve this goal, OpenAI employs a multi-faceted approach that includes</a:t>
              </a:r>
              <a:endParaRPr lang="en-US" sz="1400" dirty="0">
                <a:solidFill>
                  <a:schemeClr val="bg1"/>
                </a:solidFill>
                <a:latin typeface="MS Reference Sans Serif" panose="020B0604030504040204" pitchFamily="34" charset="0"/>
              </a:endParaRPr>
            </a:p>
          </p:txBody>
        </p:sp>
      </p:grpSp>
      <p:grpSp>
        <p:nvGrpSpPr>
          <p:cNvPr id="14" name="Group 13">
            <a:extLst>
              <a:ext uri="{FF2B5EF4-FFF2-40B4-BE49-F238E27FC236}">
                <a16:creationId xmlns:a16="http://schemas.microsoft.com/office/drawing/2014/main" xmlns="" id="{B2F1CC98-BD2F-7937-1D18-EF0C009C8099}"/>
              </a:ext>
            </a:extLst>
          </p:cNvPr>
          <p:cNvGrpSpPr/>
          <p:nvPr/>
        </p:nvGrpSpPr>
        <p:grpSpPr>
          <a:xfrm>
            <a:off x="5702247" y="591457"/>
            <a:ext cx="5909175" cy="5675086"/>
            <a:chOff x="5702247" y="591457"/>
            <a:chExt cx="5909175" cy="5675086"/>
          </a:xfrm>
        </p:grpSpPr>
        <p:cxnSp>
          <p:nvCxnSpPr>
            <p:cNvPr id="8" name="Straight Connector 7">
              <a:extLst>
                <a:ext uri="{FF2B5EF4-FFF2-40B4-BE49-F238E27FC236}">
                  <a16:creationId xmlns:a16="http://schemas.microsoft.com/office/drawing/2014/main" xmlns="" id="{200CEFC8-1C5F-D3AA-04DC-FDB9484B0F51}"/>
                </a:ext>
              </a:extLst>
            </p:cNvPr>
            <p:cNvCxnSpPr>
              <a:cxnSpLocks/>
            </p:cNvCxnSpPr>
            <p:nvPr/>
          </p:nvCxnSpPr>
          <p:spPr>
            <a:xfrm>
              <a:off x="5776686" y="3429000"/>
              <a:ext cx="56750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C4123D8-07AD-D2D9-D56C-1EE567CCDF6B}"/>
                </a:ext>
              </a:extLst>
            </p:cNvPr>
            <p:cNvCxnSpPr>
              <a:cxnSpLocks/>
            </p:cNvCxnSpPr>
            <p:nvPr/>
          </p:nvCxnSpPr>
          <p:spPr>
            <a:xfrm rot="16200000">
              <a:off x="5776686" y="3429000"/>
              <a:ext cx="567508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A1416E0F-E63B-893A-E0EC-DC7FCE342AD3}"/>
                </a:ext>
              </a:extLst>
            </p:cNvPr>
            <p:cNvSpPr txBox="1"/>
            <p:nvPr/>
          </p:nvSpPr>
          <p:spPr>
            <a:xfrm>
              <a:off x="5702247" y="1016084"/>
              <a:ext cx="2536625" cy="1892826"/>
            </a:xfrm>
            <a:prstGeom prst="rect">
              <a:avLst/>
            </a:prstGeom>
            <a:noFill/>
          </p:spPr>
          <p:txBody>
            <a:bodyPr wrap="square" rtlCol="0">
              <a:spAutoFit/>
            </a:bodyPr>
            <a:lstStyle/>
            <a:p>
              <a:pPr algn="just">
                <a:spcBef>
                  <a:spcPts val="600"/>
                </a:spcBef>
              </a:pPr>
              <a:r>
                <a:rPr lang="en-US" sz="4000" b="1" i="0" dirty="0">
                  <a:effectLst/>
                  <a:latin typeface="MS Reference Sans Serif" panose="020B0604030504040204" pitchFamily="34" charset="0"/>
                </a:rPr>
                <a:t>1.</a:t>
              </a:r>
              <a:r>
                <a:rPr lang="en-US" sz="2000" b="1" i="0" dirty="0">
                  <a:effectLst/>
                  <a:latin typeface="MS Reference Sans Serif" panose="020B0604030504040204" pitchFamily="34" charset="0"/>
                </a:rPr>
                <a:t> </a:t>
              </a:r>
              <a:r>
                <a:rPr lang="en-US" sz="1600" b="1" i="0" dirty="0">
                  <a:effectLst/>
                  <a:latin typeface="MS Reference Sans Serif" panose="020B0604030504040204" pitchFamily="34" charset="0"/>
                </a:rPr>
                <a:t>Research</a:t>
              </a:r>
              <a:endParaRPr lang="en-US" sz="1200" b="1" i="0" dirty="0">
                <a:effectLst/>
                <a:latin typeface="MS Reference Sans Serif" panose="020B0604030504040204" pitchFamily="34" charset="0"/>
              </a:endParaRPr>
            </a:p>
            <a:p>
              <a:pPr algn="just">
                <a:spcBef>
                  <a:spcPts val="600"/>
                </a:spcBef>
              </a:pPr>
              <a:r>
                <a:rPr lang="en-US" sz="1200" dirty="0" smtClean="0">
                  <a:latin typeface="MS Reference Sans Serif" panose="020B0604030504040204" pitchFamily="34" charset="0"/>
                </a:rPr>
                <a:t>Chat app </a:t>
              </a:r>
              <a:r>
                <a:rPr lang="en-US" sz="1200" b="0" i="0" dirty="0" smtClean="0">
                  <a:effectLst/>
                  <a:latin typeface="MS Reference Sans Serif" panose="020B0604030504040204" pitchFamily="34" charset="0"/>
                </a:rPr>
                <a:t>conducts </a:t>
              </a:r>
              <a:r>
                <a:rPr lang="en-US" sz="1200" b="0" i="0" dirty="0">
                  <a:effectLst/>
                  <a:latin typeface="MS Reference Sans Serif" panose="020B0604030504040204" pitchFamily="34" charset="0"/>
                </a:rPr>
                <a:t>research in a variety of areas related to AI. </a:t>
              </a:r>
              <a:r>
                <a:rPr lang="en-US" sz="1200" dirty="0">
                  <a:latin typeface="MS Reference Sans Serif" panose="020B0604030504040204" pitchFamily="34" charset="0"/>
                </a:rPr>
                <a:t>R</a:t>
              </a:r>
              <a:r>
                <a:rPr lang="en-US" sz="1200" b="0" i="0" dirty="0">
                  <a:effectLst/>
                  <a:latin typeface="MS Reference Sans Serif" panose="020B0604030504040204" pitchFamily="34" charset="0"/>
                </a:rPr>
                <a:t>esearch aims to advance the state of the art in AI and make it more beneficial to humanity.</a:t>
              </a:r>
              <a:endParaRPr lang="en-US" sz="1200" dirty="0">
                <a:latin typeface="MS Reference Sans Serif" panose="020B0604030504040204" pitchFamily="34" charset="0"/>
              </a:endParaRPr>
            </a:p>
          </p:txBody>
        </p:sp>
        <p:sp>
          <p:nvSpPr>
            <p:cNvPr id="11" name="TextBox 10">
              <a:extLst>
                <a:ext uri="{FF2B5EF4-FFF2-40B4-BE49-F238E27FC236}">
                  <a16:creationId xmlns:a16="http://schemas.microsoft.com/office/drawing/2014/main" xmlns="" id="{9A94EE76-4EA6-D6B3-6680-263C8B21A5A4}"/>
                </a:ext>
              </a:extLst>
            </p:cNvPr>
            <p:cNvSpPr txBox="1"/>
            <p:nvPr/>
          </p:nvSpPr>
          <p:spPr>
            <a:xfrm>
              <a:off x="9074797" y="1016084"/>
              <a:ext cx="2536625" cy="1708160"/>
            </a:xfrm>
            <a:prstGeom prst="rect">
              <a:avLst/>
            </a:prstGeom>
            <a:noFill/>
          </p:spPr>
          <p:txBody>
            <a:bodyPr wrap="square" rtlCol="0">
              <a:spAutoFit/>
            </a:bodyPr>
            <a:lstStyle/>
            <a:p>
              <a:pPr algn="just">
                <a:spcBef>
                  <a:spcPts val="600"/>
                </a:spcBef>
              </a:pPr>
              <a:r>
                <a:rPr lang="en-US" sz="4000" b="1" i="0" dirty="0">
                  <a:effectLst/>
                  <a:latin typeface="MS Reference Sans Serif" panose="020B0604030504040204" pitchFamily="34" charset="0"/>
                </a:rPr>
                <a:t>3.</a:t>
              </a:r>
              <a:r>
                <a:rPr lang="en-US" sz="2000" b="1" i="0" dirty="0">
                  <a:effectLst/>
                  <a:latin typeface="MS Reference Sans Serif" panose="020B0604030504040204" pitchFamily="34" charset="0"/>
                </a:rPr>
                <a:t> </a:t>
              </a:r>
              <a:r>
                <a:rPr lang="en-US" sz="1600" b="1" dirty="0">
                  <a:latin typeface="MS Reference Sans Serif" panose="020B0604030504040204" pitchFamily="34" charset="0"/>
                </a:rPr>
                <a:t>Partnerships</a:t>
              </a:r>
            </a:p>
            <a:p>
              <a:pPr algn="just">
                <a:spcBef>
                  <a:spcPts val="600"/>
                </a:spcBef>
              </a:pPr>
              <a:r>
                <a:rPr lang="en-US" sz="1200" dirty="0" smtClean="0">
                  <a:latin typeface="MS Reference Sans Serif" panose="020B0604030504040204" pitchFamily="34" charset="0"/>
                </a:rPr>
                <a:t>Chat app partners </a:t>
              </a:r>
              <a:r>
                <a:rPr lang="en-US" sz="1200" dirty="0">
                  <a:latin typeface="MS Reference Sans Serif" panose="020B0604030504040204" pitchFamily="34" charset="0"/>
                </a:rPr>
                <a:t>with other organizations, such as companies and universities, to access resources and cutting-edge technology.</a:t>
              </a:r>
            </a:p>
          </p:txBody>
        </p:sp>
        <p:sp>
          <p:nvSpPr>
            <p:cNvPr id="12" name="TextBox 11">
              <a:extLst>
                <a:ext uri="{FF2B5EF4-FFF2-40B4-BE49-F238E27FC236}">
                  <a16:creationId xmlns:a16="http://schemas.microsoft.com/office/drawing/2014/main" xmlns="" id="{32359E54-A012-5252-DC21-BC3C15ADD628}"/>
                </a:ext>
              </a:extLst>
            </p:cNvPr>
            <p:cNvSpPr txBox="1"/>
            <p:nvPr/>
          </p:nvSpPr>
          <p:spPr>
            <a:xfrm>
              <a:off x="5702247" y="3752027"/>
              <a:ext cx="2536625" cy="1892826"/>
            </a:xfrm>
            <a:prstGeom prst="rect">
              <a:avLst/>
            </a:prstGeom>
            <a:noFill/>
          </p:spPr>
          <p:txBody>
            <a:bodyPr wrap="square" rtlCol="0">
              <a:spAutoFit/>
            </a:bodyPr>
            <a:lstStyle/>
            <a:p>
              <a:pPr algn="just">
                <a:spcBef>
                  <a:spcPts val="600"/>
                </a:spcBef>
              </a:pPr>
              <a:r>
                <a:rPr lang="en-US" sz="4000" b="1" dirty="0">
                  <a:latin typeface="MS Reference Sans Serif" panose="020B0604030504040204" pitchFamily="34" charset="0"/>
                </a:rPr>
                <a:t>2</a:t>
              </a:r>
              <a:r>
                <a:rPr lang="en-US" sz="4000" b="1" i="0" dirty="0">
                  <a:effectLst/>
                  <a:latin typeface="MS Reference Sans Serif" panose="020B0604030504040204" pitchFamily="34" charset="0"/>
                </a:rPr>
                <a:t>.</a:t>
              </a:r>
              <a:r>
                <a:rPr lang="en-US" sz="2000" b="1" i="0" dirty="0">
                  <a:effectLst/>
                  <a:latin typeface="MS Reference Sans Serif" panose="020B0604030504040204" pitchFamily="34" charset="0"/>
                </a:rPr>
                <a:t> </a:t>
              </a:r>
              <a:r>
                <a:rPr lang="en-US" sz="1600" b="1" dirty="0">
                  <a:latin typeface="MS Reference Sans Serif" panose="020B0604030504040204" pitchFamily="34" charset="0"/>
                </a:rPr>
                <a:t>Development</a:t>
              </a:r>
            </a:p>
            <a:p>
              <a:pPr algn="just">
                <a:spcBef>
                  <a:spcPts val="600"/>
                </a:spcBef>
              </a:pPr>
              <a:r>
                <a:rPr lang="en-US" sz="1200" dirty="0" smtClean="0">
                  <a:latin typeface="MS Reference Sans Serif" panose="020B0604030504040204" pitchFamily="34" charset="0"/>
                </a:rPr>
                <a:t>Chat app </a:t>
              </a:r>
              <a:r>
                <a:rPr lang="en-US" sz="1200" b="0" i="0" dirty="0" smtClean="0">
                  <a:effectLst/>
                  <a:latin typeface="MS Reference Sans Serif" panose="020B0604030504040204" pitchFamily="34" charset="0"/>
                </a:rPr>
                <a:t>develops </a:t>
              </a:r>
              <a:r>
                <a:rPr lang="en-US" sz="1200" b="0" i="0" dirty="0">
                  <a:effectLst/>
                  <a:latin typeface="MS Reference Sans Serif" panose="020B0604030504040204" pitchFamily="34" charset="0"/>
                </a:rPr>
                <a:t>advanced AI technologies that can perform a wide range of tasks, such as language translation and image generation.</a:t>
              </a:r>
              <a:endParaRPr lang="en-US" sz="1200" dirty="0">
                <a:latin typeface="MS Reference Sans Serif" panose="020B0604030504040204" pitchFamily="34" charset="0"/>
              </a:endParaRPr>
            </a:p>
          </p:txBody>
        </p:sp>
        <p:sp>
          <p:nvSpPr>
            <p:cNvPr id="13" name="TextBox 12">
              <a:extLst>
                <a:ext uri="{FF2B5EF4-FFF2-40B4-BE49-F238E27FC236}">
                  <a16:creationId xmlns:a16="http://schemas.microsoft.com/office/drawing/2014/main" xmlns="" id="{989C38CA-647B-5C3C-2193-2136A8568C10}"/>
                </a:ext>
              </a:extLst>
            </p:cNvPr>
            <p:cNvSpPr txBox="1"/>
            <p:nvPr/>
          </p:nvSpPr>
          <p:spPr>
            <a:xfrm>
              <a:off x="9074797" y="3752027"/>
              <a:ext cx="2536625" cy="1892826"/>
            </a:xfrm>
            <a:prstGeom prst="rect">
              <a:avLst/>
            </a:prstGeom>
            <a:noFill/>
          </p:spPr>
          <p:txBody>
            <a:bodyPr wrap="square" rtlCol="0">
              <a:spAutoFit/>
            </a:bodyPr>
            <a:lstStyle/>
            <a:p>
              <a:pPr algn="just">
                <a:spcBef>
                  <a:spcPts val="600"/>
                </a:spcBef>
              </a:pPr>
              <a:r>
                <a:rPr lang="en-US" sz="4000" b="1" dirty="0">
                  <a:latin typeface="MS Reference Sans Serif" panose="020B0604030504040204" pitchFamily="34" charset="0"/>
                </a:rPr>
                <a:t>4</a:t>
              </a:r>
              <a:r>
                <a:rPr lang="en-US" sz="4000" b="1" i="0" dirty="0">
                  <a:effectLst/>
                  <a:latin typeface="MS Reference Sans Serif" panose="020B0604030504040204" pitchFamily="34" charset="0"/>
                </a:rPr>
                <a:t>.</a:t>
              </a:r>
              <a:r>
                <a:rPr lang="en-US" sz="2000" b="1" i="0" dirty="0">
                  <a:effectLst/>
                  <a:latin typeface="MS Reference Sans Serif" panose="020B0604030504040204" pitchFamily="34" charset="0"/>
                </a:rPr>
                <a:t> </a:t>
              </a:r>
              <a:r>
                <a:rPr lang="en-US" sz="1600" b="1" dirty="0">
                  <a:latin typeface="MS Reference Sans Serif" panose="020B0604030504040204" pitchFamily="34" charset="0"/>
                </a:rPr>
                <a:t>Education</a:t>
              </a:r>
            </a:p>
            <a:p>
              <a:pPr algn="just">
                <a:spcBef>
                  <a:spcPts val="600"/>
                </a:spcBef>
              </a:pPr>
              <a:r>
                <a:rPr lang="en-US" sz="1200" dirty="0" err="1" smtClean="0">
                  <a:latin typeface="MS Reference Sans Serif" panose="020B0604030504040204" pitchFamily="34" charset="0"/>
                </a:rPr>
                <a:t>Chatt</a:t>
              </a:r>
              <a:r>
                <a:rPr lang="en-US" sz="1200" dirty="0" smtClean="0">
                  <a:latin typeface="MS Reference Sans Serif" panose="020B0604030504040204" pitchFamily="34" charset="0"/>
                </a:rPr>
                <a:t> app </a:t>
              </a:r>
              <a:r>
                <a:rPr lang="en-US" sz="1200" dirty="0">
                  <a:latin typeface="MS Reference Sans Serif" panose="020B0604030504040204" pitchFamily="34" charset="0"/>
                </a:rPr>
                <a:t>provides educational resources, such as tutorials, papers, and blog posts, to help people learn more about AI and how it can be used.</a:t>
              </a:r>
            </a:p>
          </p:txBody>
        </p:sp>
      </p:grpSp>
      <p:pic>
        <p:nvPicPr>
          <p:cNvPr id="20484" name="Picture 4" descr="13 open source projects transforming AI and machine learning | InfoWorld">
            <a:extLst>
              <a:ext uri="{FF2B5EF4-FFF2-40B4-BE49-F238E27FC236}">
                <a16:creationId xmlns:a16="http://schemas.microsoft.com/office/drawing/2014/main" xmlns="" id="{B5821B8A-386F-6FC2-C110-77F2EF24EA3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3585" y="940526"/>
            <a:ext cx="4871558" cy="5586443"/>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14" descr="Anyscale | Scalable Compute for AI and Python">
            <a:extLst>
              <a:ext uri="{FF2B5EF4-FFF2-40B4-BE49-F238E27FC236}">
                <a16:creationId xmlns:a16="http://schemas.microsoft.com/office/drawing/2014/main" xmlns="" id="{ECC23DCC-B472-84AB-D052-8C081D032A3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20923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41F8426-9B20-DE7D-A9CA-2150609313D0}"/>
              </a:ext>
            </a:extLst>
          </p:cNvPr>
          <p:cNvSpPr/>
          <p:nvPr/>
        </p:nvSpPr>
        <p:spPr>
          <a:xfrm>
            <a:off x="2927442" y="656221"/>
            <a:ext cx="6337119" cy="590931"/>
          </a:xfrm>
          <a:prstGeom prst="rect">
            <a:avLst/>
          </a:prstGeom>
        </p:spPr>
        <p:txBody>
          <a:bodyPr wrap="none">
            <a:spAutoFit/>
          </a:bodyPr>
          <a:lstStyle/>
          <a:p>
            <a:pPr marL="0" marR="0" lvl="0" indent="0" algn="ctr" defTabSz="914400" rtl="0" eaLnBrk="1" fontAlgn="auto" latinLnBrk="0" hangingPunct="1">
              <a:lnSpc>
                <a:spcPct val="90000"/>
              </a:lnSpc>
              <a:spcBef>
                <a:spcPct val="0"/>
              </a:spcBef>
              <a:spcAft>
                <a:spcPts val="0"/>
              </a:spcAft>
              <a:buClr>
                <a:srgbClr val="000000"/>
              </a:buClr>
              <a:buSzPts val="1100"/>
              <a:buFontTx/>
              <a:buNone/>
              <a:tabLst/>
              <a:defRPr/>
            </a:pPr>
            <a:r>
              <a:rPr kumimoji="0" lang="en-US" sz="3600" b="1" i="0" u="none" strike="noStrike" kern="1200" cap="none" spc="0" normalizeH="0" baseline="0" noProof="0" dirty="0">
                <a:ln>
                  <a:noFill/>
                </a:ln>
                <a:effectLst/>
                <a:uLnTx/>
                <a:uFillTx/>
                <a:latin typeface="MS Reference Sans Serif" panose="020B0604030504040204" pitchFamily="34" charset="0"/>
                <a:ea typeface="Cambria" panose="02040503050406030204" pitchFamily="18" charset="0"/>
              </a:rPr>
              <a:t>Terms Of Use (Free Users)</a:t>
            </a:r>
          </a:p>
        </p:txBody>
      </p:sp>
      <p:grpSp>
        <p:nvGrpSpPr>
          <p:cNvPr id="3" name="Group 2">
            <a:extLst>
              <a:ext uri="{FF2B5EF4-FFF2-40B4-BE49-F238E27FC236}">
                <a16:creationId xmlns:a16="http://schemas.microsoft.com/office/drawing/2014/main" xmlns="" id="{2E3A3B9D-834A-F97E-A6A2-47057B03E890}"/>
              </a:ext>
            </a:extLst>
          </p:cNvPr>
          <p:cNvGrpSpPr/>
          <p:nvPr/>
        </p:nvGrpSpPr>
        <p:grpSpPr>
          <a:xfrm>
            <a:off x="1524000" y="1731282"/>
            <a:ext cx="9793194" cy="4558531"/>
            <a:chOff x="1524000" y="1838157"/>
            <a:chExt cx="9793194" cy="4558531"/>
          </a:xfrm>
        </p:grpSpPr>
        <p:sp>
          <p:nvSpPr>
            <p:cNvPr id="4" name="Rectangle 3">
              <a:extLst>
                <a:ext uri="{FF2B5EF4-FFF2-40B4-BE49-F238E27FC236}">
                  <a16:creationId xmlns:a16="http://schemas.microsoft.com/office/drawing/2014/main" xmlns="" id="{BD88BAB7-BC3F-0B57-C880-B00ED9F099E0}"/>
                </a:ext>
              </a:extLst>
            </p:cNvPr>
            <p:cNvSpPr/>
            <p:nvPr/>
          </p:nvSpPr>
          <p:spPr>
            <a:xfrm>
              <a:off x="1524000" y="1838157"/>
              <a:ext cx="9029700" cy="372409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If you are a free subscriber, you should credit</a:t>
              </a:r>
              <a:r>
                <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a:t>
              </a:r>
              <a:r>
                <a:rPr kumimoji="0" lang="en-US" sz="1600" b="1" i="0" u="sng"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SlideEgg</a:t>
              </a:r>
              <a:r>
                <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by keeping the “</a:t>
              </a:r>
              <a:r>
                <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Thank You”</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slide.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Kindly refer to the following slide for the Terms of Use for premium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You can:</a:t>
              </a:r>
              <a:endParaRPr kumimoji="0" lang="en-US" sz="1600"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Customize or edit this template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Use this template for both business and personal endeavors.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You can not:</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Sell, rent, or second-license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content or its altered version.</a:t>
              </a:r>
              <a:b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b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Promulgate, unless explicitly permitted,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content, by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Incorporate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content in any database or file online or offline.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Obtain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content’s copyright.</a:t>
              </a:r>
              <a:endPar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sp>
          <p:nvSpPr>
            <p:cNvPr id="5" name="Rectangle 4">
              <a:extLst>
                <a:ext uri="{FF2B5EF4-FFF2-40B4-BE49-F238E27FC236}">
                  <a16:creationId xmlns:a16="http://schemas.microsoft.com/office/drawing/2014/main" xmlns="" id="{81B38108-0C37-E3D2-A2DF-CF390EEA3812}"/>
                </a:ext>
              </a:extLst>
            </p:cNvPr>
            <p:cNvSpPr/>
            <p:nvPr/>
          </p:nvSpPr>
          <p:spPr>
            <a:xfrm>
              <a:off x="1524000" y="6027356"/>
              <a:ext cx="979319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Kindly refer to our </a:t>
              </a:r>
              <a:r>
                <a:rPr kumimoji="0" lang="en-US"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Tutorial</a:t>
              </a:r>
              <a:r>
                <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page or </a:t>
              </a:r>
              <a:r>
                <a:rPr kumimoji="0" lang="en-US"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hlinkClick r:id="rId4">
                    <a:extLst>
                      <a:ext uri="{A12FA001-AC4F-418D-AE19-62706E023703}">
                        <ahyp:hlinkClr xmlns:ahyp="http://schemas.microsoft.com/office/drawing/2018/hyperlinkcolor" xmlns="" val="tx"/>
                      </a:ext>
                    </a:extLst>
                  </a:hlinkClick>
                </a:rPr>
                <a:t>FAQ</a:t>
              </a:r>
              <a:r>
                <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for advanced slide modification guidelines.</a:t>
              </a:r>
            </a:p>
          </p:txBody>
        </p:sp>
      </p:grpSp>
    </p:spTree>
    <p:extLst>
      <p:ext uri="{BB962C8B-B14F-4D97-AF65-F5344CB8AC3E}">
        <p14:creationId xmlns:p14="http://schemas.microsoft.com/office/powerpoint/2010/main" xmlns="" val="178136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56E43E27-F1B0-02E8-1946-73FF63AFFE33}"/>
              </a:ext>
            </a:extLst>
          </p:cNvPr>
          <p:cNvGrpSpPr/>
          <p:nvPr/>
        </p:nvGrpSpPr>
        <p:grpSpPr>
          <a:xfrm>
            <a:off x="1659925" y="1576395"/>
            <a:ext cx="8872151" cy="3344627"/>
            <a:chOff x="1659925" y="1622451"/>
            <a:chExt cx="8872151" cy="3344627"/>
          </a:xfrm>
        </p:grpSpPr>
        <p:sp>
          <p:nvSpPr>
            <p:cNvPr id="4" name="TextBox 3">
              <a:extLst>
                <a:ext uri="{FF2B5EF4-FFF2-40B4-BE49-F238E27FC236}">
                  <a16:creationId xmlns:a16="http://schemas.microsoft.com/office/drawing/2014/main" xmlns="" id="{0D85D155-BED2-ACEB-3769-8DCFF91CDB3A}"/>
                </a:ext>
              </a:extLst>
            </p:cNvPr>
            <p:cNvSpPr txBox="1"/>
            <p:nvPr/>
          </p:nvSpPr>
          <p:spPr>
            <a:xfrm>
              <a:off x="1659925" y="1622451"/>
              <a:ext cx="8872151"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Thank </a:t>
              </a:r>
              <a:r>
                <a:rPr kumimoji="0" lang="en-US" sz="5400" b="1" i="0" u="none" strike="noStrike" kern="1200" cap="none" spc="0" normalizeH="0" baseline="0" noProof="0" dirty="0" smtClean="0">
                  <a:ln>
                    <a:noFill/>
                  </a:ln>
                  <a:effectLst/>
                  <a:uLnTx/>
                  <a:uFillTx/>
                  <a:latin typeface="MS Reference Sans Serif" panose="020B0604030504040204" pitchFamily="34" charset="0"/>
                  <a:cs typeface="Arial" panose="020B0604020202020204" pitchFamily="34" charset="0"/>
                </a:rPr>
                <a:t>You</a:t>
              </a:r>
              <a:endParaRPr kumimoji="0" lang="en-US" sz="54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xmlns="" id="{845DEF97-E3F3-DD1E-C544-B2026124D939}"/>
                </a:ext>
              </a:extLst>
            </p:cNvPr>
            <p:cNvGrpSpPr/>
            <p:nvPr/>
          </p:nvGrpSpPr>
          <p:grpSpPr>
            <a:xfrm>
              <a:off x="4889500" y="3372853"/>
              <a:ext cx="2878228" cy="444235"/>
              <a:chOff x="3889500" y="3338261"/>
              <a:chExt cx="4767228" cy="735789"/>
            </a:xfrm>
          </p:grpSpPr>
          <p:pic>
            <p:nvPicPr>
              <p:cNvPr id="8" name="Picture 4" descr="Facebook icon circle Logo PNG Vector (EPS) Free Download">
                <a:hlinkClick r:id="rId2"/>
                <a:extLst>
                  <a:ext uri="{FF2B5EF4-FFF2-40B4-BE49-F238E27FC236}">
                    <a16:creationId xmlns:a16="http://schemas.microsoft.com/office/drawing/2014/main" xmlns="" id="{602876B6-B1F8-A41A-F81C-A10A3E7EDB9A}"/>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89500" y="3338261"/>
                <a:ext cx="730592" cy="730592"/>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6" descr="Instagram Logo Icon Png #96303 - Free Icons Library">
                <a:hlinkClick r:id="rId4"/>
                <a:extLst>
                  <a:ext uri="{FF2B5EF4-FFF2-40B4-BE49-F238E27FC236}">
                    <a16:creationId xmlns:a16="http://schemas.microsoft.com/office/drawing/2014/main" xmlns="" id="{6041D0AE-538D-F0DF-C0B2-6B86D00F12F9}"/>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840970" y="3338261"/>
                <a:ext cx="730592" cy="721185"/>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8" descr="Youtube PNG images free download">
                <a:hlinkClick r:id="rId6"/>
                <a:extLst>
                  <a:ext uri="{FF2B5EF4-FFF2-40B4-BE49-F238E27FC236}">
                    <a16:creationId xmlns:a16="http://schemas.microsoft.com/office/drawing/2014/main" xmlns="" id="{6D36331A-0349-69CC-F35A-C6E152B11FFA}"/>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618313" y="3352865"/>
                <a:ext cx="1019843" cy="721185"/>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10" descr="Download Twitter Logo Png Transparent Background - Logo Twitter Png PNG  Image with No Background - PNGkey.com">
                <a:hlinkClick r:id="rId8"/>
                <a:extLst>
                  <a:ext uri="{FF2B5EF4-FFF2-40B4-BE49-F238E27FC236}">
                    <a16:creationId xmlns:a16="http://schemas.microsoft.com/office/drawing/2014/main" xmlns="" id="{DEFC2ED4-7A85-4B63-AA58-3742E8C4C6F9}"/>
                  </a:ext>
                </a:extLst>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6687856" y="3352866"/>
                <a:ext cx="715989" cy="715987"/>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12" descr="LinkedIn Logo – Free PNG format download (2022)">
                <a:hlinkClick r:id="rId10"/>
                <a:extLst>
                  <a:ext uri="{FF2B5EF4-FFF2-40B4-BE49-F238E27FC236}">
                    <a16:creationId xmlns:a16="http://schemas.microsoft.com/office/drawing/2014/main" xmlns="" id="{6305F8BE-4A1B-D495-8890-5153C8455B02}"/>
                  </a:ext>
                </a:extLst>
              </p:cNvPr>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7363296" y="3344440"/>
                <a:ext cx="1293432" cy="727554"/>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6" name="Rectangle 5">
              <a:extLst>
                <a:ext uri="{FF2B5EF4-FFF2-40B4-BE49-F238E27FC236}">
                  <a16:creationId xmlns:a16="http://schemas.microsoft.com/office/drawing/2014/main" xmlns="" id="{B923B166-2FB1-3537-5651-CEDA59A06144}"/>
                </a:ext>
              </a:extLst>
            </p:cNvPr>
            <p:cNvSpPr/>
            <p:nvPr/>
          </p:nvSpPr>
          <p:spPr>
            <a:xfrm>
              <a:off x="2668859" y="4659301"/>
              <a:ext cx="6854283"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sp>
          <p:nvSpPr>
            <p:cNvPr id="7" name="Rectangle 6">
              <a:extLst>
                <a:ext uri="{FF2B5EF4-FFF2-40B4-BE49-F238E27FC236}">
                  <a16:creationId xmlns:a16="http://schemas.microsoft.com/office/drawing/2014/main" xmlns="" id="{9CD92F99-F9BB-4F0B-8C48-7B2315895202}"/>
                </a:ext>
              </a:extLst>
            </p:cNvPr>
            <p:cNvSpPr/>
            <p:nvPr/>
          </p:nvSpPr>
          <p:spPr>
            <a:xfrm>
              <a:off x="2668859" y="4098910"/>
              <a:ext cx="6854283"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grpSp>
    </p:spTree>
    <p:extLst>
      <p:ext uri="{BB962C8B-B14F-4D97-AF65-F5344CB8AC3E}">
        <p14:creationId xmlns:p14="http://schemas.microsoft.com/office/powerpoint/2010/main" xmlns="" val="155296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Give this AI a few words of description and it produces a stunning image –  but is it art? - StuffSA">
            <a:extLst>
              <a:ext uri="{FF2B5EF4-FFF2-40B4-BE49-F238E27FC236}">
                <a16:creationId xmlns:a16="http://schemas.microsoft.com/office/drawing/2014/main" xmlns="" id="{2FC067B0-4061-C19A-5864-DB8F72CEC2D9}"/>
              </a:ext>
            </a:extLst>
          </p:cNvPr>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b="10000"/>
          <a:stretch/>
        </p:blipFill>
        <p:spPr bwMode="auto">
          <a:xfrm>
            <a:off x="-1" y="-1"/>
            <a:ext cx="12191999"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a:extLst>
              <a:ext uri="{FF2B5EF4-FFF2-40B4-BE49-F238E27FC236}">
                <a16:creationId xmlns:a16="http://schemas.microsoft.com/office/drawing/2014/main" xmlns="" id="{D3E15277-4A09-5267-F8FD-B4B846642354}"/>
              </a:ext>
            </a:extLst>
          </p:cNvPr>
          <p:cNvSpPr/>
          <p:nvPr/>
        </p:nvSpPr>
        <p:spPr>
          <a:xfrm>
            <a:off x="773752" y="0"/>
            <a:ext cx="12192000" cy="6858000"/>
          </a:xfrm>
          <a:prstGeom prst="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5">
            <a:extLst>
              <a:ext uri="{FF2B5EF4-FFF2-40B4-BE49-F238E27FC236}">
                <a16:creationId xmlns:a16="http://schemas.microsoft.com/office/drawing/2014/main" xmlns="" id="{A38FFA69-C7F5-ACFD-E355-298F12C2C139}"/>
              </a:ext>
            </a:extLst>
          </p:cNvPr>
          <p:cNvGrpSpPr/>
          <p:nvPr/>
        </p:nvGrpSpPr>
        <p:grpSpPr>
          <a:xfrm>
            <a:off x="5436599" y="6180894"/>
            <a:ext cx="1318803" cy="265610"/>
            <a:chOff x="5361068" y="6180894"/>
            <a:chExt cx="1318803" cy="265610"/>
          </a:xfrm>
        </p:grpSpPr>
        <p:pic>
          <p:nvPicPr>
            <p:cNvPr id="5126" name="Picture 6" descr="Free Twitter Logo SVG, PNG Icon, Symbol. Download Image.">
              <a:hlinkClick r:id="rId4"/>
              <a:extLst>
                <a:ext uri="{FF2B5EF4-FFF2-40B4-BE49-F238E27FC236}">
                  <a16:creationId xmlns:a16="http://schemas.microsoft.com/office/drawing/2014/main" xmlns="" id="{DE25F755-9BC5-CC74-B847-80B52308FAC9}"/>
                </a:ext>
              </a:extLst>
            </p:cNvPr>
            <p:cNvPicPr>
              <a:picLocks noChangeAspect="1" noChangeArrowheads="1"/>
            </p:cNvPicPr>
            <p:nvPr/>
          </p:nvPicPr>
          <p:blipFill>
            <a:blip r:embed="rId5" cstate="print">
              <a:extLst>
                <a:ext uri="{BEBA8EAE-BF5A-486C-A8C5-ECC9F3942E4B}">
                  <a14:imgProps xmlns:a14="http://schemas.microsoft.com/office/drawing/2010/main" xmlns="">
                    <a14:imgLayer r:embed="rId6">
                      <a14:imgEffect>
                        <a14:brightnessContrast bright="100000"/>
                      </a14:imgEffect>
                    </a14:imgLayer>
                  </a14:imgProps>
                </a:ext>
                <a:ext uri="{28A0092B-C50C-407E-A947-70E740481C1C}">
                  <a14:useLocalDpi xmlns:a14="http://schemas.microsoft.com/office/drawing/2010/main" xmlns="" val="0"/>
                </a:ext>
              </a:extLst>
            </a:blip>
            <a:srcRect/>
            <a:stretch>
              <a:fillRect/>
            </a:stretch>
          </p:blipFill>
          <p:spPr bwMode="auto">
            <a:xfrm>
              <a:off x="5361068" y="6180894"/>
              <a:ext cx="265610" cy="265610"/>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12">
              <a:hlinkClick r:id="rId7"/>
              <a:extLst>
                <a:ext uri="{FF2B5EF4-FFF2-40B4-BE49-F238E27FC236}">
                  <a16:creationId xmlns:a16="http://schemas.microsoft.com/office/drawing/2014/main" xmlns="" id="{B8EB9A98-DA42-CEC1-D160-E6E3863B5739}"/>
                </a:ext>
              </a:extLst>
            </p:cNvPr>
            <p:cNvPicPr>
              <a:picLocks noChangeAspect="1"/>
            </p:cNvPicPr>
            <p:nvPr/>
          </p:nvPicPr>
          <p:blipFill>
            <a:blip r:embed="rId8" cstate="print">
              <a:extLst>
                <a:ext uri="{BEBA8EAE-BF5A-486C-A8C5-ECC9F3942E4B}">
                  <a14:imgProps xmlns:a14="http://schemas.microsoft.com/office/drawing/2010/main" xmlns="">
                    <a14:imgLayer r:embed="rId9">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6082648" y="6199919"/>
              <a:ext cx="227560" cy="227560"/>
            </a:xfrm>
            <a:prstGeom prst="rect">
              <a:avLst/>
            </a:prstGeom>
          </p:spPr>
        </p:pic>
        <p:pic>
          <p:nvPicPr>
            <p:cNvPr id="5138" name="Picture 18" descr="Download Instagram Icons Phone Computer Facebook Address Whatsapp HQ PNG  Image | FreePNGImg">
              <a:hlinkClick r:id="rId10"/>
              <a:extLst>
                <a:ext uri="{FF2B5EF4-FFF2-40B4-BE49-F238E27FC236}">
                  <a16:creationId xmlns:a16="http://schemas.microsoft.com/office/drawing/2014/main" xmlns="" id="{520968FD-DD85-00A3-ADA3-83BA73A661E2}"/>
                </a:ext>
              </a:extLst>
            </p:cNvPr>
            <p:cNvPicPr>
              <a:picLocks noChangeAspect="1" noChangeArrowheads="1"/>
            </p:cNvPicPr>
            <p:nvPr/>
          </p:nvPicPr>
          <p:blipFill>
            <a:blip r:embed="rId11" cstate="print">
              <a:extLst>
                <a:ext uri="{BEBA8EAE-BF5A-486C-A8C5-ECC9F3942E4B}">
                  <a14:imgProps xmlns:a14="http://schemas.microsoft.com/office/drawing/2010/main" xmlns="">
                    <a14:imgLayer r:embed="rId12">
                      <a14:imgEffect>
                        <a14:brightnessContrast bright="100000"/>
                      </a14:imgEffect>
                    </a14:imgLayer>
                  </a14:imgProps>
                </a:ext>
                <a:ext uri="{28A0092B-C50C-407E-A947-70E740481C1C}">
                  <a14:useLocalDpi xmlns:a14="http://schemas.microsoft.com/office/drawing/2010/main" xmlns="" val="0"/>
                </a:ext>
              </a:extLst>
            </a:blip>
            <a:srcRect/>
            <a:stretch>
              <a:fillRect/>
            </a:stretch>
          </p:blipFill>
          <p:spPr bwMode="auto">
            <a:xfrm>
              <a:off x="6450777" y="6199153"/>
              <a:ext cx="229094" cy="229092"/>
            </a:xfrm>
            <a:prstGeom prst="rect">
              <a:avLst/>
            </a:prstGeom>
            <a:noFill/>
            <a:extLst>
              <a:ext uri="{909E8E84-426E-40DD-AFC4-6F175D3DCCD1}">
                <a14:hiddenFill xmlns:a14="http://schemas.microsoft.com/office/drawing/2010/main" xmlns="">
                  <a:solidFill>
                    <a:srgbClr val="FFFFFF"/>
                  </a:solidFill>
                </a14:hiddenFill>
              </a:ext>
            </a:extLst>
          </p:spPr>
        </p:pic>
        <p:pic>
          <p:nvPicPr>
            <p:cNvPr id="5140" name="Picture 20" descr="Linkedin square logo - Free logo icons">
              <a:hlinkClick r:id="rId13"/>
              <a:extLst>
                <a:ext uri="{FF2B5EF4-FFF2-40B4-BE49-F238E27FC236}">
                  <a16:creationId xmlns:a16="http://schemas.microsoft.com/office/drawing/2014/main" xmlns="" id="{9C754648-D90E-3C62-6C0C-BD1DAEA4AAFF}"/>
                </a:ext>
              </a:extLst>
            </p:cNvPr>
            <p:cNvPicPr>
              <a:picLocks noChangeAspect="1" noChangeArrowheads="1"/>
            </p:cNvPicPr>
            <p:nvPr/>
          </p:nvPicPr>
          <p:blipFill>
            <a:blip r:embed="rId14" cstate="print">
              <a:extLst>
                <a:ext uri="{BEBA8EAE-BF5A-486C-A8C5-ECC9F3942E4B}">
                  <a14:imgProps xmlns:a14="http://schemas.microsoft.com/office/drawing/2010/main" xmlns="">
                    <a14:imgLayer r:embed="rId15">
                      <a14:imgEffect>
                        <a14:brightnessContrast bright="100000"/>
                      </a14:imgEffect>
                    </a14:imgLayer>
                  </a14:imgProps>
                </a:ext>
                <a:ext uri="{28A0092B-C50C-407E-A947-70E740481C1C}">
                  <a14:useLocalDpi xmlns:a14="http://schemas.microsoft.com/office/drawing/2010/main" xmlns="" val="0"/>
                </a:ext>
              </a:extLst>
            </a:blip>
            <a:srcRect/>
            <a:stretch>
              <a:fillRect/>
            </a:stretch>
          </p:blipFill>
          <p:spPr bwMode="auto">
            <a:xfrm>
              <a:off x="5767248" y="6226284"/>
              <a:ext cx="174830" cy="17483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3" name="TextBox 2">
            <a:extLst>
              <a:ext uri="{FF2B5EF4-FFF2-40B4-BE49-F238E27FC236}">
                <a16:creationId xmlns:a16="http://schemas.microsoft.com/office/drawing/2014/main" xmlns="" id="{213B7E8B-E22F-E303-424E-39DE8353A4C7}"/>
              </a:ext>
            </a:extLst>
          </p:cNvPr>
          <p:cNvSpPr txBox="1"/>
          <p:nvPr/>
        </p:nvSpPr>
        <p:spPr>
          <a:xfrm>
            <a:off x="2076995" y="2029590"/>
            <a:ext cx="9341254" cy="1446550"/>
          </a:xfrm>
          <a:prstGeom prst="rect">
            <a:avLst/>
          </a:prstGeom>
          <a:noFill/>
        </p:spPr>
        <p:txBody>
          <a:bodyPr wrap="square" rtlCol="0">
            <a:spAutoFit/>
          </a:bodyPr>
          <a:lstStyle/>
          <a:p>
            <a:pPr algn="l"/>
            <a:endParaRPr lang="en-GB" sz="8800" b="1" dirty="0" smtClean="0">
              <a:solidFill>
                <a:schemeClr val="bg1"/>
              </a:solidFill>
              <a:latin typeface="Arial Black" panose="020B0604020202020204" pitchFamily="34" charset="0"/>
              <a:cs typeface="Arial Black" panose="020B0604020202020204" pitchFamily="34" charset="0"/>
            </a:endParaRPr>
          </a:p>
        </p:txBody>
      </p:sp>
      <p:graphicFrame>
        <p:nvGraphicFramePr>
          <p:cNvPr id="10" name="Table 9"/>
          <p:cNvGraphicFramePr>
            <a:graphicFrameLocks noGrp="1"/>
          </p:cNvGraphicFramePr>
          <p:nvPr/>
        </p:nvGraphicFramePr>
        <p:xfrm>
          <a:off x="1894840" y="673946"/>
          <a:ext cx="3134360" cy="4218094"/>
        </p:xfrm>
        <a:graphic>
          <a:graphicData uri="http://schemas.openxmlformats.org/drawingml/2006/table">
            <a:tbl>
              <a:tblPr firstRow="1" bandRow="1">
                <a:tableStyleId>{5C22544A-7EE6-4342-B048-85BDC9FD1C3A}</a:tableStyleId>
              </a:tblPr>
              <a:tblGrid>
                <a:gridCol w="3134360"/>
              </a:tblGrid>
              <a:tr h="4218094">
                <a:tc>
                  <a:txBody>
                    <a:bodyPr/>
                    <a:lstStyle/>
                    <a:p>
                      <a:r>
                        <a:rPr lang="en-US" sz="4000" dirty="0" smtClean="0"/>
                        <a:t>PROJECT</a:t>
                      </a:r>
                    </a:p>
                    <a:p>
                      <a:endParaRPr lang="en-US" sz="4000" dirty="0" smtClean="0"/>
                    </a:p>
                    <a:p>
                      <a:r>
                        <a:rPr lang="en-US" sz="4000" dirty="0" smtClean="0"/>
                        <a:t>CHAT</a:t>
                      </a:r>
                    </a:p>
                    <a:p>
                      <a:r>
                        <a:rPr lang="en-US" sz="4000" dirty="0" smtClean="0"/>
                        <a:t>APPLICATION</a:t>
                      </a:r>
                    </a:p>
                  </a:txBody>
                  <a:tcPr/>
                </a:tc>
              </a:tr>
            </a:tbl>
          </a:graphicData>
        </a:graphic>
      </p:graphicFrame>
      <p:graphicFrame>
        <p:nvGraphicFramePr>
          <p:cNvPr id="11" name="Table 10"/>
          <p:cNvGraphicFramePr>
            <a:graphicFrameLocks noGrp="1"/>
          </p:cNvGraphicFramePr>
          <p:nvPr/>
        </p:nvGraphicFramePr>
        <p:xfrm>
          <a:off x="5364480" y="719666"/>
          <a:ext cx="4038600" cy="4218093"/>
        </p:xfrm>
        <a:graphic>
          <a:graphicData uri="http://schemas.openxmlformats.org/drawingml/2006/table">
            <a:tbl>
              <a:tblPr firstRow="1" bandRow="1">
                <a:tableStyleId>{5C22544A-7EE6-4342-B048-85BDC9FD1C3A}</a:tableStyleId>
              </a:tblPr>
              <a:tblGrid>
                <a:gridCol w="4038600"/>
              </a:tblGrid>
              <a:tr h="1406031">
                <a:tc>
                  <a:txBody>
                    <a:bodyPr/>
                    <a:lstStyle/>
                    <a:p>
                      <a:r>
                        <a:rPr lang="en-US" sz="4000" dirty="0" smtClean="0"/>
                        <a:t>MOHAN</a:t>
                      </a:r>
                    </a:p>
                    <a:p>
                      <a:r>
                        <a:rPr lang="en-US" sz="4000" baseline="0" dirty="0" smtClean="0"/>
                        <a:t> DOSS.L</a:t>
                      </a:r>
                      <a:endParaRPr lang="en-US" sz="4000" dirty="0"/>
                    </a:p>
                  </a:txBody>
                  <a:tcPr/>
                </a:tc>
              </a:tr>
              <a:tr h="1406031">
                <a:tc>
                  <a:txBody>
                    <a:bodyPr/>
                    <a:lstStyle/>
                    <a:p>
                      <a:r>
                        <a:rPr lang="en-US" sz="4000" dirty="0" smtClean="0">
                          <a:latin typeface="Arial Black" pitchFamily="34" charset="0"/>
                        </a:rPr>
                        <a:t>TAMIL</a:t>
                      </a:r>
                      <a:r>
                        <a:rPr lang="en-US" sz="4000" baseline="0" dirty="0" smtClean="0">
                          <a:latin typeface="Arial Black" pitchFamily="34" charset="0"/>
                        </a:rPr>
                        <a:t> SELVAN .J</a:t>
                      </a:r>
                      <a:endParaRPr lang="en-US" sz="4000" dirty="0">
                        <a:latin typeface="Arial Black" pitchFamily="34" charset="0"/>
                      </a:endParaRPr>
                    </a:p>
                  </a:txBody>
                  <a:tcPr/>
                </a:tc>
              </a:tr>
              <a:tr h="1406031">
                <a:tc>
                  <a:txBody>
                    <a:bodyPr/>
                    <a:lstStyle/>
                    <a:p>
                      <a:r>
                        <a:rPr lang="en-US" sz="4000" dirty="0" smtClean="0">
                          <a:latin typeface="Arial Black" pitchFamily="34" charset="0"/>
                        </a:rPr>
                        <a:t>RANJITH </a:t>
                      </a:r>
                    </a:p>
                    <a:p>
                      <a:r>
                        <a:rPr lang="en-US" sz="4000" dirty="0" smtClean="0">
                          <a:latin typeface="Arial Black" pitchFamily="34" charset="0"/>
                        </a:rPr>
                        <a:t>KUMAR.V</a:t>
                      </a:r>
                      <a:endParaRPr lang="en-US" sz="4000" dirty="0">
                        <a:latin typeface="Arial Black" pitchFamily="34" charset="0"/>
                      </a:endParaRPr>
                    </a:p>
                  </a:txBody>
                  <a:tcPr/>
                </a:tc>
              </a:tr>
            </a:tbl>
          </a:graphicData>
        </a:graphic>
      </p:graphicFrame>
    </p:spTree>
    <p:extLst>
      <p:ext uri="{BB962C8B-B14F-4D97-AF65-F5344CB8AC3E}">
        <p14:creationId xmlns:p14="http://schemas.microsoft.com/office/powerpoint/2010/main" xmlns="" val="357187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51820410-90D7-0F76-0E3E-63AE69C4F199}"/>
              </a:ext>
            </a:extLst>
          </p:cNvPr>
          <p:cNvSpPr/>
          <p:nvPr/>
        </p:nvSpPr>
        <p:spPr>
          <a:xfrm>
            <a:off x="4737100" y="5308600"/>
            <a:ext cx="7454902" cy="154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xmlns="" id="{F9B2CDF1-80C9-F1B5-4693-769BC4ECFDD8}"/>
              </a:ext>
            </a:extLst>
          </p:cNvPr>
          <p:cNvSpPr/>
          <p:nvPr/>
        </p:nvSpPr>
        <p:spPr>
          <a:xfrm>
            <a:off x="0" y="0"/>
            <a:ext cx="4546600" cy="433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xmlns="" id="{D3232B92-B97A-0872-561C-73FCD1123066}"/>
              </a:ext>
            </a:extLst>
          </p:cNvPr>
          <p:cNvGrpSpPr/>
          <p:nvPr/>
        </p:nvGrpSpPr>
        <p:grpSpPr>
          <a:xfrm>
            <a:off x="6096000" y="1255812"/>
            <a:ext cx="5183466" cy="2819519"/>
            <a:chOff x="5721352" y="1028700"/>
            <a:chExt cx="5183466" cy="2819519"/>
          </a:xfrm>
        </p:grpSpPr>
        <p:sp>
          <p:nvSpPr>
            <p:cNvPr id="4" name="TextBox 3">
              <a:extLst>
                <a:ext uri="{FF2B5EF4-FFF2-40B4-BE49-F238E27FC236}">
                  <a16:creationId xmlns:a16="http://schemas.microsoft.com/office/drawing/2014/main" xmlns="" id="{A5C28C59-9348-08DD-E342-6088629DD9F5}"/>
                </a:ext>
              </a:extLst>
            </p:cNvPr>
            <p:cNvSpPr txBox="1"/>
            <p:nvPr/>
          </p:nvSpPr>
          <p:spPr>
            <a:xfrm>
              <a:off x="5721352" y="1028700"/>
              <a:ext cx="3848100" cy="707886"/>
            </a:xfrm>
            <a:prstGeom prst="rect">
              <a:avLst/>
            </a:prstGeom>
            <a:noFill/>
          </p:spPr>
          <p:txBody>
            <a:bodyPr wrap="square" rtlCol="0">
              <a:spAutoFit/>
            </a:bodyPr>
            <a:lstStyle/>
            <a:p>
              <a:r>
                <a:rPr lang="en-US" sz="4000" b="1" dirty="0" smtClean="0">
                  <a:latin typeface="MS Reference Sans Serif" panose="020B0604030504040204" pitchFamily="34" charset="0"/>
                </a:rPr>
                <a:t>DEFINITION</a:t>
              </a:r>
              <a:endParaRPr lang="en-US" sz="4000" b="1" dirty="0">
                <a:latin typeface="MS Reference Sans Serif" panose="020B0604030504040204" pitchFamily="34" charset="0"/>
              </a:endParaRPr>
            </a:p>
          </p:txBody>
        </p:sp>
        <p:sp>
          <p:nvSpPr>
            <p:cNvPr id="5" name="TextBox 4">
              <a:extLst>
                <a:ext uri="{FF2B5EF4-FFF2-40B4-BE49-F238E27FC236}">
                  <a16:creationId xmlns:a16="http://schemas.microsoft.com/office/drawing/2014/main" xmlns="" id="{F965E060-F820-CD6A-7040-06326B2BB810}"/>
                </a:ext>
              </a:extLst>
            </p:cNvPr>
            <p:cNvSpPr txBox="1"/>
            <p:nvPr/>
          </p:nvSpPr>
          <p:spPr>
            <a:xfrm>
              <a:off x="5721352" y="2463224"/>
              <a:ext cx="5183466" cy="1384995"/>
            </a:xfrm>
            <a:prstGeom prst="rect">
              <a:avLst/>
            </a:prstGeom>
            <a:noFill/>
          </p:spPr>
          <p:txBody>
            <a:bodyPr wrap="square" rtlCol="0">
              <a:spAutoFit/>
            </a:bodyPr>
            <a:lstStyle/>
            <a:p>
              <a:pPr algn="just"/>
              <a:r>
                <a:rPr lang="en-US" sz="1400" dirty="0" smtClean="0">
                  <a:latin typeface="MS Reference Sans Serif" panose="020B0604030504040204" pitchFamily="34" charset="0"/>
                </a:rPr>
                <a:t>USER ACCOUNT</a:t>
              </a:r>
            </a:p>
            <a:p>
              <a:pPr algn="just"/>
              <a:r>
                <a:rPr lang="en-US" sz="1400" dirty="0" smtClean="0">
                  <a:latin typeface="MS Reference Sans Serif" panose="020B0604030504040204" pitchFamily="34" charset="0"/>
                </a:rPr>
                <a:t>An account is used to store the information about the user such as phone number and user name on a network </a:t>
              </a:r>
              <a:r>
                <a:rPr lang="en-US" sz="1400" dirty="0" err="1" smtClean="0">
                  <a:latin typeface="MS Reference Sans Serif" panose="020B0604030504040204" pitchFamily="34" charset="0"/>
                </a:rPr>
                <a:t>server.its</a:t>
              </a:r>
              <a:r>
                <a:rPr lang="en-US" sz="1400" dirty="0" smtClean="0">
                  <a:latin typeface="MS Reference Sans Serif" panose="020B0604030504040204" pitchFamily="34" charset="0"/>
                </a:rPr>
                <a:t> allows the user to change their </a:t>
              </a:r>
              <a:r>
                <a:rPr lang="en-US" sz="1400" dirty="0" err="1" smtClean="0">
                  <a:latin typeface="MS Reference Sans Serif" panose="020B0604030504040204" pitchFamily="34" charset="0"/>
                </a:rPr>
                <a:t>status,exchange</a:t>
              </a:r>
              <a:r>
                <a:rPr lang="en-US" sz="1400" dirty="0" smtClean="0">
                  <a:latin typeface="MS Reference Sans Serif" panose="020B0604030504040204" pitchFamily="34" charset="0"/>
                </a:rPr>
                <a:t> the photos and videos over the network using their mobile data and operating system</a:t>
              </a:r>
              <a:endParaRPr lang="en-US" sz="1400" dirty="0">
                <a:latin typeface="MS Reference Sans Serif" panose="020B0604030504040204" pitchFamily="34" charset="0"/>
              </a:endParaRPr>
            </a:p>
          </p:txBody>
        </p:sp>
      </p:grpSp>
      <p:pic>
        <p:nvPicPr>
          <p:cNvPr id="10242" name="Picture 2" descr="Elon Musk Company Open AI proves that AI can spin fake news - Cybersecurity  Insiders">
            <a:extLst>
              <a:ext uri="{FF2B5EF4-FFF2-40B4-BE49-F238E27FC236}">
                <a16:creationId xmlns:a16="http://schemas.microsoft.com/office/drawing/2014/main" xmlns="" id="{3A40A3A3-D148-C62A-A8AC-183E7CB9F96E}"/>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3516" r="1716"/>
          <a:stretch/>
        </p:blipFill>
        <p:spPr bwMode="auto">
          <a:xfrm>
            <a:off x="901700" y="3251944"/>
            <a:ext cx="4597400" cy="291075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2" descr="openai&quot; Icon - Download for free – Iconduck">
            <a:extLst>
              <a:ext uri="{FF2B5EF4-FFF2-40B4-BE49-F238E27FC236}">
                <a16:creationId xmlns:a16="http://schemas.microsoft.com/office/drawing/2014/main" xmlns="" id="{F1D3F259-E153-0D74-4D56-4C6F5C56D7F3}"/>
              </a:ext>
            </a:extLst>
          </p:cNvPr>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brightnessContrast bright="100000"/>
                    </a14:imgEffect>
                  </a14:imgLayer>
                </a14:imgProps>
              </a:ext>
              <a:ext uri="{28A0092B-C50C-407E-A947-70E740481C1C}">
                <a14:useLocalDpi xmlns:a14="http://schemas.microsoft.com/office/drawing/2010/main" xmlns="" val="0"/>
              </a:ext>
            </a:extLst>
          </a:blip>
          <a:srcRect/>
          <a:stretch>
            <a:fillRect/>
          </a:stretch>
        </p:blipFill>
        <p:spPr bwMode="auto">
          <a:xfrm>
            <a:off x="1677816" y="1008674"/>
            <a:ext cx="1190968" cy="1207476"/>
          </a:xfrm>
          <a:prstGeom prst="rect">
            <a:avLst/>
          </a:prstGeom>
          <a:noFill/>
          <a:extLst>
            <a:ext uri="{909E8E84-426E-40DD-AFC4-6F175D3DCCD1}">
              <a14:hiddenFill xmlns:a14="http://schemas.microsoft.com/office/drawing/2010/main" xmlns="">
                <a:solidFill>
                  <a:srgbClr val="FFFFFF"/>
                </a:solidFill>
              </a14:hiddenFill>
            </a:ext>
          </a:extLst>
        </p:spPr>
      </p:pic>
      <p:pic>
        <p:nvPicPr>
          <p:cNvPr id="10244" name="Picture 4" descr="Anyscale | Scalable Compute for AI and Python">
            <a:extLst>
              <a:ext uri="{FF2B5EF4-FFF2-40B4-BE49-F238E27FC236}">
                <a16:creationId xmlns:a16="http://schemas.microsoft.com/office/drawing/2014/main" xmlns="" id="{5F69A21E-15EE-535B-F00D-205F571102D1}"/>
              </a:ext>
            </a:extLst>
          </p:cNvPr>
          <p:cNvPicPr>
            <a:picLocks noChangeAspect="1" noChangeArrowheads="1"/>
          </p:cNvPicPr>
          <p:nvPr/>
        </p:nvPicPr>
        <p:blipFill>
          <a:blip r:embed="rId5" cstate="print">
            <a:extLst>
              <a:ext uri="{BEBA8EAE-BF5A-486C-A8C5-ECC9F3942E4B}">
                <a14:imgProps xmlns:a14="http://schemas.microsoft.com/office/drawing/2010/main" xmlns="">
                  <a14:imgLayer r:embed="rId6">
                    <a14:imgEffect>
                      <a14:brightnessContrast bright="100000"/>
                    </a14:imgEffect>
                  </a14:imgLayer>
                </a14:imgProps>
              </a:ext>
              <a:ext uri="{28A0092B-C50C-407E-A947-70E740481C1C}">
                <a14:useLocalDpi xmlns:a14="http://schemas.microsoft.com/office/drawing/2010/main" xmlns=""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2100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5F1CAA5D-4A79-B618-676A-C3D37FF1709C}"/>
              </a:ext>
            </a:extLst>
          </p:cNvPr>
          <p:cNvSpPr/>
          <p:nvPr/>
        </p:nvSpPr>
        <p:spPr>
          <a:xfrm>
            <a:off x="0" y="0"/>
            <a:ext cx="14097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9BE7BD43-45C5-205E-9ACC-C77A86C653EA}"/>
              </a:ext>
            </a:extLst>
          </p:cNvPr>
          <p:cNvSpPr/>
          <p:nvPr/>
        </p:nvSpPr>
        <p:spPr>
          <a:xfrm>
            <a:off x="503706" y="1829347"/>
            <a:ext cx="4182594" cy="31993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xmlns="" id="{1A7AEA59-3929-DDEB-C8BD-5D1A72AC3E6E}"/>
              </a:ext>
            </a:extLst>
          </p:cNvPr>
          <p:cNvSpPr/>
          <p:nvPr/>
        </p:nvSpPr>
        <p:spPr>
          <a:xfrm>
            <a:off x="4686300" y="390072"/>
            <a:ext cx="7505700" cy="490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xmlns="" id="{68927225-263C-7499-0C04-A24ECDC03E03}"/>
              </a:ext>
            </a:extLst>
          </p:cNvPr>
          <p:cNvGrpSpPr/>
          <p:nvPr/>
        </p:nvGrpSpPr>
        <p:grpSpPr>
          <a:xfrm>
            <a:off x="736600" y="2450128"/>
            <a:ext cx="3327400" cy="1742301"/>
            <a:chOff x="5721352" y="1028700"/>
            <a:chExt cx="3327400" cy="1742301"/>
          </a:xfrm>
        </p:grpSpPr>
        <p:sp>
          <p:nvSpPr>
            <p:cNvPr id="4" name="TextBox 3">
              <a:extLst>
                <a:ext uri="{FF2B5EF4-FFF2-40B4-BE49-F238E27FC236}">
                  <a16:creationId xmlns:a16="http://schemas.microsoft.com/office/drawing/2014/main" xmlns="" id="{02115C2D-0C8D-79D1-9BC2-AEA9974BD12D}"/>
                </a:ext>
              </a:extLst>
            </p:cNvPr>
            <p:cNvSpPr txBox="1"/>
            <p:nvPr/>
          </p:nvSpPr>
          <p:spPr>
            <a:xfrm>
              <a:off x="5721352" y="1028700"/>
              <a:ext cx="3327400" cy="1323439"/>
            </a:xfrm>
            <a:prstGeom prst="rect">
              <a:avLst/>
            </a:prstGeom>
            <a:noFill/>
          </p:spPr>
          <p:txBody>
            <a:bodyPr wrap="square" rtlCol="0">
              <a:spAutoFit/>
            </a:bodyPr>
            <a:lstStyle/>
            <a:p>
              <a:r>
                <a:rPr lang="en-US" sz="4000" b="1" dirty="0" smtClean="0">
                  <a:latin typeface="MS Reference Sans Serif" panose="020B0604030504040204" pitchFamily="34" charset="0"/>
                </a:rPr>
                <a:t>Chat application</a:t>
              </a:r>
              <a:endParaRPr lang="en-US" sz="4000" b="1" dirty="0">
                <a:latin typeface="MS Reference Sans Serif" panose="020B0604030504040204" pitchFamily="34" charset="0"/>
              </a:endParaRPr>
            </a:p>
          </p:txBody>
        </p:sp>
        <p:sp>
          <p:nvSpPr>
            <p:cNvPr id="5" name="TextBox 4">
              <a:extLst>
                <a:ext uri="{FF2B5EF4-FFF2-40B4-BE49-F238E27FC236}">
                  <a16:creationId xmlns:a16="http://schemas.microsoft.com/office/drawing/2014/main" xmlns="" id="{CBC852F7-3DC0-E21F-FF58-4CEA76154E5A}"/>
                </a:ext>
              </a:extLst>
            </p:cNvPr>
            <p:cNvSpPr txBox="1"/>
            <p:nvPr/>
          </p:nvSpPr>
          <p:spPr>
            <a:xfrm>
              <a:off x="5721352" y="2463224"/>
              <a:ext cx="3327400" cy="307777"/>
            </a:xfrm>
            <a:prstGeom prst="rect">
              <a:avLst/>
            </a:prstGeom>
            <a:noFill/>
          </p:spPr>
          <p:txBody>
            <a:bodyPr wrap="square" rtlCol="0">
              <a:spAutoFit/>
            </a:bodyPr>
            <a:lstStyle/>
            <a:p>
              <a:pPr algn="just"/>
              <a:endParaRPr lang="en-US" sz="1400" dirty="0">
                <a:latin typeface="MS Reference Sans Serif" panose="020B0604030504040204" pitchFamily="34" charset="0"/>
              </a:endParaRPr>
            </a:p>
          </p:txBody>
        </p:sp>
      </p:grpSp>
      <p:sp>
        <p:nvSpPr>
          <p:cNvPr id="6" name="TextBox 5">
            <a:extLst>
              <a:ext uri="{FF2B5EF4-FFF2-40B4-BE49-F238E27FC236}">
                <a16:creationId xmlns:a16="http://schemas.microsoft.com/office/drawing/2014/main" xmlns="" id="{994A01E0-41F4-7CC9-22A6-5AED290004DA}"/>
              </a:ext>
            </a:extLst>
          </p:cNvPr>
          <p:cNvSpPr txBox="1"/>
          <p:nvPr/>
        </p:nvSpPr>
        <p:spPr>
          <a:xfrm>
            <a:off x="4686300" y="1632858"/>
            <a:ext cx="7174774" cy="2492990"/>
          </a:xfrm>
          <a:prstGeom prst="rect">
            <a:avLst/>
          </a:prstGeom>
          <a:noFill/>
        </p:spPr>
        <p:txBody>
          <a:bodyPr wrap="square" rtlCol="0">
            <a:spAutoFit/>
          </a:bodyPr>
          <a:lstStyle/>
          <a:p>
            <a:pPr algn="ctr"/>
            <a:r>
              <a:rPr lang="en-US" sz="3600" dirty="0" smtClean="0">
                <a:solidFill>
                  <a:schemeClr val="bg1"/>
                </a:solidFill>
                <a:latin typeface="MS Reference Sans Serif" panose="020B0604030504040204" pitchFamily="34" charset="0"/>
              </a:rPr>
              <a:t>Project scope</a:t>
            </a:r>
          </a:p>
          <a:p>
            <a:pPr algn="ctr"/>
            <a:r>
              <a:rPr lang="en-US" sz="2400" dirty="0" err="1" smtClean="0">
                <a:solidFill>
                  <a:schemeClr val="bg1"/>
                </a:solidFill>
                <a:latin typeface="MS Reference Sans Serif" panose="020B0604030504040204" pitchFamily="34" charset="0"/>
              </a:rPr>
              <a:t>Whats</a:t>
            </a:r>
            <a:r>
              <a:rPr lang="en-US" sz="2400" dirty="0" smtClean="0">
                <a:solidFill>
                  <a:schemeClr val="bg1"/>
                </a:solidFill>
                <a:latin typeface="MS Reference Sans Serif" panose="020B0604030504040204" pitchFamily="34" charset="0"/>
              </a:rPr>
              <a:t> app is a online instant message application test that integrates user contacts from their phonebook with the application and enable exchange of message and document free of cost cover internet</a:t>
            </a:r>
            <a:endParaRPr lang="en-US" sz="2400" dirty="0">
              <a:solidFill>
                <a:schemeClr val="bg1"/>
              </a:solidFill>
              <a:latin typeface="MS Reference Sans Serif" panose="020B0604030504040204" pitchFamily="34" charset="0"/>
            </a:endParaRPr>
          </a:p>
        </p:txBody>
      </p:sp>
      <p:pic>
        <p:nvPicPr>
          <p:cNvPr id="7" name="Picture 4" descr="Anyscale | Scalable Compute for AI and Python">
            <a:extLst>
              <a:ext uri="{FF2B5EF4-FFF2-40B4-BE49-F238E27FC236}">
                <a16:creationId xmlns:a16="http://schemas.microsoft.com/office/drawing/2014/main" xmlns="" id="{E816D637-E899-4BC7-D9E8-64B6528EB32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4331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11348B3-5CBE-55EE-7690-D19E2D344405}"/>
              </a:ext>
            </a:extLst>
          </p:cNvPr>
          <p:cNvSpPr/>
          <p:nvPr/>
        </p:nvSpPr>
        <p:spPr>
          <a:xfrm>
            <a:off x="0" y="3975100"/>
            <a:ext cx="12192000" cy="288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    Chat application</a:t>
            </a:r>
          </a:p>
          <a:p>
            <a:pPr algn="ctr">
              <a:buFont typeface="Arial" pitchFamily="34" charset="0"/>
              <a:buChar char="•"/>
            </a:pPr>
            <a:r>
              <a:rPr lang="en-US" sz="2400" dirty="0" err="1" smtClean="0"/>
              <a:t>Whats</a:t>
            </a:r>
            <a:r>
              <a:rPr lang="en-US" sz="2400" dirty="0" smtClean="0"/>
              <a:t> app</a:t>
            </a:r>
          </a:p>
          <a:p>
            <a:pPr algn="ctr">
              <a:buFont typeface="Arial" pitchFamily="34" charset="0"/>
              <a:buChar char="•"/>
            </a:pPr>
            <a:r>
              <a:rPr lang="en-US" sz="2400" dirty="0" err="1" smtClean="0"/>
              <a:t>Facebook</a:t>
            </a:r>
            <a:endParaRPr lang="en-US" sz="2400" dirty="0" smtClean="0"/>
          </a:p>
          <a:p>
            <a:pPr algn="ctr">
              <a:buFont typeface="Arial" pitchFamily="34" charset="0"/>
              <a:buChar char="•"/>
            </a:pPr>
            <a:r>
              <a:rPr lang="en-US" sz="2400" dirty="0" err="1" smtClean="0"/>
              <a:t>Messanger</a:t>
            </a:r>
            <a:endParaRPr lang="en-US" sz="2400" dirty="0" smtClean="0"/>
          </a:p>
          <a:p>
            <a:pPr algn="ctr">
              <a:buFont typeface="Arial" pitchFamily="34" charset="0"/>
              <a:buChar char="•"/>
            </a:pPr>
            <a:r>
              <a:rPr lang="en-US" sz="2400" dirty="0" err="1" smtClean="0"/>
              <a:t>Snapchat</a:t>
            </a:r>
            <a:endParaRPr lang="en-US" sz="2400" dirty="0" smtClean="0"/>
          </a:p>
          <a:p>
            <a:pPr algn="ctr">
              <a:buFont typeface="Arial" pitchFamily="34" charset="0"/>
              <a:buChar char="•"/>
            </a:pPr>
            <a:r>
              <a:rPr lang="en-US" sz="2400" dirty="0" smtClean="0"/>
              <a:t>telegram</a:t>
            </a:r>
          </a:p>
          <a:p>
            <a:pPr algn="ctr"/>
            <a:r>
              <a:rPr lang="en-US" dirty="0" smtClean="0"/>
              <a:t> </a:t>
            </a:r>
            <a:endParaRPr lang="en-US" dirty="0"/>
          </a:p>
        </p:txBody>
      </p:sp>
      <p:grpSp>
        <p:nvGrpSpPr>
          <p:cNvPr id="2" name="Group 1">
            <a:extLst>
              <a:ext uri="{FF2B5EF4-FFF2-40B4-BE49-F238E27FC236}">
                <a16:creationId xmlns:a16="http://schemas.microsoft.com/office/drawing/2014/main" xmlns="" id="{44722004-614D-5740-090E-E402B16D3D87}"/>
              </a:ext>
            </a:extLst>
          </p:cNvPr>
          <p:cNvGrpSpPr/>
          <p:nvPr/>
        </p:nvGrpSpPr>
        <p:grpSpPr>
          <a:xfrm>
            <a:off x="1299659" y="989628"/>
            <a:ext cx="9592683" cy="1290541"/>
            <a:chOff x="4705646" y="1028700"/>
            <a:chExt cx="5358811" cy="1290541"/>
          </a:xfrm>
        </p:grpSpPr>
        <p:sp>
          <p:nvSpPr>
            <p:cNvPr id="3" name="TextBox 2">
              <a:extLst>
                <a:ext uri="{FF2B5EF4-FFF2-40B4-BE49-F238E27FC236}">
                  <a16:creationId xmlns:a16="http://schemas.microsoft.com/office/drawing/2014/main" xmlns="" id="{967C32A7-A979-4E46-9F6C-28260353BF31}"/>
                </a:ext>
              </a:extLst>
            </p:cNvPr>
            <p:cNvSpPr txBox="1"/>
            <p:nvPr/>
          </p:nvSpPr>
          <p:spPr>
            <a:xfrm>
              <a:off x="5721352" y="1028700"/>
              <a:ext cx="3327400" cy="707886"/>
            </a:xfrm>
            <a:prstGeom prst="rect">
              <a:avLst/>
            </a:prstGeom>
            <a:noFill/>
          </p:spPr>
          <p:txBody>
            <a:bodyPr wrap="square" rtlCol="0">
              <a:spAutoFit/>
            </a:bodyPr>
            <a:lstStyle/>
            <a:p>
              <a:pPr algn="ctr"/>
              <a:r>
                <a:rPr lang="en-US" sz="4000" b="1" dirty="0" smtClean="0">
                  <a:latin typeface="MS Reference Sans Serif" panose="020B0604030504040204" pitchFamily="34" charset="0"/>
                </a:rPr>
                <a:t>Product features</a:t>
              </a:r>
              <a:endParaRPr lang="en-US" sz="4000" b="1" dirty="0">
                <a:latin typeface="MS Reference Sans Serif" panose="020B0604030504040204" pitchFamily="34" charset="0"/>
              </a:endParaRPr>
            </a:p>
          </p:txBody>
        </p:sp>
        <p:sp>
          <p:nvSpPr>
            <p:cNvPr id="4" name="TextBox 3">
              <a:extLst>
                <a:ext uri="{FF2B5EF4-FFF2-40B4-BE49-F238E27FC236}">
                  <a16:creationId xmlns:a16="http://schemas.microsoft.com/office/drawing/2014/main" xmlns="" id="{77E4757A-6CBA-5852-8AA7-2FB142BC63C7}"/>
                </a:ext>
              </a:extLst>
            </p:cNvPr>
            <p:cNvSpPr txBox="1"/>
            <p:nvPr/>
          </p:nvSpPr>
          <p:spPr>
            <a:xfrm>
              <a:off x="4705646" y="1796021"/>
              <a:ext cx="5358811" cy="523220"/>
            </a:xfrm>
            <a:prstGeom prst="rect">
              <a:avLst/>
            </a:prstGeom>
            <a:noFill/>
          </p:spPr>
          <p:txBody>
            <a:bodyPr wrap="square" rtlCol="0">
              <a:spAutoFit/>
            </a:bodyPr>
            <a:lstStyle/>
            <a:p>
              <a:pPr algn="ctr"/>
              <a:r>
                <a:rPr lang="en-US" sz="1400" dirty="0" smtClean="0">
                  <a:latin typeface="MS Reference Sans Serif" panose="020B0604030504040204" pitchFamily="34" charset="0"/>
                </a:rPr>
                <a:t>The </a:t>
              </a:r>
              <a:r>
                <a:rPr lang="en-US" sz="1400" dirty="0" err="1" smtClean="0">
                  <a:latin typeface="MS Reference Sans Serif" panose="020B0604030504040204" pitchFamily="34" charset="0"/>
                </a:rPr>
                <a:t>whats</a:t>
              </a:r>
              <a:r>
                <a:rPr lang="en-US" sz="1400" dirty="0" smtClean="0">
                  <a:latin typeface="MS Reference Sans Serif" panose="020B0604030504040204" pitchFamily="34" charset="0"/>
                </a:rPr>
                <a:t> app </a:t>
              </a:r>
              <a:r>
                <a:rPr lang="en-US" sz="1400" dirty="0" err="1" smtClean="0">
                  <a:latin typeface="MS Reference Sans Serif" panose="020B0604030504040204" pitchFamily="34" charset="0"/>
                </a:rPr>
                <a:t>aplication</a:t>
              </a:r>
              <a:r>
                <a:rPr lang="en-US" sz="1400" dirty="0" smtClean="0">
                  <a:latin typeface="MS Reference Sans Serif" panose="020B0604030504040204" pitchFamily="34" charset="0"/>
                </a:rPr>
                <a:t> should work 24 </a:t>
              </a:r>
              <a:r>
                <a:rPr lang="en-US" sz="1400" dirty="0" err="1" smtClean="0">
                  <a:latin typeface="MS Reference Sans Serif" panose="020B0604030504040204" pitchFamily="34" charset="0"/>
                </a:rPr>
                <a:t>hours.the</a:t>
              </a:r>
              <a:r>
                <a:rPr lang="en-US" sz="1400" dirty="0" smtClean="0">
                  <a:latin typeface="MS Reference Sans Serif" panose="020B0604030504040204" pitchFamily="34" charset="0"/>
                </a:rPr>
                <a:t> application </a:t>
              </a:r>
              <a:r>
                <a:rPr lang="en-US" sz="1400" dirty="0" err="1" smtClean="0">
                  <a:latin typeface="MS Reference Sans Serif" panose="020B0604030504040204" pitchFamily="34" charset="0"/>
                </a:rPr>
                <a:t>identiefies</a:t>
              </a:r>
              <a:r>
                <a:rPr lang="en-US" sz="1400" dirty="0" smtClean="0">
                  <a:latin typeface="MS Reference Sans Serif" panose="020B0604030504040204" pitchFamily="34" charset="0"/>
                </a:rPr>
                <a:t> a customer by his/her phone </a:t>
              </a:r>
              <a:r>
                <a:rPr lang="en-US" sz="1400" dirty="0" err="1" smtClean="0">
                  <a:latin typeface="MS Reference Sans Serif" panose="020B0604030504040204" pitchFamily="34" charset="0"/>
                </a:rPr>
                <a:t>number.its</a:t>
              </a:r>
              <a:r>
                <a:rPr lang="en-US" sz="1400" dirty="0" smtClean="0">
                  <a:latin typeface="MS Reference Sans Serif" panose="020B0604030504040204" pitchFamily="34" charset="0"/>
                </a:rPr>
                <a:t> collects information about the contact of the user communicates the people</a:t>
              </a:r>
              <a:endParaRPr lang="en-US" sz="1400" dirty="0">
                <a:latin typeface="MS Reference Sans Serif" panose="020B0604030504040204" pitchFamily="34" charset="0"/>
              </a:endParaRPr>
            </a:p>
          </p:txBody>
        </p:sp>
      </p:grpSp>
      <p:pic>
        <p:nvPicPr>
          <p:cNvPr id="8" name="Picture 4" descr="Anyscale | Scalable Compute for AI and Python">
            <a:extLst>
              <a:ext uri="{FF2B5EF4-FFF2-40B4-BE49-F238E27FC236}">
                <a16:creationId xmlns:a16="http://schemas.microsoft.com/office/drawing/2014/main" xmlns="" id="{BA493EA8-5E52-16D8-EFA3-E21149751321}"/>
              </a:ext>
            </a:extLst>
          </p:cNvPr>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brightnessContrast bright="100000"/>
                    </a14:imgEffect>
                  </a14:imgLayer>
                </a14:imgProps>
              </a:ext>
              <a:ext uri="{28A0092B-C50C-407E-A947-70E740481C1C}">
                <a14:useLocalDpi xmlns:a14="http://schemas.microsoft.com/office/drawing/2010/main" xmlns=""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TextBox 19"/>
          <p:cNvSpPr txBox="1"/>
          <p:nvPr/>
        </p:nvSpPr>
        <p:spPr>
          <a:xfrm rot="10800000" flipV="1">
            <a:off x="1780902" y="2997088"/>
            <a:ext cx="9901647" cy="369332"/>
          </a:xfrm>
          <a:prstGeom prst="rect">
            <a:avLst/>
          </a:prstGeom>
          <a:noFill/>
        </p:spPr>
        <p:txBody>
          <a:bodyPr wrap="square" rtlCol="0">
            <a:spAutoFit/>
          </a:bodyPr>
          <a:lstStyle/>
          <a:p>
            <a:r>
              <a:rPr lang="en-GB" dirty="0" smtClean="0"/>
              <a:t>SRS </a:t>
            </a:r>
            <a:r>
              <a:rPr lang="en-GB" dirty="0" err="1" smtClean="0"/>
              <a:t>DOCUMENT:</a:t>
            </a:r>
            <a:r>
              <a:rPr lang="en-GB" dirty="0" err="1" smtClean="0">
                <a:hlinkClick r:id="rId4"/>
              </a:rPr>
              <a:t>https</a:t>
            </a:r>
            <a:r>
              <a:rPr lang="en-GB" dirty="0" smtClean="0">
                <a:hlinkClick r:id="rId4"/>
              </a:rPr>
              <a:t>://</a:t>
            </a:r>
            <a:r>
              <a:rPr lang="en-GB" dirty="0" err="1" smtClean="0">
                <a:hlinkClick r:id="rId4"/>
              </a:rPr>
              <a:t>github.com</a:t>
            </a:r>
            <a:r>
              <a:rPr lang="en-GB" dirty="0" smtClean="0">
                <a:hlinkClick r:id="rId4"/>
              </a:rPr>
              <a:t>/Mohan2111/chat-</a:t>
            </a:r>
            <a:r>
              <a:rPr lang="en-GB" smtClean="0">
                <a:hlinkClick r:id="rId4"/>
              </a:rPr>
              <a:t>application.git</a:t>
            </a:r>
            <a:endParaRPr lang="en-GB" dirty="0"/>
          </a:p>
        </p:txBody>
      </p:sp>
    </p:spTree>
    <p:extLst>
      <p:ext uri="{BB962C8B-B14F-4D97-AF65-F5344CB8AC3E}">
        <p14:creationId xmlns:p14="http://schemas.microsoft.com/office/powerpoint/2010/main" xmlns="" val="218654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D73C1EB-1791-16AC-7A2E-585C2643C2DD}"/>
              </a:ext>
            </a:extLst>
          </p:cNvPr>
          <p:cNvSpPr txBox="1"/>
          <p:nvPr/>
        </p:nvSpPr>
        <p:spPr>
          <a:xfrm>
            <a:off x="213435" y="407579"/>
            <a:ext cx="5952270" cy="707886"/>
          </a:xfrm>
          <a:prstGeom prst="rect">
            <a:avLst/>
          </a:prstGeom>
          <a:noFill/>
        </p:spPr>
        <p:txBody>
          <a:bodyPr wrap="none" rtlCol="0">
            <a:spAutoFit/>
          </a:bodyPr>
          <a:lstStyle/>
          <a:p>
            <a:pPr algn="r"/>
            <a:r>
              <a:rPr lang="en-US" sz="4000" b="1" dirty="0" smtClean="0">
                <a:latin typeface="MS Reference Sans Serif" panose="020B0604030504040204" pitchFamily="34" charset="0"/>
              </a:rPr>
              <a:t>Chat application</a:t>
            </a:r>
            <a:r>
              <a:rPr lang="en-US" sz="4000" b="1" i="0" dirty="0" smtClean="0">
                <a:effectLst/>
                <a:latin typeface="MS Reference Sans Serif" panose="020B0604030504040204" pitchFamily="34" charset="0"/>
              </a:rPr>
              <a:t> </a:t>
            </a:r>
            <a:r>
              <a:rPr lang="en-US" sz="4000" b="1" dirty="0">
                <a:latin typeface="MS Reference Sans Serif" panose="020B0604030504040204" pitchFamily="34" charset="0"/>
              </a:rPr>
              <a:t>Goals</a:t>
            </a:r>
          </a:p>
        </p:txBody>
      </p:sp>
      <p:sp>
        <p:nvSpPr>
          <p:cNvPr id="4" name="TextBox 3">
            <a:extLst>
              <a:ext uri="{FF2B5EF4-FFF2-40B4-BE49-F238E27FC236}">
                <a16:creationId xmlns:a16="http://schemas.microsoft.com/office/drawing/2014/main" xmlns="" id="{B4CFEB45-2C5E-5668-4322-A5169F6E10FD}"/>
              </a:ext>
            </a:extLst>
          </p:cNvPr>
          <p:cNvSpPr txBox="1"/>
          <p:nvPr/>
        </p:nvSpPr>
        <p:spPr>
          <a:xfrm>
            <a:off x="6547442" y="4489313"/>
            <a:ext cx="4953000" cy="1384995"/>
          </a:xfrm>
          <a:prstGeom prst="rect">
            <a:avLst/>
          </a:prstGeom>
          <a:noFill/>
        </p:spPr>
        <p:txBody>
          <a:bodyPr wrap="square" rtlCol="0">
            <a:spAutoFit/>
          </a:bodyPr>
          <a:lstStyle/>
          <a:p>
            <a:pPr rtl="1"/>
            <a:r>
              <a:rPr lang="en-US" sz="1400" b="0" i="0" dirty="0">
                <a:solidFill>
                  <a:schemeClr val="accent1"/>
                </a:solidFill>
                <a:effectLst/>
                <a:latin typeface="MS Reference Sans Serif" panose="020B0604030504040204" pitchFamily="34" charset="0"/>
              </a:rPr>
              <a:t>The goals of </a:t>
            </a:r>
            <a:r>
              <a:rPr lang="en-US" sz="1400" dirty="0" smtClean="0">
                <a:solidFill>
                  <a:schemeClr val="accent1"/>
                </a:solidFill>
                <a:latin typeface="MS Reference Sans Serif" panose="020B0604030504040204" pitchFamily="34" charset="0"/>
              </a:rPr>
              <a:t>chat application</a:t>
            </a:r>
            <a:r>
              <a:rPr lang="en-US" sz="1400" b="0" i="0" dirty="0" smtClean="0">
                <a:solidFill>
                  <a:schemeClr val="accent1"/>
                </a:solidFill>
                <a:effectLst/>
                <a:latin typeface="MS Reference Sans Serif" panose="020B0604030504040204" pitchFamily="34" charset="0"/>
              </a:rPr>
              <a:t> </a:t>
            </a:r>
            <a:r>
              <a:rPr lang="en-US" sz="1400" b="0" i="0" dirty="0">
                <a:solidFill>
                  <a:schemeClr val="accent1"/>
                </a:solidFill>
                <a:effectLst/>
                <a:latin typeface="MS Reference Sans Serif" panose="020B0604030504040204" pitchFamily="34" charset="0"/>
              </a:rPr>
              <a:t>are to develop and promote friendly AI in a way that benefits all of humanity. They conduct research in a variety of areas related to AI, including machine learning, computer vision, natural language processing, and robotics. </a:t>
            </a:r>
            <a:endParaRPr lang="en-US" sz="1400" dirty="0">
              <a:solidFill>
                <a:schemeClr val="accent1"/>
              </a:solidFill>
              <a:latin typeface="MS Reference Sans Serif" panose="020B0604030504040204" pitchFamily="34" charset="0"/>
            </a:endParaRPr>
          </a:p>
        </p:txBody>
      </p:sp>
      <p:sp>
        <p:nvSpPr>
          <p:cNvPr id="5" name="Rectangle 4">
            <a:extLst>
              <a:ext uri="{FF2B5EF4-FFF2-40B4-BE49-F238E27FC236}">
                <a16:creationId xmlns:a16="http://schemas.microsoft.com/office/drawing/2014/main" xmlns="" id="{EAA3AB0C-1D88-AC5D-E381-D7B8565589A8}"/>
              </a:ext>
            </a:extLst>
          </p:cNvPr>
          <p:cNvSpPr/>
          <p:nvPr/>
        </p:nvSpPr>
        <p:spPr>
          <a:xfrm>
            <a:off x="0" y="3733800"/>
            <a:ext cx="3568700"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20" name="Picture 8" descr="Best OpenAI Posts - Reddit">
            <a:extLst>
              <a:ext uri="{FF2B5EF4-FFF2-40B4-BE49-F238E27FC236}">
                <a16:creationId xmlns:a16="http://schemas.microsoft.com/office/drawing/2014/main" xmlns="" id="{EA7AFEBE-95C5-652A-8CF2-2D2ADBAB4FE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57245" y="0"/>
            <a:ext cx="5734756" cy="32258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4" descr="Anyscale | Scalable Compute for AI and Python">
            <a:extLst>
              <a:ext uri="{FF2B5EF4-FFF2-40B4-BE49-F238E27FC236}">
                <a16:creationId xmlns:a16="http://schemas.microsoft.com/office/drawing/2014/main" xmlns="" id="{CD14A332-4F5B-44F7-D468-E67F198512E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793376" y="1976717"/>
            <a:ext cx="3442448" cy="923330"/>
          </a:xfrm>
          <a:prstGeom prst="rect">
            <a:avLst/>
          </a:prstGeom>
          <a:noFill/>
        </p:spPr>
        <p:txBody>
          <a:bodyPr wrap="square" rtlCol="0">
            <a:spAutoFit/>
          </a:bodyPr>
          <a:lstStyle/>
          <a:p>
            <a:r>
              <a:rPr lang="en-GB" dirty="0" smtClean="0"/>
              <a:t>Show many goals are be ready</a:t>
            </a:r>
          </a:p>
          <a:p>
            <a:r>
              <a:rPr lang="en-GB" dirty="0" smtClean="0"/>
              <a:t>Chat </a:t>
            </a:r>
            <a:r>
              <a:rPr lang="en-GB" dirty="0" err="1" smtClean="0"/>
              <a:t>gpt</a:t>
            </a:r>
            <a:r>
              <a:rPr lang="en-GB" dirty="0" smtClean="0"/>
              <a:t> also use us chat application in real world</a:t>
            </a:r>
            <a:endParaRPr lang="en-GB" dirty="0"/>
          </a:p>
        </p:txBody>
      </p:sp>
    </p:spTree>
    <p:extLst>
      <p:ext uri="{BB962C8B-B14F-4D97-AF65-F5344CB8AC3E}">
        <p14:creationId xmlns:p14="http://schemas.microsoft.com/office/powerpoint/2010/main" xmlns="" val="917273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753E843E-D685-20EF-CC77-D9862BB0AAF0}"/>
              </a:ext>
            </a:extLst>
          </p:cNvPr>
          <p:cNvSpPr/>
          <p:nvPr/>
        </p:nvSpPr>
        <p:spPr>
          <a:xfrm>
            <a:off x="6705600" y="0"/>
            <a:ext cx="54864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xmlns="" id="{DF846F2A-EA5B-E969-3AEE-1EF93C685138}"/>
              </a:ext>
            </a:extLst>
          </p:cNvPr>
          <p:cNvGrpSpPr/>
          <p:nvPr/>
        </p:nvGrpSpPr>
        <p:grpSpPr>
          <a:xfrm>
            <a:off x="7607300" y="2342406"/>
            <a:ext cx="3848100" cy="2388631"/>
            <a:chOff x="7056718" y="1028700"/>
            <a:chExt cx="3848100" cy="2388631"/>
          </a:xfrm>
        </p:grpSpPr>
        <p:sp>
          <p:nvSpPr>
            <p:cNvPr id="4" name="TextBox 3">
              <a:extLst>
                <a:ext uri="{FF2B5EF4-FFF2-40B4-BE49-F238E27FC236}">
                  <a16:creationId xmlns:a16="http://schemas.microsoft.com/office/drawing/2014/main" xmlns="" id="{FF4A23FD-DE98-B667-1854-BAB9D7218915}"/>
                </a:ext>
              </a:extLst>
            </p:cNvPr>
            <p:cNvSpPr txBox="1"/>
            <p:nvPr/>
          </p:nvSpPr>
          <p:spPr>
            <a:xfrm>
              <a:off x="7056718" y="1028700"/>
              <a:ext cx="3848100" cy="707886"/>
            </a:xfrm>
            <a:prstGeom prst="rect">
              <a:avLst/>
            </a:prstGeom>
            <a:noFill/>
          </p:spPr>
          <p:txBody>
            <a:bodyPr wrap="square" rtlCol="0">
              <a:spAutoFit/>
            </a:bodyPr>
            <a:lstStyle/>
            <a:p>
              <a:pPr algn="r"/>
              <a:r>
                <a:rPr lang="en-US" sz="4000" b="1" dirty="0" smtClean="0">
                  <a:solidFill>
                    <a:schemeClr val="bg1"/>
                  </a:solidFill>
                  <a:latin typeface="MS Reference Sans Serif" panose="020B0604030504040204" pitchFamily="34" charset="0"/>
                </a:rPr>
                <a:t>CHAT APP</a:t>
              </a:r>
              <a:endParaRPr lang="en-US" sz="4000" b="1" dirty="0">
                <a:solidFill>
                  <a:schemeClr val="bg1"/>
                </a:solidFill>
                <a:latin typeface="MS Reference Sans Serif" panose="020B0604030504040204" pitchFamily="34" charset="0"/>
              </a:endParaRPr>
            </a:p>
          </p:txBody>
        </p:sp>
        <p:sp>
          <p:nvSpPr>
            <p:cNvPr id="5" name="TextBox 4">
              <a:extLst>
                <a:ext uri="{FF2B5EF4-FFF2-40B4-BE49-F238E27FC236}">
                  <a16:creationId xmlns:a16="http://schemas.microsoft.com/office/drawing/2014/main" xmlns="" id="{ECAB7298-1745-DAED-8A7E-1698ED362C84}"/>
                </a:ext>
              </a:extLst>
            </p:cNvPr>
            <p:cNvSpPr txBox="1"/>
            <p:nvPr/>
          </p:nvSpPr>
          <p:spPr>
            <a:xfrm>
              <a:off x="7056718" y="2463224"/>
              <a:ext cx="3848100" cy="954107"/>
            </a:xfrm>
            <a:prstGeom prst="rect">
              <a:avLst/>
            </a:prstGeom>
            <a:noFill/>
          </p:spPr>
          <p:txBody>
            <a:bodyPr wrap="square" rtlCol="0">
              <a:spAutoFit/>
            </a:bodyPr>
            <a:lstStyle/>
            <a:p>
              <a:pPr algn="r"/>
              <a:r>
                <a:rPr lang="en-US" sz="1400" dirty="0" smtClean="0">
                  <a:solidFill>
                    <a:schemeClr val="bg1"/>
                  </a:solidFill>
                  <a:latin typeface="MS Reference Sans Serif" panose="020B0604030504040204" pitchFamily="34" charset="0"/>
                </a:rPr>
                <a:t>Chat app is mostly use on people </a:t>
              </a:r>
              <a:r>
                <a:rPr lang="en-US" sz="1400" i="0" dirty="0" smtClean="0">
                  <a:solidFill>
                    <a:schemeClr val="bg1"/>
                  </a:solidFill>
                  <a:effectLst/>
                  <a:latin typeface="MS Reference Sans Serif" panose="020B0604030504040204" pitchFamily="34" charset="0"/>
                </a:rPr>
                <a:t>.its </a:t>
              </a:r>
              <a:r>
                <a:rPr lang="en-US" sz="1400" i="0" dirty="0" err="1" smtClean="0">
                  <a:solidFill>
                    <a:schemeClr val="bg1"/>
                  </a:solidFill>
                  <a:effectLst/>
                  <a:latin typeface="MS Reference Sans Serif" panose="020B0604030504040204" pitchFamily="34" charset="0"/>
                </a:rPr>
                <a:t>develpoped</a:t>
              </a:r>
              <a:r>
                <a:rPr lang="en-US" sz="1400" i="0" dirty="0" smtClean="0">
                  <a:solidFill>
                    <a:schemeClr val="bg1"/>
                  </a:solidFill>
                  <a:effectLst/>
                  <a:latin typeface="MS Reference Sans Serif" panose="020B0604030504040204" pitchFamily="34" charset="0"/>
                </a:rPr>
                <a:t> communication one people to so many people to  develop the </a:t>
              </a:r>
              <a:r>
                <a:rPr lang="en-US" sz="1400" i="0" dirty="0" err="1" smtClean="0">
                  <a:solidFill>
                    <a:schemeClr val="bg1"/>
                  </a:solidFill>
                  <a:effectLst/>
                  <a:latin typeface="MS Reference Sans Serif" panose="020B0604030504040204" pitchFamily="34" charset="0"/>
                </a:rPr>
                <a:t>realtionship</a:t>
              </a:r>
              <a:r>
                <a:rPr lang="en-US" sz="1400" i="0" dirty="0" smtClean="0">
                  <a:solidFill>
                    <a:schemeClr val="bg1"/>
                  </a:solidFill>
                  <a:effectLst/>
                  <a:latin typeface="MS Reference Sans Serif" panose="020B0604030504040204" pitchFamily="34" charset="0"/>
                </a:rPr>
                <a:t> on people</a:t>
              </a:r>
              <a:endParaRPr lang="en-US" sz="1400" dirty="0">
                <a:solidFill>
                  <a:schemeClr val="bg1"/>
                </a:solidFill>
                <a:latin typeface="MS Reference Sans Serif" panose="020B0604030504040204" pitchFamily="34" charset="0"/>
              </a:endParaRPr>
            </a:p>
          </p:txBody>
        </p:sp>
      </p:grpSp>
      <p:grpSp>
        <p:nvGrpSpPr>
          <p:cNvPr id="16" name="Group 15">
            <a:extLst>
              <a:ext uri="{FF2B5EF4-FFF2-40B4-BE49-F238E27FC236}">
                <a16:creationId xmlns:a16="http://schemas.microsoft.com/office/drawing/2014/main" xmlns="" id="{D563C06A-3F3A-B226-61AE-EEA733C8C657}"/>
              </a:ext>
            </a:extLst>
          </p:cNvPr>
          <p:cNvGrpSpPr/>
          <p:nvPr/>
        </p:nvGrpSpPr>
        <p:grpSpPr>
          <a:xfrm>
            <a:off x="406400" y="705795"/>
            <a:ext cx="5952217" cy="5446410"/>
            <a:chOff x="749300" y="908521"/>
            <a:chExt cx="5952217" cy="5446410"/>
          </a:xfrm>
        </p:grpSpPr>
        <p:grpSp>
          <p:nvGrpSpPr>
            <p:cNvPr id="15" name="Group 14">
              <a:extLst>
                <a:ext uri="{FF2B5EF4-FFF2-40B4-BE49-F238E27FC236}">
                  <a16:creationId xmlns:a16="http://schemas.microsoft.com/office/drawing/2014/main" xmlns="" id="{A91200B6-8CEB-3559-D3C2-F3C911065425}"/>
                </a:ext>
              </a:extLst>
            </p:cNvPr>
            <p:cNvGrpSpPr/>
            <p:nvPr/>
          </p:nvGrpSpPr>
          <p:grpSpPr>
            <a:xfrm>
              <a:off x="749300" y="908521"/>
              <a:ext cx="5952217" cy="2111222"/>
              <a:chOff x="749300" y="908521"/>
              <a:chExt cx="5952217" cy="2111222"/>
            </a:xfrm>
          </p:grpSpPr>
          <p:pic>
            <p:nvPicPr>
              <p:cNvPr id="14342" name="Picture 6" descr="Ingredients for Robotics Research">
                <a:extLst>
                  <a:ext uri="{FF2B5EF4-FFF2-40B4-BE49-F238E27FC236}">
                    <a16:creationId xmlns:a16="http://schemas.microsoft.com/office/drawing/2014/main" xmlns="" id="{D4B6DAB8-6446-0E33-A808-64045192BB0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40286" y="908522"/>
                <a:ext cx="1118962" cy="1472094"/>
              </a:xfrm>
              <a:prstGeom prst="rect">
                <a:avLst/>
              </a:prstGeom>
              <a:noFill/>
              <a:effectLst>
                <a:outerShdw blurRad="63500" sx="102000" sy="102000" algn="ctr" rotWithShape="0">
                  <a:prstClr val="black">
                    <a:alpha val="30000"/>
                  </a:prstClr>
                </a:outerShdw>
              </a:effectLst>
              <a:extLst>
                <a:ext uri="{909E8E84-426E-40DD-AFC4-6F175D3DCCD1}">
                  <a14:hiddenFill xmlns:a14="http://schemas.microsoft.com/office/drawing/2010/main" xmlns="">
                    <a:solidFill>
                      <a:srgbClr val="FFFFFF"/>
                    </a:solidFill>
                  </a14:hiddenFill>
                </a:ext>
              </a:extLst>
            </p:spPr>
          </p:pic>
          <p:pic>
            <p:nvPicPr>
              <p:cNvPr id="14340" name="Picture 4" descr="Generative Models">
                <a:extLst>
                  <a:ext uri="{FF2B5EF4-FFF2-40B4-BE49-F238E27FC236}">
                    <a16:creationId xmlns:a16="http://schemas.microsoft.com/office/drawing/2014/main" xmlns="" id="{74F4268B-C0B7-FB83-1A30-412956648F63}"/>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05504" y="908521"/>
                <a:ext cx="1102523" cy="1472094"/>
              </a:xfrm>
              <a:prstGeom prst="rect">
                <a:avLst/>
              </a:prstGeom>
              <a:effectLst>
                <a:outerShdw blurRad="63500" sx="102000" sy="102000" algn="ctr" rotWithShape="0">
                  <a:prstClr val="black">
                    <a:alpha val="30000"/>
                  </a:prstClr>
                </a:outerShdw>
              </a:effectLst>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xmlns="" id="{17F09338-2399-DCCC-F115-995537C46F36}"/>
                  </a:ext>
                </a:extLst>
              </p:cNvPr>
              <p:cNvSpPr txBox="1"/>
              <p:nvPr/>
            </p:nvSpPr>
            <p:spPr>
              <a:xfrm>
                <a:off x="749300" y="2527300"/>
                <a:ext cx="2410994" cy="492443"/>
              </a:xfrm>
              <a:prstGeom prst="rect">
                <a:avLst/>
              </a:prstGeom>
              <a:noFill/>
            </p:spPr>
            <p:txBody>
              <a:bodyPr wrap="square" rtlCol="0">
                <a:spAutoFit/>
              </a:bodyPr>
              <a:lstStyle/>
              <a:p>
                <a:pPr algn="ctr" fontAlgn="base"/>
                <a:r>
                  <a:rPr lang="da-DK" sz="1400" b="1" dirty="0">
                    <a:latin typeface="MS Reference Sans Serif" panose="020B0604030504040204" pitchFamily="34" charset="0"/>
                  </a:rPr>
                  <a:t>Generative Models</a:t>
                </a:r>
              </a:p>
              <a:p>
                <a:pPr algn="ctr" fontAlgn="base"/>
                <a:endParaRPr lang="da-DK" sz="1100" dirty="0">
                  <a:latin typeface="MS Reference Sans Serif" panose="020B0604030504040204" pitchFamily="34" charset="0"/>
                </a:endParaRPr>
              </a:p>
            </p:txBody>
          </p:sp>
          <p:sp>
            <p:nvSpPr>
              <p:cNvPr id="7" name="TextBox 6">
                <a:extLst>
                  <a:ext uri="{FF2B5EF4-FFF2-40B4-BE49-F238E27FC236}">
                    <a16:creationId xmlns:a16="http://schemas.microsoft.com/office/drawing/2014/main" xmlns="" id="{E36D4253-FD96-A4C0-13F1-51D88864C8C9}"/>
                  </a:ext>
                </a:extLst>
              </p:cNvPr>
              <p:cNvSpPr txBox="1"/>
              <p:nvPr/>
            </p:nvSpPr>
            <p:spPr>
              <a:xfrm>
                <a:off x="4098017" y="2527300"/>
                <a:ext cx="2603500" cy="307777"/>
              </a:xfrm>
              <a:prstGeom prst="rect">
                <a:avLst/>
              </a:prstGeom>
              <a:noFill/>
            </p:spPr>
            <p:txBody>
              <a:bodyPr wrap="square" rtlCol="0">
                <a:spAutoFit/>
              </a:bodyPr>
              <a:lstStyle/>
              <a:p>
                <a:pPr algn="ctr" fontAlgn="base"/>
                <a:r>
                  <a:rPr lang="en-US" sz="1400" b="1" i="0" u="none" strike="noStrike" dirty="0">
                    <a:effectLst/>
                    <a:latin typeface="MS Reference Sans Serif" panose="020B0604030504040204" pitchFamily="34" charset="0"/>
                  </a:rPr>
                  <a:t>Ingredients for Robotics </a:t>
                </a:r>
              </a:p>
            </p:txBody>
          </p:sp>
        </p:grpSp>
        <p:grpSp>
          <p:nvGrpSpPr>
            <p:cNvPr id="14" name="Group 13">
              <a:extLst>
                <a:ext uri="{FF2B5EF4-FFF2-40B4-BE49-F238E27FC236}">
                  <a16:creationId xmlns:a16="http://schemas.microsoft.com/office/drawing/2014/main" xmlns="" id="{5D615C12-2844-7D85-2BAE-1BC667CE1596}"/>
                </a:ext>
              </a:extLst>
            </p:cNvPr>
            <p:cNvGrpSpPr/>
            <p:nvPr/>
          </p:nvGrpSpPr>
          <p:grpSpPr>
            <a:xfrm>
              <a:off x="749300" y="4046845"/>
              <a:ext cx="5952217" cy="2308086"/>
              <a:chOff x="749300" y="3665845"/>
              <a:chExt cx="5952217" cy="2308086"/>
            </a:xfrm>
          </p:grpSpPr>
          <p:sp>
            <p:nvSpPr>
              <p:cNvPr id="8" name="TextBox 7">
                <a:extLst>
                  <a:ext uri="{FF2B5EF4-FFF2-40B4-BE49-F238E27FC236}">
                    <a16:creationId xmlns:a16="http://schemas.microsoft.com/office/drawing/2014/main" xmlns="" id="{3EBC3A03-E1E1-0BF8-FC21-3471B09EE5DF}"/>
                  </a:ext>
                </a:extLst>
              </p:cNvPr>
              <p:cNvSpPr txBox="1"/>
              <p:nvPr/>
            </p:nvSpPr>
            <p:spPr>
              <a:xfrm>
                <a:off x="749300" y="5266045"/>
                <a:ext cx="2603500" cy="477054"/>
              </a:xfrm>
              <a:prstGeom prst="rect">
                <a:avLst/>
              </a:prstGeom>
              <a:noFill/>
            </p:spPr>
            <p:txBody>
              <a:bodyPr wrap="square" rtlCol="0">
                <a:spAutoFit/>
              </a:bodyPr>
              <a:lstStyle/>
              <a:p>
                <a:pPr algn="ctr" fontAlgn="base"/>
                <a:r>
                  <a:rPr lang="en-US" sz="1400" b="1" i="0" u="none" strike="noStrike" dirty="0">
                    <a:effectLst/>
                    <a:latin typeface="MS Reference Sans Serif" panose="020B0604030504040204" pitchFamily="34" charset="0"/>
                  </a:rPr>
                  <a:t>Solving Rubik’s Cube </a:t>
                </a:r>
                <a:r>
                  <a:rPr lang="en-US" sz="1400" b="1" i="0" u="none" strike="noStrike" dirty="0" smtClean="0">
                    <a:effectLst/>
                    <a:latin typeface="MS Reference Sans Serif" panose="020B0604030504040204" pitchFamily="34" charset="0"/>
                  </a:rPr>
                  <a:t>with</a:t>
                </a:r>
                <a:endParaRPr lang="en-US" sz="1400" b="1" i="0" u="none" strike="noStrike" dirty="0">
                  <a:effectLst/>
                  <a:latin typeface="MS Reference Sans Serif" panose="020B0604030504040204" pitchFamily="34" charset="0"/>
                </a:endParaRPr>
              </a:p>
              <a:p>
                <a:pPr algn="ctr" fontAlgn="base"/>
                <a:endParaRPr lang="en-US" sz="1100" b="0" i="0" u="none" strike="noStrike" dirty="0">
                  <a:effectLst/>
                  <a:latin typeface="MS Reference Sans Serif" panose="020B0604030504040204" pitchFamily="34" charset="0"/>
                  <a:hlinkClick r:id="rId4"/>
                </a:endParaRPr>
              </a:p>
            </p:txBody>
          </p:sp>
          <p:sp>
            <p:nvSpPr>
              <p:cNvPr id="9" name="TextBox 8">
                <a:extLst>
                  <a:ext uri="{FF2B5EF4-FFF2-40B4-BE49-F238E27FC236}">
                    <a16:creationId xmlns:a16="http://schemas.microsoft.com/office/drawing/2014/main" xmlns="" id="{AE3DF29D-1766-A7FF-C3C4-B63082C6655B}"/>
                  </a:ext>
                </a:extLst>
              </p:cNvPr>
              <p:cNvSpPr txBox="1"/>
              <p:nvPr/>
            </p:nvSpPr>
            <p:spPr>
              <a:xfrm>
                <a:off x="4098017" y="5266045"/>
                <a:ext cx="2603500" cy="707886"/>
              </a:xfrm>
              <a:prstGeom prst="rect">
                <a:avLst/>
              </a:prstGeom>
              <a:noFill/>
            </p:spPr>
            <p:txBody>
              <a:bodyPr wrap="square" rtlCol="0">
                <a:spAutoFit/>
              </a:bodyPr>
              <a:lstStyle/>
              <a:p>
                <a:pPr algn="ctr" fontAlgn="base"/>
                <a:r>
                  <a:rPr lang="en-US" sz="1400" b="1" i="0" u="none" strike="noStrike" dirty="0">
                    <a:effectLst/>
                    <a:latin typeface="MS Reference Sans Serif" panose="020B0604030504040204" pitchFamily="34" charset="0"/>
                  </a:rPr>
                  <a:t>Multimodal Neurons in Artificial Neural Networks</a:t>
                </a:r>
              </a:p>
              <a:p>
                <a:pPr algn="ctr" fontAlgn="base"/>
                <a:endParaRPr lang="en-US" sz="1100" b="0" i="0" u="none" strike="noStrike" dirty="0">
                  <a:effectLst/>
                  <a:latin typeface="MS Reference Sans Serif" panose="020B0604030504040204" pitchFamily="34" charset="0"/>
                  <a:hlinkClick r:id="rId5"/>
                </a:endParaRPr>
              </a:p>
            </p:txBody>
          </p:sp>
          <p:pic>
            <p:nvPicPr>
              <p:cNvPr id="12" name="Picture 2" descr="Solving Rubik’s Cube with a Robot Hand">
                <a:extLst>
                  <a:ext uri="{FF2B5EF4-FFF2-40B4-BE49-F238E27FC236}">
                    <a16:creationId xmlns:a16="http://schemas.microsoft.com/office/drawing/2014/main" xmlns="" id="{08B30247-EFB1-0841-891D-AD277A55B8D1}"/>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401567" y="3665845"/>
                <a:ext cx="1106460" cy="1472094"/>
              </a:xfrm>
              <a:prstGeom prst="rect">
                <a:avLst/>
              </a:prstGeom>
              <a:effectLst>
                <a:outerShdw blurRad="63500" sx="102000" sy="102000" algn="ctr" rotWithShape="0">
                  <a:prstClr val="black">
                    <a:alpha val="30000"/>
                  </a:prstClr>
                </a:outerShdw>
              </a:effectLst>
              <a:extLst>
                <a:ext uri="{909E8E84-426E-40DD-AFC4-6F175D3DCCD1}">
                  <a14:hiddenFill xmlns:a14="http://schemas.microsoft.com/office/drawing/2010/main" xmlns="">
                    <a:solidFill>
                      <a:srgbClr val="FFFFFF"/>
                    </a:solidFill>
                  </a14:hiddenFill>
                </a:ext>
              </a:extLst>
            </p:spPr>
          </p:pic>
          <p:pic>
            <p:nvPicPr>
              <p:cNvPr id="13" name="Picture 12">
                <a:extLst>
                  <a:ext uri="{FF2B5EF4-FFF2-40B4-BE49-F238E27FC236}">
                    <a16:creationId xmlns:a16="http://schemas.microsoft.com/office/drawing/2014/main" xmlns="" id="{A10AC279-7054-EF6B-45D6-07F7FF02F596}"/>
                  </a:ext>
                </a:extLst>
              </p:cNvPr>
              <p:cNvPicPr>
                <a:picLocks noChangeAspect="1"/>
              </p:cNvPicPr>
              <p:nvPr/>
            </p:nvPicPr>
            <p:blipFill rotWithShape="1">
              <a:blip r:embed="rId7" cstate="print"/>
              <a:srcRect l="2886" t="6149"/>
              <a:stretch/>
            </p:blipFill>
            <p:spPr>
              <a:xfrm>
                <a:off x="4852788" y="3665845"/>
                <a:ext cx="1106460" cy="1472094"/>
              </a:xfrm>
              <a:prstGeom prst="rect">
                <a:avLst/>
              </a:prstGeom>
              <a:effectLst>
                <a:outerShdw blurRad="63500" sx="102000" sy="102000" algn="ctr" rotWithShape="0">
                  <a:prstClr val="black">
                    <a:alpha val="30000"/>
                  </a:prstClr>
                </a:outerShdw>
              </a:effectLst>
            </p:spPr>
          </p:pic>
        </p:grpSp>
      </p:grpSp>
      <p:pic>
        <p:nvPicPr>
          <p:cNvPr id="18" name="Picture 4" descr="Anyscale | Scalable Compute for AI and Python">
            <a:extLst>
              <a:ext uri="{FF2B5EF4-FFF2-40B4-BE49-F238E27FC236}">
                <a16:creationId xmlns:a16="http://schemas.microsoft.com/office/drawing/2014/main" xmlns="" id="{1A23C3F6-5A3E-5EDB-A59E-9EFFAF2DA9BC}"/>
              </a:ext>
            </a:extLst>
          </p:cNvPr>
          <p:cNvPicPr>
            <a:picLocks noChangeAspect="1" noChangeArrowheads="1"/>
          </p:cNvPicPr>
          <p:nvPr/>
        </p:nvPicPr>
        <p:blipFill>
          <a:blip r:embed="rId8" cstate="print">
            <a:extLst>
              <a:ext uri="{BEBA8EAE-BF5A-486C-A8C5-ECC9F3942E4B}">
                <a14:imgProps xmlns:a14="http://schemas.microsoft.com/office/drawing/2010/main" xmlns="">
                  <a14:imgLayer r:embed="rId10">
                    <a14:imgEffect>
                      <a14:brightnessContrast bright="100000"/>
                    </a14:imgEffect>
                  </a14:imgLayer>
                </a14:imgProps>
              </a:ext>
              <a:ext uri="{28A0092B-C50C-407E-A947-70E740481C1C}">
                <a14:useLocalDpi xmlns:a14="http://schemas.microsoft.com/office/drawing/2010/main" xmlns=""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6997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6BFFA8FE-6888-6703-9C8B-CC4F45BFEF5D}"/>
              </a:ext>
            </a:extLst>
          </p:cNvPr>
          <p:cNvSpPr/>
          <p:nvPr/>
        </p:nvSpPr>
        <p:spPr>
          <a:xfrm>
            <a:off x="0" y="0"/>
            <a:ext cx="6162672" cy="23852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pic>
        <p:nvPicPr>
          <p:cNvPr id="18436" name="Picture 4" descr="Who owns OpenAI ChatGPT and when did it launch?">
            <a:extLst>
              <a:ext uri="{FF2B5EF4-FFF2-40B4-BE49-F238E27FC236}">
                <a16:creationId xmlns:a16="http://schemas.microsoft.com/office/drawing/2014/main" xmlns="" id="{510DA3FE-6271-A29B-C7F3-FFEB9183A5CF}"/>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496" t="23817" b="12980"/>
          <a:stretch/>
        </p:blipFill>
        <p:spPr bwMode="auto">
          <a:xfrm>
            <a:off x="6085115" y="0"/>
            <a:ext cx="6106886" cy="2385268"/>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a:extLst>
              <a:ext uri="{FF2B5EF4-FFF2-40B4-BE49-F238E27FC236}">
                <a16:creationId xmlns:a16="http://schemas.microsoft.com/office/drawing/2014/main" xmlns="" id="{69E66AF8-21A5-0D16-C0FC-467E75B03FC2}"/>
              </a:ext>
            </a:extLst>
          </p:cNvPr>
          <p:cNvSpPr/>
          <p:nvPr/>
        </p:nvSpPr>
        <p:spPr>
          <a:xfrm>
            <a:off x="6162674" y="0"/>
            <a:ext cx="6029325" cy="2385268"/>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 name="TextBox 4">
            <a:extLst>
              <a:ext uri="{FF2B5EF4-FFF2-40B4-BE49-F238E27FC236}">
                <a16:creationId xmlns:a16="http://schemas.microsoft.com/office/drawing/2014/main" xmlns="" id="{B675FAC3-73D5-DD85-D379-41787C98C78F}"/>
              </a:ext>
            </a:extLst>
          </p:cNvPr>
          <p:cNvSpPr txBox="1"/>
          <p:nvPr/>
        </p:nvSpPr>
        <p:spPr>
          <a:xfrm>
            <a:off x="6716020" y="530915"/>
            <a:ext cx="4855960" cy="1323439"/>
          </a:xfrm>
          <a:prstGeom prst="rect">
            <a:avLst/>
          </a:prstGeom>
          <a:noFill/>
        </p:spPr>
        <p:txBody>
          <a:bodyPr wrap="square" rtlCol="0">
            <a:spAutoFit/>
          </a:bodyPr>
          <a:lstStyle/>
          <a:p>
            <a:pPr algn="r" fontAlgn="base"/>
            <a:r>
              <a:rPr lang="en-US" sz="4000" b="1" i="0" dirty="0">
                <a:solidFill>
                  <a:schemeClr val="bg1"/>
                </a:solidFill>
                <a:effectLst/>
                <a:latin typeface="MS Reference Sans Serif" panose="020B0604030504040204" pitchFamily="34" charset="0"/>
              </a:rPr>
              <a:t>Built With </a:t>
            </a:r>
            <a:r>
              <a:rPr lang="en-US" sz="4000" b="1" dirty="0" smtClean="0">
                <a:solidFill>
                  <a:schemeClr val="bg1"/>
                </a:solidFill>
                <a:latin typeface="MS Reference Sans Serif" panose="020B0604030504040204" pitchFamily="34" charset="0"/>
              </a:rPr>
              <a:t>chat application</a:t>
            </a:r>
            <a:endParaRPr lang="en-US" sz="4000" b="1" i="0" dirty="0">
              <a:solidFill>
                <a:schemeClr val="bg1"/>
              </a:solidFill>
              <a:effectLst/>
              <a:latin typeface="MS Reference Sans Serif" panose="020B0604030504040204" pitchFamily="34" charset="0"/>
            </a:endParaRPr>
          </a:p>
        </p:txBody>
      </p:sp>
      <p:sp>
        <p:nvSpPr>
          <p:cNvPr id="6" name="TextBox 5">
            <a:extLst>
              <a:ext uri="{FF2B5EF4-FFF2-40B4-BE49-F238E27FC236}">
                <a16:creationId xmlns:a16="http://schemas.microsoft.com/office/drawing/2014/main" xmlns="" id="{E113DDDE-88A2-E50C-AF26-0AD01383A65F}"/>
              </a:ext>
            </a:extLst>
          </p:cNvPr>
          <p:cNvSpPr txBox="1"/>
          <p:nvPr/>
        </p:nvSpPr>
        <p:spPr>
          <a:xfrm>
            <a:off x="754743" y="701841"/>
            <a:ext cx="4721237" cy="954107"/>
          </a:xfrm>
          <a:prstGeom prst="rect">
            <a:avLst/>
          </a:prstGeom>
          <a:noFill/>
        </p:spPr>
        <p:txBody>
          <a:bodyPr wrap="square" rtlCol="0">
            <a:spAutoFit/>
          </a:bodyPr>
          <a:lstStyle/>
          <a:p>
            <a:pPr algn="just"/>
            <a:r>
              <a:rPr lang="en-US" sz="1400" b="0" i="0" dirty="0">
                <a:solidFill>
                  <a:schemeClr val="bg1"/>
                </a:solidFill>
                <a:effectLst/>
                <a:latin typeface="MS Reference Sans Serif" panose="020B0604030504040204" pitchFamily="34" charset="0"/>
              </a:rPr>
              <a:t>Our </a:t>
            </a:r>
            <a:r>
              <a:rPr lang="en-US" sz="1400" dirty="0" smtClean="0">
                <a:solidFill>
                  <a:schemeClr val="bg1"/>
                </a:solidFill>
                <a:latin typeface="MS Reference Sans Serif" panose="020B0604030504040204" pitchFamily="34" charset="0"/>
              </a:rPr>
              <a:t>chat application </a:t>
            </a:r>
            <a:r>
              <a:rPr lang="en-US" sz="1400" b="0" i="0" dirty="0" smtClean="0">
                <a:solidFill>
                  <a:schemeClr val="bg1"/>
                </a:solidFill>
                <a:effectLst/>
                <a:latin typeface="MS Reference Sans Serif" panose="020B0604030504040204" pitchFamily="34" charset="0"/>
              </a:rPr>
              <a:t>has </a:t>
            </a:r>
            <a:r>
              <a:rPr lang="en-US" sz="1400" b="0" i="0" dirty="0">
                <a:solidFill>
                  <a:schemeClr val="bg1"/>
                </a:solidFill>
                <a:effectLst/>
                <a:latin typeface="MS Reference Sans Serif" panose="020B0604030504040204" pitchFamily="34" charset="0"/>
              </a:rPr>
              <a:t>been deployed in thousands of applications with tasks ranging from helping people learn new languages to solving complex classification problems.</a:t>
            </a:r>
            <a:endParaRPr lang="en-US" sz="1400" dirty="0">
              <a:solidFill>
                <a:schemeClr val="bg1"/>
              </a:solidFill>
              <a:latin typeface="MS Reference Sans Serif" panose="020B0604030504040204" pitchFamily="34" charset="0"/>
            </a:endParaRPr>
          </a:p>
        </p:txBody>
      </p:sp>
      <p:grpSp>
        <p:nvGrpSpPr>
          <p:cNvPr id="18" name="Group 17">
            <a:extLst>
              <a:ext uri="{FF2B5EF4-FFF2-40B4-BE49-F238E27FC236}">
                <a16:creationId xmlns:a16="http://schemas.microsoft.com/office/drawing/2014/main" xmlns="" id="{1A6F237B-8AD6-200F-5477-F9F048E7457D}"/>
              </a:ext>
            </a:extLst>
          </p:cNvPr>
          <p:cNvGrpSpPr/>
          <p:nvPr/>
        </p:nvGrpSpPr>
        <p:grpSpPr>
          <a:xfrm>
            <a:off x="273704" y="3221117"/>
            <a:ext cx="11645024" cy="2912217"/>
            <a:chOff x="273704" y="3221117"/>
            <a:chExt cx="11645024" cy="2912217"/>
          </a:xfrm>
        </p:grpSpPr>
        <p:cxnSp>
          <p:nvCxnSpPr>
            <p:cNvPr id="8" name="Straight Connector 7">
              <a:extLst>
                <a:ext uri="{FF2B5EF4-FFF2-40B4-BE49-F238E27FC236}">
                  <a16:creationId xmlns:a16="http://schemas.microsoft.com/office/drawing/2014/main" xmlns="" id="{CB3ABA20-74DA-3B03-1A1B-327F88CD438E}"/>
                </a:ext>
              </a:extLst>
            </p:cNvPr>
            <p:cNvCxnSpPr>
              <a:cxnSpLocks/>
            </p:cNvCxnSpPr>
            <p:nvPr/>
          </p:nvCxnSpPr>
          <p:spPr>
            <a:xfrm rot="16200000">
              <a:off x="4629006" y="4677226"/>
              <a:ext cx="29122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FCCF1A58-3AAD-4F7B-9CAA-6971523E4A4F}"/>
                </a:ext>
              </a:extLst>
            </p:cNvPr>
            <p:cNvCxnSpPr>
              <a:cxnSpLocks/>
            </p:cNvCxnSpPr>
            <p:nvPr/>
          </p:nvCxnSpPr>
          <p:spPr>
            <a:xfrm rot="16200000">
              <a:off x="7671563" y="4677225"/>
              <a:ext cx="29122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DF1C7F6A-D416-F452-F6EB-306AB7980F69}"/>
                </a:ext>
              </a:extLst>
            </p:cNvPr>
            <p:cNvCxnSpPr>
              <a:cxnSpLocks/>
            </p:cNvCxnSpPr>
            <p:nvPr/>
          </p:nvCxnSpPr>
          <p:spPr>
            <a:xfrm rot="16200000">
              <a:off x="1586449" y="4677225"/>
              <a:ext cx="2912216"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xmlns="" id="{7B82DF55-F801-8FDA-CF13-2CB2B4F4B862}"/>
                </a:ext>
              </a:extLst>
            </p:cNvPr>
            <p:cNvGrpSpPr/>
            <p:nvPr/>
          </p:nvGrpSpPr>
          <p:grpSpPr>
            <a:xfrm>
              <a:off x="273704" y="3715423"/>
              <a:ext cx="11645024" cy="1738938"/>
              <a:chOff x="273704" y="3845180"/>
              <a:chExt cx="11645024" cy="1738938"/>
            </a:xfrm>
          </p:grpSpPr>
          <p:sp>
            <p:nvSpPr>
              <p:cNvPr id="12" name="TextBox 11">
                <a:extLst>
                  <a:ext uri="{FF2B5EF4-FFF2-40B4-BE49-F238E27FC236}">
                    <a16:creationId xmlns:a16="http://schemas.microsoft.com/office/drawing/2014/main" xmlns="" id="{066BF0BA-6012-DFDB-43EC-7FFFFFEE7B35}"/>
                  </a:ext>
                </a:extLst>
              </p:cNvPr>
              <p:cNvSpPr txBox="1"/>
              <p:nvPr/>
            </p:nvSpPr>
            <p:spPr>
              <a:xfrm>
                <a:off x="273704" y="3845180"/>
                <a:ext cx="2537057" cy="1738938"/>
              </a:xfrm>
              <a:prstGeom prst="rect">
                <a:avLst/>
              </a:prstGeom>
              <a:noFill/>
            </p:spPr>
            <p:txBody>
              <a:bodyPr wrap="square" rtlCol="0">
                <a:spAutoFit/>
              </a:bodyPr>
              <a:lstStyle/>
              <a:p>
                <a:pPr fontAlgn="base"/>
                <a:r>
                  <a:rPr lang="en-US" b="1" i="0" dirty="0">
                    <a:solidFill>
                      <a:srgbClr val="000000"/>
                    </a:solidFill>
                    <a:effectLst/>
                    <a:latin typeface="MS Reference Sans Serif" panose="020B0604030504040204" pitchFamily="34" charset="0"/>
                  </a:rPr>
                  <a:t>GitHub Copilot</a:t>
                </a:r>
              </a:p>
              <a:p>
                <a:pPr>
                  <a:spcBef>
                    <a:spcPts val="600"/>
                  </a:spcBef>
                </a:pPr>
                <a:r>
                  <a:rPr lang="en-US" sz="1200" b="0" i="0" dirty="0">
                    <a:effectLst/>
                    <a:latin typeface="MS Reference Sans Serif" panose="020B0604030504040204" pitchFamily="34" charset="0"/>
                  </a:rPr>
                  <a:t>AI pair programmer that helps you write code faster with less work. Using Codex, GitHub Copilot applies the context in your editor and synthesizes whole lines and even entire functions of code.</a:t>
                </a:r>
                <a:endParaRPr lang="en-US" sz="1100" dirty="0">
                  <a:latin typeface="MS Reference Sans Serif" panose="020B0604030504040204" pitchFamily="34" charset="0"/>
                </a:endParaRPr>
              </a:p>
            </p:txBody>
          </p:sp>
          <p:sp>
            <p:nvSpPr>
              <p:cNvPr id="13" name="TextBox 12">
                <a:extLst>
                  <a:ext uri="{FF2B5EF4-FFF2-40B4-BE49-F238E27FC236}">
                    <a16:creationId xmlns:a16="http://schemas.microsoft.com/office/drawing/2014/main" xmlns="" id="{54B196E5-0780-6921-B6D1-8B75BB59AC0D}"/>
                  </a:ext>
                </a:extLst>
              </p:cNvPr>
              <p:cNvSpPr txBox="1"/>
              <p:nvPr/>
            </p:nvSpPr>
            <p:spPr>
              <a:xfrm>
                <a:off x="9381671" y="3845180"/>
                <a:ext cx="2537057" cy="369332"/>
              </a:xfrm>
              <a:prstGeom prst="rect">
                <a:avLst/>
              </a:prstGeom>
              <a:noFill/>
            </p:spPr>
            <p:txBody>
              <a:bodyPr wrap="square" rtlCol="0">
                <a:spAutoFit/>
              </a:bodyPr>
              <a:lstStyle/>
              <a:p>
                <a:pPr fontAlgn="base"/>
                <a:endParaRPr lang="en-US" b="1" i="0" dirty="0">
                  <a:solidFill>
                    <a:srgbClr val="000000"/>
                  </a:solidFill>
                  <a:effectLst/>
                  <a:latin typeface="MS Reference Sans Serif" panose="020B0604030504040204" pitchFamily="34" charset="0"/>
                </a:endParaRPr>
              </a:p>
            </p:txBody>
          </p:sp>
          <p:sp>
            <p:nvSpPr>
              <p:cNvPr id="14" name="TextBox 13">
                <a:extLst>
                  <a:ext uri="{FF2B5EF4-FFF2-40B4-BE49-F238E27FC236}">
                    <a16:creationId xmlns:a16="http://schemas.microsoft.com/office/drawing/2014/main" xmlns="" id="{5386B416-FC39-5FD5-105A-212CC8F404AB}"/>
                  </a:ext>
                </a:extLst>
              </p:cNvPr>
              <p:cNvSpPr txBox="1"/>
              <p:nvPr/>
            </p:nvSpPr>
            <p:spPr>
              <a:xfrm>
                <a:off x="6345682" y="3845180"/>
                <a:ext cx="2537057" cy="1738938"/>
              </a:xfrm>
              <a:prstGeom prst="rect">
                <a:avLst/>
              </a:prstGeom>
              <a:noFill/>
            </p:spPr>
            <p:txBody>
              <a:bodyPr wrap="square" rtlCol="0">
                <a:spAutoFit/>
              </a:bodyPr>
              <a:lstStyle/>
              <a:p>
                <a:pPr fontAlgn="base"/>
                <a:r>
                  <a:rPr lang="en-US" b="1" i="0" dirty="0">
                    <a:solidFill>
                      <a:srgbClr val="000000"/>
                    </a:solidFill>
                    <a:effectLst/>
                    <a:latin typeface="MS Reference Sans Serif" panose="020B0604030504040204" pitchFamily="34" charset="0"/>
                  </a:rPr>
                  <a:t>Viable</a:t>
                </a:r>
              </a:p>
              <a:p>
                <a:pPr>
                  <a:spcBef>
                    <a:spcPts val="600"/>
                  </a:spcBef>
                </a:pPr>
                <a:r>
                  <a:rPr lang="en-US" sz="1200" b="0" i="0" dirty="0">
                    <a:effectLst/>
                    <a:latin typeface="MS Reference Sans Serif" panose="020B0604030504040204" pitchFamily="34" charset="0"/>
                  </a:rPr>
                  <a:t>Helps businesses better and more quickly understand what customers are telling them by using language models, including </a:t>
                </a:r>
                <a:r>
                  <a:rPr lang="en-US" sz="1200" b="0" i="0" dirty="0" smtClean="0">
                    <a:effectLst/>
                    <a:latin typeface="MS Reference Sans Serif" panose="020B0604030504040204" pitchFamily="34" charset="0"/>
                  </a:rPr>
                  <a:t>to </a:t>
                </a:r>
                <a:r>
                  <a:rPr lang="en-US" sz="1200" b="0" i="0" dirty="0">
                    <a:effectLst/>
                    <a:latin typeface="MS Reference Sans Serif" panose="020B0604030504040204" pitchFamily="34" charset="0"/>
                  </a:rPr>
                  <a:t>analyze customer feedback and generate summaries and insights.</a:t>
                </a:r>
                <a:endParaRPr lang="en-US" sz="1100" dirty="0">
                  <a:latin typeface="MS Reference Sans Serif" panose="020B0604030504040204" pitchFamily="34" charset="0"/>
                </a:endParaRPr>
              </a:p>
            </p:txBody>
          </p:sp>
          <p:sp>
            <p:nvSpPr>
              <p:cNvPr id="15" name="TextBox 14">
                <a:extLst>
                  <a:ext uri="{FF2B5EF4-FFF2-40B4-BE49-F238E27FC236}">
                    <a16:creationId xmlns:a16="http://schemas.microsoft.com/office/drawing/2014/main" xmlns="" id="{498C4659-A627-0589-A456-2F1F093A919B}"/>
                  </a:ext>
                </a:extLst>
              </p:cNvPr>
              <p:cNvSpPr txBox="1"/>
              <p:nvPr/>
            </p:nvSpPr>
            <p:spPr>
              <a:xfrm>
                <a:off x="3309693" y="3845180"/>
                <a:ext cx="2537057" cy="1554272"/>
              </a:xfrm>
              <a:prstGeom prst="rect">
                <a:avLst/>
              </a:prstGeom>
              <a:noFill/>
            </p:spPr>
            <p:txBody>
              <a:bodyPr wrap="square" rtlCol="0">
                <a:spAutoFit/>
              </a:bodyPr>
              <a:lstStyle/>
              <a:p>
                <a:pPr fontAlgn="base"/>
                <a:r>
                  <a:rPr lang="en-US" b="1" i="0" dirty="0">
                    <a:solidFill>
                      <a:srgbClr val="000000"/>
                    </a:solidFill>
                    <a:effectLst/>
                    <a:latin typeface="MS Reference Sans Serif" panose="020B0604030504040204" pitchFamily="34" charset="0"/>
                  </a:rPr>
                  <a:t>Keeper Tax</a:t>
                </a:r>
              </a:p>
              <a:p>
                <a:pPr>
                  <a:spcBef>
                    <a:spcPts val="600"/>
                  </a:spcBef>
                </a:pPr>
                <a:r>
                  <a:rPr lang="en-US" sz="1200" b="0" i="0" dirty="0">
                    <a:effectLst/>
                    <a:latin typeface="MS Reference Sans Serif" panose="020B0604030504040204" pitchFamily="34" charset="0"/>
                  </a:rPr>
                  <a:t>Helps freelancers automatically find tax-deductible expenses by </a:t>
                </a:r>
                <a:r>
                  <a:rPr lang="en-US" sz="1200" b="0" i="0" dirty="0" smtClean="0">
                    <a:effectLst/>
                    <a:latin typeface="MS Reference Sans Serif" panose="020B0604030504040204" pitchFamily="34" charset="0"/>
                  </a:rPr>
                  <a:t>using </a:t>
                </a:r>
                <a:r>
                  <a:rPr lang="en-US" sz="1200" b="0" i="0" dirty="0">
                    <a:effectLst/>
                    <a:latin typeface="MS Reference Sans Serif" panose="020B0604030504040204" pitchFamily="34" charset="0"/>
                  </a:rPr>
                  <a:t>to interpret data from their bank statements into usable transaction information.</a:t>
                </a:r>
                <a:endParaRPr lang="en-US" sz="1100" dirty="0">
                  <a:latin typeface="MS Reference Sans Serif" panose="020B0604030504040204" pitchFamily="34" charset="0"/>
                </a:endParaRPr>
              </a:p>
            </p:txBody>
          </p:sp>
        </p:grpSp>
      </p:grpSp>
      <p:pic>
        <p:nvPicPr>
          <p:cNvPr id="22" name="Picture 21" descr="Anyscale | Scalable Compute for AI and Python">
            <a:extLst>
              <a:ext uri="{FF2B5EF4-FFF2-40B4-BE49-F238E27FC236}">
                <a16:creationId xmlns:a16="http://schemas.microsoft.com/office/drawing/2014/main" xmlns="" id="{EC98BE22-F8C0-E5FD-67C4-37910737045C}"/>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59015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9037A796-BA57-F24E-9542-5EA54288B84B}"/>
              </a:ext>
            </a:extLst>
          </p:cNvPr>
          <p:cNvGrpSpPr/>
          <p:nvPr/>
        </p:nvGrpSpPr>
        <p:grpSpPr>
          <a:xfrm>
            <a:off x="709334" y="639058"/>
            <a:ext cx="5183466" cy="2492990"/>
            <a:chOff x="315634" y="639058"/>
            <a:chExt cx="5183466" cy="2492990"/>
          </a:xfrm>
        </p:grpSpPr>
        <p:sp>
          <p:nvSpPr>
            <p:cNvPr id="3" name="TextBox 2">
              <a:extLst>
                <a:ext uri="{FF2B5EF4-FFF2-40B4-BE49-F238E27FC236}">
                  <a16:creationId xmlns:a16="http://schemas.microsoft.com/office/drawing/2014/main" xmlns="" id="{8C74E41B-EFC6-84E0-7F38-C22691683093}"/>
                </a:ext>
              </a:extLst>
            </p:cNvPr>
            <p:cNvSpPr txBox="1"/>
            <p:nvPr/>
          </p:nvSpPr>
          <p:spPr>
            <a:xfrm>
              <a:off x="315634" y="639058"/>
              <a:ext cx="4527201" cy="1323439"/>
            </a:xfrm>
            <a:prstGeom prst="rect">
              <a:avLst/>
            </a:prstGeom>
            <a:noFill/>
          </p:spPr>
          <p:txBody>
            <a:bodyPr wrap="none" rtlCol="0">
              <a:spAutoFit/>
            </a:bodyPr>
            <a:lstStyle/>
            <a:p>
              <a:r>
                <a:rPr lang="en-US" sz="4000" b="1" dirty="0" smtClean="0">
                  <a:latin typeface="MS Reference Sans Serif" panose="020B0604030504040204" pitchFamily="34" charset="0"/>
                </a:rPr>
                <a:t>Chat application</a:t>
              </a:r>
              <a:r>
                <a:rPr lang="en-US" sz="4000" b="1" i="0" dirty="0" smtClean="0">
                  <a:effectLst/>
                  <a:latin typeface="MS Reference Sans Serif" panose="020B0604030504040204" pitchFamily="34" charset="0"/>
                </a:rPr>
                <a:t> </a:t>
              </a:r>
              <a:endParaRPr lang="en-US" sz="4000" b="1" i="0" dirty="0">
                <a:effectLst/>
                <a:latin typeface="MS Reference Sans Serif" panose="020B0604030504040204" pitchFamily="34" charset="0"/>
              </a:endParaRPr>
            </a:p>
            <a:p>
              <a:r>
                <a:rPr lang="en-US" sz="4000" b="1" dirty="0">
                  <a:latin typeface="MS Reference Sans Serif" panose="020B0604030504040204" pitchFamily="34" charset="0"/>
                </a:rPr>
                <a:t>M</a:t>
              </a:r>
              <a:r>
                <a:rPr lang="en-US" sz="4000" b="1" i="0" dirty="0">
                  <a:effectLst/>
                  <a:latin typeface="MS Reference Sans Serif" panose="020B0604030504040204" pitchFamily="34" charset="0"/>
                </a:rPr>
                <a:t>ission</a:t>
              </a:r>
              <a:endParaRPr lang="en-US" sz="4000" b="1" dirty="0">
                <a:latin typeface="MS Reference Sans Serif" panose="020B0604030504040204" pitchFamily="34" charset="0"/>
              </a:endParaRPr>
            </a:p>
          </p:txBody>
        </p:sp>
        <p:sp>
          <p:nvSpPr>
            <p:cNvPr id="4" name="TextBox 3">
              <a:extLst>
                <a:ext uri="{FF2B5EF4-FFF2-40B4-BE49-F238E27FC236}">
                  <a16:creationId xmlns:a16="http://schemas.microsoft.com/office/drawing/2014/main" xmlns="" id="{0A6142E5-B314-96E5-81D1-6165C70A60B7}"/>
                </a:ext>
              </a:extLst>
            </p:cNvPr>
            <p:cNvSpPr txBox="1"/>
            <p:nvPr/>
          </p:nvSpPr>
          <p:spPr>
            <a:xfrm>
              <a:off x="315634" y="1962497"/>
              <a:ext cx="5183466" cy="1169551"/>
            </a:xfrm>
            <a:prstGeom prst="rect">
              <a:avLst/>
            </a:prstGeom>
            <a:noFill/>
          </p:spPr>
          <p:txBody>
            <a:bodyPr wrap="square" rtlCol="0">
              <a:spAutoFit/>
            </a:bodyPr>
            <a:lstStyle/>
            <a:p>
              <a:pPr algn="just"/>
              <a:r>
                <a:rPr lang="en-US" sz="1400" dirty="0" smtClean="0">
                  <a:latin typeface="MS Reference Sans Serif" panose="020B0604030504040204" pitchFamily="34" charset="0"/>
                </a:rPr>
                <a:t>Chat application</a:t>
              </a:r>
              <a:r>
                <a:rPr lang="en-US" sz="1400" b="0" i="0" dirty="0" smtClean="0">
                  <a:effectLst/>
                  <a:latin typeface="MS Reference Sans Serif" panose="020B0604030504040204" pitchFamily="34" charset="0"/>
                </a:rPr>
                <a:t> </a:t>
              </a:r>
              <a:r>
                <a:rPr lang="en-US" sz="1400" b="0" i="0" dirty="0">
                  <a:effectLst/>
                  <a:latin typeface="MS Reference Sans Serif" panose="020B0604030504040204" pitchFamily="34" charset="0"/>
                </a:rPr>
                <a:t>mission is to ensure that artificial general intelligence (AGI) benefits all of humanity. The company has a strong emphasis on transparency and open research, and they release many of their research papers and models under open-source licenses.</a:t>
              </a:r>
              <a:endParaRPr lang="en-US" sz="1400" dirty="0">
                <a:latin typeface="MS Reference Sans Serif" panose="020B0604030504040204" pitchFamily="34" charset="0"/>
              </a:endParaRPr>
            </a:p>
          </p:txBody>
        </p:sp>
      </p:grpSp>
      <p:sp>
        <p:nvSpPr>
          <p:cNvPr id="10" name="TextBox 9">
            <a:extLst>
              <a:ext uri="{FF2B5EF4-FFF2-40B4-BE49-F238E27FC236}">
                <a16:creationId xmlns:a16="http://schemas.microsoft.com/office/drawing/2014/main" xmlns="" id="{14401BBB-3489-422E-9BE5-42A5286E157D}"/>
              </a:ext>
            </a:extLst>
          </p:cNvPr>
          <p:cNvSpPr txBox="1"/>
          <p:nvPr/>
        </p:nvSpPr>
        <p:spPr>
          <a:xfrm>
            <a:off x="6197600" y="5213697"/>
            <a:ext cx="4889500" cy="738664"/>
          </a:xfrm>
          <a:prstGeom prst="rect">
            <a:avLst/>
          </a:prstGeom>
          <a:noFill/>
        </p:spPr>
        <p:txBody>
          <a:bodyPr wrap="square" rtlCol="0">
            <a:spAutoFit/>
          </a:bodyPr>
          <a:lstStyle/>
          <a:p>
            <a:pPr algn="just"/>
            <a:r>
              <a:rPr lang="en-US" sz="1400" dirty="0" smtClean="0">
                <a:latin typeface="MS Reference Sans Serif" panose="020B0604030504040204" pitchFamily="34" charset="0"/>
              </a:rPr>
              <a:t>Chat application </a:t>
            </a:r>
            <a:r>
              <a:rPr lang="en-US" sz="1400" dirty="0">
                <a:latin typeface="MS Reference Sans Serif" panose="020B0604030504040204" pitchFamily="34" charset="0"/>
              </a:rPr>
              <a:t>also offers a cloud-based platform for developers and researchers to access and use their AI models and tools.</a:t>
            </a:r>
          </a:p>
        </p:txBody>
      </p:sp>
      <p:sp>
        <p:nvSpPr>
          <p:cNvPr id="11" name="Rectangle 10">
            <a:extLst>
              <a:ext uri="{FF2B5EF4-FFF2-40B4-BE49-F238E27FC236}">
                <a16:creationId xmlns:a16="http://schemas.microsoft.com/office/drawing/2014/main" xmlns="" id="{E0EC0DAA-E337-D68E-EF51-C42820458090}"/>
              </a:ext>
            </a:extLst>
          </p:cNvPr>
          <p:cNvSpPr/>
          <p:nvPr/>
        </p:nvSpPr>
        <p:spPr>
          <a:xfrm>
            <a:off x="6667500" y="0"/>
            <a:ext cx="30480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OpenAI: Everything To Know About The Company Behind ChatGPT">
            <a:extLst>
              <a:ext uri="{FF2B5EF4-FFF2-40B4-BE49-F238E27FC236}">
                <a16:creationId xmlns:a16="http://schemas.microsoft.com/office/drawing/2014/main" xmlns="" id="{E29B6AF0-221B-63CB-7F00-5E5545F271A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9334" y="4207411"/>
            <a:ext cx="4718756" cy="2654300"/>
          </a:xfrm>
          <a:prstGeom prst="rect">
            <a:avLst/>
          </a:prstGeom>
          <a:noFill/>
          <a:extLst>
            <a:ext uri="{909E8E84-426E-40DD-AFC4-6F175D3DCCD1}">
              <a14:hiddenFill xmlns:a14="http://schemas.microsoft.com/office/drawing/2010/main" xmlns="">
                <a:solidFill>
                  <a:srgbClr val="FFFFFF"/>
                </a:solidFill>
              </a14:hiddenFill>
            </a:ext>
          </a:extLst>
        </p:spPr>
      </p:pic>
      <p:pic>
        <p:nvPicPr>
          <p:cNvPr id="9222" name="Picture 6" descr="To Compete With Google, OpenAI Seeks Investors–and Profits | WIRED">
            <a:extLst>
              <a:ext uri="{FF2B5EF4-FFF2-40B4-BE49-F238E27FC236}">
                <a16:creationId xmlns:a16="http://schemas.microsoft.com/office/drawing/2014/main" xmlns="" id="{232D5D91-F07F-79E2-7B8A-C8DA180ECD33}"/>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848600" y="1070203"/>
            <a:ext cx="4343400" cy="3257550"/>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4" descr="Anyscale | Scalable Compute for AI and Python">
            <a:extLst>
              <a:ext uri="{FF2B5EF4-FFF2-40B4-BE49-F238E27FC236}">
                <a16:creationId xmlns:a16="http://schemas.microsoft.com/office/drawing/2014/main" xmlns="" id="{90F831ED-21A7-6FAF-06D2-1C7E5E24BE0E}"/>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49403823"/>
      </p:ext>
    </p:extLst>
  </p:cSld>
  <p:clrMapOvr>
    <a:masterClrMapping/>
  </p:clrMapOvr>
</p:sld>
</file>

<file path=ppt/theme/theme1.xml><?xml version="1.0" encoding="utf-8"?>
<a:theme xmlns:a="http://schemas.openxmlformats.org/drawingml/2006/main" name="Office Theme">
  <a:themeElements>
    <a:clrScheme name="Custom 339">
      <a:dk1>
        <a:srgbClr val="000000"/>
      </a:dk1>
      <a:lt1>
        <a:srgbClr val="FFFFFF"/>
      </a:lt1>
      <a:dk2>
        <a:srgbClr val="778495"/>
      </a:dk2>
      <a:lt2>
        <a:srgbClr val="F0F0F0"/>
      </a:lt2>
      <a:accent1>
        <a:srgbClr val="000000"/>
      </a:accent1>
      <a:accent2>
        <a:srgbClr val="5DB6E0"/>
      </a:accent2>
      <a:accent3>
        <a:srgbClr val="FDEBD0"/>
      </a:accent3>
      <a:accent4>
        <a:srgbClr val="F39C12"/>
      </a:accent4>
      <a:accent5>
        <a:srgbClr val="C0392B"/>
      </a:accent5>
      <a:accent6>
        <a:srgbClr val="2C3F50"/>
      </a:accent6>
      <a:hlink>
        <a:srgbClr val="2980B9"/>
      </a:hlink>
      <a:folHlink>
        <a:srgbClr val="BFBFB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777</Words>
  <Application>Microsoft Office PowerPoint</Application>
  <PresentationFormat>Custom</PresentationFormat>
  <Paragraphs>95</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 Solutions</dc:creator>
  <cp:lastModifiedBy>CSE23</cp:lastModifiedBy>
  <cp:revision>143</cp:revision>
  <dcterms:created xsi:type="dcterms:W3CDTF">2023-01-21T08:53:46Z</dcterms:created>
  <dcterms:modified xsi:type="dcterms:W3CDTF">2023-03-30T11:55:51Z</dcterms:modified>
</cp:coreProperties>
</file>