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4" r:id="rId4"/>
  </p:sldMasterIdLst>
  <p:notesMasterIdLst>
    <p:notesMasterId r:id="rId41"/>
  </p:notesMasterIdLst>
  <p:sldIdLst>
    <p:sldId id="294" r:id="rId5"/>
    <p:sldId id="295" r:id="rId6"/>
    <p:sldId id="261" r:id="rId7"/>
    <p:sldId id="297" r:id="rId8"/>
    <p:sldId id="282" r:id="rId9"/>
    <p:sldId id="283" r:id="rId10"/>
    <p:sldId id="262" r:id="rId11"/>
    <p:sldId id="263" r:id="rId12"/>
    <p:sldId id="264" r:id="rId13"/>
    <p:sldId id="274" r:id="rId14"/>
    <p:sldId id="265" r:id="rId15"/>
    <p:sldId id="275" r:id="rId16"/>
    <p:sldId id="266" r:id="rId17"/>
    <p:sldId id="276" r:id="rId18"/>
    <p:sldId id="267" r:id="rId19"/>
    <p:sldId id="277" r:id="rId20"/>
    <p:sldId id="269" r:id="rId21"/>
    <p:sldId id="278" r:id="rId22"/>
    <p:sldId id="268" r:id="rId23"/>
    <p:sldId id="279" r:id="rId24"/>
    <p:sldId id="270" r:id="rId25"/>
    <p:sldId id="280" r:id="rId26"/>
    <p:sldId id="271" r:id="rId27"/>
    <p:sldId id="281" r:id="rId28"/>
    <p:sldId id="272" r:id="rId29"/>
    <p:sldId id="298" r:id="rId30"/>
    <p:sldId id="27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9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9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0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854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2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12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1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62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9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Trading%20Test%20Case%20Document%20(1)%20(1).xls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et's%20Trade(SRS)%20(4)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156941" y="433553"/>
            <a:ext cx="61458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Eras Demi ITC" panose="020B0805030504020804" pitchFamily="34" charset="0"/>
              </a:rPr>
              <a:t>Let’s Trade</a:t>
            </a:r>
          </a:p>
          <a:p>
            <a:r>
              <a:rPr lang="en-US" sz="4400" dirty="0"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latin typeface="Arial Black" panose="020B0A04020102020204" pitchFamily="34" charset="0"/>
              </a:rPr>
              <a:t>					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000" dirty="0" smtClean="0">
                <a:latin typeface="Arial Rounded MT Bold" panose="020F0704030504030204" pitchFamily="34" charset="0"/>
              </a:rPr>
              <a:t>invest to grow money</a:t>
            </a:r>
          </a:p>
          <a:p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1174" y="6173379"/>
            <a:ext cx="457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-TRADING APPLICATION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C:\Users\mohan.mothe\AppData\Local\Microsoft\Windows\INetCache\Content.MSO\5F76A1BD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" y="1997025"/>
            <a:ext cx="3966724" cy="32422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954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37927" y="1633446"/>
            <a:ext cx="545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When User enters valid details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728" y="4295080"/>
            <a:ext cx="499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When User enters Invalid details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867"/>
            <a:ext cx="5561843" cy="28308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44" y="3517371"/>
            <a:ext cx="5440590" cy="275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47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83" y="433553"/>
            <a:ext cx="6021103" cy="4650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Eras Demi ITC" panose="020B0805030504020804" pitchFamily="34" charset="0"/>
              </a:rPr>
              <a:t>Dashboard.java</a:t>
            </a:r>
            <a:endParaRPr lang="en-US" sz="3200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432" y="933593"/>
            <a:ext cx="10018713" cy="5254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After we enter the dashboard, user is able to select the visible options.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(1).Watch Stocks.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(2).Buy/Sell Stocks.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(3).Add/Withdraw </a:t>
            </a:r>
            <a:r>
              <a:rPr lang="en-US" sz="2000" dirty="0">
                <a:latin typeface="Arial Rounded MT Bold" panose="020F0704030504030204" pitchFamily="34" charset="0"/>
              </a:rPr>
              <a:t>funds.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(4).Change </a:t>
            </a:r>
            <a:r>
              <a:rPr lang="en-US" sz="2000" dirty="0">
                <a:latin typeface="Arial Rounded MT Bold" panose="020F0704030504030204" pitchFamily="34" charset="0"/>
              </a:rPr>
              <a:t>PIN.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 (5).Raise </a:t>
            </a:r>
            <a:r>
              <a:rPr lang="en-US" sz="2000" dirty="0">
                <a:latin typeface="Arial Rounded MT Bold" panose="020F0704030504030204" pitchFamily="34" charset="0"/>
              </a:rPr>
              <a:t>the ticket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Enter any key to logout.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809" y="433553"/>
            <a:ext cx="985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ras Demi ITC" panose="020B0805030504020804" pitchFamily="34" charset="0"/>
              </a:rPr>
              <a:t>After Entering Valid details the dashboard is displayed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90" y="1948333"/>
            <a:ext cx="8752416" cy="36071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287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84" y="433553"/>
            <a:ext cx="7249786" cy="8119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WatchStocks.java</a:t>
            </a:r>
            <a:br>
              <a:rPr lang="en-US" dirty="0" smtClean="0">
                <a:latin typeface="Eras Demi ITC" panose="020B0805030504020804" pitchFamily="34" charset="0"/>
              </a:rPr>
            </a:b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1111"/>
            <a:ext cx="10018713" cy="47900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By entering key 1 in the dashboard user is able to watch stocks from the below 5 visible companies.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(1) Hcl </a:t>
            </a:r>
            <a:r>
              <a:rPr lang="en-US" sz="2000" dirty="0">
                <a:latin typeface="Arial Rounded MT Bold" panose="020F0704030504030204" pitchFamily="34" charset="0"/>
              </a:rPr>
              <a:t>Technologies Limited.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(</a:t>
            </a:r>
            <a:r>
              <a:rPr lang="en-US" sz="2000" dirty="0" smtClean="0">
                <a:latin typeface="Arial Rounded MT Bold" panose="020F0704030504030204" pitchFamily="34" charset="0"/>
              </a:rPr>
              <a:t>2) Burger </a:t>
            </a:r>
            <a:r>
              <a:rPr lang="en-US" sz="2000" dirty="0">
                <a:latin typeface="Arial Rounded MT Bold" panose="020F0704030504030204" pitchFamily="34" charset="0"/>
              </a:rPr>
              <a:t>King India Ltd.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(3) Kotak </a:t>
            </a:r>
            <a:r>
              <a:rPr lang="en-US" sz="2000" dirty="0">
                <a:latin typeface="Arial Rounded MT Bold" panose="020F0704030504030204" pitchFamily="34" charset="0"/>
              </a:rPr>
              <a:t>Mahindra Bank Limited.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(4)Tata </a:t>
            </a:r>
            <a:r>
              <a:rPr lang="en-US" sz="2000" dirty="0">
                <a:latin typeface="Arial Rounded MT Bold" panose="020F0704030504030204" pitchFamily="34" charset="0"/>
              </a:rPr>
              <a:t>Consultancy Services Limited.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(5) Hdfc </a:t>
            </a:r>
            <a:r>
              <a:rPr lang="en-US" sz="2000" dirty="0">
                <a:latin typeface="Arial Rounded MT Bold" panose="020F0704030504030204" pitchFamily="34" charset="0"/>
              </a:rPr>
              <a:t>Bank Limited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6597" y="1002544"/>
            <a:ext cx="436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After Opening Watch Stocks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84" y="216777"/>
            <a:ext cx="5345113" cy="6412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325" y="433554"/>
            <a:ext cx="6855648" cy="59120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Eras Demi ITC" panose="020B0805030504020804" pitchFamily="34" charset="0"/>
              </a:rPr>
              <a:t>BuyOrSellStock.java</a:t>
            </a:r>
            <a:endParaRPr lang="en-US" sz="3600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138" y="1615964"/>
            <a:ext cx="8621387" cy="33344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By </a:t>
            </a:r>
            <a:r>
              <a:rPr lang="en-US" sz="2000" dirty="0" smtClean="0">
                <a:latin typeface="Arial Rounded MT Bold" panose="020F0704030504030204" pitchFamily="34" charset="0"/>
              </a:rPr>
              <a:t>entering </a:t>
            </a:r>
            <a:r>
              <a:rPr lang="en-US" sz="2000" dirty="0">
                <a:latin typeface="Arial Rounded MT Bold" panose="020F0704030504030204" pitchFamily="34" charset="0"/>
              </a:rPr>
              <a:t>key </a:t>
            </a:r>
            <a:r>
              <a:rPr lang="en-US" sz="2000" dirty="0" smtClean="0">
                <a:latin typeface="Arial Rounded MT Bold" panose="020F0704030504030204" pitchFamily="34" charset="0"/>
              </a:rPr>
              <a:t>2 </a:t>
            </a:r>
            <a:r>
              <a:rPr lang="en-US" sz="2000" dirty="0">
                <a:latin typeface="Arial Rounded MT Bold" panose="020F0704030504030204" pitchFamily="34" charset="0"/>
              </a:rPr>
              <a:t>in the dashboard user is able to </a:t>
            </a:r>
            <a:r>
              <a:rPr lang="en-US" sz="2000" dirty="0" smtClean="0">
                <a:latin typeface="Arial Rounded MT Bold" panose="020F0704030504030204" pitchFamily="34" charset="0"/>
              </a:rPr>
              <a:t>BuyOrSellStock from the available shares.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After selecting the shares the below 2 options will be displayed.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(1) Buy stock trading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(2) Sell stock trading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1553" y="1516119"/>
            <a:ext cx="520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Entering Valid and Invalid details  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53" y="3132667"/>
            <a:ext cx="4902730" cy="3166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42" y="538301"/>
            <a:ext cx="5064125" cy="614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056" y="433553"/>
            <a:ext cx="8534675" cy="9301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AddWithDrawFunds.java</a:t>
            </a:r>
            <a:br>
              <a:rPr lang="en-US" dirty="0" smtClean="0">
                <a:latin typeface="Eras Demi ITC" panose="020B0805030504020804" pitchFamily="34" charset="0"/>
              </a:rPr>
            </a:b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193" y="1185040"/>
            <a:ext cx="8755394" cy="45851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By entering key </a:t>
            </a:r>
            <a:r>
              <a:rPr lang="en-US" sz="2000" dirty="0" smtClean="0">
                <a:latin typeface="Arial Rounded MT Bold" panose="020F0704030504030204" pitchFamily="34" charset="0"/>
              </a:rPr>
              <a:t>3 </a:t>
            </a:r>
            <a:r>
              <a:rPr lang="en-US" sz="2000" dirty="0">
                <a:latin typeface="Arial Rounded MT Bold" panose="020F0704030504030204" pitchFamily="34" charset="0"/>
              </a:rPr>
              <a:t>in the dashboard user is able </a:t>
            </a:r>
            <a:r>
              <a:rPr lang="en-US" sz="2000" dirty="0" smtClean="0">
                <a:latin typeface="Arial Rounded MT Bold" panose="020F0704030504030204" pitchFamily="34" charset="0"/>
              </a:rPr>
              <a:t>to Add or withdraw funds.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(1) Add funds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(2) Withdraw funds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After selecting from the above options the user has to enter the related details.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If the user enters the wrong option the error message will be displayed as “Invalid input. Try again”.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0722" y="417390"/>
            <a:ext cx="483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Adding and Withdrawing Funds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22" y="1091142"/>
            <a:ext cx="4834016" cy="535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004" y="522817"/>
            <a:ext cx="4987395" cy="592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449" y="433553"/>
            <a:ext cx="6059489" cy="3967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PinChange.java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21" y="924909"/>
            <a:ext cx="10018713" cy="4380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By entering key </a:t>
            </a:r>
            <a:r>
              <a:rPr lang="en-US" dirty="0" smtClean="0">
                <a:latin typeface="Arial Rounded MT Bold" panose="020F0704030504030204" pitchFamily="34" charset="0"/>
              </a:rPr>
              <a:t>4 </a:t>
            </a:r>
            <a:r>
              <a:rPr lang="en-US" dirty="0">
                <a:latin typeface="Arial Rounded MT Bold" panose="020F0704030504030204" pitchFamily="34" charset="0"/>
              </a:rPr>
              <a:t>in the dashboard user is able </a:t>
            </a:r>
            <a:r>
              <a:rPr lang="en-US" dirty="0" smtClean="0">
                <a:latin typeface="Arial Rounded MT Bold" panose="020F0704030504030204" pitchFamily="34" charset="0"/>
              </a:rPr>
              <a:t>to change the pin which is already given as demo.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The changed pin is used for the other functionalities as Add or With Draw funds etc.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3416" y="433553"/>
            <a:ext cx="808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Eras Demi ITC" panose="020B0805030504020804" pitchFamily="34" charset="0"/>
              </a:rPr>
              <a:t>Console  based  Trading  Application</a:t>
            </a:r>
            <a:endParaRPr lang="en-US" sz="3200" dirty="0">
              <a:latin typeface="Eras Demi ITC" panose="020B0805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503138" y="3363675"/>
            <a:ext cx="2832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ras Demi ITC" panose="020B0805030504020804" pitchFamily="34" charset="0"/>
              </a:rPr>
              <a:t>Team Members.</a:t>
            </a:r>
          </a:p>
          <a:p>
            <a:endParaRPr lang="en-US" dirty="0">
              <a:latin typeface="Eras Demi ITC" panose="020B08050305040208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-Harshith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-Mohan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-Rohan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-Ravi Teja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-Vishnu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mohan.mothe\AppData\Local\Microsoft\Windows\INetCache\Content.MSO\5F76A1BD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6" y="1742564"/>
            <a:ext cx="3966724" cy="32422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3663" y="433553"/>
            <a:ext cx="260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Changing PIN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6" y="1193744"/>
            <a:ext cx="4573058" cy="5096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033" y="1193744"/>
            <a:ext cx="4855634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4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276" y="354724"/>
            <a:ext cx="5334275" cy="5859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RaiseTicket.java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773"/>
            <a:ext cx="8976111" cy="44984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By entering key </a:t>
            </a:r>
            <a:r>
              <a:rPr lang="en-US" sz="2000" dirty="0" smtClean="0">
                <a:latin typeface="Arial Rounded MT Bold" panose="020F0704030504030204" pitchFamily="34" charset="0"/>
              </a:rPr>
              <a:t>5 </a:t>
            </a:r>
            <a:r>
              <a:rPr lang="en-US" sz="2000" dirty="0">
                <a:latin typeface="Arial Rounded MT Bold" panose="020F0704030504030204" pitchFamily="34" charset="0"/>
              </a:rPr>
              <a:t>in the dashboard user is able to </a:t>
            </a:r>
            <a:r>
              <a:rPr lang="en-US" sz="2000" dirty="0" smtClean="0">
                <a:latin typeface="Arial Rounded MT Bold" panose="020F0704030504030204" pitchFamily="34" charset="0"/>
              </a:rPr>
              <a:t>Raise the ticket.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It helps the users to solve their queries by raising a ticket.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To raise a ticket the user has to enter the below valid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 Rounded MT Bold" panose="020F0704030504030204" pitchFamily="34" charset="0"/>
              </a:rPr>
              <a:t>Enter the Username.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Rounded MT Bold" panose="020F0704030504030204" pitchFamily="34" charset="0"/>
              </a:rPr>
              <a:t>Enter </a:t>
            </a:r>
            <a:r>
              <a:rPr lang="en-US" sz="2000" b="1" dirty="0">
                <a:latin typeface="Arial Rounded MT Bold" panose="020F0704030504030204" pitchFamily="34" charset="0"/>
              </a:rPr>
              <a:t>the PIN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Rounded MT Bold" panose="020F0704030504030204" pitchFamily="34" charset="0"/>
              </a:rPr>
              <a:t>Enter </a:t>
            </a:r>
            <a:r>
              <a:rPr lang="en-US" sz="2000" b="1" dirty="0">
                <a:latin typeface="Arial Rounded MT Bold" panose="020F0704030504030204" pitchFamily="34" charset="0"/>
              </a:rPr>
              <a:t>the Ticket name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Rounded MT Bold" panose="020F0704030504030204" pitchFamily="34" charset="0"/>
              </a:rPr>
              <a:t>Enter </a:t>
            </a:r>
            <a:r>
              <a:rPr lang="en-US" sz="2000" b="1" dirty="0">
                <a:latin typeface="Arial Rounded MT Bold" panose="020F0704030504030204" pitchFamily="34" charset="0"/>
              </a:rPr>
              <a:t>the Ticket description</a:t>
            </a:r>
            <a:endParaRPr lang="en-US" sz="20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37051" y="961411"/>
            <a:ext cx="304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Raise a Ticket 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98" y="949730"/>
            <a:ext cx="4938302" cy="3538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12" y="2964235"/>
            <a:ext cx="4895321" cy="3384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168" y="433552"/>
            <a:ext cx="6035840" cy="68054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Demi ITC" panose="020B0805030504020804" pitchFamily="34" charset="0"/>
              </a:rPr>
              <a:t>BackLogOut.java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254" y="1847192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This class is executed in each and every functionalities of the dashboard for going back to dashboard or logout.</a:t>
            </a:r>
          </a:p>
          <a:p>
            <a:pPr marL="0" indent="0">
              <a:buNone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The user has to enter “b” to return to dashboard.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The user has to enter any key to get logout.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94" y="4795428"/>
            <a:ext cx="5585401" cy="129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41" y="3423106"/>
            <a:ext cx="4650153" cy="137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23" y="2346781"/>
            <a:ext cx="5260463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631" y="1095923"/>
            <a:ext cx="5019608" cy="12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01456" y="433553"/>
            <a:ext cx="1202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After every functionality it ask user  whether go back to dashboard or to Logout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93" y="437573"/>
            <a:ext cx="10490713" cy="20612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DBConnection.java &amp;</a:t>
            </a:r>
            <a:br>
              <a:rPr lang="en-US" dirty="0" smtClean="0">
                <a:latin typeface="Eras Demi ITC" panose="020B0805030504020804" pitchFamily="34" charset="0"/>
              </a:rPr>
            </a:br>
            <a:r>
              <a:rPr lang="en-US" dirty="0" smtClean="0">
                <a:latin typeface="Eras Demi ITC" panose="020B0805030504020804" pitchFamily="34" charset="0"/>
              </a:rPr>
              <a:t>											CheckUser.java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573" y="1501746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DBConnection class is used for establishing the database connection for the log in functionality.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CheckUser class is used to check whether the entered details and database details are same or not.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contains two methods, signup and update PIN where the user can save his credentials.</a:t>
            </a:r>
          </a:p>
          <a:p>
            <a:r>
              <a:rPr lang="en-US" dirty="0" smtClean="0"/>
              <a:t>Next method update PIN where if user wanted change the PIN he can update his new PIN with this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8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55" y="433553"/>
            <a:ext cx="10018713" cy="93016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Eras Demi ITC" panose="020B0805030504020804" pitchFamily="34" charset="0"/>
              </a:rPr>
              <a:t>Concepts Implemented in program</a:t>
            </a:r>
            <a:br>
              <a:rPr lang="en-US" u="sng" dirty="0" smtClean="0">
                <a:latin typeface="Eras Demi ITC" panose="020B0805030504020804" pitchFamily="34" charset="0"/>
              </a:rPr>
            </a:br>
            <a:endParaRPr lang="en-US" u="sng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954" y="1590758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Rounded MT Bold" panose="020F0704030504030204" pitchFamily="34" charset="0"/>
              </a:rPr>
              <a:t>- &gt; Classes &amp; Objects.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Rounded MT Bold" panose="020F0704030504030204" pitchFamily="34" charset="0"/>
              </a:rPr>
              <a:t>-&gt; Inheritance.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Rounded MT Bold" panose="020F0704030504030204" pitchFamily="34" charset="0"/>
              </a:rPr>
              <a:t>-&gt; Exception Handling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Rounded MT Bold" panose="020F0704030504030204" pitchFamily="34" charset="0"/>
              </a:rPr>
              <a:t>-&gt; JDBC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270" y="433554"/>
            <a:ext cx="7418578" cy="30742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Eras Demi ITC" panose="020B0805030504020804" pitchFamily="34" charset="0"/>
              </a:rPr>
              <a:t>Testing Deliverables</a:t>
            </a:r>
            <a:endParaRPr lang="en-US" sz="3600" dirty="0">
              <a:latin typeface="Eras Demi ITC" panose="020B0805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3" y="999715"/>
            <a:ext cx="9672488" cy="551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40041" y="2664601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 Rounded MT Bold" panose="020F0704030504030204" pitchFamily="34" charset="0"/>
              </a:rPr>
              <a:t>Click  here:</a:t>
            </a:r>
          </a:p>
        </p:txBody>
      </p:sp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841" y="2926211"/>
            <a:ext cx="494117" cy="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77" y="433553"/>
            <a:ext cx="10018713" cy="793128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Eras Demi ITC" panose="020B0805030504020804" pitchFamily="34" charset="0"/>
              </a:rPr>
              <a:t>Swag Labs Demo E-commerce Application</a:t>
            </a:r>
            <a:endParaRPr lang="en-US" u="sng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79" y="3468414"/>
            <a:ext cx="10018713" cy="1037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Testing of swag labs demo e-commerce application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442" y="433553"/>
            <a:ext cx="10726082" cy="12032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Eras Demi ITC" panose="020B0805030504020804" pitchFamily="34" charset="0"/>
              </a:rPr>
              <a:t>Console  based  Trading  </a:t>
            </a:r>
            <a:r>
              <a:rPr lang="en-US" u="sng" dirty="0" smtClean="0">
                <a:latin typeface="Eras Demi ITC" panose="020B0805030504020804" pitchFamily="34" charset="0"/>
              </a:rPr>
              <a:t>Application(working)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923" y="1752599"/>
            <a:ext cx="10557817" cy="4267875"/>
          </a:xfrm>
        </p:spPr>
        <p:txBody>
          <a:bodyPr/>
          <a:lstStyle/>
          <a:p>
            <a:r>
              <a:rPr lang="en-US" b="1" u="sng" dirty="0" smtClean="0">
                <a:latin typeface="Eras Demi ITC" panose="020B0805030504020804" pitchFamily="34" charset="0"/>
              </a:rPr>
              <a:t>Objectives 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>
                <a:latin typeface="Arial Rounded MT Bold" panose="020F0704030504030204" pitchFamily="34" charset="0"/>
              </a:rPr>
              <a:t>With </a:t>
            </a:r>
            <a:r>
              <a:rPr lang="en-US" dirty="0">
                <a:latin typeface="Arial Rounded MT Bold" panose="020F0704030504030204" pitchFamily="34" charset="0"/>
              </a:rPr>
              <a:t>the help of Demat and Trading account, buying and selling of shares has become a much faster and even process than trading with the assistance of a physical broker. It provides for the assimilation of bank, broker, stock exchange and depository </a:t>
            </a:r>
            <a:r>
              <a:rPr lang="en-US" dirty="0" smtClean="0">
                <a:latin typeface="Arial Rounded MT Bold" panose="020F0704030504030204" pitchFamily="34" charset="0"/>
              </a:rPr>
              <a:t>participants.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7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009" y="433553"/>
            <a:ext cx="8692330" cy="72783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Eras Demi ITC" panose="020B0805030504020804" pitchFamily="34" charset="0"/>
              </a:rPr>
              <a:t>Swag Labs E-commerce Web Application</a:t>
            </a:r>
            <a:br>
              <a:rPr lang="en-US" sz="3600" dirty="0" smtClean="0">
                <a:latin typeface="Eras Demi ITC" panose="020B0805030504020804" pitchFamily="34" charset="0"/>
              </a:rPr>
            </a:br>
            <a:endParaRPr lang="en-US" sz="3600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668" y="1161392"/>
            <a:ext cx="8802691" cy="3970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Swag labs is an online demo site for e-commerce which is made by sauce labs.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It contain clothes, backpack, bike accessory where customer can purchase through online.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To login into the website there is a demo login id and password.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This demo site contains “login”, “logout”, “add to cart”, “ordering”.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375" y="433553"/>
            <a:ext cx="8315398" cy="8198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ras Demi ITC" panose="020B0805030504020804" pitchFamily="34" charset="0"/>
              </a:rPr>
              <a:t>Automation Testing Classes</a:t>
            </a:r>
            <a:endParaRPr lang="en-US" sz="3600" dirty="0">
              <a:latin typeface="Eras Demi ITC" panose="020B08050305040208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7" y="1702931"/>
            <a:ext cx="4420925" cy="352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6531309" y="3027116"/>
            <a:ext cx="29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CLASSES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04" y="433552"/>
            <a:ext cx="7244027" cy="672659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Eras Demi ITC" panose="020B0805030504020804" pitchFamily="34" charset="0"/>
              </a:rPr>
              <a:t>Dependencies Used in Program</a:t>
            </a:r>
            <a:endParaRPr lang="en-US" sz="3600" u="sng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717" y="2041634"/>
            <a:ext cx="10075695" cy="4051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 smtClean="0">
                <a:latin typeface="Arial Rounded MT Bold" panose="020F0704030504030204" pitchFamily="34" charset="0"/>
              </a:rPr>
              <a:t>TestNg</a:t>
            </a:r>
            <a:r>
              <a:rPr lang="en-US" sz="1800" u="sng" dirty="0" smtClean="0">
                <a:latin typeface="Arial Rounded MT Bold" panose="020F0704030504030204" pitchFamily="34" charset="0"/>
              </a:rPr>
              <a:t>:</a:t>
            </a:r>
            <a:r>
              <a:rPr lang="en-US" sz="1800" dirty="0" smtClean="0"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latin typeface="Arial Rounded MT Bold" panose="020F0704030504030204" pitchFamily="34" charset="0"/>
              </a:rPr>
              <a:t>TestNG enables you to group the test cases easily which is not possible in JUnit. TestNG supports three additional levels such as @Before/After suite, @</a:t>
            </a:r>
            <a:r>
              <a:rPr lang="en-US" sz="1800" dirty="0" smtClean="0">
                <a:latin typeface="Arial Rounded MT Bold" panose="020F0704030504030204" pitchFamily="34" charset="0"/>
              </a:rPr>
              <a:t>Before/After Test</a:t>
            </a:r>
            <a:r>
              <a:rPr lang="en-US" sz="1800" dirty="0">
                <a:latin typeface="Arial Rounded MT Bold" panose="020F0704030504030204" pitchFamily="34" charset="0"/>
              </a:rPr>
              <a:t>, and </a:t>
            </a:r>
            <a:r>
              <a:rPr lang="en-US" sz="1800" dirty="0" smtClean="0">
                <a:latin typeface="Arial Rounded MT Bold" panose="020F0704030504030204" pitchFamily="34" charset="0"/>
              </a:rPr>
              <a:t>Before/After Group.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 smtClean="0">
                <a:latin typeface="Arial Rounded MT Bold" panose="020F0704030504030204" pitchFamily="34" charset="0"/>
              </a:rPr>
              <a:t>org.seleniumhq.selenium</a:t>
            </a:r>
            <a:r>
              <a:rPr lang="en-US" sz="1800" u="sng" dirty="0" smtClean="0">
                <a:latin typeface="Arial Rounded MT Bold" panose="020F0704030504030204" pitchFamily="34" charset="0"/>
              </a:rPr>
              <a:t>: </a:t>
            </a:r>
            <a:r>
              <a:rPr lang="en-US" sz="1800" dirty="0" smtClean="0">
                <a:latin typeface="Arial Rounded MT Bold" panose="020F0704030504030204" pitchFamily="34" charset="0"/>
              </a:rPr>
              <a:t>used for handling WebDriver, drivers for chrome,  web elements, find by.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latin typeface="Arial Rounded MT Bold" panose="020F0704030504030204" pitchFamily="34" charset="0"/>
              </a:rPr>
              <a:t>Extent</a:t>
            </a:r>
            <a:r>
              <a:rPr lang="en-US" sz="1800" u="sng" dirty="0">
                <a:latin typeface="Arial Rounded MT Bold" panose="020F0704030504030204" pitchFamily="34" charset="0"/>
              </a:rPr>
              <a:t> </a:t>
            </a:r>
            <a:r>
              <a:rPr lang="en-US" sz="1800" b="1" u="sng" dirty="0">
                <a:latin typeface="Arial Rounded MT Bold" panose="020F0704030504030204" pitchFamily="34" charset="0"/>
              </a:rPr>
              <a:t>Report</a:t>
            </a:r>
            <a:r>
              <a:rPr lang="en-US" sz="1800" u="sng" dirty="0"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latin typeface="Arial Rounded MT Bold" panose="020F0704030504030204" pitchFamily="34" charset="0"/>
              </a:rPr>
              <a:t>is an open-source </a:t>
            </a:r>
            <a:r>
              <a:rPr lang="en-US" sz="1800" b="1" dirty="0">
                <a:latin typeface="Arial Rounded MT Bold" panose="020F0704030504030204" pitchFamily="34" charset="0"/>
              </a:rPr>
              <a:t>reporting</a:t>
            </a:r>
            <a:r>
              <a:rPr lang="en-US" sz="1800" dirty="0">
                <a:latin typeface="Arial Rounded MT Bold" panose="020F0704030504030204" pitchFamily="34" charset="0"/>
              </a:rPr>
              <a:t> library used to create visually attractive </a:t>
            </a:r>
            <a:r>
              <a:rPr lang="en-US" sz="1800" b="1" dirty="0">
                <a:latin typeface="Arial Rounded MT Bold" panose="020F0704030504030204" pitchFamily="34" charset="0"/>
              </a:rPr>
              <a:t>reports</a:t>
            </a:r>
            <a:r>
              <a:rPr lang="en-US" sz="1800" dirty="0">
                <a:latin typeface="Arial Rounded MT Bold" panose="020F0704030504030204" pitchFamily="34" charset="0"/>
              </a:rPr>
              <a:t> for Selenium tests using JUnit and TestNG. </a:t>
            </a:r>
            <a:r>
              <a:rPr lang="en-US" sz="1800" b="1" dirty="0">
                <a:latin typeface="Arial Rounded MT Bold" panose="020F0704030504030204" pitchFamily="34" charset="0"/>
              </a:rPr>
              <a:t>Extent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b="1" dirty="0">
                <a:latin typeface="Arial Rounded MT Bold" panose="020F0704030504030204" pitchFamily="34" charset="0"/>
              </a:rPr>
              <a:t>reports</a:t>
            </a:r>
            <a:r>
              <a:rPr lang="en-US" sz="1800" dirty="0">
                <a:latin typeface="Arial Rounded MT Bold" panose="020F0704030504030204" pitchFamily="34" charset="0"/>
              </a:rPr>
              <a:t> produce HTML-based documents that offer several advantages like pie charts, </a:t>
            </a:r>
            <a:r>
              <a:rPr lang="en-US" sz="1800" dirty="0" smtClean="0">
                <a:latin typeface="Arial Rounded MT Bold" panose="020F0704030504030204" pitchFamily="34" charset="0"/>
              </a:rPr>
              <a:t>graphs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162" y="433552"/>
            <a:ext cx="10018713" cy="6758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ras Demi ITC" panose="020B0805030504020804" pitchFamily="34" charset="0"/>
              </a:rPr>
              <a:t>Testing Output</a:t>
            </a:r>
            <a:endParaRPr lang="en-US" sz="3600" dirty="0">
              <a:latin typeface="Eras Demi ITC" panose="020B08050305040208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62" y="1109395"/>
            <a:ext cx="10255754" cy="3991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62" y="5100950"/>
            <a:ext cx="10255754" cy="1587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96" y="433552"/>
            <a:ext cx="10106141" cy="512379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Eras Demi ITC" panose="020B0805030504020804" pitchFamily="34" charset="0"/>
              </a:rPr>
              <a:t>Extent Report</a:t>
            </a:r>
            <a:endParaRPr lang="en-US" sz="3600" u="sng" dirty="0">
              <a:latin typeface="Eras Demi ITC" panose="020B08050305040208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1" y="1142863"/>
            <a:ext cx="10996654" cy="5442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1" y="685798"/>
            <a:ext cx="7432869" cy="3801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22" y="3535625"/>
            <a:ext cx="6228684" cy="2949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9" y="1229248"/>
            <a:ext cx="2538273" cy="2667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644855" y="1846886"/>
            <a:ext cx="10005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 smtClean="0">
                <a:solidFill>
                  <a:srgbClr val="92D050"/>
                </a:solidFill>
                <a:latin typeface="Brush Script MT" panose="03060802040406070304" pitchFamily="66" charset="0"/>
              </a:rPr>
              <a:t>Thank      You  </a:t>
            </a:r>
            <a:endParaRPr lang="en-US" sz="14000" dirty="0">
              <a:solidFill>
                <a:srgbClr val="92D050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954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7" y="0"/>
            <a:ext cx="1606693" cy="433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60" y="1537139"/>
            <a:ext cx="10237734" cy="4273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34662" y="433552"/>
            <a:ext cx="419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Eras Demi ITC" panose="020B0805030504020804" pitchFamily="34" charset="0"/>
              </a:rPr>
              <a:t>Work Flow:</a:t>
            </a:r>
            <a:endParaRPr lang="en-US" sz="2800" u="sng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3194" y="433553"/>
            <a:ext cx="617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SOFTWARE REQUIREMENT SPECIFICATION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9" y="833663"/>
            <a:ext cx="10173538" cy="55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970" y="3154377"/>
            <a:ext cx="613081" cy="6452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63796" y="2877378"/>
            <a:ext cx="1314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</a:rPr>
              <a:t>Click  here: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617" y="651933"/>
            <a:ext cx="9699179" cy="5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569" y="433553"/>
            <a:ext cx="9673769" cy="606971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Eras Demi ITC" panose="020B0805030504020804" pitchFamily="34" charset="0"/>
              </a:rPr>
              <a:t>The Source </a:t>
            </a:r>
            <a:r>
              <a:rPr lang="en-US" sz="3200" u="sng" dirty="0">
                <a:latin typeface="Eras Demi ITC" panose="020B0805030504020804" pitchFamily="34" charset="0"/>
              </a:rPr>
              <a:t>C</a:t>
            </a:r>
            <a:r>
              <a:rPr lang="en-US" sz="3200" u="sng" dirty="0" smtClean="0">
                <a:latin typeface="Eras Demi ITC" panose="020B0805030504020804" pitchFamily="34" charset="0"/>
              </a:rPr>
              <a:t>ode </a:t>
            </a:r>
            <a:r>
              <a:rPr lang="en-US" sz="3200" u="sng" dirty="0">
                <a:latin typeface="Eras Demi ITC" panose="020B0805030504020804" pitchFamily="34" charset="0"/>
              </a:rPr>
              <a:t>I</a:t>
            </a:r>
            <a:r>
              <a:rPr lang="en-US" sz="3200" u="sng" dirty="0" smtClean="0">
                <a:latin typeface="Eras Demi ITC" panose="020B0805030504020804" pitchFamily="34" charset="0"/>
              </a:rPr>
              <a:t>ncludes the Following </a:t>
            </a:r>
            <a:r>
              <a:rPr lang="en-US" sz="3200" u="sng" dirty="0">
                <a:latin typeface="Eras Demi ITC" panose="020B0805030504020804" pitchFamily="34" charset="0"/>
              </a:rPr>
              <a:t>C</a:t>
            </a:r>
            <a:r>
              <a:rPr lang="en-US" sz="3200" u="sng" dirty="0" smtClean="0">
                <a:latin typeface="Eras Demi ITC" panose="020B0805030504020804" pitchFamily="34" charset="0"/>
              </a:rPr>
              <a:t>lasses.</a:t>
            </a:r>
            <a:endParaRPr lang="en-US" sz="3200" u="sng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14" y="1364182"/>
            <a:ext cx="4876866" cy="47427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Mainclass.java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Login.java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Dashboard.java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watchStocks.java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BuyOrSellStock.java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Addwithdrawfunds.java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PinChange.java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RaiseTicket.java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BackLogOut.java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DBConnection.java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CheckUser.java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Update.java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656" y="433553"/>
            <a:ext cx="4346627" cy="614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Mainclass.java</a:t>
            </a: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206" y="1971085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This is the main class that should be to run the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 This class is used to invoke the basic login class which contains the login functionalities where the user has to enter demo login credentials.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6" y="1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568" y="441436"/>
            <a:ext cx="5418195" cy="5448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Login.java</a:t>
            </a: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94843"/>
            <a:ext cx="10018713" cy="5194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The user has to enter the login credentials to login the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Username – Admin.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PIN – 1234.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Year of birth should be greater than 18 years or else the user will not able to login the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 If the user enters wrong credentials more than 3 times than application will terminate automatically.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Rounded MT Bold" panose="020F0704030504030204" pitchFamily="34" charset="0"/>
              </a:rPr>
              <a:t>-If the login credentials are valid then the user is able to enter into the dashboard.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307" y="0"/>
            <a:ext cx="1606693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959</Words>
  <Application>Microsoft Office PowerPoint</Application>
  <PresentationFormat>Widescreen</PresentationFormat>
  <Paragraphs>134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Arial Rounded MT Bold</vt:lpstr>
      <vt:lpstr>Brush Script MT</vt:lpstr>
      <vt:lpstr>Calibri</vt:lpstr>
      <vt:lpstr>Corbel</vt:lpstr>
      <vt:lpstr>Eras Demi ITC</vt:lpstr>
      <vt:lpstr>Wingdings</vt:lpstr>
      <vt:lpstr>Parallax</vt:lpstr>
      <vt:lpstr>PowerPoint Presentation</vt:lpstr>
      <vt:lpstr>PowerPoint Presentation</vt:lpstr>
      <vt:lpstr>Console  based  Trading  Application(working) </vt:lpstr>
      <vt:lpstr>PowerPoint Presentation</vt:lpstr>
      <vt:lpstr>PowerPoint Presentation</vt:lpstr>
      <vt:lpstr>PowerPoint Presentation</vt:lpstr>
      <vt:lpstr>The Source Code Includes the Following Classes.</vt:lpstr>
      <vt:lpstr>Mainclass.java</vt:lpstr>
      <vt:lpstr>Login.java</vt:lpstr>
      <vt:lpstr>PowerPoint Presentation</vt:lpstr>
      <vt:lpstr>Dashboard.java</vt:lpstr>
      <vt:lpstr>PowerPoint Presentation</vt:lpstr>
      <vt:lpstr>WatchStocks.java </vt:lpstr>
      <vt:lpstr>PowerPoint Presentation</vt:lpstr>
      <vt:lpstr>BuyOrSellStock.java</vt:lpstr>
      <vt:lpstr>PowerPoint Presentation</vt:lpstr>
      <vt:lpstr>AddWithDrawFunds.java </vt:lpstr>
      <vt:lpstr>PowerPoint Presentation</vt:lpstr>
      <vt:lpstr>PinChange.java </vt:lpstr>
      <vt:lpstr>PowerPoint Presentation</vt:lpstr>
      <vt:lpstr>RaiseTicket.java</vt:lpstr>
      <vt:lpstr>PowerPoint Presentation</vt:lpstr>
      <vt:lpstr>BackLogOut.java</vt:lpstr>
      <vt:lpstr>PowerPoint Presentation</vt:lpstr>
      <vt:lpstr>DBConnection.java &amp;            CheckUser.java  </vt:lpstr>
      <vt:lpstr>Update.java</vt:lpstr>
      <vt:lpstr>Concepts Implemented in program </vt:lpstr>
      <vt:lpstr>Testing Deliverables</vt:lpstr>
      <vt:lpstr>Swag Labs Demo E-commerce Application</vt:lpstr>
      <vt:lpstr>Swag Labs E-commerce Web Application </vt:lpstr>
      <vt:lpstr>Automation Testing Classes</vt:lpstr>
      <vt:lpstr>Dependencies Used in Program</vt:lpstr>
      <vt:lpstr>Testing Output</vt:lpstr>
      <vt:lpstr>Extent Report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2021-05-16T09:47:10Z</dcterms:created>
  <dcterms:modified xsi:type="dcterms:W3CDTF">2021-05-23T12:20:18Z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2be8441b-eb48-4bc4-b95a-059fc8f188e7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