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57" r:id="rId4"/>
    <p:sldId id="258" r:id="rId5"/>
    <p:sldId id="313" r:id="rId6"/>
    <p:sldId id="265" r:id="rId7"/>
    <p:sldId id="281" r:id="rId8"/>
    <p:sldId id="266" r:id="rId9"/>
    <p:sldId id="315" r:id="rId10"/>
    <p:sldId id="291" r:id="rId11"/>
    <p:sldId id="292" r:id="rId12"/>
    <p:sldId id="318" r:id="rId13"/>
    <p:sldId id="319" r:id="rId14"/>
    <p:sldId id="259" r:id="rId15"/>
    <p:sldId id="286" r:id="rId16"/>
    <p:sldId id="287" r:id="rId17"/>
    <p:sldId id="288" r:id="rId18"/>
    <p:sldId id="289" r:id="rId19"/>
    <p:sldId id="296" r:id="rId20"/>
    <p:sldId id="277" r:id="rId21"/>
    <p:sldId id="260" r:id="rId22"/>
    <p:sldId id="293" r:id="rId23"/>
    <p:sldId id="283"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86" y="-8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1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1048582"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3"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a:p>
        </p:txBody>
      </p:sp>
      <p:sp>
        <p:nvSpPr>
          <p:cNvPr id="1048685"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6"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1048687" name="Footer Placeholder 4"/>
          <p:cNvSpPr>
            <a:spLocks noGrp="1"/>
          </p:cNvSpPr>
          <p:nvPr>
            <p:ph type="ftr" sz="quarter" idx="11"/>
          </p:nvPr>
        </p:nvSpPr>
        <p:spPr/>
        <p:txBody>
          <a:bodyPr/>
          <a:lstStyle/>
          <a:p>
            <a:endParaRPr lang="en-US"/>
          </a:p>
        </p:txBody>
      </p:sp>
      <p:sp>
        <p:nvSpPr>
          <p:cNvPr id="1048688"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3"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US"/>
          </a:p>
        </p:txBody>
      </p:sp>
      <p:sp>
        <p:nvSpPr>
          <p:cNvPr id="1048674"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5"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1048676" name="Footer Placeholder 4"/>
          <p:cNvSpPr>
            <a:spLocks noGrp="1"/>
          </p:cNvSpPr>
          <p:nvPr>
            <p:ph type="ftr" sz="quarter" idx="11"/>
          </p:nvPr>
        </p:nvSpPr>
        <p:spPr/>
        <p:txBody>
          <a:bodyPr/>
          <a:lstStyle/>
          <a:p>
            <a:endParaRPr lang="en-US"/>
          </a:p>
        </p:txBody>
      </p:sp>
      <p:sp>
        <p:nvSpPr>
          <p:cNvPr id="1048677"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t>Click to edit Master title style</a:t>
            </a:r>
            <a:endParaRPr lang="en-US"/>
          </a:p>
        </p:txBody>
      </p:sp>
      <p:sp>
        <p:nvSpPr>
          <p:cNvPr id="1048609"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10"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1048611" name="Footer Placeholder 4"/>
          <p:cNvSpPr>
            <a:spLocks noGrp="1"/>
          </p:cNvSpPr>
          <p:nvPr>
            <p:ph type="ftr" sz="quarter" idx="11"/>
          </p:nvPr>
        </p:nvSpPr>
        <p:spPr/>
        <p:txBody>
          <a:bodyPr/>
          <a:lstStyle/>
          <a:p>
            <a:endParaRPr lang="en-US"/>
          </a:p>
        </p:txBody>
      </p:sp>
      <p:sp>
        <p:nvSpPr>
          <p:cNvPr id="1048612"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93"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104859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595" name="Date Placeholder 3"/>
          <p:cNvSpPr>
            <a:spLocks noGrp="1"/>
          </p:cNvSpPr>
          <p:nvPr>
            <p:ph type="dt" sz="half" idx="10"/>
          </p:nvPr>
        </p:nvSpPr>
        <p:spPr/>
        <p:txBody>
          <a:bodyPr/>
          <a:lstStyle/>
          <a:p>
            <a:fld id="{C4373A61-64E2-48D6-A3FC-7BDEBD30ADED}" type="datetimeFigureOut">
              <a:rPr lang="en-US" smtClean="0"/>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t>Click to edit Master title style</a:t>
            </a:r>
            <a:endParaRPr lang="en-US"/>
          </a:p>
        </p:txBody>
      </p:sp>
      <p:sp>
        <p:nvSpPr>
          <p:cNvPr id="1048690"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1"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2" name="Date Placeholder 4"/>
          <p:cNvSpPr>
            <a:spLocks noGrp="1"/>
          </p:cNvSpPr>
          <p:nvPr>
            <p:ph type="dt" sz="half" idx="10"/>
          </p:nvPr>
        </p:nvSpPr>
        <p:spPr/>
        <p:txBody>
          <a:bodyPr/>
          <a:lstStyle/>
          <a:p>
            <a:fld id="{C4373A61-64E2-48D6-A3FC-7BDEBD30ADED}" type="datetimeFigureOut">
              <a:rPr lang="en-US" smtClean="0"/>
            </a:fld>
            <a:endParaRPr lang="en-US"/>
          </a:p>
        </p:txBody>
      </p:sp>
      <p:sp>
        <p:nvSpPr>
          <p:cNvPr id="1048693" name="Footer Placeholder 5"/>
          <p:cNvSpPr>
            <a:spLocks noGrp="1"/>
          </p:cNvSpPr>
          <p:nvPr>
            <p:ph type="ftr" sz="quarter" idx="11"/>
          </p:nvPr>
        </p:nvSpPr>
        <p:spPr/>
        <p:txBody>
          <a:bodyPr/>
          <a:lstStyle/>
          <a:p>
            <a:endParaRPr lang="en-US"/>
          </a:p>
        </p:txBody>
      </p:sp>
      <p:sp>
        <p:nvSpPr>
          <p:cNvPr id="1048694" name="Slide Number Placeholder 6"/>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5" name="Title 1"/>
          <p:cNvSpPr>
            <a:spLocks noGrp="1"/>
          </p:cNvSpPr>
          <p:nvPr>
            <p:ph type="title"/>
          </p:nvPr>
        </p:nvSpPr>
        <p:spPr>
          <a:xfrm>
            <a:off x="609600" y="274638"/>
            <a:ext cx="10972800" cy="1143000"/>
          </a:xfrm>
        </p:spPr>
        <p:txBody>
          <a:bodyPr/>
          <a:lstStyle/>
          <a:p>
            <a:r>
              <a:rPr lang="en-US"/>
              <a:t>Click to edit Master title style</a:t>
            </a:r>
            <a:endParaRPr lang="en-US"/>
          </a:p>
        </p:txBody>
      </p:sp>
      <p:sp>
        <p:nvSpPr>
          <p:cNvPr id="1048696"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7"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8"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9"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0" name="Date Placeholder 6"/>
          <p:cNvSpPr>
            <a:spLocks noGrp="1"/>
          </p:cNvSpPr>
          <p:nvPr>
            <p:ph type="dt" sz="half" idx="10"/>
          </p:nvPr>
        </p:nvSpPr>
        <p:spPr/>
        <p:txBody>
          <a:bodyPr/>
          <a:lstStyle/>
          <a:p>
            <a:fld id="{C4373A61-64E2-48D6-A3FC-7BDEBD30ADED}" type="datetimeFigureOut">
              <a:rPr lang="en-US" smtClean="0"/>
            </a:fld>
            <a:endParaRPr lang="en-US"/>
          </a:p>
        </p:txBody>
      </p:sp>
      <p:sp>
        <p:nvSpPr>
          <p:cNvPr id="1048701" name="Footer Placeholder 7"/>
          <p:cNvSpPr>
            <a:spLocks noGrp="1"/>
          </p:cNvSpPr>
          <p:nvPr>
            <p:ph type="ftr" sz="quarter" idx="11"/>
          </p:nvPr>
        </p:nvSpPr>
        <p:spPr/>
        <p:txBody>
          <a:bodyPr/>
          <a:lstStyle/>
          <a:p>
            <a:endParaRPr lang="en-US"/>
          </a:p>
        </p:txBody>
      </p:sp>
      <p:sp>
        <p:nvSpPr>
          <p:cNvPr id="1048702" name="Slide Number Placeholder 8"/>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US"/>
          </a:p>
        </p:txBody>
      </p:sp>
      <p:sp>
        <p:nvSpPr>
          <p:cNvPr id="1048670" name="Date Placeholder 2"/>
          <p:cNvSpPr>
            <a:spLocks noGrp="1"/>
          </p:cNvSpPr>
          <p:nvPr>
            <p:ph type="dt" sz="half" idx="10"/>
          </p:nvPr>
        </p:nvSpPr>
        <p:spPr/>
        <p:txBody>
          <a:bodyPr/>
          <a:lstStyle/>
          <a:p>
            <a:fld id="{C4373A61-64E2-48D6-A3FC-7BDEBD30ADED}" type="datetimeFigureOut">
              <a:rPr lang="en-US" smtClean="0"/>
            </a:fld>
            <a:endParaRPr lang="en-US"/>
          </a:p>
        </p:txBody>
      </p:sp>
      <p:sp>
        <p:nvSpPr>
          <p:cNvPr id="1048671" name="Footer Placeholder 3"/>
          <p:cNvSpPr>
            <a:spLocks noGrp="1"/>
          </p:cNvSpPr>
          <p:nvPr>
            <p:ph type="ftr" sz="quarter" idx="11"/>
          </p:nvPr>
        </p:nvSpPr>
        <p:spPr/>
        <p:txBody>
          <a:bodyPr/>
          <a:lstStyle/>
          <a:p>
            <a:endParaRPr lang="en-US"/>
          </a:p>
        </p:txBody>
      </p:sp>
      <p:sp>
        <p:nvSpPr>
          <p:cNvPr id="1048672" name="Slide Number Placeholder 4"/>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3" name="Date Placeholder 1"/>
          <p:cNvSpPr>
            <a:spLocks noGrp="1"/>
          </p:cNvSpPr>
          <p:nvPr>
            <p:ph type="dt" sz="half" idx="10"/>
          </p:nvPr>
        </p:nvSpPr>
        <p:spPr/>
        <p:txBody>
          <a:bodyPr/>
          <a:lstStyle/>
          <a:p>
            <a:fld id="{C4373A61-64E2-48D6-A3FC-7BDEBD30ADED}" type="datetimeFigureOut">
              <a:rPr lang="en-US" smtClean="0"/>
            </a:fld>
            <a:endParaRPr lang="en-US"/>
          </a:p>
        </p:txBody>
      </p:sp>
      <p:sp>
        <p:nvSpPr>
          <p:cNvPr id="1048704" name="Footer Placeholder 2"/>
          <p:cNvSpPr>
            <a:spLocks noGrp="1"/>
          </p:cNvSpPr>
          <p:nvPr>
            <p:ph type="ftr" sz="quarter" idx="11"/>
          </p:nvPr>
        </p:nvSpPr>
        <p:spPr/>
        <p:txBody>
          <a:bodyPr/>
          <a:lstStyle/>
          <a:p>
            <a:endParaRPr lang="en-US"/>
          </a:p>
        </p:txBody>
      </p:sp>
      <p:sp>
        <p:nvSpPr>
          <p:cNvPr id="1048705" name="Slide Number Placeholder 3"/>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6"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1048707"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8"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9" name="Date Placeholder 4"/>
          <p:cNvSpPr>
            <a:spLocks noGrp="1"/>
          </p:cNvSpPr>
          <p:nvPr>
            <p:ph type="dt" sz="half" idx="10"/>
          </p:nvPr>
        </p:nvSpPr>
        <p:spPr/>
        <p:txBody>
          <a:bodyPr/>
          <a:lstStyle/>
          <a:p>
            <a:fld id="{C4373A61-64E2-48D6-A3FC-7BDEBD30ADED}" type="datetimeFigureOut">
              <a:rPr lang="en-US" smtClean="0"/>
            </a:fld>
            <a:endParaRPr lang="en-US"/>
          </a:p>
        </p:txBody>
      </p:sp>
      <p:sp>
        <p:nvSpPr>
          <p:cNvPr id="1048710" name="Footer Placeholder 5"/>
          <p:cNvSpPr>
            <a:spLocks noGrp="1"/>
          </p:cNvSpPr>
          <p:nvPr>
            <p:ph type="ftr" sz="quarter" idx="11"/>
          </p:nvPr>
        </p:nvSpPr>
        <p:spPr/>
        <p:txBody>
          <a:bodyPr/>
          <a:lstStyle/>
          <a:p>
            <a:endParaRPr lang="en-US"/>
          </a:p>
        </p:txBody>
      </p:sp>
      <p:sp>
        <p:nvSpPr>
          <p:cNvPr id="1048711" name="Slide Number Placeholder 6"/>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1048679"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80"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81" name="Date Placeholder 4"/>
          <p:cNvSpPr>
            <a:spLocks noGrp="1"/>
          </p:cNvSpPr>
          <p:nvPr>
            <p:ph type="dt" sz="half" idx="10"/>
          </p:nvPr>
        </p:nvSpPr>
        <p:spPr/>
        <p:txBody>
          <a:bodyPr/>
          <a:lstStyle/>
          <a:p>
            <a:fld id="{C4373A61-64E2-48D6-A3FC-7BDEBD30ADED}" type="datetimeFigureOut">
              <a:rPr lang="en-US" smtClean="0"/>
            </a:fld>
            <a:endParaRPr lang="en-US"/>
          </a:p>
        </p:txBody>
      </p:sp>
      <p:sp>
        <p:nvSpPr>
          <p:cNvPr id="1048682" name="Footer Placeholder 5"/>
          <p:cNvSpPr>
            <a:spLocks noGrp="1"/>
          </p:cNvSpPr>
          <p:nvPr>
            <p:ph type="ftr" sz="quarter" idx="11"/>
          </p:nvPr>
        </p:nvSpPr>
        <p:spPr/>
        <p:txBody>
          <a:bodyPr/>
          <a:lstStyle/>
          <a:p>
            <a:endParaRPr lang="en-US"/>
          </a:p>
        </p:txBody>
      </p:sp>
      <p:sp>
        <p:nvSpPr>
          <p:cNvPr id="1048683" name="Slide Number Placeholder 6"/>
          <p:cNvSpPr>
            <a:spLocks noGrp="1"/>
          </p:cNvSpPr>
          <p:nvPr>
            <p:ph type="sldNum" sz="quarter" idx="12"/>
          </p:nvPr>
        </p:nvSpPr>
        <p:spPr/>
        <p:txBody>
          <a:bodyPr/>
          <a:lstStyle/>
          <a:p>
            <a:fld id="{C1B8D7E5-EA97-4D16-9102-4FBF737EE7A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48577"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73A61-64E2-48D6-A3FC-7BDEBD30ADED}" type="datetimeFigureOut">
              <a:rPr lang="en-US" smtClean="0"/>
            </a:fld>
            <a:endParaRPr lang="en-US"/>
          </a:p>
        </p:txBody>
      </p:sp>
      <p:sp>
        <p:nvSpPr>
          <p:cNvPr id="1048579"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8D7E5-EA97-4D16-9102-4FBF737EE7A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6"/>
          <p:cNvSpPr txBox="1">
            <a:spLocks noChangeArrowheads="1"/>
          </p:cNvSpPr>
          <p:nvPr/>
        </p:nvSpPr>
        <p:spPr bwMode="auto">
          <a:xfrm>
            <a:off x="0" y="1802774"/>
            <a:ext cx="12192000" cy="522288"/>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a:latin typeface="Times New Roman" panose="02020603050405020304" pitchFamily="18" charset="0"/>
                <a:cs typeface="Times New Roman" panose="02020603050405020304" pitchFamily="18" charset="0"/>
              </a:rPr>
              <a:t>Department of Computer Science and Engineering</a:t>
            </a:r>
            <a:endParaRPr lang="en-US" altLang="en-US" dirty="0">
              <a:latin typeface="Times New Roman" panose="02020603050405020304" pitchFamily="18" charset="0"/>
              <a:cs typeface="Times New Roman" panose="02020603050405020304" pitchFamily="18" charset="0"/>
            </a:endParaRPr>
          </a:p>
        </p:txBody>
      </p:sp>
      <p:sp>
        <p:nvSpPr>
          <p:cNvPr id="1048587" name="TextBox 8"/>
          <p:cNvSpPr txBox="1">
            <a:spLocks noChangeArrowheads="1"/>
          </p:cNvSpPr>
          <p:nvPr/>
        </p:nvSpPr>
        <p:spPr bwMode="auto">
          <a:xfrm>
            <a:off x="8482396" y="4629757"/>
            <a:ext cx="2830812" cy="1569660"/>
          </a:xfrm>
          <a:prstGeom prst="rect">
            <a:avLst/>
          </a:prstGeom>
          <a:noFill/>
          <a:ln>
            <a:noFill/>
          </a:ln>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00000"/>
              </a:lnSpc>
              <a:spcBef>
                <a:spcPct val="0"/>
              </a:spcBef>
              <a:buFontTx/>
              <a:buNone/>
            </a:pPr>
            <a:r>
              <a:rPr lang="en-US" altLang="en-US" sz="2400" dirty="0">
                <a:latin typeface="Times New Roman" panose="02020603050405020304"/>
                <a:cs typeface="Times New Roman" panose="02020603050405020304"/>
              </a:rPr>
              <a:t>Guided by,</a:t>
            </a:r>
            <a:endParaRPr lang="en-US" altLang="en-US" sz="2400" dirty="0">
              <a:latin typeface="Times New Roman" panose="02020603050405020304"/>
              <a:cs typeface="Times New Roman" panose="02020603050405020304"/>
            </a:endParaRPr>
          </a:p>
          <a:p>
            <a:pPr algn="just">
              <a:lnSpc>
                <a:spcPct val="100000"/>
              </a:lnSpc>
              <a:spcBef>
                <a:spcPct val="0"/>
              </a:spcBef>
              <a:buNone/>
            </a:pPr>
            <a:r>
              <a:rPr lang="en-US" altLang="en-US" sz="2400" dirty="0" err="1" smtClean="0">
                <a:latin typeface="Times New Roman" panose="02020603050405020304"/>
                <a:cs typeface="Times New Roman" panose="02020603050405020304"/>
              </a:rPr>
              <a:t>Dr.M.</a:t>
            </a:r>
            <a:r>
              <a:rPr lang="en-US" altLang="en-US" sz="2400" dirty="0" err="1" smtClean="0">
                <a:latin typeface="Times New Roman" panose="02020603050405020304"/>
                <a:cs typeface="Times New Roman" panose="02020603050405020304"/>
              </a:rPr>
              <a:t>V</a:t>
            </a:r>
            <a:r>
              <a:rPr lang="en-US" altLang="en-US" sz="2400" dirty="0" err="1" smtClean="0">
                <a:latin typeface="Times New Roman" panose="02020603050405020304"/>
                <a:cs typeface="Times New Roman" panose="02020603050405020304"/>
              </a:rPr>
              <a:t>ictorejose</a:t>
            </a:r>
            <a:r>
              <a:rPr lang="en-US" altLang="en-US" sz="2400" dirty="0" smtClean="0">
                <a:latin typeface="Times New Roman" panose="02020603050405020304"/>
                <a:cs typeface="Times New Roman" panose="02020603050405020304"/>
              </a:rPr>
              <a:t>, Professor</a:t>
            </a:r>
            <a:r>
              <a:rPr lang="en-US" altLang="en-US" sz="2400" dirty="0">
                <a:latin typeface="Times New Roman" panose="02020603050405020304"/>
                <a:cs typeface="Times New Roman" panose="02020603050405020304"/>
              </a:rPr>
              <a:t>,</a:t>
            </a:r>
            <a:endParaRPr lang="en-US" sz="2400" dirty="0"/>
          </a:p>
          <a:p>
            <a:pPr algn="just">
              <a:lnSpc>
                <a:spcPct val="100000"/>
              </a:lnSpc>
              <a:spcBef>
                <a:spcPct val="0"/>
              </a:spcBef>
              <a:buNone/>
            </a:pPr>
            <a:r>
              <a:rPr lang="en-US" altLang="en-US" sz="2400" dirty="0">
                <a:latin typeface="Times New Roman" panose="02020603050405020304"/>
                <a:cs typeface="Times New Roman" panose="02020603050405020304"/>
              </a:rPr>
              <a:t>Dept of CSE.</a:t>
            </a:r>
            <a:endParaRPr lang="en-US" sz="2400" dirty="0"/>
          </a:p>
        </p:txBody>
      </p:sp>
      <p:sp>
        <p:nvSpPr>
          <p:cNvPr id="1048588" name="TextBox 3"/>
          <p:cNvSpPr txBox="1">
            <a:spLocks noChangeArrowheads="1"/>
          </p:cNvSpPr>
          <p:nvPr/>
        </p:nvSpPr>
        <p:spPr bwMode="auto">
          <a:xfrm>
            <a:off x="730303" y="4290177"/>
            <a:ext cx="4056062" cy="2248821"/>
          </a:xfrm>
          <a:prstGeom prst="rect">
            <a:avLst/>
          </a:prstGeom>
          <a:noFill/>
          <a:ln>
            <a:noFill/>
          </a:ln>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Team Members:</a:t>
            </a:r>
            <a:endParaRPr lang="en-US" altLang="en-US" sz="2400" dirty="0">
              <a:latin typeface="Times New Roman" panose="02020603050405020304" pitchFamily="18" charset="0"/>
              <a:cs typeface="Times New Roman" panose="02020603050405020304" pitchFamily="18" charset="0"/>
            </a:endParaRPr>
          </a:p>
          <a:p>
            <a:pPr algn="just">
              <a:buNone/>
            </a:pPr>
            <a:r>
              <a:rPr lang="en-US" sz="1800" dirty="0" err="1" smtClean="0">
                <a:latin typeface="Times New Roman" panose="02020603050405020304"/>
                <a:cs typeface="Calibri"/>
              </a:rPr>
              <a:t>Mohana</a:t>
            </a:r>
            <a:r>
              <a:rPr lang="en-US" sz="1800" dirty="0" smtClean="0">
                <a:latin typeface="Times New Roman" panose="02020603050405020304"/>
                <a:cs typeface="Calibri"/>
              </a:rPr>
              <a:t> Krishnan R</a:t>
            </a:r>
            <a:r>
              <a:rPr lang="en-US" sz="1800" dirty="0" smtClean="0">
                <a:latin typeface="Times New Roman" panose="02020603050405020304"/>
                <a:cs typeface="Calibri"/>
              </a:rPr>
              <a:t> </a:t>
            </a:r>
            <a:r>
              <a:rPr lang="en-US" sz="1800" dirty="0">
                <a:latin typeface="Times New Roman" panose="02020603050405020304"/>
                <a:cs typeface="Calibri"/>
              </a:rPr>
              <a:t>- </a:t>
            </a:r>
            <a:r>
              <a:rPr lang="en-US" sz="1800" dirty="0" smtClean="0">
                <a:latin typeface="Times New Roman" panose="02020603050405020304"/>
                <a:cs typeface="Calibri"/>
              </a:rPr>
              <a:t>113119UG03058</a:t>
            </a:r>
            <a:endParaRPr lang="en-US" sz="1800" dirty="0">
              <a:latin typeface="Times New Roman" panose="02020603050405020304"/>
              <a:cs typeface="Times New Roman" panose="02020603050405020304"/>
            </a:endParaRPr>
          </a:p>
          <a:p>
            <a:pPr algn="just">
              <a:buNone/>
            </a:pPr>
            <a:r>
              <a:rPr lang="en-US" sz="1800" dirty="0" smtClean="0">
                <a:latin typeface="Times New Roman" panose="02020603050405020304"/>
                <a:cs typeface="Calibri"/>
              </a:rPr>
              <a:t>Nikhil B</a:t>
            </a:r>
            <a:r>
              <a:rPr lang="en-US" sz="1800" dirty="0" smtClean="0">
                <a:latin typeface="Times New Roman" panose="02020603050405020304"/>
                <a:cs typeface="Calibri"/>
              </a:rPr>
              <a:t> </a:t>
            </a:r>
            <a:r>
              <a:rPr lang="en-US" sz="1800" dirty="0">
                <a:latin typeface="Times New Roman" panose="02020603050405020304"/>
                <a:cs typeface="Calibri"/>
              </a:rPr>
              <a:t>-</a:t>
            </a:r>
            <a:r>
              <a:rPr lang="en-US" sz="1800" dirty="0" smtClean="0">
                <a:latin typeface="Times New Roman" panose="02020603050405020304"/>
                <a:cs typeface="Calibri"/>
              </a:rPr>
              <a:t>113119UG03062</a:t>
            </a:r>
            <a:endParaRPr lang="en-US" sz="1800" dirty="0">
              <a:latin typeface="Times New Roman" panose="02020603050405020304"/>
              <a:cs typeface="Times New Roman" panose="02020603050405020304"/>
            </a:endParaRPr>
          </a:p>
          <a:p>
            <a:pPr algn="just">
              <a:buNone/>
            </a:pPr>
            <a:r>
              <a:rPr lang="en-US" sz="1800" dirty="0" smtClean="0">
                <a:latin typeface="Times New Roman" panose="02020603050405020304"/>
                <a:cs typeface="Calibri"/>
              </a:rPr>
              <a:t>Sunil </a:t>
            </a:r>
            <a:r>
              <a:rPr lang="en-US" sz="1800" dirty="0" err="1" smtClean="0">
                <a:latin typeface="Times New Roman" panose="02020603050405020304"/>
                <a:cs typeface="Calibri"/>
              </a:rPr>
              <a:t>Ahamed</a:t>
            </a:r>
            <a:r>
              <a:rPr lang="en-US" sz="1800" dirty="0" smtClean="0">
                <a:latin typeface="Times New Roman" panose="02020603050405020304"/>
                <a:cs typeface="Calibri"/>
              </a:rPr>
              <a:t> S</a:t>
            </a:r>
            <a:r>
              <a:rPr lang="en-US" sz="1800" dirty="0" smtClean="0">
                <a:latin typeface="Times New Roman" panose="02020603050405020304"/>
                <a:cs typeface="Calibri"/>
              </a:rPr>
              <a:t> </a:t>
            </a:r>
            <a:r>
              <a:rPr lang="en-US" sz="1800" dirty="0">
                <a:latin typeface="Times New Roman" panose="02020603050405020304"/>
                <a:cs typeface="Calibri"/>
              </a:rPr>
              <a:t>- </a:t>
            </a:r>
            <a:r>
              <a:rPr lang="en-US" sz="1800" dirty="0" smtClean="0">
                <a:latin typeface="Times New Roman" panose="02020603050405020304"/>
                <a:cs typeface="Calibri"/>
              </a:rPr>
              <a:t>113119UG03105</a:t>
            </a:r>
            <a:endParaRPr lang="en-US" sz="1800" dirty="0">
              <a:latin typeface="Times New Roman" panose="02020603050405020304"/>
              <a:cs typeface="Times New Roman" panose="02020603050405020304"/>
            </a:endParaRPr>
          </a:p>
          <a:p>
            <a:pPr algn="just">
              <a:buNone/>
            </a:pPr>
            <a:r>
              <a:rPr lang="en-US" sz="1800" dirty="0" err="1" smtClean="0">
                <a:latin typeface="Times New Roman" panose="02020603050405020304"/>
                <a:cs typeface="Calibri"/>
              </a:rPr>
              <a:t>Kanagasabai</a:t>
            </a:r>
            <a:r>
              <a:rPr lang="en-US" sz="1800" dirty="0" smtClean="0">
                <a:latin typeface="Times New Roman" panose="02020603050405020304"/>
                <a:cs typeface="Calibri"/>
              </a:rPr>
              <a:t> K </a:t>
            </a:r>
            <a:r>
              <a:rPr lang="en-US" sz="1800" dirty="0">
                <a:latin typeface="Times New Roman" panose="02020603050405020304"/>
                <a:cs typeface="Calibri"/>
              </a:rPr>
              <a:t>- </a:t>
            </a:r>
            <a:r>
              <a:rPr lang="en-US" sz="1800" dirty="0" smtClean="0">
                <a:latin typeface="Times New Roman" panose="02020603050405020304"/>
                <a:cs typeface="Calibri"/>
              </a:rPr>
              <a:t>113119UG03045</a:t>
            </a:r>
            <a:endParaRPr lang="en-US" sz="1800" dirty="0">
              <a:latin typeface="Times New Roman" panose="02020603050405020304"/>
              <a:cs typeface="Times New Roman" panose="02020603050405020304"/>
            </a:endParaRPr>
          </a:p>
          <a:p>
            <a:pPr algn="just">
              <a:lnSpc>
                <a:spcPct val="10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p:txBody>
      </p:sp>
      <p:sp>
        <p:nvSpPr>
          <p:cNvPr id="1048590" name="TextBox 7"/>
          <p:cNvSpPr txBox="1">
            <a:spLocks noChangeArrowheads="1"/>
          </p:cNvSpPr>
          <p:nvPr/>
        </p:nvSpPr>
        <p:spPr bwMode="auto">
          <a:xfrm>
            <a:off x="-117859" y="2706401"/>
            <a:ext cx="12192000" cy="1445260"/>
          </a:xfrm>
          <a:prstGeom prst="rect">
            <a:avLst/>
          </a:prstGeom>
          <a:noFill/>
          <a:ln>
            <a:noFill/>
          </a:ln>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None/>
            </a:pPr>
            <a:r>
              <a:rPr lang="en-US" altLang="en-US" sz="3200" dirty="0">
                <a:latin typeface="Times New Roman" panose="02020603050405020304"/>
                <a:cs typeface="Times New Roman" panose="02020603050405020304"/>
              </a:rPr>
              <a:t>      </a:t>
            </a:r>
            <a:r>
              <a:rPr lang="en-US" altLang="en-US" b="1" dirty="0" smtClean="0">
                <a:latin typeface="Times New Roman Bold" panose="02020603050405020304" charset="0"/>
                <a:cs typeface="Times New Roman Bold" panose="02020603050405020304" charset="0"/>
              </a:rPr>
              <a:t>Building a Privacy-Preserving </a:t>
            </a:r>
            <a:r>
              <a:rPr lang="en-US" altLang="en-US" b="1" dirty="0" err="1" smtClean="0">
                <a:latin typeface="Times New Roman Bold" panose="02020603050405020304" charset="0"/>
                <a:cs typeface="Times New Roman Bold" panose="02020603050405020304" charset="0"/>
              </a:rPr>
              <a:t>Blockchain</a:t>
            </a:r>
            <a:r>
              <a:rPr lang="en-US" altLang="en-US" b="1" dirty="0" smtClean="0">
                <a:latin typeface="Times New Roman Bold" panose="02020603050405020304" charset="0"/>
                <a:cs typeface="Times New Roman Bold" panose="02020603050405020304" charset="0"/>
              </a:rPr>
              <a:t>-Based Bidding System: A Crypto Approach</a:t>
            </a:r>
            <a:r>
              <a:rPr lang="en-US" b="1" dirty="0">
                <a:latin typeface="Times New Roman Bold" panose="02020603050405020304" charset="0"/>
                <a:cs typeface="Times New Roman Bold" panose="02020603050405020304" charset="0"/>
              </a:rPr>
              <a:t> </a:t>
            </a:r>
            <a:endParaRPr lang="en-US" altLang="en-US" dirty="0">
              <a:latin typeface="Times New Roman" panose="02020603050405020304"/>
              <a:cs typeface="Times New Roman" panose="02020603050405020304" pitchFamily="18" charset="0"/>
            </a:endParaRPr>
          </a:p>
          <a:p>
            <a:pPr algn="ctr">
              <a:lnSpc>
                <a:spcPct val="100000"/>
              </a:lnSpc>
              <a:spcBef>
                <a:spcPct val="0"/>
              </a:spcBef>
              <a:buNone/>
            </a:pPr>
            <a:endParaRPr lang="en-US" altLang="en-US" dirty="0">
              <a:latin typeface="Times New Roman" panose="02020603050405020304" pitchFamily="18" charset="0"/>
              <a:cs typeface="Times New Roman" panose="02020603050405020304" pitchFamily="18" charset="0"/>
            </a:endParaRPr>
          </a:p>
        </p:txBody>
      </p:sp>
      <p:pic>
        <p:nvPicPr>
          <p:cNvPr id="2097152" name="Picture 8" descr="C:\Users\Admin\Desktop\VM Logo (Autonomous).png"/>
          <p:cNvPicPr>
            <a:picLocks noChangeAspect="1" noChangeArrowheads="1"/>
          </p:cNvPicPr>
          <p:nvPr/>
        </p:nvPicPr>
        <p:blipFill>
          <a:blip r:embed="rId1" cstate="print"/>
          <a:srcRect/>
          <a:stretch>
            <a:fillRect/>
          </a:stretch>
        </p:blipFill>
        <p:spPr bwMode="auto">
          <a:xfrm>
            <a:off x="2562330" y="110532"/>
            <a:ext cx="7185164" cy="1497163"/>
          </a:xfrm>
          <a:prstGeom prst="rect">
            <a:avLst/>
          </a:prstGeom>
          <a:noFill/>
          <a:ln>
            <a:noFill/>
          </a:ln>
        </p:spPr>
      </p:pic>
      <p:sp>
        <p:nvSpPr>
          <p:cNvPr id="1048591" name="TextBox 2"/>
          <p:cNvSpPr txBox="1">
            <a:spLocks noChangeArrowheads="1"/>
          </p:cNvSpPr>
          <p:nvPr/>
        </p:nvSpPr>
        <p:spPr bwMode="auto">
          <a:xfrm>
            <a:off x="4187206" y="4999088"/>
            <a:ext cx="3935412" cy="829945"/>
          </a:xfrm>
          <a:prstGeom prst="rect">
            <a:avLst/>
          </a:prstGeom>
          <a:noFill/>
          <a:ln>
            <a:noFill/>
          </a:ln>
        </p:spPr>
        <p:txBody>
          <a:bodyPr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dirty="0">
                <a:latin typeface="Times New Roman" panose="02020603050405020304"/>
                <a:cs typeface="Times New Roman" panose="02020603050405020304"/>
              </a:rPr>
              <a:t>Batch No: </a:t>
            </a:r>
            <a:r>
              <a:rPr lang="en-US" altLang="en-US" sz="2400" dirty="0" smtClean="0">
                <a:latin typeface="Times New Roman" panose="02020603050405020304"/>
                <a:cs typeface="Times New Roman" panose="02020603050405020304"/>
              </a:rPr>
              <a:t>20</a:t>
            </a:r>
            <a:endParaRPr lang="en-US" altLang="en-US" sz="2400" dirty="0">
              <a:latin typeface="Times New Roman" panose="02020603050405020304"/>
              <a:cs typeface="Times New Roman" panose="02020603050405020304"/>
            </a:endParaRPr>
          </a:p>
          <a:p>
            <a:pPr algn="ctr" eaLnBrk="1" hangingPunct="1">
              <a:lnSpc>
                <a:spcPct val="100000"/>
              </a:lnSpc>
              <a:spcBef>
                <a:spcPct val="0"/>
              </a:spcBef>
              <a:buFontTx/>
              <a:buNone/>
            </a:pPr>
            <a:r>
              <a:rPr lang="en-US" altLang="en-US" sz="2400" dirty="0">
                <a:latin typeface="Times New Roman" panose="02020603050405020304"/>
                <a:cs typeface="Times New Roman" panose="02020603050405020304"/>
              </a:rPr>
              <a:t>Date : </a:t>
            </a:r>
            <a:r>
              <a:rPr lang="en-US" altLang="en-US" sz="2400" dirty="0" smtClean="0">
                <a:latin typeface="Times New Roman" panose="02020603050405020304"/>
                <a:cs typeface="Times New Roman" panose="02020603050405020304"/>
              </a:rPr>
              <a:t>24</a:t>
            </a:r>
            <a:r>
              <a:rPr lang="en-IN" altLang="en-US" sz="2400" dirty="0" smtClean="0">
                <a:latin typeface="Times New Roman" panose="02020603050405020304"/>
                <a:cs typeface="Times New Roman" panose="02020603050405020304"/>
              </a:rPr>
              <a:t>.</a:t>
            </a:r>
            <a:r>
              <a:rPr lang="en-US" altLang="en-US" sz="2400" dirty="0">
                <a:latin typeface="Times New Roman" panose="02020603050405020304"/>
                <a:cs typeface="Times New Roman" panose="02020603050405020304"/>
              </a:rPr>
              <a:t>05.2023</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SOFTWARE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1797" y="1831314"/>
            <a:ext cx="4943789" cy="4525963"/>
          </a:xfrm>
        </p:spPr>
        <p:txBody>
          <a:bodyPr>
            <a:normAutofit/>
          </a:bodyPr>
          <a:lstStyle/>
          <a:p>
            <a:r>
              <a:rPr lang="en-US" sz="2000" dirty="0" smtClean="0"/>
              <a:t>Python</a:t>
            </a:r>
            <a:endParaRPr lang="en-US" sz="2000" dirty="0" smtClean="0"/>
          </a:p>
          <a:p>
            <a:r>
              <a:rPr lang="en-US" sz="2000" dirty="0" smtClean="0"/>
              <a:t>Python </a:t>
            </a:r>
            <a:r>
              <a:rPr lang="en-US" sz="2000" dirty="0" err="1" smtClean="0"/>
              <a:t>RESTful</a:t>
            </a:r>
            <a:endParaRPr lang="en-US" sz="2000" dirty="0" smtClean="0"/>
          </a:p>
          <a:p>
            <a:r>
              <a:rPr lang="en-US" sz="2000" dirty="0" smtClean="0"/>
              <a:t>SQL Server</a:t>
            </a:r>
            <a:endParaRPr lang="en-US" sz="2000" dirty="0" smtClean="0"/>
          </a:p>
          <a:p>
            <a:r>
              <a:rPr lang="en-US" sz="2000" dirty="0" smtClean="0"/>
              <a:t>Frontend </a:t>
            </a:r>
            <a:r>
              <a:rPr lang="en-US" sz="2000" dirty="0" err="1" smtClean="0"/>
              <a:t>Technogies</a:t>
            </a:r>
            <a:endParaRPr lang="en-US" sz="2000" dirty="0" smtClean="0"/>
          </a:p>
          <a:p>
            <a:r>
              <a:rPr lang="en-US" sz="2000" dirty="0" smtClean="0"/>
              <a:t>HTML, CSS, JavaScript</a:t>
            </a:r>
            <a:endParaRPr lang="en-US" sz="2000" dirty="0" smtClean="0"/>
          </a:p>
          <a:p>
            <a:r>
              <a:rPr lang="en-US" sz="2000" dirty="0" smtClean="0"/>
              <a:t>Angular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Bold" panose="02020603050405020304" charset="0"/>
                <a:cs typeface="Times New Roman Bold" panose="02020603050405020304" charset="0"/>
              </a:rPr>
              <a:t>EXISTING ALGORITHM</a:t>
            </a:r>
            <a:endParaRPr lang="en-US" sz="4000" b="1">
              <a:latin typeface="Times New Roman Bold" panose="02020603050405020304" charset="0"/>
              <a:cs typeface="Times New Roman Bold" panose="02020603050405020304" charset="0"/>
            </a:endParaRPr>
          </a:p>
        </p:txBody>
      </p:sp>
      <p:sp>
        <p:nvSpPr>
          <p:cNvPr id="3" name="Content Placeholder 2"/>
          <p:cNvSpPr>
            <a:spLocks noGrp="1"/>
          </p:cNvSpPr>
          <p:nvPr>
            <p:ph idx="1"/>
          </p:nvPr>
        </p:nvSpPr>
        <p:spPr>
          <a:xfrm>
            <a:off x="609600" y="1600200"/>
            <a:ext cx="10972800" cy="1442085"/>
          </a:xfrm>
        </p:spPr>
        <p:txBody>
          <a:bodyPr/>
          <a:p>
            <a:r>
              <a:rPr lang="en-US"/>
              <a:t>Deniable Matchmaking Encryption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Bold" panose="02020603050405020304" charset="0"/>
                <a:cs typeface="Times New Roman Bold" panose="02020603050405020304" charset="0"/>
              </a:rPr>
              <a:t>PROPOSED ALGORITHM</a:t>
            </a:r>
            <a:endParaRPr lang="en-US" sz="4000" b="1">
              <a:latin typeface="Times New Roman Bold" panose="02020603050405020304" charset="0"/>
              <a:cs typeface="Times New Roman Bold" panose="02020603050405020304" charset="0"/>
            </a:endParaRPr>
          </a:p>
        </p:txBody>
      </p:sp>
      <p:sp>
        <p:nvSpPr>
          <p:cNvPr id="3" name="Content Placeholder 2"/>
          <p:cNvSpPr>
            <a:spLocks noGrp="1"/>
          </p:cNvSpPr>
          <p:nvPr>
            <p:ph idx="1"/>
          </p:nvPr>
        </p:nvSpPr>
        <p:spPr>
          <a:xfrm>
            <a:off x="609600" y="1600200"/>
            <a:ext cx="10972800" cy="1608455"/>
          </a:xfrm>
        </p:spPr>
        <p:txBody>
          <a:bodyPr/>
          <a:p>
            <a:r>
              <a:rPr lang="en-US"/>
              <a:t>Hashing Algorithm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753510" y="478263"/>
            <a:ext cx="8825657" cy="1298787"/>
          </a:xfrm>
        </p:spPr>
        <p:txBody>
          <a:bodyPr>
            <a:normAutofit/>
          </a:bodyPr>
          <a:lstStyle/>
          <a:p>
            <a:pPr marL="0" marR="0" algn="ctr">
              <a:lnSpc>
                <a:spcPct val="115000"/>
              </a:lnSpc>
              <a:spcAft>
                <a:spcPts val="1000"/>
              </a:spcAft>
            </a:pPr>
            <a:r>
              <a:rPr lang="en-US" dirty="0">
                <a:latin typeface="Times New Roman" panose="02020603050405020304" pitchFamily="18" charset="0"/>
                <a:cs typeface="Times New Roman" panose="02020603050405020304" pitchFamily="18" charset="0"/>
              </a:rPr>
              <a:t>SCOPE OF THE PROJECT</a:t>
            </a:r>
            <a:endParaRPr lang="en-US" dirty="0">
              <a:latin typeface="Times New Roman" panose="02020603050405020304" pitchFamily="18" charset="0"/>
              <a:cs typeface="Times New Roman" panose="02020603050405020304" pitchFamily="18" charset="0"/>
            </a:endParaRPr>
          </a:p>
        </p:txBody>
      </p:sp>
      <p:sp>
        <p:nvSpPr>
          <p:cNvPr id="1048601" name="Text Placeholder 2"/>
          <p:cNvSpPr>
            <a:spLocks noGrp="1"/>
          </p:cNvSpPr>
          <p:nvPr>
            <p:ph type="body" idx="1"/>
          </p:nvPr>
        </p:nvSpPr>
        <p:spPr>
          <a:xfrm>
            <a:off x="1357792" y="1845129"/>
            <a:ext cx="9476416" cy="2726871"/>
          </a:xfrm>
        </p:spPr>
        <p:txBody>
          <a:bodyPr>
            <a:no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The aim of this project is </a:t>
            </a:r>
            <a:r>
              <a:rPr lang="en-US" b="0" i="0" dirty="0" smtClean="0">
                <a:solidFill>
                  <a:schemeClr val="tx1"/>
                </a:solidFill>
                <a:effectLst/>
                <a:latin typeface="Times New Roman" panose="02020603050405020304" pitchFamily="18" charset="0"/>
                <a:cs typeface="Times New Roman" panose="02020603050405020304" pitchFamily="18" charset="0"/>
              </a:rPr>
              <a:t>to </a:t>
            </a:r>
            <a:r>
              <a:rPr lang="en-US" dirty="0" smtClean="0">
                <a:solidFill>
                  <a:schemeClr val="tx1"/>
                </a:solidFill>
                <a:latin typeface="Times New Roman" panose="02020603050405020304" pitchFamily="18" charset="0"/>
                <a:cs typeface="Times New Roman" panose="02020603050405020304" pitchFamily="18" charset="0"/>
              </a:rPr>
              <a:t>introduce </a:t>
            </a:r>
            <a:r>
              <a:rPr lang="en-US" dirty="0" smtClean="0">
                <a:solidFill>
                  <a:schemeClr val="tx1"/>
                </a:solidFill>
                <a:latin typeface="Times New Roman" panose="02020603050405020304" pitchFamily="18" charset="0"/>
                <a:cs typeface="Times New Roman" panose="02020603050405020304" pitchFamily="18" charset="0"/>
              </a:rPr>
              <a:t>a new encryption scheme called deniable matchmaking encryption (DME). This new encryption scheme provides deniability not only for the message, but also for the identities. We use the chameleon hash function to make fake message and fake identities indistinguishable from the real message and the real identities. Therefore, the bidding system can use fake information to answer the coercer, and user privacy is kept by the </a:t>
            </a:r>
            <a:r>
              <a:rPr lang="en-US" dirty="0" err="1" smtClean="0">
                <a:solidFill>
                  <a:schemeClr val="tx1"/>
                </a:solidFill>
                <a:latin typeface="Times New Roman" panose="02020603050405020304" pitchFamily="18" charset="0"/>
                <a:cs typeface="Times New Roman" panose="02020603050405020304" pitchFamily="18" charset="0"/>
              </a:rPr>
              <a:t>blockchain</a:t>
            </a:r>
            <a:r>
              <a:rPr lang="en-US" dirty="0" smtClean="0">
                <a:solidFill>
                  <a:schemeClr val="tx1"/>
                </a:solidFill>
                <a:latin typeface="Times New Roman" panose="02020603050405020304" pitchFamily="18" charset="0"/>
                <a:cs typeface="Times New Roman" panose="02020603050405020304" pitchFamily="18" charset="0"/>
              </a:rPr>
              <a:t>-based bidding system.</a:t>
            </a:r>
            <a:endParaRPr lang="en-US" dirty="0">
              <a:solidFill>
                <a:schemeClr val="tx1"/>
              </a:solidFill>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WORKING PRINCIPLE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None/>
            </a:pPr>
            <a:r>
              <a:rPr lang="en-IN" sz="2000" dirty="0" smtClean="0">
                <a:latin typeface="Times New Roman" panose="02020603050405020304" pitchFamily="18" charset="0"/>
                <a:cs typeface="Times New Roman" panose="02020603050405020304" pitchFamily="18" charset="0"/>
              </a:rPr>
              <a:t>An existing algorith</a:t>
            </a:r>
            <a:r>
              <a:rPr lang="en-IN" sz="2000" dirty="0" smtClean="0">
                <a:latin typeface="Times New Roman" panose="02020603050405020304" pitchFamily="18" charset="0"/>
                <a:cs typeface="Times New Roman" panose="02020603050405020304" pitchFamily="18" charset="0"/>
              </a:rPr>
              <a:t>m is Deniable Matchmaking Encryption.</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proposed system decided to using Hashing Algorithm. </a:t>
            </a:r>
            <a:r>
              <a:rPr lang="en-US" sz="2000" dirty="0" smtClean="0">
                <a:latin typeface="Times New Roman" panose="02020603050405020304" pitchFamily="18" charset="0"/>
                <a:cs typeface="Times New Roman" panose="02020603050405020304" pitchFamily="18" charset="0"/>
              </a:rPr>
              <a:t>Hashing algorithms are functions that generate a fixed-length result (the hash, or hash value) from a given input. The hash value is a summary of the original data</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Hashing </a:t>
            </a:r>
            <a:r>
              <a:rPr lang="en-US" sz="2000" dirty="0" smtClean="0">
                <a:latin typeface="Times New Roman" panose="02020603050405020304" pitchFamily="18" charset="0"/>
                <a:cs typeface="Times New Roman" panose="02020603050405020304" pitchFamily="18" charset="0"/>
              </a:rPr>
              <a:t>Algorithm Advantages </a:t>
            </a:r>
            <a:r>
              <a:rPr lang="en-US" sz="2000" dirty="0" smtClean="0">
                <a:latin typeface="Times New Roman" panose="02020603050405020304" pitchFamily="18" charset="0"/>
                <a:cs typeface="Times New Roman" panose="02020603050405020304" pitchFamily="18" charset="0"/>
              </a:rPr>
              <a:t>are </a:t>
            </a:r>
            <a:r>
              <a:rPr lang="en-US" sz="2000" dirty="0" smtClean="0">
                <a:latin typeface="Times New Roman" panose="02020603050405020304" pitchFamily="18" charset="0"/>
                <a:cs typeface="Times New Roman" panose="02020603050405020304" pitchFamily="18" charset="0"/>
              </a:rPr>
              <a:t>Particularly efficient when the maximum number of </a:t>
            </a:r>
            <a:r>
              <a:rPr lang="en-US" sz="2000" dirty="0" smtClean="0">
                <a:latin typeface="Times New Roman" panose="02020603050405020304" pitchFamily="18" charset="0"/>
                <a:cs typeface="Times New Roman" panose="02020603050405020304" pitchFamily="18" charset="0"/>
              </a:rPr>
              <a:t>entries. Highly Secure. Low </a:t>
            </a:r>
            <a:r>
              <a:rPr lang="en-US" sz="2000" dirty="0" smtClean="0">
                <a:latin typeface="Times New Roman" panose="02020603050405020304" pitchFamily="18" charset="0"/>
                <a:cs typeface="Times New Roman" panose="02020603050405020304" pitchFamily="18" charset="0"/>
              </a:rPr>
              <a:t>Computation and Storage </a:t>
            </a:r>
            <a:r>
              <a:rPr lang="en-US" sz="2000" dirty="0" smtClean="0">
                <a:latin typeface="Times New Roman" panose="02020603050405020304" pitchFamily="18" charset="0"/>
                <a:cs typeface="Times New Roman" panose="02020603050405020304" pitchFamily="18" charset="0"/>
              </a:rPr>
              <a:t>Cost</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MODULES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9669" y="1781074"/>
            <a:ext cx="3656345" cy="4525963"/>
          </a:xfrm>
        </p:spPr>
        <p:txBody>
          <a:bodyPr/>
          <a:lstStyle/>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US" sz="2000" dirty="0" smtClean="0"/>
              <a:t>User Authentication</a:t>
            </a:r>
            <a:endParaRPr lang="en-IN" sz="2000" dirty="0">
              <a:latin typeface="Times New Roman" panose="02020603050405020304" pitchFamily="18" charset="0"/>
              <a:cs typeface="Times New Roman" panose="02020603050405020304" pitchFamily="18" charset="0"/>
            </a:endParaRPr>
          </a:p>
          <a:p>
            <a:r>
              <a:rPr lang="en-US" sz="2000" dirty="0" smtClean="0"/>
              <a:t>Digital Owner Registration</a:t>
            </a:r>
            <a:endParaRPr lang="en-IN" sz="2000" dirty="0">
              <a:latin typeface="Times New Roman" panose="02020603050405020304" pitchFamily="18" charset="0"/>
              <a:cs typeface="Times New Roman" panose="02020603050405020304" pitchFamily="18" charset="0"/>
            </a:endParaRPr>
          </a:p>
          <a:p>
            <a:pPr algn="just"/>
            <a:r>
              <a:rPr lang="en-US" sz="2000" dirty="0" smtClean="0"/>
              <a:t>Digital Information Query</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marL="0" indent="0" algn="just">
              <a:buNone/>
            </a:pP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anose="02020603050405020304" pitchFamily="18" charset="0"/>
                <a:cs typeface="Times New Roman" panose="02020603050405020304" pitchFamily="18" charset="0"/>
              </a:rPr>
              <a:t>USER AUTHENTICATION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All users must register before using the system; The authenticator is responsible for verifying the legitimacy </a:t>
            </a:r>
            <a:r>
              <a:rPr lang="en-US" sz="2000" dirty="0" smtClean="0">
                <a:latin typeface="Times New Roman" panose="02020603050405020304" pitchFamily="18" charset="0"/>
                <a:cs typeface="Times New Roman" panose="02020603050405020304" pitchFamily="18" charset="0"/>
              </a:rPr>
              <a:t>of requests </a:t>
            </a:r>
            <a:r>
              <a:rPr lang="en-US" sz="2000" dirty="0" smtClean="0">
                <a:latin typeface="Times New Roman" panose="02020603050405020304" pitchFamily="18" charset="0"/>
                <a:cs typeface="Times New Roman" panose="02020603050405020304" pitchFamily="18" charset="0"/>
              </a:rPr>
              <a:t>sent by requestors to the data owners system. On a shared server, a security management </a:t>
            </a:r>
            <a:r>
              <a:rPr lang="en-US" sz="2000" dirty="0" smtClean="0">
                <a:latin typeface="Times New Roman" panose="02020603050405020304" pitchFamily="18" charset="0"/>
                <a:cs typeface="Times New Roman" panose="02020603050405020304" pitchFamily="18" charset="0"/>
              </a:rPr>
              <a:t>model designed </a:t>
            </a:r>
            <a:r>
              <a:rPr lang="en-US" sz="2000" dirty="0" smtClean="0">
                <a:latin typeface="Times New Roman" panose="02020603050405020304" pitchFamily="18" charset="0"/>
                <a:cs typeface="Times New Roman" panose="02020603050405020304" pitchFamily="18" charset="0"/>
              </a:rPr>
              <a:t>for password-authenticated users allows access to shared files. Although the scheme simplifies </a:t>
            </a:r>
            <a:r>
              <a:rPr lang="en-US" sz="2000" dirty="0" smtClean="0">
                <a:latin typeface="Times New Roman" panose="02020603050405020304" pitchFamily="18" charset="0"/>
                <a:cs typeface="Times New Roman" panose="02020603050405020304" pitchFamily="18" charset="0"/>
              </a:rPr>
              <a:t>security management </a:t>
            </a:r>
            <a:r>
              <a:rPr lang="en-US" sz="2000" dirty="0" smtClean="0">
                <a:latin typeface="Times New Roman" panose="02020603050405020304" pitchFamily="18" charset="0"/>
                <a:cs typeface="Times New Roman" panose="02020603050405020304" pitchFamily="18" charset="0"/>
              </a:rPr>
              <a:t>efforts, all backups and sharing files are still reside on the sharing server. Also, the file sharing </a:t>
            </a:r>
            <a:r>
              <a:rPr lang="en-US" sz="2000" dirty="0" smtClean="0">
                <a:latin typeface="Times New Roman" panose="02020603050405020304" pitchFamily="18" charset="0"/>
                <a:cs typeface="Times New Roman" panose="02020603050405020304" pitchFamily="18" charset="0"/>
              </a:rPr>
              <a:t>policy relies </a:t>
            </a:r>
            <a:r>
              <a:rPr lang="en-US" sz="2000" dirty="0" smtClean="0">
                <a:latin typeface="Times New Roman" panose="02020603050405020304" pitchFamily="18" charset="0"/>
                <a:cs typeface="Times New Roman" panose="02020603050405020304" pitchFamily="18" charset="0"/>
              </a:rPr>
              <a:t>on the authentication mechanism on the sharing server and is based on the users password to extract </a:t>
            </a:r>
            <a:r>
              <a:rPr lang="en-US" sz="2000" dirty="0" smtClean="0">
                <a:latin typeface="Times New Roman" panose="02020603050405020304" pitchFamily="18" charset="0"/>
                <a:cs typeface="Times New Roman" panose="02020603050405020304" pitchFamily="18" charset="0"/>
              </a:rPr>
              <a:t>the key</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anose="02020603050405020304" pitchFamily="18" charset="0"/>
                <a:cs typeface="Times New Roman" panose="02020603050405020304" pitchFamily="18" charset="0"/>
              </a:rPr>
              <a:t>DIGITAL OWNER REGISTRATION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708220"/>
            <a:ext cx="10972800" cy="4994031"/>
          </a:xfrm>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Data sharing is one of important applications in computing, especially for enterprise. Usually, an enterprise </a:t>
            </a:r>
            <a:r>
              <a:rPr lang="en-US" sz="2000" dirty="0" smtClean="0">
                <a:latin typeface="Times New Roman" panose="02020603050405020304" pitchFamily="18" charset="0"/>
                <a:cs typeface="Times New Roman" panose="02020603050405020304" pitchFamily="18" charset="0"/>
              </a:rPr>
              <a:t>may authorize </a:t>
            </a:r>
            <a:r>
              <a:rPr lang="en-US" sz="2000" dirty="0" smtClean="0">
                <a:latin typeface="Times New Roman" panose="02020603050405020304" pitchFamily="18" charset="0"/>
                <a:cs typeface="Times New Roman" panose="02020603050405020304" pitchFamily="18" charset="0"/>
              </a:rPr>
              <a:t>some entities to share its remote data under the its defined policy. Data owner is an entity </a:t>
            </a:r>
            <a:r>
              <a:rPr lang="en-US" sz="2000" dirty="0" smtClean="0">
                <a:latin typeface="Times New Roman" panose="02020603050405020304" pitchFamily="18" charset="0"/>
                <a:cs typeface="Times New Roman" panose="02020603050405020304" pitchFamily="18" charset="0"/>
              </a:rPr>
              <a:t>whose massive </a:t>
            </a:r>
            <a:r>
              <a:rPr lang="en-US" sz="2000" dirty="0" smtClean="0">
                <a:latin typeface="Times New Roman" panose="02020603050405020304" pitchFamily="18" charset="0"/>
                <a:cs typeface="Times New Roman" panose="02020603050405020304" pitchFamily="18" charset="0"/>
              </a:rPr>
              <a:t>data will be uploaded to the servers for storage and processing. The data owner registers the copyright </a:t>
            </a:r>
            <a:r>
              <a:rPr lang="en-US" sz="2000" dirty="0" smtClean="0">
                <a:latin typeface="Times New Roman" panose="02020603050405020304" pitchFamily="18" charset="0"/>
                <a:cs typeface="Times New Roman" panose="02020603050405020304" pitchFamily="18" charset="0"/>
              </a:rPr>
              <a:t>of the </a:t>
            </a:r>
            <a:r>
              <a:rPr lang="en-US" sz="2000" dirty="0" smtClean="0">
                <a:latin typeface="Times New Roman" panose="02020603050405020304" pitchFamily="18" charset="0"/>
                <a:cs typeface="Times New Roman" panose="02020603050405020304" pitchFamily="18" charset="0"/>
              </a:rPr>
              <a:t>digital works on the system. During the registration process, the data information of the digital works needs </a:t>
            </a:r>
            <a:r>
              <a:rPr lang="en-US" sz="2000" dirty="0" smtClean="0">
                <a:latin typeface="Times New Roman" panose="02020603050405020304" pitchFamily="18" charset="0"/>
                <a:cs typeface="Times New Roman" panose="02020603050405020304" pitchFamily="18" charset="0"/>
              </a:rPr>
              <a:t>to be </a:t>
            </a:r>
            <a:r>
              <a:rPr lang="en-US" sz="2000" dirty="0" smtClean="0">
                <a:latin typeface="Times New Roman" panose="02020603050405020304" pitchFamily="18" charset="0"/>
                <a:cs typeface="Times New Roman" panose="02020603050405020304" pitchFamily="18" charset="0"/>
              </a:rPr>
              <a:t>extracted and stored; The data owner uploads these data blocks along with their corresponding signatures </a:t>
            </a:r>
            <a:r>
              <a:rPr lang="en-US" sz="2000" dirty="0" smtClean="0">
                <a:latin typeface="Times New Roman" panose="02020603050405020304" pitchFamily="18" charset="0"/>
                <a:cs typeface="Times New Roman" panose="02020603050405020304" pitchFamily="18" charset="0"/>
              </a:rPr>
              <a:t>to the </a:t>
            </a:r>
            <a:r>
              <a:rPr lang="en-US" sz="2000" dirty="0" smtClean="0">
                <a:latin typeface="Times New Roman" panose="02020603050405020304" pitchFamily="18" charset="0"/>
                <a:cs typeface="Times New Roman" panose="02020603050405020304" pitchFamily="18" charset="0"/>
              </a:rPr>
              <a:t>server. The data stored in the server is often shared across multiple users in many storage applications. </a:t>
            </a:r>
            <a:r>
              <a:rPr lang="en-US" sz="2000" dirty="0" smtClean="0">
                <a:latin typeface="Times New Roman" panose="02020603050405020304" pitchFamily="18" charset="0"/>
                <a:cs typeface="Times New Roman" panose="02020603050405020304" pitchFamily="18" charset="0"/>
              </a:rPr>
              <a:t>In such </a:t>
            </a:r>
            <a:r>
              <a:rPr lang="en-US" sz="2000" dirty="0" smtClean="0">
                <a:latin typeface="Times New Roman" panose="02020603050405020304" pitchFamily="18" charset="0"/>
                <a:cs typeface="Times New Roman" panose="02020603050405020304" pitchFamily="18" charset="0"/>
              </a:rPr>
              <a:t>a scheme, the sensitive information can be protected and the other information can be published. It </a:t>
            </a:r>
            <a:r>
              <a:rPr lang="en-US" sz="2000" dirty="0" smtClean="0">
                <a:latin typeface="Times New Roman" panose="02020603050405020304" pitchFamily="18" charset="0"/>
                <a:cs typeface="Times New Roman" panose="02020603050405020304" pitchFamily="18" charset="0"/>
              </a:rPr>
              <a:t>makes the </a:t>
            </a:r>
            <a:r>
              <a:rPr lang="en-US" sz="2000" dirty="0" smtClean="0">
                <a:latin typeface="Times New Roman" panose="02020603050405020304" pitchFamily="18" charset="0"/>
                <a:cs typeface="Times New Roman" panose="02020603050405020304" pitchFamily="18" charset="0"/>
              </a:rPr>
              <a:t>file stored in the server able to be shared and used by others on the condition that the sensitive information </a:t>
            </a:r>
            <a:r>
              <a:rPr lang="en-US" sz="2000" dirty="0" smtClean="0">
                <a:latin typeface="Times New Roman" panose="02020603050405020304" pitchFamily="18" charset="0"/>
                <a:cs typeface="Times New Roman" panose="02020603050405020304" pitchFamily="18" charset="0"/>
              </a:rPr>
              <a:t>is protected</a:t>
            </a:r>
            <a:r>
              <a:rPr lang="en-US" sz="2000" dirty="0" smtClean="0">
                <a:latin typeface="Times New Roman" panose="02020603050405020304" pitchFamily="18" charset="0"/>
                <a:cs typeface="Times New Roman" panose="02020603050405020304" pitchFamily="18" charset="0"/>
              </a:rPr>
              <a:t>, while the remote data integrity is still able to be efficiently executed.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anose="02020603050405020304" pitchFamily="18" charset="0"/>
                <a:cs typeface="Times New Roman" panose="02020603050405020304" pitchFamily="18" charset="0"/>
              </a:rPr>
              <a:t>DIGITAL INFORMATION QUERY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Anyone needs to verify the Digital Information Ownership information, the proposed system is used to trace </a:t>
            </a:r>
            <a:r>
              <a:rPr lang="en-US" sz="2000" dirty="0" smtClean="0">
                <a:latin typeface="Times New Roman" panose="02020603050405020304" pitchFamily="18" charset="0"/>
                <a:cs typeface="Times New Roman" panose="02020603050405020304" pitchFamily="18" charset="0"/>
              </a:rPr>
              <a:t>the entire </a:t>
            </a:r>
            <a:r>
              <a:rPr lang="en-US" sz="2000" dirty="0" smtClean="0">
                <a:latin typeface="Times New Roman" panose="02020603050405020304" pitchFamily="18" charset="0"/>
                <a:cs typeface="Times New Roman" panose="02020603050405020304" pitchFamily="18" charset="0"/>
              </a:rPr>
              <a:t>process of circulation to investigate and retrieve the information. Hence, the system provides the </a:t>
            </a:r>
            <a:r>
              <a:rPr lang="en-US" sz="2000" dirty="0" smtClean="0">
                <a:latin typeface="Times New Roman" panose="02020603050405020304" pitchFamily="18" charset="0"/>
                <a:cs typeface="Times New Roman" panose="02020603050405020304" pitchFamily="18" charset="0"/>
              </a:rPr>
              <a:t>query functions</a:t>
            </a:r>
            <a:r>
              <a:rPr lang="en-US" sz="2000" dirty="0" smtClean="0">
                <a:latin typeface="Times New Roman" panose="02020603050405020304" pitchFamily="18" charset="0"/>
                <a:cs typeface="Times New Roman" panose="02020603050405020304" pitchFamily="18" charset="0"/>
              </a:rPr>
              <a:t>. The data query layer consists of sets of querying structures that access, process, forward or respond </a:t>
            </a:r>
            <a:r>
              <a:rPr lang="en-US" sz="2000" dirty="0" smtClean="0">
                <a:latin typeface="Times New Roman" panose="02020603050405020304" pitchFamily="18" charset="0"/>
                <a:cs typeface="Times New Roman" panose="02020603050405020304" pitchFamily="18" charset="0"/>
              </a:rPr>
              <a:t>to queries </a:t>
            </a:r>
            <a:r>
              <a:rPr lang="en-US" sz="2000" dirty="0" smtClean="0">
                <a:latin typeface="Times New Roman" panose="02020603050405020304" pitchFamily="18" charset="0"/>
                <a:cs typeface="Times New Roman" panose="02020603050405020304" pitchFamily="18" charset="0"/>
              </a:rPr>
              <a:t>posed on the system. Queries on the systems may be requests to access data from the existing </a:t>
            </a:r>
            <a:r>
              <a:rPr lang="en-US" sz="2000" dirty="0" smtClean="0">
                <a:latin typeface="Times New Roman" panose="02020603050405020304" pitchFamily="18" charset="0"/>
                <a:cs typeface="Times New Roman" panose="02020603050405020304" pitchFamily="18" charset="0"/>
              </a:rPr>
              <a:t>database infrastructure</a:t>
            </a:r>
            <a:r>
              <a:rPr lang="en-US" sz="2000" dirty="0" smtClean="0">
                <a:latin typeface="Times New Roman" panose="02020603050405020304" pitchFamily="18" charset="0"/>
                <a:cs typeface="Times New Roman" panose="02020603050405020304" pitchFamily="18" charset="0"/>
              </a:rPr>
              <a:t>. The data query layer directly interfaces with the data structuring and provenance layer and </a:t>
            </a:r>
            <a:r>
              <a:rPr lang="en-US" sz="2000" dirty="0" smtClean="0">
                <a:latin typeface="Times New Roman" panose="02020603050405020304" pitchFamily="18" charset="0"/>
                <a:cs typeface="Times New Roman" panose="02020603050405020304" pitchFamily="18" charset="0"/>
              </a:rPr>
              <a:t>has mechanisms</a:t>
            </a:r>
            <a:r>
              <a:rPr lang="en-US" sz="2000" dirty="0" smtClean="0">
                <a:latin typeface="Times New Roman" panose="02020603050405020304" pitchFamily="18" charset="0"/>
                <a:cs typeface="Times New Roman" panose="02020603050405020304" pitchFamily="18" charset="0"/>
              </a:rPr>
              <a:t>, implemented to interpret and translate actions between the data structuring and provenance </a:t>
            </a:r>
            <a:r>
              <a:rPr lang="en-US" sz="2000" dirty="0" smtClean="0">
                <a:latin typeface="Times New Roman" panose="02020603050405020304" pitchFamily="18" charset="0"/>
                <a:cs typeface="Times New Roman" panose="02020603050405020304" pitchFamily="18" charset="0"/>
              </a:rPr>
              <a:t>layer and </a:t>
            </a:r>
            <a:r>
              <a:rPr lang="en-US" sz="2000" dirty="0" smtClean="0">
                <a:latin typeface="Times New Roman" panose="02020603050405020304" pitchFamily="18" charset="0"/>
                <a:cs typeface="Times New Roman" panose="02020603050405020304" pitchFamily="18" charset="0"/>
              </a:rPr>
              <a:t>the outside </a:t>
            </a:r>
            <a:r>
              <a:rPr lang="en-US" sz="2000" dirty="0" smtClean="0">
                <a:latin typeface="Times New Roman" panose="02020603050405020304" pitchFamily="18" charset="0"/>
                <a:cs typeface="Times New Roman" panose="02020603050405020304" pitchFamily="18" charset="0"/>
              </a:rPr>
              <a:t>environment.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514876" y="690033"/>
            <a:ext cx="10852864" cy="681567"/>
          </a:xfrm>
        </p:spPr>
        <p:txBody>
          <a:bodyPr>
            <a:noAutofit/>
          </a:bodyPr>
          <a:lstStyle/>
          <a:p>
            <a:pPr algn="ctr"/>
            <a:r>
              <a:rPr lang="en-US" dirty="0">
                <a:solidFill>
                  <a:srgbClr val="000000"/>
                </a:solidFill>
                <a:latin typeface="Times New Roman" panose="02020603050405020304"/>
                <a:cs typeface="Times New Roman" panose="02020603050405020304"/>
              </a:rPr>
              <a:t>FUTURE ENHANCEMENT</a:t>
            </a:r>
            <a:endParaRPr lang="en-US" dirty="0">
              <a:latin typeface="Times New Roman" panose="02020603050405020304"/>
              <a:cs typeface="Times New Roman" panose="02020603050405020304"/>
            </a:endParaRPr>
          </a:p>
        </p:txBody>
      </p:sp>
      <p:sp>
        <p:nvSpPr>
          <p:cNvPr id="1048663" name="Text Placeholder 2"/>
          <p:cNvSpPr>
            <a:spLocks noGrp="1"/>
          </p:cNvSpPr>
          <p:nvPr>
            <p:ph type="body" idx="1"/>
          </p:nvPr>
        </p:nvSpPr>
        <p:spPr>
          <a:xfrm>
            <a:off x="867170" y="2155371"/>
            <a:ext cx="10457660" cy="996043"/>
          </a:xfrm>
        </p:spPr>
        <p:txBody>
          <a:bodyPr>
            <a:noAutofit/>
          </a:bodyPr>
          <a:lstStyle/>
          <a:p>
            <a:r>
              <a:rPr lang="en-US" dirty="0" smtClean="0">
                <a:solidFill>
                  <a:schemeClr val="tx1"/>
                </a:solidFill>
                <a:latin typeface="Times New Roman" panose="02020603050405020304" pitchFamily="18" charset="0"/>
                <a:cs typeface="Times New Roman" panose="02020603050405020304" pitchFamily="18" charset="0"/>
              </a:rPr>
              <a:t>In future we like to implement Identity-Based Auditing for Shared Cloud </a:t>
            </a:r>
            <a:r>
              <a:rPr lang="en-US" dirty="0" smtClean="0">
                <a:solidFill>
                  <a:schemeClr val="tx1"/>
                </a:solidFill>
                <a:latin typeface="Times New Roman" panose="02020603050405020304" pitchFamily="18" charset="0"/>
                <a:cs typeface="Times New Roman" panose="02020603050405020304" pitchFamily="18" charset="0"/>
              </a:rPr>
              <a:t>Data.</a:t>
            </a:r>
            <a:endParaRPr lang="en-US"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ctrTitle"/>
          </p:nvPr>
        </p:nvSpPr>
        <p:spPr>
          <a:xfrm>
            <a:off x="859809" y="2271712"/>
            <a:ext cx="10078877" cy="1253145"/>
          </a:xfrm>
        </p:spPr>
        <p:txBody>
          <a:bodyPr>
            <a:normAutofit fontScale="90000"/>
          </a:bodyPr>
          <a:lstStyle/>
          <a:p>
            <a:r>
              <a:rPr lang="en-US" sz="4800" dirty="0" smtClean="0">
                <a:latin typeface="Times New Roman" panose="02020603050405020304"/>
                <a:ea typeface="+mj-lt"/>
                <a:cs typeface="+mj-lt"/>
              </a:rPr>
              <a:t>A</a:t>
            </a:r>
            <a:r>
              <a:rPr lang="en-US" altLang="en-US" sz="6600" dirty="0" smtClean="0">
                <a:latin typeface="Times New Roman" panose="02020603050405020304"/>
                <a:cs typeface="Times New Roman" panose="02020603050405020304"/>
              </a:rPr>
              <a:t> </a:t>
            </a:r>
            <a:r>
              <a:rPr lang="en-US" altLang="en-US" dirty="0" smtClean="0">
                <a:latin typeface="Times New Roman" panose="02020603050405020304"/>
                <a:cs typeface="Calibri"/>
              </a:rPr>
              <a:t>Building a Privacy-Preserving </a:t>
            </a:r>
            <a:r>
              <a:rPr lang="en-US" altLang="en-US" dirty="0" err="1" smtClean="0">
                <a:latin typeface="Times New Roman" panose="02020603050405020304"/>
                <a:cs typeface="Calibri"/>
              </a:rPr>
              <a:t>Blockchain</a:t>
            </a:r>
            <a:r>
              <a:rPr lang="en-US" altLang="en-US" dirty="0" smtClean="0">
                <a:latin typeface="Times New Roman" panose="02020603050405020304"/>
                <a:cs typeface="Calibri"/>
              </a:rPr>
              <a:t>-Based Bidding System: A Crypto Approach</a:t>
            </a:r>
            <a:endParaRPr lang="en-US" dirty="0">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635694" y="337212"/>
            <a:ext cx="8825657" cy="910167"/>
          </a:xfrm>
        </p:spPr>
        <p:txBody>
          <a:bodyPr>
            <a:normAutofit/>
          </a:bodyPr>
          <a:lstStyle/>
          <a:p>
            <a:pPr marL="0" marR="0" algn="ctr">
              <a:lnSpc>
                <a:spcPct val="115000"/>
              </a:lnSpc>
              <a:spcAft>
                <a:spcPts val="1000"/>
              </a:spcAft>
            </a:pPr>
            <a:r>
              <a:rPr lang="en-US"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1048603" name="Text Placeholder 2"/>
          <p:cNvSpPr>
            <a:spLocks noGrp="1"/>
          </p:cNvSpPr>
          <p:nvPr>
            <p:ph type="body" idx="1"/>
          </p:nvPr>
        </p:nvSpPr>
        <p:spPr>
          <a:xfrm>
            <a:off x="419923" y="1363117"/>
            <a:ext cx="11306503" cy="5157671"/>
          </a:xfrm>
        </p:spPr>
        <p:txBody>
          <a:bodyPr>
            <a:noAutofit/>
          </a:bodyPr>
          <a:lstStyle/>
          <a:p>
            <a:pPr algn="just"/>
            <a:r>
              <a:rPr lang="en-IN" dirty="0">
                <a:solidFill>
                  <a:schemeClr val="tx1"/>
                </a:solidFill>
                <a:latin typeface="Times New Roman" panose="02020603050405020304" pitchFamily="18" charset="0"/>
                <a:cs typeface="Times New Roman" panose="02020603050405020304" pitchFamily="18" charset="0"/>
              </a:rPr>
              <a:t>Title 1 : </a:t>
            </a:r>
            <a:r>
              <a:rPr lang="en-US" dirty="0" smtClean="0">
                <a:solidFill>
                  <a:schemeClr val="tx1"/>
                </a:solidFill>
                <a:latin typeface="Times New Roman" panose="02020603050405020304" pitchFamily="18" charset="0"/>
                <a:cs typeface="Times New Roman" panose="02020603050405020304" pitchFamily="18" charset="0"/>
              </a:rPr>
              <a:t>Audio Watermarking for Security and Non-Security Applications</a:t>
            </a:r>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Authors </a:t>
            </a:r>
            <a:r>
              <a:rPr lang="en-IN" dirty="0" smtClean="0">
                <a:solidFill>
                  <a:schemeClr val="tx1"/>
                </a:solidFill>
                <a:latin typeface="Times New Roman" panose="02020603050405020304" pitchFamily="18" charset="0"/>
                <a:cs typeface="Times New Roman" panose="02020603050405020304" pitchFamily="18" charset="0"/>
              </a:rPr>
              <a:t>:</a:t>
            </a:r>
            <a:r>
              <a:rPr lang="en-US" dirty="0" err="1" smtClean="0">
                <a:solidFill>
                  <a:schemeClr val="tx1"/>
                </a:solidFill>
                <a:latin typeface="Times New Roman" panose="02020603050405020304" pitchFamily="18" charset="0"/>
                <a:cs typeface="Times New Roman" panose="02020603050405020304" pitchFamily="18" charset="0"/>
              </a:rPr>
              <a:t>Maha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Charfeddine</a:t>
            </a:r>
            <a:r>
              <a:rPr lang="en-US" dirty="0" smtClean="0">
                <a:solidFill>
                  <a:schemeClr val="tx1"/>
                </a:solidFill>
                <a:latin typeface="Times New Roman" panose="02020603050405020304" pitchFamily="18" charset="0"/>
                <a:cs typeface="Times New Roman" panose="02020603050405020304" pitchFamily="18" charset="0"/>
              </a:rPr>
              <a:t> , </a:t>
            </a:r>
            <a:r>
              <a:rPr lang="en-US" dirty="0" err="1" smtClean="0">
                <a:solidFill>
                  <a:schemeClr val="tx1"/>
                </a:solidFill>
                <a:latin typeface="Times New Roman" panose="02020603050405020304" pitchFamily="18" charset="0"/>
                <a:cs typeface="Times New Roman" panose="02020603050405020304" pitchFamily="18" charset="0"/>
              </a:rPr>
              <a:t>Eya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Mezghani</a:t>
            </a:r>
            <a:r>
              <a:rPr lang="en-US" dirty="0" smtClean="0">
                <a:solidFill>
                  <a:schemeClr val="tx1"/>
                </a:solidFill>
                <a:latin typeface="Times New Roman" panose="02020603050405020304" pitchFamily="18" charset="0"/>
                <a:cs typeface="Times New Roman" panose="02020603050405020304" pitchFamily="18" charset="0"/>
              </a:rPr>
              <a:t> , </a:t>
            </a:r>
            <a:r>
              <a:rPr lang="en-US" dirty="0" err="1" smtClean="0">
                <a:solidFill>
                  <a:schemeClr val="tx1"/>
                </a:solidFill>
                <a:latin typeface="Times New Roman" panose="02020603050405020304" pitchFamily="18" charset="0"/>
                <a:cs typeface="Times New Roman" panose="02020603050405020304" pitchFamily="18" charset="0"/>
              </a:rPr>
              <a:t>Salma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Masmoudi</a:t>
            </a:r>
            <a:r>
              <a:rPr lang="en-US" dirty="0" smtClean="0">
                <a:solidFill>
                  <a:schemeClr val="tx1"/>
                </a:solidFill>
                <a:latin typeface="Times New Roman" panose="02020603050405020304" pitchFamily="18" charset="0"/>
                <a:cs typeface="Times New Roman" panose="02020603050405020304" pitchFamily="18" charset="0"/>
              </a:rPr>
              <a:t> , </a:t>
            </a:r>
            <a:r>
              <a:rPr lang="en-US" dirty="0" err="1" smtClean="0">
                <a:solidFill>
                  <a:schemeClr val="tx1"/>
                </a:solidFill>
                <a:latin typeface="Times New Roman" panose="02020603050405020304" pitchFamily="18" charset="0"/>
                <a:cs typeface="Times New Roman" panose="02020603050405020304" pitchFamily="18" charset="0"/>
              </a:rPr>
              <a:t>Chokri</a:t>
            </a:r>
            <a:r>
              <a:rPr lang="en-US" dirty="0" smtClean="0">
                <a:solidFill>
                  <a:schemeClr val="tx1"/>
                </a:solidFill>
                <a:latin typeface="Times New Roman" panose="02020603050405020304" pitchFamily="18" charset="0"/>
                <a:cs typeface="Times New Roman" panose="02020603050405020304" pitchFamily="18" charset="0"/>
              </a:rPr>
              <a:t> Ben </a:t>
            </a:r>
            <a:r>
              <a:rPr lang="en-US" dirty="0" err="1" smtClean="0">
                <a:solidFill>
                  <a:schemeClr val="tx1"/>
                </a:solidFill>
                <a:latin typeface="Times New Roman" panose="02020603050405020304" pitchFamily="18" charset="0"/>
                <a:cs typeface="Times New Roman" panose="02020603050405020304" pitchFamily="18" charset="0"/>
              </a:rPr>
              <a:t>Amar</a:t>
            </a:r>
            <a:r>
              <a:rPr lang="en-US" dirty="0" smtClean="0">
                <a:solidFill>
                  <a:schemeClr val="tx1"/>
                </a:solidFill>
                <a:latin typeface="Times New Roman" panose="02020603050405020304" pitchFamily="18" charset="0"/>
                <a:cs typeface="Times New Roman" panose="02020603050405020304" pitchFamily="18" charset="0"/>
              </a:rPr>
              <a:t> and </a:t>
            </a:r>
            <a:r>
              <a:rPr lang="en-US" dirty="0" err="1" smtClean="0">
                <a:solidFill>
                  <a:schemeClr val="tx1"/>
                </a:solidFill>
                <a:latin typeface="Times New Roman" panose="02020603050405020304" pitchFamily="18" charset="0"/>
                <a:cs typeface="Times New Roman" panose="02020603050405020304" pitchFamily="18" charset="0"/>
              </a:rPr>
              <a:t>Hesham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Alhumyani</a:t>
            </a:r>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Published Year : 2022</a:t>
            </a:r>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Description </a:t>
            </a:r>
            <a:r>
              <a:rPr lang="en-IN"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The digitization of audiovisual data is significantly increasing. Thus, to guarantee the </a:t>
            </a:r>
            <a:r>
              <a:rPr lang="en-US" dirty="0" smtClean="0">
                <a:solidFill>
                  <a:schemeClr val="tx1"/>
                </a:solidFill>
                <a:latin typeface="Times New Roman" panose="02020603050405020304" pitchFamily="18" charset="0"/>
                <a:cs typeface="Times New Roman" panose="02020603050405020304" pitchFamily="18" charset="0"/>
              </a:rPr>
              <a:t>protection of </a:t>
            </a:r>
            <a:r>
              <a:rPr lang="en-US" dirty="0" smtClean="0">
                <a:solidFill>
                  <a:schemeClr val="tx1"/>
                </a:solidFill>
                <a:latin typeface="Times New Roman" panose="02020603050405020304" pitchFamily="18" charset="0"/>
                <a:cs typeface="Times New Roman" panose="02020603050405020304" pitchFamily="18" charset="0"/>
              </a:rPr>
              <a:t>the intellectual properties of this digital content, watermarking has appeared as a solution</a:t>
            </a:r>
            <a:r>
              <a:rPr lang="en-US" dirty="0" smtClean="0">
                <a:solidFill>
                  <a:schemeClr val="tx1"/>
                </a:solidFill>
                <a:latin typeface="Times New Roman" panose="02020603050405020304" pitchFamily="18" charset="0"/>
                <a:cs typeface="Times New Roman" panose="02020603050405020304" pitchFamily="18" charset="0"/>
              </a:rPr>
              <a:t>. Watermarking </a:t>
            </a:r>
            <a:r>
              <a:rPr lang="en-US" dirty="0" smtClean="0">
                <a:solidFill>
                  <a:schemeClr val="tx1"/>
                </a:solidFill>
                <a:latin typeface="Times New Roman" panose="02020603050405020304" pitchFamily="18" charset="0"/>
                <a:cs typeface="Times New Roman" panose="02020603050405020304" pitchFamily="18" charset="0"/>
              </a:rPr>
              <a:t>can be used in reality in several types of applications that target two </a:t>
            </a:r>
            <a:r>
              <a:rPr lang="en-US" dirty="0" smtClean="0">
                <a:solidFill>
                  <a:schemeClr val="tx1"/>
                </a:solidFill>
                <a:latin typeface="Times New Roman" panose="02020603050405020304" pitchFamily="18" charset="0"/>
                <a:cs typeface="Times New Roman" panose="02020603050405020304" pitchFamily="18" charset="0"/>
              </a:rPr>
              <a:t>different contexts</a:t>
            </a:r>
            <a:r>
              <a:rPr lang="en-US" dirty="0" smtClean="0">
                <a:solidFill>
                  <a:schemeClr val="tx1"/>
                </a:solidFill>
                <a:latin typeface="Times New Roman" panose="02020603050405020304" pitchFamily="18" charset="0"/>
                <a:cs typeface="Times New Roman" panose="02020603050405020304" pitchFamily="18" charset="0"/>
              </a:rPr>
              <a:t>: the first for security applications and the second for non-security ones. In this paper, </a:t>
            </a:r>
            <a:r>
              <a:rPr lang="en-US" dirty="0" smtClean="0">
                <a:solidFill>
                  <a:schemeClr val="tx1"/>
                </a:solidFill>
                <a:latin typeface="Times New Roman" panose="02020603050405020304" pitchFamily="18" charset="0"/>
                <a:cs typeface="Times New Roman" panose="02020603050405020304" pitchFamily="18" charset="0"/>
              </a:rPr>
              <a:t>we carry </a:t>
            </a:r>
            <a:r>
              <a:rPr lang="en-US" dirty="0" smtClean="0">
                <a:solidFill>
                  <a:schemeClr val="tx1"/>
                </a:solidFill>
                <a:latin typeface="Times New Roman" panose="02020603050405020304" pitchFamily="18" charset="0"/>
                <a:cs typeface="Times New Roman" panose="02020603050405020304" pitchFamily="18" charset="0"/>
              </a:rPr>
              <a:t>a big interest in studying these two types of applications. Moreover, we propose a first </a:t>
            </a:r>
            <a:r>
              <a:rPr lang="en-US" dirty="0" smtClean="0">
                <a:solidFill>
                  <a:schemeClr val="tx1"/>
                </a:solidFill>
                <a:latin typeface="Times New Roman" panose="02020603050405020304" pitchFamily="18" charset="0"/>
                <a:cs typeface="Times New Roman" panose="02020603050405020304" pitchFamily="18" charset="0"/>
              </a:rPr>
              <a:t>digital watermarking </a:t>
            </a:r>
            <a:r>
              <a:rPr lang="en-US" dirty="0" smtClean="0">
                <a:solidFill>
                  <a:schemeClr val="tx1"/>
                </a:solidFill>
                <a:latin typeface="Times New Roman" panose="02020603050405020304" pitchFamily="18" charset="0"/>
                <a:cs typeface="Times New Roman" panose="02020603050405020304" pitchFamily="18" charset="0"/>
              </a:rPr>
              <a:t>scheme for security copyright protection applications, where we have </a:t>
            </a:r>
            <a:r>
              <a:rPr lang="en-US" dirty="0" smtClean="0">
                <a:solidFill>
                  <a:schemeClr val="tx1"/>
                </a:solidFill>
                <a:latin typeface="Times New Roman" panose="02020603050405020304" pitchFamily="18" charset="0"/>
                <a:cs typeface="Times New Roman" panose="02020603050405020304" pitchFamily="18" charset="0"/>
              </a:rPr>
              <a:t>involved neural </a:t>
            </a:r>
            <a:r>
              <a:rPr lang="en-US" dirty="0" smtClean="0">
                <a:solidFill>
                  <a:schemeClr val="tx1"/>
                </a:solidFill>
                <a:latin typeface="Times New Roman" panose="02020603050405020304" pitchFamily="18" charset="0"/>
                <a:cs typeface="Times New Roman" panose="02020603050405020304" pitchFamily="18" charset="0"/>
              </a:rPr>
              <a:t>network architecture in the insertion and detection processes, and integrated some </a:t>
            </a:r>
            <a:r>
              <a:rPr lang="en-US" dirty="0" smtClean="0">
                <a:solidFill>
                  <a:schemeClr val="tx1"/>
                </a:solidFill>
                <a:latin typeface="Times New Roman" panose="02020603050405020304" pitchFamily="18" charset="0"/>
                <a:cs typeface="Times New Roman" panose="02020603050405020304" pitchFamily="18" charset="0"/>
              </a:rPr>
              <a:t>masking phenomena </a:t>
            </a:r>
            <a:r>
              <a:rPr lang="en-US" dirty="0" smtClean="0">
                <a:solidFill>
                  <a:schemeClr val="tx1"/>
                </a:solidFill>
                <a:latin typeface="Times New Roman" panose="02020603050405020304" pitchFamily="18" charset="0"/>
                <a:cs typeface="Times New Roman" panose="02020603050405020304" pitchFamily="18" charset="0"/>
              </a:rPr>
              <a:t>of the human psychoacoustic model with linear predictive coding spectral </a:t>
            </a:r>
            <a:r>
              <a:rPr lang="en-US" dirty="0" smtClean="0">
                <a:solidFill>
                  <a:schemeClr val="tx1"/>
                </a:solidFill>
                <a:latin typeface="Times New Roman" panose="02020603050405020304" pitchFamily="18" charset="0"/>
                <a:cs typeface="Times New Roman" panose="02020603050405020304" pitchFamily="18" charset="0"/>
              </a:rPr>
              <a:t>envelope estimation </a:t>
            </a:r>
            <a:r>
              <a:rPr lang="en-US" dirty="0" smtClean="0">
                <a:solidFill>
                  <a:schemeClr val="tx1"/>
                </a:solidFill>
                <a:latin typeface="Times New Roman" panose="02020603050405020304" pitchFamily="18" charset="0"/>
                <a:cs typeface="Times New Roman" panose="02020603050405020304" pitchFamily="18" charset="0"/>
              </a:rPr>
              <a:t>of the audio file.</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rot="10800000" flipV="1">
            <a:off x="703514" y="342393"/>
            <a:ext cx="10972669" cy="6515607"/>
          </a:xfrm>
        </p:spPr>
        <p:txBody>
          <a:bodyPr>
            <a:noAutofit/>
          </a:bodyPr>
          <a:lstStyle/>
          <a:p>
            <a:pPr>
              <a:buNone/>
            </a:pPr>
            <a:r>
              <a:rPr lang="en-IN" sz="2000" dirty="0">
                <a:solidFill>
                  <a:schemeClr val="tx1"/>
                </a:solidFill>
                <a:latin typeface="Times New Roman" panose="02020603050405020304" pitchFamily="18" charset="0"/>
                <a:cs typeface="Times New Roman" panose="02020603050405020304" pitchFamily="18" charset="0"/>
              </a:rPr>
              <a:t>Title 2 : </a:t>
            </a:r>
            <a:r>
              <a:rPr lang="en-US" sz="2000" dirty="0" smtClean="0"/>
              <a:t>HEVC Watermarking Techniques for Authentication and Copyright Applications: Challenges and</a:t>
            </a:r>
            <a:endParaRPr lang="en-US" sz="2000" dirty="0" smtClean="0"/>
          </a:p>
          <a:p>
            <a:pPr>
              <a:buNone/>
            </a:pPr>
            <a:r>
              <a:rPr lang="en-US" sz="2000" dirty="0" smtClean="0"/>
              <a:t>Opportunities</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Authors : </a:t>
            </a:r>
            <a:r>
              <a:rPr lang="en-US" sz="2000" dirty="0" smtClean="0"/>
              <a:t>Ali A. </a:t>
            </a:r>
            <a:r>
              <a:rPr lang="en-US" sz="2000" dirty="0" err="1" smtClean="0"/>
              <a:t>Elrowayati</a:t>
            </a:r>
            <a:r>
              <a:rPr lang="en-US" sz="2000" dirty="0" smtClean="0"/>
              <a:t> , Mohamed A. </a:t>
            </a:r>
            <a:r>
              <a:rPr lang="en-US" sz="2000" dirty="0" err="1" smtClean="0"/>
              <a:t>Alrshah</a:t>
            </a:r>
            <a:r>
              <a:rPr lang="en-US" sz="2000" dirty="0" smtClean="0"/>
              <a:t> , Mohammad </a:t>
            </a:r>
            <a:r>
              <a:rPr lang="en-US" sz="2000" dirty="0" err="1" smtClean="0"/>
              <a:t>Faiz</a:t>
            </a:r>
            <a:r>
              <a:rPr lang="en-US" sz="2000" dirty="0" smtClean="0"/>
              <a:t> </a:t>
            </a:r>
            <a:r>
              <a:rPr lang="en-US" sz="2000" dirty="0" err="1" smtClean="0"/>
              <a:t>Liew</a:t>
            </a:r>
            <a:r>
              <a:rPr lang="en-US" sz="2000" dirty="0" smtClean="0"/>
              <a:t> Abdullah and </a:t>
            </a:r>
            <a:r>
              <a:rPr lang="en-US" sz="2000" dirty="0" err="1" smtClean="0"/>
              <a:t>Rohaya</a:t>
            </a:r>
            <a:r>
              <a:rPr lang="en-US" sz="2000" dirty="0" smtClean="0"/>
              <a:t> </a:t>
            </a:r>
            <a:r>
              <a:rPr lang="en-US" sz="2000" dirty="0" err="1" smtClean="0"/>
              <a:t>Latip</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Published Year : </a:t>
            </a:r>
            <a:r>
              <a:rPr lang="en-IN" sz="2000" dirty="0" smtClean="0">
                <a:solidFill>
                  <a:schemeClr val="tx1"/>
                </a:solidFill>
                <a:latin typeface="Times New Roman" panose="02020603050405020304" pitchFamily="18" charset="0"/>
                <a:cs typeface="Times New Roman" panose="02020603050405020304" pitchFamily="18" charset="0"/>
              </a:rPr>
              <a:t>2020</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Description : </a:t>
            </a:r>
            <a:r>
              <a:rPr lang="en-US" sz="2000" dirty="0" smtClean="0">
                <a:latin typeface="Times New Roman" panose="02020603050405020304" pitchFamily="18" charset="0"/>
                <a:cs typeface="Times New Roman" panose="02020603050405020304" pitchFamily="18" charset="0"/>
              </a:rPr>
              <a:t>Recently, High-Efficiency Video Coding (HEVC/H.265) has been chosen to replace previous </a:t>
            </a:r>
            <a:r>
              <a:rPr lang="en-US" sz="2000" dirty="0" err="1" smtClean="0">
                <a:latin typeface="Times New Roman" panose="02020603050405020304" pitchFamily="18" charset="0"/>
                <a:cs typeface="Times New Roman" panose="02020603050405020304" pitchFamily="18" charset="0"/>
              </a:rPr>
              <a:t>videocoding</a:t>
            </a:r>
            <a:r>
              <a:rPr lang="en-US" sz="2000" dirty="0" smtClean="0">
                <a:latin typeface="Times New Roman" panose="02020603050405020304" pitchFamily="18" charset="0"/>
                <a:cs typeface="Times New Roman" panose="02020603050405020304" pitchFamily="18" charset="0"/>
              </a:rPr>
              <a:t> standards, such as H.263 and H.264. Despite the efficiency of HEVC, it still lacks </a:t>
            </a:r>
            <a:r>
              <a:rPr lang="en-US" sz="2000" dirty="0" err="1" smtClean="0">
                <a:latin typeface="Times New Roman" panose="02020603050405020304" pitchFamily="18" charset="0"/>
                <a:cs typeface="Times New Roman" panose="02020603050405020304" pitchFamily="18" charset="0"/>
              </a:rPr>
              <a:t>reliableand</a:t>
            </a:r>
            <a:r>
              <a:rPr lang="en-US" sz="2000" dirty="0" smtClean="0">
                <a:latin typeface="Times New Roman" panose="02020603050405020304" pitchFamily="18" charset="0"/>
                <a:cs typeface="Times New Roman" panose="02020603050405020304" pitchFamily="18" charset="0"/>
              </a:rPr>
              <a:t> practical functionalities to support authentication and copyright applications. In order </a:t>
            </a:r>
            <a:r>
              <a:rPr lang="en-US" sz="2000" dirty="0" err="1" smtClean="0">
                <a:latin typeface="Times New Roman" panose="02020603050405020304" pitchFamily="18" charset="0"/>
                <a:cs typeface="Times New Roman" panose="02020603050405020304" pitchFamily="18" charset="0"/>
              </a:rPr>
              <a:t>toprovide</a:t>
            </a:r>
            <a:r>
              <a:rPr lang="en-US" sz="2000" dirty="0" smtClean="0">
                <a:latin typeface="Times New Roman" panose="02020603050405020304" pitchFamily="18" charset="0"/>
                <a:cs typeface="Times New Roman" panose="02020603050405020304" pitchFamily="18" charset="0"/>
              </a:rPr>
              <a:t> this support, several watermarking techniques have been proposed by many </a:t>
            </a:r>
            <a:r>
              <a:rPr lang="en-US" sz="2000" dirty="0" err="1" smtClean="0">
                <a:latin typeface="Times New Roman" panose="02020603050405020304" pitchFamily="18" charset="0"/>
                <a:cs typeface="Times New Roman" panose="02020603050405020304" pitchFamily="18" charset="0"/>
              </a:rPr>
              <a:t>researchersduring</a:t>
            </a:r>
            <a:r>
              <a:rPr lang="en-US" sz="2000" dirty="0" smtClean="0">
                <a:latin typeface="Times New Roman" panose="02020603050405020304" pitchFamily="18" charset="0"/>
                <a:cs typeface="Times New Roman" panose="02020603050405020304" pitchFamily="18" charset="0"/>
              </a:rPr>
              <a:t> the last few years. However, those techniques are still suffering from many issues </a:t>
            </a:r>
            <a:r>
              <a:rPr lang="en-US" sz="2000" dirty="0" err="1" smtClean="0">
                <a:latin typeface="Times New Roman" panose="02020603050405020304" pitchFamily="18" charset="0"/>
                <a:cs typeface="Times New Roman" panose="02020603050405020304" pitchFamily="18" charset="0"/>
              </a:rPr>
              <a:t>thatneed</a:t>
            </a:r>
            <a:r>
              <a:rPr lang="en-US" sz="2000" dirty="0" smtClean="0">
                <a:latin typeface="Times New Roman" panose="02020603050405020304" pitchFamily="18" charset="0"/>
                <a:cs typeface="Times New Roman" panose="02020603050405020304" pitchFamily="18" charset="0"/>
              </a:rPr>
              <a:t> to be considered for future designs. In this paper, a Systematic Literature Review (SLR) </a:t>
            </a:r>
            <a:r>
              <a:rPr lang="en-US" sz="2000" dirty="0" err="1" smtClean="0">
                <a:latin typeface="Times New Roman" panose="02020603050405020304" pitchFamily="18" charset="0"/>
                <a:cs typeface="Times New Roman" panose="02020603050405020304" pitchFamily="18" charset="0"/>
              </a:rPr>
              <a:t>isintroduced</a:t>
            </a:r>
            <a:r>
              <a:rPr lang="en-US" sz="2000" dirty="0" smtClean="0">
                <a:latin typeface="Times New Roman" panose="02020603050405020304" pitchFamily="18" charset="0"/>
                <a:cs typeface="Times New Roman" panose="02020603050405020304" pitchFamily="18" charset="0"/>
              </a:rPr>
              <a:t> to identify HEVC challenges and potential research directions for interested </a:t>
            </a:r>
            <a:r>
              <a:rPr lang="en-US" sz="2000" dirty="0" err="1" smtClean="0">
                <a:latin typeface="Times New Roman" panose="02020603050405020304" pitchFamily="18" charset="0"/>
                <a:cs typeface="Times New Roman" panose="02020603050405020304" pitchFamily="18" charset="0"/>
              </a:rPr>
              <a:t>researchersand</a:t>
            </a:r>
            <a:r>
              <a:rPr lang="en-US" sz="2000" dirty="0" smtClean="0">
                <a:latin typeface="Times New Roman" panose="02020603050405020304" pitchFamily="18" charset="0"/>
                <a:cs typeface="Times New Roman" panose="02020603050405020304" pitchFamily="18" charset="0"/>
              </a:rPr>
              <a:t> developers. The time scope of this SLR covers all research articles published during the </a:t>
            </a:r>
            <a:r>
              <a:rPr lang="en-US" sz="2000" dirty="0" err="1" smtClean="0">
                <a:latin typeface="Times New Roman" panose="02020603050405020304" pitchFamily="18" charset="0"/>
                <a:cs typeface="Times New Roman" panose="02020603050405020304" pitchFamily="18" charset="0"/>
              </a:rPr>
              <a:t>lastsix</a:t>
            </a:r>
            <a:r>
              <a:rPr lang="en-US" sz="2000" dirty="0" smtClean="0">
                <a:latin typeface="Times New Roman" panose="02020603050405020304" pitchFamily="18" charset="0"/>
                <a:cs typeface="Times New Roman" panose="02020603050405020304" pitchFamily="18" charset="0"/>
              </a:rPr>
              <a:t> years starting from January 2014 up to the end of April 2020. Forty-two articles have met </a:t>
            </a:r>
            <a:r>
              <a:rPr lang="en-US" sz="2000" dirty="0" err="1" smtClean="0">
                <a:latin typeface="Times New Roman" panose="02020603050405020304" pitchFamily="18" charset="0"/>
                <a:cs typeface="Times New Roman" panose="02020603050405020304" pitchFamily="18" charset="0"/>
              </a:rPr>
              <a:t>thecriteria</a:t>
            </a:r>
            <a:r>
              <a:rPr lang="en-US" sz="2000" dirty="0" smtClean="0">
                <a:latin typeface="Times New Roman" panose="02020603050405020304" pitchFamily="18" charset="0"/>
                <a:cs typeface="Times New Roman" panose="02020603050405020304" pitchFamily="18" charset="0"/>
              </a:rPr>
              <a:t> of selection out of 343 articles published in this area during the mentioned time scope. Anew classification has been drawn followed by an identification of the challenges of </a:t>
            </a:r>
            <a:r>
              <a:rPr lang="en-US" sz="2000" dirty="0" err="1" smtClean="0">
                <a:latin typeface="Times New Roman" panose="02020603050405020304" pitchFamily="18" charset="0"/>
                <a:cs typeface="Times New Roman" panose="02020603050405020304" pitchFamily="18" charset="0"/>
              </a:rPr>
              <a:t>implementingHEVC</a:t>
            </a:r>
            <a:r>
              <a:rPr lang="en-US" sz="2000" dirty="0" smtClean="0">
                <a:latin typeface="Times New Roman" panose="02020603050405020304" pitchFamily="18" charset="0"/>
                <a:cs typeface="Times New Roman" panose="02020603050405020304" pitchFamily="18" charset="0"/>
              </a:rPr>
              <a:t> watermarking techniques based on the analysis and discussion of those chosen </a:t>
            </a:r>
            <a:r>
              <a:rPr lang="en-US" sz="2000" dirty="0" err="1" smtClean="0">
                <a:latin typeface="Times New Roman" panose="02020603050405020304" pitchFamily="18" charset="0"/>
                <a:cs typeface="Times New Roman" panose="02020603050405020304" pitchFamily="18" charset="0"/>
              </a:rPr>
              <a:t>articles.Eventually</a:t>
            </a:r>
            <a:r>
              <a:rPr lang="en-US" sz="2000" dirty="0" smtClean="0">
                <a:latin typeface="Times New Roman" panose="02020603050405020304" pitchFamily="18" charset="0"/>
                <a:cs typeface="Times New Roman" panose="02020603050405020304" pitchFamily="18" charset="0"/>
              </a:rPr>
              <a:t>, recommendations for HEVC watermarking techniques have been listed to </a:t>
            </a:r>
            <a:r>
              <a:rPr lang="en-US" sz="2000" dirty="0" err="1" smtClean="0">
                <a:latin typeface="Times New Roman" panose="02020603050405020304" pitchFamily="18" charset="0"/>
                <a:cs typeface="Times New Roman" panose="02020603050405020304" pitchFamily="18" charset="0"/>
              </a:rPr>
              <a:t>helpresearchers</a:t>
            </a:r>
            <a:r>
              <a:rPr lang="en-US" sz="2000" dirty="0" smtClean="0">
                <a:latin typeface="Times New Roman" panose="02020603050405020304" pitchFamily="18" charset="0"/>
                <a:cs typeface="Times New Roman" panose="02020603050405020304" pitchFamily="18" charset="0"/>
              </a:rPr>
              <a:t> to improve the existing techniques or to design new efficient ones.</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949" y="228600"/>
            <a:ext cx="10912510" cy="6247864"/>
          </a:xfrm>
          <a:prstGeom prst="rect">
            <a:avLst/>
          </a:prstGeom>
          <a:noFill/>
        </p:spPr>
        <p:txBody>
          <a:bodyPr wrap="square" rtlCol="0">
            <a:spAutoFit/>
          </a:bodyPr>
          <a:lstStyle/>
          <a:p>
            <a:r>
              <a:rPr lang="en-IN" sz="2000" dirty="0">
                <a:solidFill>
                  <a:schemeClr val="tx1"/>
                </a:solidFill>
                <a:latin typeface="Times New Roman" panose="02020603050405020304" pitchFamily="18" charset="0"/>
                <a:cs typeface="Times New Roman" panose="02020603050405020304" pitchFamily="18" charset="0"/>
              </a:rPr>
              <a:t>Title 3 </a:t>
            </a:r>
            <a:r>
              <a:rPr lang="en-IN" sz="2000" dirty="0" smtClean="0">
                <a:solidFill>
                  <a:schemeClr val="tx1"/>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 </a:t>
            </a: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Ethereum</a:t>
            </a:r>
            <a:r>
              <a:rPr lang="en-US" sz="2000" dirty="0" smtClean="0">
                <a:latin typeface="Times New Roman" panose="02020603050405020304" pitchFamily="18" charset="0"/>
                <a:cs typeface="Times New Roman" panose="02020603050405020304" pitchFamily="18" charset="0"/>
              </a:rPr>
              <a:t> Technology-Enabled Digital Content: Development of Trading and </a:t>
            </a:r>
            <a:r>
              <a:rPr lang="en-US" sz="2000" dirty="0" smtClean="0">
                <a:latin typeface="Times New Roman" panose="02020603050405020304" pitchFamily="18" charset="0"/>
                <a:cs typeface="Times New Roman" panose="02020603050405020304" pitchFamily="18" charset="0"/>
              </a:rPr>
              <a:t>Sharing Economy Data</a:t>
            </a:r>
            <a:endParaRPr lang="en-US" sz="2000" dirty="0" smtClean="0">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Authors </a:t>
            </a:r>
            <a:r>
              <a:rPr lang="en-IN" sz="2000" dirty="0" smtClean="0">
                <a:solidFill>
                  <a:schemeClr val="tx1"/>
                </a:solidFill>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Umair</a:t>
            </a:r>
            <a:r>
              <a:rPr lang="en-US" sz="2000" dirty="0" smtClean="0">
                <a:latin typeface="Times New Roman" panose="02020603050405020304" pitchFamily="18" charset="0"/>
                <a:cs typeface="Times New Roman" panose="02020603050405020304" pitchFamily="18" charset="0"/>
              </a:rPr>
              <a:t> Khan , Zhang Yong An and </a:t>
            </a:r>
            <a:r>
              <a:rPr lang="en-US" sz="2000" dirty="0" err="1" smtClean="0">
                <a:latin typeface="Times New Roman" panose="02020603050405020304" pitchFamily="18" charset="0"/>
                <a:cs typeface="Times New Roman" panose="02020603050405020304" pitchFamily="18" charset="0"/>
              </a:rPr>
              <a:t>Azhar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Imran</a:t>
            </a:r>
            <a:endParaRPr lang="en-US" sz="2000" dirty="0" smtClean="0">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Published Year : 2020</a:t>
            </a:r>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Description : </a:t>
            </a:r>
            <a:r>
              <a:rPr lang="en-US" sz="2000" dirty="0" smtClean="0">
                <a:latin typeface="Times New Roman" panose="02020603050405020304" pitchFamily="18" charset="0"/>
                <a:cs typeface="Times New Roman" panose="02020603050405020304" pitchFamily="18" charset="0"/>
              </a:rPr>
              <a:t>The idea of a shared economy becomes one of the companies as an enterprise type. </a:t>
            </a:r>
            <a:r>
              <a:rPr lang="en-US" sz="2000" dirty="0" err="1" smtClean="0">
                <a:latin typeface="Times New Roman" panose="02020603050405020304" pitchFamily="18" charset="0"/>
                <a:cs typeface="Times New Roman" panose="02020603050405020304" pitchFamily="18" charset="0"/>
              </a:rPr>
              <a:t>Especiallywith</a:t>
            </a:r>
            <a:r>
              <a:rPr lang="en-US" sz="2000" dirty="0" smtClean="0">
                <a:latin typeface="Times New Roman" panose="02020603050405020304" pitchFamily="18" charset="0"/>
                <a:cs typeface="Times New Roman" panose="02020603050405020304" pitchFamily="18" charset="0"/>
              </a:rPr>
              <a:t> the advanced development of digital smart devices and the internet, several forms of </a:t>
            </a:r>
            <a:r>
              <a:rPr lang="en-US" sz="2000" dirty="0" err="1" smtClean="0">
                <a:latin typeface="Times New Roman" panose="02020603050405020304" pitchFamily="18" charset="0"/>
                <a:cs typeface="Times New Roman" panose="02020603050405020304" pitchFamily="18" charset="0"/>
              </a:rPr>
              <a:t>themutual</a:t>
            </a:r>
            <a:r>
              <a:rPr lang="en-US" sz="2000" dirty="0" smtClean="0">
                <a:latin typeface="Times New Roman" panose="02020603050405020304" pitchFamily="18" charset="0"/>
                <a:cs typeface="Times New Roman" panose="02020603050405020304" pitchFamily="18" charset="0"/>
              </a:rPr>
              <a:t> economy have been advanced in accord with the need for sharing of separate </a:t>
            </a:r>
            <a:r>
              <a:rPr lang="en-US" sz="2000" dirty="0" err="1" smtClean="0">
                <a:latin typeface="Times New Roman" panose="02020603050405020304" pitchFamily="18" charset="0"/>
                <a:cs typeface="Times New Roman" panose="02020603050405020304" pitchFamily="18" charset="0"/>
              </a:rPr>
              <a:t>income.Shareable</a:t>
            </a:r>
            <a:r>
              <a:rPr lang="en-US" sz="2000" dirty="0" smtClean="0">
                <a:latin typeface="Times New Roman" panose="02020603050405020304" pitchFamily="18" charset="0"/>
                <a:cs typeface="Times New Roman" panose="02020603050405020304" pitchFamily="18" charset="0"/>
              </a:rPr>
              <a:t> commodity and digital content are also seeking to utilize. When digital content is </a:t>
            </a:r>
            <a:r>
              <a:rPr lang="en-US" sz="2000" dirty="0" err="1" smtClean="0">
                <a:latin typeface="Times New Roman" panose="02020603050405020304" pitchFamily="18" charset="0"/>
                <a:cs typeface="Times New Roman" panose="02020603050405020304" pitchFamily="18" charset="0"/>
              </a:rPr>
              <a:t>usedas</a:t>
            </a:r>
            <a:r>
              <a:rPr lang="en-US" sz="2000" dirty="0" smtClean="0">
                <a:latin typeface="Times New Roman" panose="02020603050405020304" pitchFamily="18" charset="0"/>
                <a:cs typeface="Times New Roman" panose="02020603050405020304" pitchFamily="18" charset="0"/>
              </a:rPr>
              <a:t> a sharing economy, various possible threats may arise in the course of transactions, </a:t>
            </a:r>
            <a:r>
              <a:rPr lang="en-US" sz="2000" dirty="0" err="1" smtClean="0">
                <a:latin typeface="Times New Roman" panose="02020603050405020304" pitchFamily="18" charset="0"/>
                <a:cs typeface="Times New Roman" panose="02020603050405020304" pitchFamily="18" charset="0"/>
              </a:rPr>
              <a:t>thepotential</a:t>
            </a:r>
            <a:r>
              <a:rPr lang="en-US" sz="2000" dirty="0" smtClean="0">
                <a:latin typeface="Times New Roman" panose="02020603050405020304" pitchFamily="18" charset="0"/>
                <a:cs typeface="Times New Roman" panose="02020603050405020304" pitchFamily="18" charset="0"/>
              </a:rPr>
              <a:t> for theft, alteration, and hacking of contents. This paper presents a </a:t>
            </a:r>
            <a:r>
              <a:rPr lang="en-US" sz="2000" dirty="0" err="1" smtClean="0">
                <a:latin typeface="Times New Roman" panose="02020603050405020304" pitchFamily="18" charset="0"/>
                <a:cs typeface="Times New Roman" panose="02020603050405020304" pitchFamily="18" charset="0"/>
              </a:rPr>
              <a:t>comprehensiveoverview</a:t>
            </a:r>
            <a:r>
              <a:rPr lang="en-US" sz="2000" dirty="0" smtClean="0">
                <a:latin typeface="Times New Roman" panose="02020603050405020304" pitchFamily="18" charset="0"/>
                <a:cs typeface="Times New Roman" panose="02020603050405020304" pitchFamily="18" charset="0"/>
              </a:rPr>
              <a:t> of the security and privacy of </a:t>
            </a: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promise transparent, tamper-</a:t>
            </a:r>
            <a:r>
              <a:rPr lang="en-US" sz="2000" dirty="0" err="1" smtClean="0">
                <a:latin typeface="Times New Roman" panose="02020603050405020304" pitchFamily="18" charset="0"/>
                <a:cs typeface="Times New Roman" panose="02020603050405020304" pitchFamily="18" charset="0"/>
              </a:rPr>
              <a:t>proofand</a:t>
            </a:r>
            <a:r>
              <a:rPr lang="en-US" sz="2000" dirty="0" smtClean="0">
                <a:latin typeface="Times New Roman" panose="02020603050405020304" pitchFamily="18" charset="0"/>
                <a:cs typeface="Times New Roman" panose="02020603050405020304" pitchFamily="18" charset="0"/>
              </a:rPr>
              <a:t> secure systems that can enable novel solutions, especially when combined with </a:t>
            </a:r>
            <a:r>
              <a:rPr lang="en-US" sz="2000" dirty="0" err="1" smtClean="0">
                <a:latin typeface="Times New Roman" panose="02020603050405020304" pitchFamily="18" charset="0"/>
                <a:cs typeface="Times New Roman" panose="02020603050405020304" pitchFamily="18" charset="0"/>
              </a:rPr>
              <a:t>smartcontracts</a:t>
            </a:r>
            <a:r>
              <a:rPr lang="en-US" sz="2000" dirty="0" smtClean="0">
                <a:latin typeface="Times New Roman" panose="02020603050405020304" pitchFamily="18" charset="0"/>
                <a:cs typeface="Times New Roman" panose="02020603050405020304" pitchFamily="18" charset="0"/>
              </a:rPr>
              <a:t>. In this research, we proposed a content protection and transaction method </a:t>
            </a:r>
            <a:r>
              <a:rPr lang="en-US" sz="2000" dirty="0" err="1" smtClean="0">
                <a:latin typeface="Times New Roman" panose="02020603050405020304" pitchFamily="18" charset="0"/>
                <a:cs typeface="Times New Roman" panose="02020603050405020304" pitchFamily="18" charset="0"/>
              </a:rPr>
              <a:t>usingBlockchain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Ethereum</a:t>
            </a:r>
            <a:r>
              <a:rPr lang="en-US" sz="2000" dirty="0" smtClean="0">
                <a:latin typeface="Times New Roman" panose="02020603050405020304" pitchFamily="18" charset="0"/>
                <a:cs typeface="Times New Roman" panose="02020603050405020304" pitchFamily="18" charset="0"/>
              </a:rPr>
              <a:t> Technology. The encryption algorithm is incorporated in proposed system </a:t>
            </a:r>
            <a:r>
              <a:rPr lang="en-US" sz="2000" dirty="0" err="1" smtClean="0">
                <a:latin typeface="Times New Roman" panose="02020603050405020304" pitchFamily="18" charset="0"/>
                <a:cs typeface="Times New Roman" panose="02020603050405020304" pitchFamily="18" charset="0"/>
              </a:rPr>
              <a:t>tomake</a:t>
            </a:r>
            <a:r>
              <a:rPr lang="en-US" sz="2000" dirty="0" smtClean="0">
                <a:latin typeface="Times New Roman" panose="02020603050405020304" pitchFamily="18" charset="0"/>
                <a:cs typeface="Times New Roman" panose="02020603050405020304" pitchFamily="18" charset="0"/>
              </a:rPr>
              <a:t> transparent transactions and it is also implemented on content itself to prevent from </a:t>
            </a:r>
            <a:r>
              <a:rPr lang="en-US" sz="2000" dirty="0" err="1" smtClean="0">
                <a:latin typeface="Times New Roman" panose="02020603050405020304" pitchFamily="18" charset="0"/>
                <a:cs typeface="Times New Roman" panose="02020603050405020304" pitchFamily="18" charset="0"/>
              </a:rPr>
              <a:t>smartforgery</a:t>
            </a:r>
            <a:r>
              <a:rPr lang="en-US" sz="2000" dirty="0" smtClean="0">
                <a:latin typeface="Times New Roman" panose="02020603050405020304" pitchFamily="18" charset="0"/>
                <a:cs typeface="Times New Roman" panose="02020603050405020304" pitchFamily="18" charset="0"/>
              </a:rPr>
              <a:t> and hacking. The experimental results signify that the proposed method has </a:t>
            </a:r>
            <a:r>
              <a:rPr lang="en-US" sz="2000" dirty="0" err="1" smtClean="0">
                <a:latin typeface="Times New Roman" panose="02020603050405020304" pitchFamily="18" charset="0"/>
                <a:cs typeface="Times New Roman" panose="02020603050405020304" pitchFamily="18" charset="0"/>
              </a:rPr>
              <a:t>strongpotential</a:t>
            </a:r>
            <a:r>
              <a:rPr lang="en-US" sz="2000" dirty="0" smtClean="0">
                <a:latin typeface="Times New Roman" panose="02020603050405020304" pitchFamily="18" charset="0"/>
                <a:cs typeface="Times New Roman" panose="02020603050405020304" pitchFamily="18" charset="0"/>
              </a:rPr>
              <a:t> to enhance transactions transparency by minimizing the security threats in </a:t>
            </a:r>
            <a:r>
              <a:rPr lang="en-US" sz="2000" dirty="0" err="1" smtClean="0">
                <a:latin typeface="Times New Roman" panose="02020603050405020304" pitchFamily="18" charset="0"/>
                <a:cs typeface="Times New Roman" panose="02020603050405020304" pitchFamily="18" charset="0"/>
              </a:rPr>
              <a:t>digitalcontent</a:t>
            </a:r>
            <a:r>
              <a:rPr lang="en-US" sz="2000" dirty="0" smtClean="0">
                <a:latin typeface="Times New Roman" panose="02020603050405020304" pitchFamily="18" charset="0"/>
                <a:cs typeface="Times New Roman" panose="02020603050405020304" pitchFamily="18" charset="0"/>
              </a:rPr>
              <a:t> transactions.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514876" y="1273629"/>
            <a:ext cx="10637204" cy="342900"/>
          </a:xfrm>
        </p:spPr>
        <p:txBody>
          <a:bodyPr>
            <a:noAutofit/>
          </a:bodyPr>
          <a:lstStyle/>
          <a:p>
            <a:pPr algn="ctr"/>
            <a:r>
              <a:rPr lang="en-US" dirty="0">
                <a:latin typeface="Times New Roman" panose="02020603050405020304"/>
                <a:cs typeface="Times New Roman" panose="02020603050405020304"/>
              </a:rPr>
              <a:t>CONCLUSION</a:t>
            </a:r>
            <a:endParaRPr lang="en-US" dirty="0">
              <a:latin typeface="Times New Roman" panose="02020603050405020304"/>
              <a:cs typeface="Times New Roman" panose="02020603050405020304"/>
            </a:endParaRPr>
          </a:p>
        </p:txBody>
      </p:sp>
      <p:sp>
        <p:nvSpPr>
          <p:cNvPr id="1048665" name="Text Placeholder 2"/>
          <p:cNvSpPr>
            <a:spLocks noGrp="1"/>
          </p:cNvSpPr>
          <p:nvPr>
            <p:ph type="body" idx="1"/>
          </p:nvPr>
        </p:nvSpPr>
        <p:spPr>
          <a:xfrm>
            <a:off x="1252694" y="2188030"/>
            <a:ext cx="9686611" cy="3428999"/>
          </a:xfrm>
        </p:spPr>
        <p:txBody>
          <a:bodyPr vert="horz" lIns="91440" tIns="45720" rIns="91440" bIns="45720" rtlCol="0" anchor="b">
            <a:no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proposed study can be used to establish a database for copyright protected works and to transfer </a:t>
            </a:r>
            <a:r>
              <a:rPr lang="en-US" dirty="0" smtClean="0">
                <a:solidFill>
                  <a:schemeClr val="tx1"/>
                </a:solidFill>
                <a:latin typeface="Times New Roman" panose="02020603050405020304" pitchFamily="18" charset="0"/>
                <a:cs typeface="Times New Roman" panose="02020603050405020304" pitchFamily="18" charset="0"/>
              </a:rPr>
              <a:t>rights through </a:t>
            </a:r>
            <a:r>
              <a:rPr lang="en-US" dirty="0" smtClean="0">
                <a:solidFill>
                  <a:schemeClr val="tx1"/>
                </a:solidFill>
                <a:latin typeface="Times New Roman" panose="02020603050405020304" pitchFamily="18" charset="0"/>
                <a:cs typeface="Times New Roman" panose="02020603050405020304" pitchFamily="18" charset="0"/>
              </a:rPr>
              <a:t>smart contracts without relying on trusted third parties or authorities. Although a </a:t>
            </a:r>
            <a:r>
              <a:rPr lang="en-US" dirty="0" err="1" smtClean="0">
                <a:solidFill>
                  <a:schemeClr val="tx1"/>
                </a:solidFill>
                <a:latin typeface="Times New Roman" panose="02020603050405020304" pitchFamily="18" charset="0"/>
                <a:cs typeface="Times New Roman" panose="02020603050405020304" pitchFamily="18" charset="0"/>
              </a:rPr>
              <a:t>blockchain</a:t>
            </a:r>
            <a:r>
              <a:rPr lang="en-US" dirty="0" smtClean="0">
                <a:solidFill>
                  <a:schemeClr val="tx1"/>
                </a:solidFill>
                <a:latin typeface="Times New Roman" panose="02020603050405020304" pitchFamily="18" charset="0"/>
                <a:cs typeface="Times New Roman" panose="02020603050405020304" pitchFamily="18" charset="0"/>
              </a:rPr>
              <a:t>-based database </a:t>
            </a:r>
            <a:r>
              <a:rPr lang="en-US" dirty="0" smtClean="0">
                <a:solidFill>
                  <a:schemeClr val="tx1"/>
                </a:solidFill>
                <a:latin typeface="Times New Roman" panose="02020603050405020304" pitchFamily="18" charset="0"/>
                <a:cs typeface="Times New Roman" panose="02020603050405020304" pitchFamily="18" charset="0"/>
              </a:rPr>
              <a:t>is slower and more expensive than a traditional database it provides more security stability </a:t>
            </a:r>
            <a:r>
              <a:rPr lang="en-US" dirty="0" smtClean="0">
                <a:solidFill>
                  <a:schemeClr val="tx1"/>
                </a:solidFill>
                <a:latin typeface="Times New Roman" panose="02020603050405020304" pitchFamily="18" charset="0"/>
                <a:cs typeface="Times New Roman" panose="02020603050405020304" pitchFamily="18" charset="0"/>
              </a:rPr>
              <a:t>transparency and </a:t>
            </a:r>
            <a:r>
              <a:rPr lang="en-US" dirty="0" smtClean="0">
                <a:solidFill>
                  <a:schemeClr val="tx1"/>
                </a:solidFill>
                <a:latin typeface="Times New Roman" panose="02020603050405020304" pitchFamily="18" charset="0"/>
                <a:cs typeface="Times New Roman" panose="02020603050405020304" pitchFamily="18" charset="0"/>
              </a:rPr>
              <a:t>tamper protection. In this paper we proposed a data sharing scheme which can achieve the anonymity </a:t>
            </a:r>
            <a:r>
              <a:rPr lang="en-US" dirty="0" smtClean="0">
                <a:solidFill>
                  <a:schemeClr val="tx1"/>
                </a:solidFill>
                <a:latin typeface="Times New Roman" panose="02020603050405020304" pitchFamily="18" charset="0"/>
                <a:cs typeface="Times New Roman" panose="02020603050405020304" pitchFamily="18" charset="0"/>
              </a:rPr>
              <a:t>and data </a:t>
            </a:r>
            <a:r>
              <a:rPr lang="en-US" dirty="0" smtClean="0">
                <a:solidFill>
                  <a:schemeClr val="tx1"/>
                </a:solidFill>
                <a:latin typeface="Times New Roman" panose="02020603050405020304" pitchFamily="18" charset="0"/>
                <a:cs typeface="Times New Roman" panose="02020603050405020304" pitchFamily="18" charset="0"/>
              </a:rPr>
              <a:t>confidentiality in server. We formalize the definition and the security model. Then we designed a </a:t>
            </a:r>
            <a:r>
              <a:rPr lang="en-US" dirty="0" smtClean="0">
                <a:solidFill>
                  <a:schemeClr val="tx1"/>
                </a:solidFill>
                <a:latin typeface="Times New Roman" panose="02020603050405020304" pitchFamily="18" charset="0"/>
                <a:cs typeface="Times New Roman" panose="02020603050405020304" pitchFamily="18" charset="0"/>
              </a:rPr>
              <a:t>concrete data </a:t>
            </a:r>
            <a:r>
              <a:rPr lang="en-US" dirty="0" smtClean="0">
                <a:solidFill>
                  <a:schemeClr val="tx1"/>
                </a:solidFill>
                <a:latin typeface="Times New Roman" panose="02020603050405020304" pitchFamily="18" charset="0"/>
                <a:cs typeface="Times New Roman" panose="02020603050405020304" pitchFamily="18" charset="0"/>
              </a:rPr>
              <a:t>sharing scheme and gave the security proof. In our scheme the file stored in the server can be shared </a:t>
            </a:r>
            <a:r>
              <a:rPr lang="en-US" dirty="0" smtClean="0">
                <a:solidFill>
                  <a:schemeClr val="tx1"/>
                </a:solidFill>
                <a:latin typeface="Times New Roman" panose="02020603050405020304" pitchFamily="18" charset="0"/>
                <a:cs typeface="Times New Roman" panose="02020603050405020304" pitchFamily="18" charset="0"/>
              </a:rPr>
              <a:t>and used </a:t>
            </a:r>
            <a:r>
              <a:rPr lang="en-US" dirty="0" smtClean="0">
                <a:solidFill>
                  <a:schemeClr val="tx1"/>
                </a:solidFill>
                <a:latin typeface="Times New Roman" panose="02020603050405020304" pitchFamily="18" charset="0"/>
                <a:cs typeface="Times New Roman" panose="02020603050405020304" pitchFamily="18" charset="0"/>
              </a:rPr>
              <a:t>by others on the condition that the sensitive information of the file is protected. Besides the remote </a:t>
            </a:r>
            <a:r>
              <a:rPr lang="en-US" dirty="0" smtClean="0">
                <a:solidFill>
                  <a:schemeClr val="tx1"/>
                </a:solidFill>
                <a:latin typeface="Times New Roman" panose="02020603050405020304" pitchFamily="18" charset="0"/>
                <a:cs typeface="Times New Roman" panose="02020603050405020304" pitchFamily="18" charset="0"/>
              </a:rPr>
              <a:t>data integrity </a:t>
            </a:r>
            <a:r>
              <a:rPr lang="en-US" dirty="0" smtClean="0">
                <a:solidFill>
                  <a:schemeClr val="tx1"/>
                </a:solidFill>
                <a:latin typeface="Times New Roman" panose="02020603050405020304" pitchFamily="18" charset="0"/>
                <a:cs typeface="Times New Roman" panose="02020603050405020304" pitchFamily="18" charset="0"/>
              </a:rPr>
              <a:t>auditing is still able to be efficiently executed.</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1426867" y="142234"/>
            <a:ext cx="8918502" cy="681567"/>
          </a:xfrm>
        </p:spPr>
        <p:txBody>
          <a:bodyPr>
            <a:noAutofit/>
          </a:bodyPr>
          <a:lstStyle/>
          <a:p>
            <a:pPr marL="0" marR="0" algn="ctr">
              <a:lnSpc>
                <a:spcPct val="115000"/>
              </a:lnSpc>
              <a:spcAft>
                <a:spcPts val="1000"/>
              </a:spcAft>
            </a:pPr>
            <a:r>
              <a:rPr lang="en-US" dirty="0">
                <a:latin typeface="Times New Roman" panose="02020603050405020304" pitchFamily="18" charset="0"/>
                <a:cs typeface="Times New Roman" panose="02020603050405020304" pitchFamily="18" charset="0"/>
              </a:rPr>
              <a:t>REFERENCE</a:t>
            </a:r>
            <a:endParaRPr lang="en-US" u="sng" dirty="0">
              <a:latin typeface="Times New Roman" panose="02020603050405020304" pitchFamily="18" charset="0"/>
              <a:cs typeface="Times New Roman" panose="02020603050405020304" pitchFamily="18" charset="0"/>
            </a:endParaRPr>
          </a:p>
        </p:txBody>
      </p:sp>
      <p:sp>
        <p:nvSpPr>
          <p:cNvPr id="1048667" name="Text Placeholder 2"/>
          <p:cNvSpPr>
            <a:spLocks noGrp="1"/>
          </p:cNvSpPr>
          <p:nvPr>
            <p:ph type="body" idx="1"/>
          </p:nvPr>
        </p:nvSpPr>
        <p:spPr>
          <a:xfrm>
            <a:off x="427990" y="823595"/>
            <a:ext cx="11138535" cy="4913630"/>
          </a:xfrm>
        </p:spPr>
        <p:txBody>
          <a:bodyPr>
            <a:noAutofit/>
          </a:bodyPr>
          <a:lstStyle/>
          <a:p>
            <a:pPr algn="ctr"/>
            <a:r>
              <a:rPr lang="en-IN" dirty="0">
                <a:solidFill>
                  <a:schemeClr val="tx1"/>
                </a:solidFill>
                <a:latin typeface="Times New Roman" panose="02020603050405020304"/>
                <a:ea typeface="+mn-lt"/>
                <a:cs typeface="+mn-lt"/>
              </a:rPr>
              <a:t>[1</a:t>
            </a:r>
            <a:r>
              <a:rPr lang="en-IN" dirty="0" smtClean="0">
                <a:solidFill>
                  <a:schemeClr val="tx1"/>
                </a:solidFill>
                <a:latin typeface="Times New Roman" panose="02020603050405020304" pitchFamily="18" charset="0"/>
                <a:ea typeface="+mn-lt"/>
                <a:cs typeface="Times New Roman" panose="02020603050405020304" pitchFamily="18" charset="0"/>
              </a:rPr>
              <a:t>]</a:t>
            </a:r>
            <a:r>
              <a:rPr lang="en-US" dirty="0" smtClean="0">
                <a:solidFill>
                  <a:schemeClr val="tx1"/>
                </a:solidFill>
                <a:latin typeface="Times New Roman" panose="02020603050405020304" pitchFamily="18" charset="0"/>
                <a:ea typeface="+mn-lt"/>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P.-W. Chi and C.-L. Lei, ‘‘Audit-free cloud storage via deniable </a:t>
            </a:r>
            <a:r>
              <a:rPr lang="en-US" dirty="0" err="1" smtClean="0">
                <a:solidFill>
                  <a:schemeClr val="tx1"/>
                </a:solidFill>
                <a:latin typeface="Times New Roman" panose="02020603050405020304" pitchFamily="18" charset="0"/>
                <a:cs typeface="Times New Roman" panose="02020603050405020304" pitchFamily="18" charset="0"/>
              </a:rPr>
              <a:t>attributebased</a:t>
            </a:r>
            <a:r>
              <a:rPr lang="en-US" dirty="0" smtClean="0">
                <a:solidFill>
                  <a:schemeClr val="tx1"/>
                </a:solidFill>
                <a:latin typeface="Times New Roman" panose="02020603050405020304" pitchFamily="18" charset="0"/>
                <a:cs typeface="Times New Roman" panose="02020603050405020304" pitchFamily="18" charset="0"/>
              </a:rPr>
              <a:t> encryption,’’ IEEE Trans. Cloud </a:t>
            </a:r>
            <a:r>
              <a:rPr lang="en-US" dirty="0" err="1" smtClean="0">
                <a:solidFill>
                  <a:schemeClr val="tx1"/>
                </a:solidFill>
                <a:latin typeface="Times New Roman" panose="02020603050405020304" pitchFamily="18" charset="0"/>
                <a:cs typeface="Times New Roman" panose="02020603050405020304" pitchFamily="18" charset="0"/>
              </a:rPr>
              <a:t>Comput</a:t>
            </a:r>
            <a:r>
              <a:rPr lang="en-US" dirty="0" smtClean="0">
                <a:solidFill>
                  <a:schemeClr val="tx1"/>
                </a:solidFill>
                <a:latin typeface="Times New Roman" panose="02020603050405020304" pitchFamily="18" charset="0"/>
                <a:cs typeface="Times New Roman" panose="02020603050405020304" pitchFamily="18" charset="0"/>
              </a:rPr>
              <a:t>., vol. 6, no. 2, pp. 414–427, Apr./Jun. 2018</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IN" dirty="0" smtClean="0">
                <a:solidFill>
                  <a:schemeClr val="tx1"/>
                </a:solidFill>
                <a:latin typeface="Times New Roman" panose="02020603050405020304" pitchFamily="18" charset="0"/>
                <a:ea typeface="+mn-lt"/>
                <a:cs typeface="Times New Roman" panose="02020603050405020304" pitchFamily="18" charset="0"/>
              </a:rPr>
              <a:t>[</a:t>
            </a:r>
            <a:r>
              <a:rPr lang="en-IN" dirty="0">
                <a:solidFill>
                  <a:schemeClr val="tx1"/>
                </a:solidFill>
                <a:latin typeface="Times New Roman" panose="02020603050405020304" pitchFamily="18" charset="0"/>
                <a:ea typeface="+mn-lt"/>
                <a:cs typeface="Times New Roman" panose="02020603050405020304" pitchFamily="18" charset="0"/>
              </a:rPr>
              <a:t>2] </a:t>
            </a:r>
            <a:r>
              <a:rPr lang="en-US" dirty="0" smtClean="0">
                <a:solidFill>
                  <a:schemeClr val="tx1"/>
                </a:solidFill>
                <a:latin typeface="Times New Roman" panose="02020603050405020304" pitchFamily="18" charset="0"/>
                <a:cs typeface="Times New Roman" panose="02020603050405020304" pitchFamily="18" charset="0"/>
              </a:rPr>
              <a:t>] L. </a:t>
            </a:r>
            <a:r>
              <a:rPr lang="en-US" dirty="0" err="1" smtClean="0">
                <a:solidFill>
                  <a:schemeClr val="tx1"/>
                </a:solidFill>
                <a:latin typeface="Times New Roman" panose="02020603050405020304" pitchFamily="18" charset="0"/>
                <a:cs typeface="Times New Roman" panose="02020603050405020304" pitchFamily="18" charset="0"/>
              </a:rPr>
              <a:t>Malina</a:t>
            </a:r>
            <a:r>
              <a:rPr lang="en-US" dirty="0" smtClean="0">
                <a:solidFill>
                  <a:schemeClr val="tx1"/>
                </a:solidFill>
                <a:latin typeface="Times New Roman" panose="02020603050405020304" pitchFamily="18" charset="0"/>
                <a:cs typeface="Times New Roman" panose="02020603050405020304" pitchFamily="18" charset="0"/>
              </a:rPr>
              <a:t>, G. </a:t>
            </a:r>
            <a:r>
              <a:rPr lang="en-US" dirty="0" err="1" smtClean="0">
                <a:solidFill>
                  <a:schemeClr val="tx1"/>
                </a:solidFill>
                <a:latin typeface="Times New Roman" panose="02020603050405020304" pitchFamily="18" charset="0"/>
                <a:cs typeface="Times New Roman" panose="02020603050405020304" pitchFamily="18" charset="0"/>
              </a:rPr>
              <a:t>Srivastava</a:t>
            </a:r>
            <a:r>
              <a:rPr lang="en-US" dirty="0" smtClean="0">
                <a:solidFill>
                  <a:schemeClr val="tx1"/>
                </a:solidFill>
                <a:latin typeface="Times New Roman" panose="02020603050405020304" pitchFamily="18" charset="0"/>
                <a:cs typeface="Times New Roman" panose="02020603050405020304" pitchFamily="18" charset="0"/>
              </a:rPr>
              <a:t>, P. </a:t>
            </a:r>
            <a:r>
              <a:rPr lang="en-US" dirty="0" err="1" smtClean="0">
                <a:solidFill>
                  <a:schemeClr val="tx1"/>
                </a:solidFill>
                <a:latin typeface="Times New Roman" panose="02020603050405020304" pitchFamily="18" charset="0"/>
                <a:cs typeface="Times New Roman" panose="02020603050405020304" pitchFamily="18" charset="0"/>
              </a:rPr>
              <a:t>Dzurenda</a:t>
            </a:r>
            <a:r>
              <a:rPr lang="en-US" dirty="0" smtClean="0">
                <a:solidFill>
                  <a:schemeClr val="tx1"/>
                </a:solidFill>
                <a:latin typeface="Times New Roman" panose="02020603050405020304" pitchFamily="18" charset="0"/>
                <a:cs typeface="Times New Roman" panose="02020603050405020304" pitchFamily="18" charset="0"/>
              </a:rPr>
              <a:t>, J. </a:t>
            </a:r>
            <a:r>
              <a:rPr lang="en-US" dirty="0" err="1" smtClean="0">
                <a:solidFill>
                  <a:schemeClr val="tx1"/>
                </a:solidFill>
                <a:latin typeface="Times New Roman" panose="02020603050405020304" pitchFamily="18" charset="0"/>
                <a:cs typeface="Times New Roman" panose="02020603050405020304" pitchFamily="18" charset="0"/>
              </a:rPr>
              <a:t>Hajny</a:t>
            </a:r>
            <a:r>
              <a:rPr lang="en-US" dirty="0" smtClean="0">
                <a:solidFill>
                  <a:schemeClr val="tx1"/>
                </a:solidFill>
                <a:latin typeface="Times New Roman" panose="02020603050405020304" pitchFamily="18" charset="0"/>
                <a:cs typeface="Times New Roman" panose="02020603050405020304" pitchFamily="18" charset="0"/>
              </a:rPr>
              <a:t>, and R. </a:t>
            </a:r>
            <a:r>
              <a:rPr lang="en-US" dirty="0" err="1" smtClean="0">
                <a:solidFill>
                  <a:schemeClr val="tx1"/>
                </a:solidFill>
                <a:latin typeface="Times New Roman" panose="02020603050405020304" pitchFamily="18" charset="0"/>
                <a:cs typeface="Times New Roman" panose="02020603050405020304" pitchFamily="18" charset="0"/>
              </a:rPr>
              <a:t>Fujdiak</a:t>
            </a:r>
            <a:r>
              <a:rPr lang="en-US" dirty="0" smtClean="0">
                <a:solidFill>
                  <a:schemeClr val="tx1"/>
                </a:solidFill>
                <a:latin typeface="Times New Roman" panose="02020603050405020304" pitchFamily="18" charset="0"/>
                <a:cs typeface="Times New Roman" panose="02020603050405020304" pitchFamily="18" charset="0"/>
              </a:rPr>
              <a:t>, ‘‘A secure publish/subscribe protocol for Internet of Things,’’ in Proc. 14th Int. Conf. Availability, Rel. </a:t>
            </a:r>
            <a:r>
              <a:rPr lang="en-US" dirty="0" err="1" smtClean="0">
                <a:solidFill>
                  <a:schemeClr val="tx1"/>
                </a:solidFill>
                <a:latin typeface="Times New Roman" panose="02020603050405020304" pitchFamily="18" charset="0"/>
                <a:cs typeface="Times New Roman" panose="02020603050405020304" pitchFamily="18" charset="0"/>
              </a:rPr>
              <a:t>Secur</a:t>
            </a:r>
            <a:r>
              <a:rPr lang="en-US" dirty="0" smtClean="0">
                <a:solidFill>
                  <a:schemeClr val="tx1"/>
                </a:solidFill>
                <a:latin typeface="Times New Roman" panose="02020603050405020304" pitchFamily="18" charset="0"/>
                <a:cs typeface="Times New Roman" panose="02020603050405020304" pitchFamily="18" charset="0"/>
              </a:rPr>
              <a:t>., New York, NY, USA, 2019, </a:t>
            </a:r>
            <a:r>
              <a:rPr lang="en-US" dirty="0" err="1" smtClean="0">
                <a:solidFill>
                  <a:schemeClr val="tx1"/>
                </a:solidFill>
                <a:latin typeface="Times New Roman" panose="02020603050405020304" pitchFamily="18" charset="0"/>
                <a:cs typeface="Times New Roman" panose="02020603050405020304" pitchFamily="18" charset="0"/>
              </a:rPr>
              <a:t>doi</a:t>
            </a:r>
            <a:r>
              <a:rPr lang="en-US" dirty="0" smtClean="0">
                <a:solidFill>
                  <a:schemeClr val="tx1"/>
                </a:solidFill>
                <a:latin typeface="Times New Roman" panose="02020603050405020304" pitchFamily="18" charset="0"/>
                <a:cs typeface="Times New Roman" panose="02020603050405020304" pitchFamily="18" charset="0"/>
              </a:rPr>
              <a:t>: 10.1145/3339252.3340503</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IN" dirty="0" smtClean="0">
                <a:solidFill>
                  <a:schemeClr val="tx1"/>
                </a:solidFill>
                <a:latin typeface="Times New Roman" panose="02020603050405020304" pitchFamily="18" charset="0"/>
                <a:ea typeface="+mn-lt"/>
                <a:cs typeface="Times New Roman" panose="02020603050405020304" pitchFamily="18" charset="0"/>
              </a:rPr>
              <a:t>[</a:t>
            </a:r>
            <a:r>
              <a:rPr lang="en-IN" dirty="0">
                <a:solidFill>
                  <a:schemeClr val="tx1"/>
                </a:solidFill>
                <a:latin typeface="Times New Roman" panose="02020603050405020304" pitchFamily="18" charset="0"/>
                <a:ea typeface="+mn-lt"/>
                <a:cs typeface="Times New Roman" panose="02020603050405020304" pitchFamily="18" charset="0"/>
              </a:rPr>
              <a:t>3</a:t>
            </a:r>
            <a:r>
              <a:rPr lang="en-IN" dirty="0" smtClean="0">
                <a:solidFill>
                  <a:schemeClr val="tx1"/>
                </a:solidFill>
                <a:latin typeface="Times New Roman" panose="02020603050405020304" pitchFamily="18" charset="0"/>
                <a:ea typeface="+mn-lt"/>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N. </a:t>
            </a:r>
            <a:r>
              <a:rPr lang="en-US" dirty="0" err="1" smtClean="0">
                <a:solidFill>
                  <a:schemeClr val="tx1"/>
                </a:solidFill>
                <a:latin typeface="Times New Roman" panose="02020603050405020304" pitchFamily="18" charset="0"/>
                <a:cs typeface="Times New Roman" panose="02020603050405020304" pitchFamily="18" charset="0"/>
              </a:rPr>
              <a:t>Diallo</a:t>
            </a:r>
            <a:r>
              <a:rPr lang="en-US" dirty="0" smtClean="0">
                <a:solidFill>
                  <a:schemeClr val="tx1"/>
                </a:solidFill>
                <a:latin typeface="Times New Roman" panose="02020603050405020304" pitchFamily="18" charset="0"/>
                <a:cs typeface="Times New Roman" panose="02020603050405020304" pitchFamily="18" charset="0"/>
              </a:rPr>
              <a:t>, W. Shi, L. </a:t>
            </a:r>
            <a:r>
              <a:rPr lang="en-US" dirty="0" err="1" smtClean="0">
                <a:solidFill>
                  <a:schemeClr val="tx1"/>
                </a:solidFill>
                <a:latin typeface="Times New Roman" panose="02020603050405020304" pitchFamily="18" charset="0"/>
                <a:cs typeface="Times New Roman" panose="02020603050405020304" pitchFamily="18" charset="0"/>
              </a:rPr>
              <a:t>Xu</a:t>
            </a:r>
            <a:r>
              <a:rPr lang="en-US" dirty="0" smtClean="0">
                <a:solidFill>
                  <a:schemeClr val="tx1"/>
                </a:solidFill>
                <a:latin typeface="Times New Roman" panose="02020603050405020304" pitchFamily="18" charset="0"/>
                <a:cs typeface="Times New Roman" panose="02020603050405020304" pitchFamily="18" charset="0"/>
              </a:rPr>
              <a:t>, Z. </a:t>
            </a:r>
            <a:r>
              <a:rPr lang="en-US" dirty="0" err="1" smtClean="0">
                <a:solidFill>
                  <a:schemeClr val="tx1"/>
                </a:solidFill>
                <a:latin typeface="Times New Roman" panose="02020603050405020304" pitchFamily="18" charset="0"/>
                <a:cs typeface="Times New Roman" panose="02020603050405020304" pitchFamily="18" charset="0"/>
              </a:rPr>
              <a:t>Gao</a:t>
            </a:r>
            <a:r>
              <a:rPr lang="en-US" dirty="0" smtClean="0">
                <a:solidFill>
                  <a:schemeClr val="tx1"/>
                </a:solidFill>
                <a:latin typeface="Times New Roman" panose="02020603050405020304" pitchFamily="18" charset="0"/>
                <a:cs typeface="Times New Roman" panose="02020603050405020304" pitchFamily="18" charset="0"/>
              </a:rPr>
              <a:t>, L. Chen, Y. Lu, N. Shah, L. </a:t>
            </a:r>
            <a:r>
              <a:rPr lang="en-US" dirty="0" err="1" smtClean="0">
                <a:solidFill>
                  <a:schemeClr val="tx1"/>
                </a:solidFill>
                <a:latin typeface="Times New Roman" panose="02020603050405020304" pitchFamily="18" charset="0"/>
                <a:cs typeface="Times New Roman" panose="02020603050405020304" pitchFamily="18" charset="0"/>
              </a:rPr>
              <a:t>Carranco</a:t>
            </a:r>
            <a:r>
              <a:rPr lang="en-US" dirty="0" smtClean="0">
                <a:solidFill>
                  <a:schemeClr val="tx1"/>
                </a:solidFill>
                <a:latin typeface="Times New Roman" panose="02020603050405020304" pitchFamily="18" charset="0"/>
                <a:cs typeface="Times New Roman" panose="02020603050405020304" pitchFamily="18" charset="0"/>
              </a:rPr>
              <a:t>, T.-C. Le, A. B. </a:t>
            </a:r>
            <a:r>
              <a:rPr lang="en-US" dirty="0" err="1" smtClean="0">
                <a:solidFill>
                  <a:schemeClr val="tx1"/>
                </a:solidFill>
                <a:latin typeface="Times New Roman" panose="02020603050405020304" pitchFamily="18" charset="0"/>
                <a:cs typeface="Times New Roman" panose="02020603050405020304" pitchFamily="18" charset="0"/>
              </a:rPr>
              <a:t>Surez</a:t>
            </a:r>
            <a:r>
              <a:rPr lang="en-US" dirty="0" smtClean="0">
                <a:solidFill>
                  <a:schemeClr val="tx1"/>
                </a:solidFill>
                <a:latin typeface="Times New Roman" panose="02020603050405020304" pitchFamily="18" charset="0"/>
                <a:cs typeface="Times New Roman" panose="02020603050405020304" pitchFamily="18" charset="0"/>
              </a:rPr>
              <a:t>, and G. Turner, ‘‘</a:t>
            </a:r>
            <a:r>
              <a:rPr lang="en-US" dirty="0" err="1" smtClean="0">
                <a:solidFill>
                  <a:schemeClr val="tx1"/>
                </a:solidFill>
                <a:latin typeface="Times New Roman" panose="02020603050405020304" pitchFamily="18" charset="0"/>
                <a:cs typeface="Times New Roman" panose="02020603050405020304" pitchFamily="18" charset="0"/>
              </a:rPr>
              <a:t>EGov</a:t>
            </a:r>
            <a:r>
              <a:rPr lang="en-US" dirty="0" smtClean="0">
                <a:solidFill>
                  <a:schemeClr val="tx1"/>
                </a:solidFill>
                <a:latin typeface="Times New Roman" panose="02020603050405020304" pitchFamily="18" charset="0"/>
                <a:cs typeface="Times New Roman" panose="02020603050405020304" pitchFamily="18" charset="0"/>
              </a:rPr>
              <a:t>-DAO: A better government using </a:t>
            </a:r>
            <a:r>
              <a:rPr lang="en-US" dirty="0" err="1" smtClean="0">
                <a:solidFill>
                  <a:schemeClr val="tx1"/>
                </a:solidFill>
                <a:latin typeface="Times New Roman" panose="02020603050405020304" pitchFamily="18" charset="0"/>
                <a:cs typeface="Times New Roman" panose="02020603050405020304" pitchFamily="18" charset="0"/>
              </a:rPr>
              <a:t>blockchain</a:t>
            </a:r>
            <a:r>
              <a:rPr lang="en-US" dirty="0" smtClean="0">
                <a:solidFill>
                  <a:schemeClr val="tx1"/>
                </a:solidFill>
                <a:latin typeface="Times New Roman" panose="02020603050405020304" pitchFamily="18" charset="0"/>
                <a:cs typeface="Times New Roman" panose="02020603050405020304" pitchFamily="18" charset="0"/>
              </a:rPr>
              <a:t> based decentralized autonomous organization,’’ in Proc. Int. Conf. </a:t>
            </a:r>
            <a:r>
              <a:rPr lang="en-US" dirty="0" err="1" smtClean="0">
                <a:solidFill>
                  <a:schemeClr val="tx1"/>
                </a:solidFill>
                <a:latin typeface="Times New Roman" panose="02020603050405020304" pitchFamily="18" charset="0"/>
                <a:cs typeface="Times New Roman" panose="02020603050405020304" pitchFamily="18" charset="0"/>
              </a:rPr>
              <a:t>eDemocracy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eGovernment</a:t>
            </a:r>
            <a:r>
              <a:rPr lang="en-US" dirty="0" smtClean="0">
                <a:solidFill>
                  <a:schemeClr val="tx1"/>
                </a:solidFill>
                <a:latin typeface="Times New Roman" panose="02020603050405020304" pitchFamily="18" charset="0"/>
                <a:cs typeface="Times New Roman" panose="02020603050405020304" pitchFamily="18" charset="0"/>
              </a:rPr>
              <a:t> (ICEDEG), Apr. 2018, pp. 166–171.</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ea typeface="+mn-lt"/>
                <a:cs typeface="Times New Roman" panose="02020603050405020304" pitchFamily="18" charset="0"/>
              </a:rPr>
              <a:t>[4</a:t>
            </a:r>
            <a:r>
              <a:rPr lang="en-IN" dirty="0" smtClean="0">
                <a:solidFill>
                  <a:schemeClr val="tx1"/>
                </a:solidFill>
                <a:latin typeface="Times New Roman" panose="02020603050405020304" pitchFamily="18" charset="0"/>
                <a:ea typeface="+mn-lt"/>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 </a:t>
            </a:r>
            <a:r>
              <a:rPr lang="en-US" dirty="0" err="1" smtClean="0">
                <a:solidFill>
                  <a:schemeClr val="tx1"/>
                </a:solidFill>
                <a:latin typeface="Times New Roman" panose="02020603050405020304" pitchFamily="18" charset="0"/>
                <a:cs typeface="Times New Roman" panose="02020603050405020304" pitchFamily="18" charset="0"/>
              </a:rPr>
              <a:t>Anand</a:t>
            </a:r>
            <a:r>
              <a:rPr lang="en-US" dirty="0" smtClean="0">
                <a:solidFill>
                  <a:schemeClr val="tx1"/>
                </a:solidFill>
                <a:latin typeface="Times New Roman" panose="02020603050405020304" pitchFamily="18" charset="0"/>
                <a:cs typeface="Times New Roman" panose="02020603050405020304" pitchFamily="18" charset="0"/>
              </a:rPr>
              <a:t> and A. K. Singh, Watermarking techniques for medical data Apr. 2020</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IN" dirty="0" smtClean="0">
                <a:solidFill>
                  <a:schemeClr val="tx1"/>
                </a:solidFill>
                <a:latin typeface="Times New Roman" panose="02020603050405020304" pitchFamily="18" charset="0"/>
                <a:ea typeface="+mn-lt"/>
                <a:cs typeface="Times New Roman" panose="02020603050405020304" pitchFamily="18" charset="0"/>
              </a:rPr>
              <a:t>[</a:t>
            </a:r>
            <a:r>
              <a:rPr lang="en-IN" dirty="0">
                <a:solidFill>
                  <a:schemeClr val="tx1"/>
                </a:solidFill>
                <a:latin typeface="Times New Roman" panose="02020603050405020304" pitchFamily="18" charset="0"/>
                <a:ea typeface="+mn-lt"/>
                <a:cs typeface="Times New Roman" panose="02020603050405020304" pitchFamily="18" charset="0"/>
              </a:rPr>
              <a:t>5</a:t>
            </a:r>
            <a:r>
              <a:rPr lang="en-IN" dirty="0" smtClean="0">
                <a:solidFill>
                  <a:schemeClr val="tx1"/>
                </a:solidFill>
                <a:latin typeface="Times New Roman" panose="02020603050405020304" pitchFamily="18" charset="0"/>
                <a:ea typeface="+mn-lt"/>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T. Li, X. Li, and X. Liu, ‘‘An efficient privacy-preserving bidirectional friends matching scheme in mobile social networks,’’ in Proc. Int. Conf. </a:t>
            </a:r>
            <a:r>
              <a:rPr lang="en-US" dirty="0" err="1" smtClean="0">
                <a:solidFill>
                  <a:schemeClr val="tx1"/>
                </a:solidFill>
                <a:latin typeface="Times New Roman" panose="02020603050405020304" pitchFamily="18" charset="0"/>
                <a:cs typeface="Times New Roman" panose="02020603050405020304" pitchFamily="18" charset="0"/>
              </a:rPr>
              <a:t>Netw</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Netw</a:t>
            </a:r>
            <a:r>
              <a:rPr lang="en-US" dirty="0" smtClean="0">
                <a:solidFill>
                  <a:schemeClr val="tx1"/>
                </a:solidFill>
                <a:latin typeface="Times New Roman" panose="02020603050405020304" pitchFamily="18" charset="0"/>
                <a:cs typeface="Times New Roman" panose="02020603050405020304" pitchFamily="18" charset="0"/>
              </a:rPr>
              <a:t>. Appl. (</a:t>
            </a:r>
            <a:r>
              <a:rPr lang="en-US" dirty="0" err="1" smtClean="0">
                <a:solidFill>
                  <a:schemeClr val="tx1"/>
                </a:solidFill>
                <a:latin typeface="Times New Roman" panose="02020603050405020304" pitchFamily="18" charset="0"/>
                <a:cs typeface="Times New Roman" panose="02020603050405020304" pitchFamily="18" charset="0"/>
              </a:rPr>
              <a:t>NaNA</a:t>
            </a:r>
            <a:r>
              <a:rPr lang="en-US" dirty="0" smtClean="0">
                <a:solidFill>
                  <a:schemeClr val="tx1"/>
                </a:solidFill>
                <a:latin typeface="Times New Roman" panose="02020603050405020304" pitchFamily="18" charset="0"/>
                <a:cs typeface="Times New Roman" panose="02020603050405020304" pitchFamily="18" charset="0"/>
              </a:rPr>
              <a:t>), Oct. 2019, pp. 51–57.</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ea typeface="+mn-lt"/>
                <a:cs typeface="Times New Roman" panose="02020603050405020304" pitchFamily="18" charset="0"/>
              </a:rPr>
              <a:t>[</a:t>
            </a:r>
            <a:endParaRPr lang="en-IN" dirty="0">
              <a:solidFill>
                <a:schemeClr val="tx1"/>
              </a:solidFill>
              <a:latin typeface="Times New Roman" panose="02020603050405020304"/>
              <a:cs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1590802" y="2078967"/>
            <a:ext cx="8825657" cy="2098887"/>
          </a:xfrm>
        </p:spPr>
        <p:txBody>
          <a:bodyPr/>
          <a:lstStyle/>
          <a:p>
            <a:pPr marL="0" marR="0" algn="ctr">
              <a:lnSpc>
                <a:spcPct val="115000"/>
              </a:lnSpc>
              <a:spcBef>
                <a:spcPts val="1200"/>
              </a:spcBef>
              <a:spcAft>
                <a:spcPts val="1000"/>
              </a:spcAft>
            </a:pPr>
            <a:r>
              <a:rPr lang="en-US" sz="9600" b="1" dirty="0">
                <a:latin typeface="Times New Roman" panose="02020603050405020304" pitchFamily="18" charset="0"/>
                <a:ea typeface="Times New Roman" panose="02020603050405020304" pitchFamily="18" charset="0"/>
                <a:cs typeface="Latha" panose="020B0604020202020204" pitchFamily="34" charset="0"/>
              </a:rPr>
              <a:t>THANK YOU</a:t>
            </a:r>
            <a:endParaRPr lang="en-US" sz="8000"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683171" y="238108"/>
            <a:ext cx="8825657" cy="1001607"/>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1048599" name="Text Placeholder 2"/>
          <p:cNvSpPr>
            <a:spLocks noGrp="1"/>
          </p:cNvSpPr>
          <p:nvPr>
            <p:ph type="body" idx="1"/>
          </p:nvPr>
        </p:nvSpPr>
        <p:spPr>
          <a:xfrm>
            <a:off x="1368658" y="1420586"/>
            <a:ext cx="9562704" cy="3918857"/>
          </a:xfrm>
        </p:spPr>
        <p:txBody>
          <a:bodyPr>
            <a:noAutofit/>
          </a:bodyPr>
          <a:lstStyle/>
          <a:p>
            <a:pPr algn="just"/>
            <a:r>
              <a:rPr lang="en-US" dirty="0" err="1" smtClean="0">
                <a:solidFill>
                  <a:schemeClr val="tx1"/>
                </a:solidFill>
                <a:latin typeface="Times New Roman" panose="02020603050405020304" pitchFamily="18" charset="0"/>
                <a:cs typeface="Times New Roman" panose="02020603050405020304" pitchFamily="18" charset="0"/>
              </a:rPr>
              <a:t>Blockchain</a:t>
            </a:r>
            <a:r>
              <a:rPr lang="en-US" dirty="0" smtClean="0">
                <a:solidFill>
                  <a:schemeClr val="tx1"/>
                </a:solidFill>
                <a:latin typeface="Times New Roman" panose="02020603050405020304" pitchFamily="18" charset="0"/>
                <a:cs typeface="Times New Roman" panose="02020603050405020304" pitchFamily="18" charset="0"/>
              </a:rPr>
              <a:t>-based bidding systems are becoming increasingly popular nowadays. Due to the properties of </a:t>
            </a:r>
            <a:r>
              <a:rPr lang="en-US" dirty="0" err="1" smtClean="0">
                <a:solidFill>
                  <a:schemeClr val="tx1"/>
                </a:solidFill>
                <a:latin typeface="Times New Roman" panose="02020603050405020304" pitchFamily="18" charset="0"/>
                <a:cs typeface="Times New Roman" panose="02020603050405020304" pitchFamily="18" charset="0"/>
              </a:rPr>
              <a:t>blockchain</a:t>
            </a:r>
            <a:r>
              <a:rPr lang="en-US" dirty="0" smtClean="0">
                <a:solidFill>
                  <a:schemeClr val="tx1"/>
                </a:solidFill>
                <a:latin typeface="Times New Roman" panose="02020603050405020304" pitchFamily="18" charset="0"/>
                <a:cs typeface="Times New Roman" panose="02020603050405020304" pitchFamily="18" charset="0"/>
              </a:rPr>
              <a:t>, bidding records are unchangeable. With existing encryption techniques, these bidding records can only be shared by the bidder and the seller. Although this scenario sounds secure, it does not consider a coercion case. A powerful coercer may force the bidding system to open the records stored on the </a:t>
            </a:r>
            <a:r>
              <a:rPr lang="en-US" dirty="0" err="1" smtClean="0">
                <a:solidFill>
                  <a:schemeClr val="tx1"/>
                </a:solidFill>
                <a:latin typeface="Times New Roman" panose="02020603050405020304" pitchFamily="18" charset="0"/>
                <a:cs typeface="Times New Roman" panose="02020603050405020304" pitchFamily="18" charset="0"/>
              </a:rPr>
              <a:t>blockchain</a:t>
            </a:r>
            <a:r>
              <a:rPr lang="en-US" dirty="0" smtClean="0">
                <a:solidFill>
                  <a:schemeClr val="tx1"/>
                </a:solidFill>
                <a:latin typeface="Times New Roman" panose="02020603050405020304" pitchFamily="18" charset="0"/>
                <a:cs typeface="Times New Roman" panose="02020603050405020304" pitchFamily="18" charset="0"/>
              </a:rPr>
              <a:t>, and the system loses privacy. To solve this problem, in this paper, we introduce a new encryption scheme called deniable matchmaking encryption (DME). This new encryption scheme provides deniability not only for the message, but also for the identities. We use the chameleon hash function to make fake message and fake identities indistinguishable from the real message and the real identities. Therefore, the bidding system can use fake information to answer the coercer, and user privacy is kept by the </a:t>
            </a:r>
            <a:r>
              <a:rPr lang="en-US" dirty="0" err="1" smtClean="0">
                <a:solidFill>
                  <a:schemeClr val="tx1"/>
                </a:solidFill>
                <a:latin typeface="Times New Roman" panose="02020603050405020304" pitchFamily="18" charset="0"/>
                <a:cs typeface="Times New Roman" panose="02020603050405020304" pitchFamily="18" charset="0"/>
              </a:rPr>
              <a:t>blockchain</a:t>
            </a:r>
            <a:r>
              <a:rPr lang="en-US" dirty="0" smtClean="0">
                <a:solidFill>
                  <a:schemeClr val="tx1"/>
                </a:solidFill>
                <a:latin typeface="Times New Roman" panose="02020603050405020304" pitchFamily="18" charset="0"/>
                <a:cs typeface="Times New Roman" panose="02020603050405020304" pitchFamily="18" charset="0"/>
              </a:rPr>
              <a:t>-based bidding system.</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3084" y="3"/>
            <a:ext cx="10363200" cy="1362075"/>
          </a:xfrm>
        </p:spPr>
        <p:txBody>
          <a:bodyPr/>
          <a:p>
            <a:pPr algn="ctr"/>
            <a:r>
              <a:rPr lang="en-US"/>
              <a:t>Objectives </a:t>
            </a:r>
            <a:endParaRPr lang="en-US"/>
          </a:p>
        </p:txBody>
      </p:sp>
      <p:sp>
        <p:nvSpPr>
          <p:cNvPr id="3" name="Text Placeholder 2"/>
          <p:cNvSpPr>
            <a:spLocks noGrp="1"/>
          </p:cNvSpPr>
          <p:nvPr>
            <p:ph type="body" idx="1"/>
          </p:nvPr>
        </p:nvSpPr>
        <p:spPr>
          <a:xfrm>
            <a:off x="914189" y="2678748"/>
            <a:ext cx="10363200" cy="1500187"/>
          </a:xfrm>
        </p:spPr>
        <p:txBody>
          <a:bodyPr/>
          <a:p>
            <a:pPr algn="l"/>
            <a:r>
              <a:rPr lang="en-US">
                <a:ln/>
                <a:solidFill>
                  <a:schemeClr val="tx1"/>
                </a:solidFill>
                <a:effectLst/>
                <a:latin typeface="Times New Roman Regular" panose="02020603050405020304" charset="0"/>
                <a:cs typeface="Times New Roman Regular" panose="02020603050405020304" charset="0"/>
              </a:rPr>
              <a:t>To assess this empirical evidence in the context of a resilience framework based on the adaptive cycle. To define a syntax for specifying policy targets To define openness as the capacity of stakeholders to access stored data. To achieve credibility, truthfulness, To not to damage the reputation.</a:t>
            </a:r>
            <a:endParaRPr lang="en-US">
              <a:ln/>
              <a:solidFill>
                <a:schemeClr val="tx1"/>
              </a:solidFill>
              <a:effectLst/>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545469" y="4083988"/>
            <a:ext cx="6729554" cy="2630196"/>
          </a:xfrm>
        </p:spPr>
        <p:txBody>
          <a:bodyPr vert="horz" lIns="91440" tIns="45720" rIns="91440" bIns="45720" rtlCol="0" anchor="t">
            <a:normAutofit/>
          </a:bodyPr>
          <a:lstStyle/>
          <a:p>
            <a:pPr marL="0" indent="0" algn="just">
              <a:buNone/>
            </a:pPr>
            <a:endParaRPr lang="en-IN" sz="2800">
              <a:latin typeface="Times New Roman" panose="02020603050405020304" pitchFamily="18" charset="0"/>
              <a:cs typeface="Times New Roman" panose="02020603050405020304" pitchFamily="18" charset="0"/>
            </a:endParaRPr>
          </a:p>
          <a:p>
            <a:pPr marL="0" indent="0" algn="just">
              <a:buNone/>
            </a:pPr>
            <a:endParaRPr lang="en-IN" sz="2800">
              <a:latin typeface="Times New Roman" panose="02020603050405020304" pitchFamily="18" charset="0"/>
              <a:cs typeface="Times New Roman" panose="02020603050405020304" pitchFamily="18" charset="0"/>
            </a:endParaRPr>
          </a:p>
          <a:p>
            <a:pPr marL="0" indent="0">
              <a:spcBef>
                <a:spcPct val="0"/>
              </a:spcBef>
              <a:buNone/>
            </a:pPr>
            <a:endParaRPr lang="en-US" sz="2800">
              <a:latin typeface="Times New Roman" panose="02020603050405020304" pitchFamily="18" charset="0"/>
              <a:cs typeface="Times New Roman" panose="02020603050405020304" pitchFamily="18" charset="0"/>
            </a:endParaRPr>
          </a:p>
          <a:p>
            <a:pPr marL="0" indent="0" algn="just">
              <a:buNone/>
            </a:pPr>
            <a:endParaRPr lang="en-US" sz="2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GB" sz="4000" b="1" dirty="0">
                <a:latin typeface="Times New Roman" panose="02020603050405020304"/>
                <a:cs typeface="Times New Roman" panose="02020603050405020304"/>
              </a:rPr>
              <a:t>EXISTING SYSTEM</a:t>
            </a:r>
            <a:endParaRPr lang="en-GB" b="1" dirty="0">
              <a:cs typeface="Calibri"/>
            </a:endParaRPr>
          </a:p>
        </p:txBody>
      </p:sp>
      <p:sp>
        <p:nvSpPr>
          <p:cNvPr id="4" name="TextBox 3"/>
          <p:cNvSpPr txBox="1"/>
          <p:nvPr/>
        </p:nvSpPr>
        <p:spPr>
          <a:xfrm>
            <a:off x="943155" y="1949570"/>
            <a:ext cx="1034882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20204" pitchFamily="34" charset="0"/>
              <a:buChar char="•"/>
            </a:pPr>
            <a:r>
              <a:rPr lang="en-US" sz="2000" dirty="0" smtClean="0"/>
              <a:t>     </a:t>
            </a:r>
            <a:r>
              <a:rPr lang="en-US" sz="2000" dirty="0" smtClean="0">
                <a:latin typeface="Times New Roman" panose="02020603050405020304" pitchFamily="18" charset="0"/>
                <a:cs typeface="Times New Roman" panose="02020603050405020304" pitchFamily="18" charset="0"/>
              </a:rPr>
              <a:t>Due </a:t>
            </a:r>
            <a:r>
              <a:rPr lang="en-US" sz="2000" dirty="0" smtClean="0">
                <a:latin typeface="Times New Roman" panose="02020603050405020304" pitchFamily="18" charset="0"/>
                <a:cs typeface="Times New Roman" panose="02020603050405020304" pitchFamily="18" charset="0"/>
              </a:rPr>
              <a:t>to the properties </a:t>
            </a:r>
            <a:r>
              <a:rPr lang="en-US" sz="2000" dirty="0" smtClean="0">
                <a:latin typeface="Times New Roman" panose="02020603050405020304" pitchFamily="18" charset="0"/>
                <a:cs typeface="Times New Roman" panose="02020603050405020304" pitchFamily="18" charset="0"/>
              </a:rPr>
              <a:t>of </a:t>
            </a: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bidding records are unchangeable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existing encryption techniques, these bidding records can </a:t>
            </a:r>
            <a:r>
              <a:rPr lang="en-US" sz="2000" dirty="0" smtClean="0">
                <a:latin typeface="Times New Roman" panose="02020603050405020304" pitchFamily="18" charset="0"/>
                <a:cs typeface="Times New Roman" panose="02020603050405020304" pitchFamily="18" charset="0"/>
              </a:rPr>
              <a:t>only be </a:t>
            </a:r>
            <a:r>
              <a:rPr lang="en-US" sz="2000" dirty="0" smtClean="0">
                <a:latin typeface="Times New Roman" panose="02020603050405020304" pitchFamily="18" charset="0"/>
                <a:cs typeface="Times New Roman" panose="02020603050405020304" pitchFamily="18" charset="0"/>
              </a:rPr>
              <a:t>shared by the bidder and </a:t>
            </a:r>
            <a:r>
              <a:rPr lang="en-US" sz="2000" dirty="0" smtClean="0">
                <a:latin typeface="Times New Roman" panose="02020603050405020304" pitchFamily="18" charset="0"/>
                <a:cs typeface="Times New Roman" panose="02020603050405020304" pitchFamily="18" charset="0"/>
              </a:rPr>
              <a:t>         the </a:t>
            </a:r>
            <a:r>
              <a:rPr lang="en-US" sz="2000" dirty="0" smtClean="0">
                <a:latin typeface="Times New Roman" panose="02020603050405020304" pitchFamily="18" charset="0"/>
                <a:cs typeface="Times New Roman" panose="02020603050405020304" pitchFamily="18" charset="0"/>
              </a:rPr>
              <a:t>seller</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Although this scenario sounds secure, it does not consider a coercion case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powerful coercer may force the bidding system to open the records stored on the </a:t>
            </a: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and the </a:t>
            </a:r>
            <a:r>
              <a:rPr lang="en-US" sz="2000" dirty="0" smtClean="0">
                <a:latin typeface="Times New Roman" panose="02020603050405020304" pitchFamily="18" charset="0"/>
                <a:cs typeface="Times New Roman" panose="02020603050405020304" pitchFamily="18" charset="0"/>
              </a:rPr>
              <a:t>system loses </a:t>
            </a:r>
            <a:r>
              <a:rPr lang="en-US" sz="2000" dirty="0" smtClean="0">
                <a:latin typeface="Times New Roman" panose="02020603050405020304" pitchFamily="18" charset="0"/>
                <a:cs typeface="Times New Roman" panose="02020603050405020304" pitchFamily="18" charset="0"/>
              </a:rPr>
              <a:t>privacy.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6674"/>
            <a:ext cx="10972800" cy="1143000"/>
          </a:xfrm>
        </p:spPr>
        <p:txBody>
          <a:bodyPr>
            <a:normAutofit/>
          </a:bodyPr>
          <a:lstStyle/>
          <a:p>
            <a:r>
              <a:rPr lang="en-GB" sz="4000" b="1" dirty="0">
                <a:latin typeface="Times New Roman" panose="02020603050405020304"/>
                <a:cs typeface="Calibri"/>
              </a:rPr>
              <a:t>DRAWBACKS</a:t>
            </a:r>
            <a:endParaRPr lang="en-GB" sz="4000" b="1" dirty="0">
              <a:latin typeface="Times New Roman" panose="02020603050405020304"/>
              <a:cs typeface="Calibri"/>
            </a:endParaRPr>
          </a:p>
        </p:txBody>
      </p:sp>
      <p:sp>
        <p:nvSpPr>
          <p:cNvPr id="3" name="Content Placeholder 2"/>
          <p:cNvSpPr>
            <a:spLocks noGrp="1"/>
          </p:cNvSpPr>
          <p:nvPr>
            <p:ph idx="1"/>
          </p:nvPr>
        </p:nvSpPr>
        <p:spPr>
          <a:xfrm>
            <a:off x="609600" y="1560095"/>
            <a:ext cx="10972800" cy="4525963"/>
          </a:xfrm>
        </p:spPr>
        <p:txBody>
          <a:bodyPr vert="horz" lIns="91440" tIns="45720" rIns="91440" bIns="45720" rtlCol="0" anchor="t">
            <a:noAutofit/>
          </a:bodyPr>
          <a:lstStyle/>
          <a:p>
            <a:r>
              <a:rPr lang="en-US" sz="2000" dirty="0" smtClean="0">
                <a:latin typeface="Times New Roman" panose="02020603050405020304" pitchFamily="18" charset="0"/>
                <a:cs typeface="Times New Roman" panose="02020603050405020304" pitchFamily="18" charset="0"/>
              </a:rPr>
              <a:t>Complexity of transactions are not analyzed.</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Maximizes the complexity of the problem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Approach is a bit time-consuming</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Complexity of its Real Time Implementation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Poor Application Performance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system is Opportunistic and uncontrollable</a:t>
            </a:r>
            <a:endParaRPr lang="en-US" sz="2000" dirty="0">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609600" y="0"/>
            <a:ext cx="10972800" cy="1143000"/>
          </a:xfrm>
        </p:spPr>
        <p:txBody>
          <a:bodyPr>
            <a:normAutofit/>
          </a:bodyPr>
          <a:lstStyle/>
          <a:p>
            <a:r>
              <a:rPr lang="en-IN" sz="4000" b="1" cap="all" dirty="0">
                <a:latin typeface="Times New Roman" panose="02020603050405020304"/>
                <a:cs typeface="Times New Roman" panose="02020603050405020304"/>
              </a:rPr>
              <a:t>PROPOSED METHOD</a:t>
            </a:r>
            <a:endParaRPr lang="en-US" sz="4000" b="1" cap="all" dirty="0">
              <a:latin typeface="Times New Roman" panose="02020603050405020304"/>
              <a:cs typeface="Times New Roman" panose="02020603050405020304"/>
            </a:endParaRPr>
          </a:p>
        </p:txBody>
      </p:sp>
      <p:sp>
        <p:nvSpPr>
          <p:cNvPr id="1048616" name="Content Placeholder 2"/>
          <p:cNvSpPr>
            <a:spLocks noGrp="1"/>
          </p:cNvSpPr>
          <p:nvPr>
            <p:ph idx="1"/>
          </p:nvPr>
        </p:nvSpPr>
        <p:spPr>
          <a:xfrm>
            <a:off x="788843" y="1183105"/>
            <a:ext cx="10614314" cy="4491790"/>
          </a:xfrm>
        </p:spPr>
        <p:txBody>
          <a:bodyPr vert="horz" lIns="91440" tIns="45720" rIns="91440" bIns="45720" rtlCol="0" anchor="t">
            <a:noAutofit/>
          </a:bodyPr>
          <a:lstStyle/>
          <a:p>
            <a:r>
              <a:rPr lang="en-US" sz="2000" dirty="0" smtClean="0"/>
              <a:t>The proposed system includes the digital rights owner the </a:t>
            </a:r>
            <a:r>
              <a:rPr lang="en-US" sz="2000" dirty="0" smtClean="0"/>
              <a:t>digital </a:t>
            </a:r>
            <a:r>
              <a:rPr lang="en-US" sz="2000" dirty="0" smtClean="0"/>
              <a:t>rights receiver and the distributed </a:t>
            </a:r>
            <a:r>
              <a:rPr lang="en-US" sz="2000" dirty="0" smtClean="0"/>
              <a:t>deployment of </a:t>
            </a:r>
            <a:r>
              <a:rPr lang="en-US" sz="2000" dirty="0" smtClean="0"/>
              <a:t>smart contracts which can achieve a variety of business functions. </a:t>
            </a:r>
            <a:endParaRPr lang="en-US" sz="2000" dirty="0" smtClean="0"/>
          </a:p>
          <a:p>
            <a:r>
              <a:rPr lang="en-US" sz="2000" dirty="0" smtClean="0"/>
              <a:t>This </a:t>
            </a:r>
            <a:r>
              <a:rPr lang="en-US" sz="2000" dirty="0" smtClean="0"/>
              <a:t>proposed application automates </a:t>
            </a:r>
            <a:r>
              <a:rPr lang="en-US" sz="2000" dirty="0" smtClean="0"/>
              <a:t>the management </a:t>
            </a:r>
            <a:r>
              <a:rPr lang="en-US" sz="2000" dirty="0" smtClean="0"/>
              <a:t>of Data Sharing within associations communities and other </a:t>
            </a:r>
            <a:r>
              <a:rPr lang="en-US" sz="2000" dirty="0" smtClean="0"/>
              <a:t>organizations.</a:t>
            </a:r>
            <a:endParaRPr lang="en-US" sz="2000" dirty="0" smtClean="0"/>
          </a:p>
          <a:p>
            <a:r>
              <a:rPr lang="en-US" sz="2000" dirty="0" smtClean="0"/>
              <a:t> The </a:t>
            </a:r>
            <a:r>
              <a:rPr lang="en-US" sz="2000" dirty="0" smtClean="0"/>
              <a:t>software helps </a:t>
            </a:r>
            <a:r>
              <a:rPr lang="en-US" sz="2000" dirty="0" smtClean="0"/>
              <a:t>them communicate </a:t>
            </a:r>
            <a:r>
              <a:rPr lang="en-US" sz="2000" dirty="0" smtClean="0"/>
              <a:t>with their constituents share resources promote information collect information and more. </a:t>
            </a:r>
            <a:endParaRPr lang="en-US" sz="2000" dirty="0" smtClean="0"/>
          </a:p>
          <a:p>
            <a:r>
              <a:rPr lang="en-US" sz="2000" dirty="0" smtClean="0"/>
              <a:t>It is specifically </a:t>
            </a:r>
            <a:r>
              <a:rPr lang="en-US" sz="2000" dirty="0" smtClean="0"/>
              <a:t>designed to automate and streamline administrative tasks for data sharing application. </a:t>
            </a:r>
            <a:endParaRPr lang="en-US" sz="2000" dirty="0" smtClean="0"/>
          </a:p>
          <a:p>
            <a:r>
              <a:rPr lang="en-US" sz="2000" dirty="0" smtClean="0"/>
              <a:t>This software usually </a:t>
            </a:r>
            <a:r>
              <a:rPr lang="en-US" sz="2000" dirty="0" smtClean="0"/>
              <a:t>offers an integrated system. It provides components or modules that work together and offer an </a:t>
            </a:r>
            <a:r>
              <a:rPr lang="en-US" sz="2000" dirty="0" smtClean="0"/>
              <a:t>online data </a:t>
            </a:r>
            <a:r>
              <a:rPr lang="en-US" sz="2000" dirty="0" smtClean="0"/>
              <a:t>sharing platform.</a:t>
            </a:r>
            <a:endParaRPr lang="en-IN" sz="2000" dirty="0">
              <a:latin typeface="Times New Roman" panose="02020603050405020304" pitchFamily="18" charset="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Lowering the Complexity Threshold</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Better operational efficiency</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Minimal time cost and memory usage.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Improved traceability</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Simple to use and </a:t>
            </a:r>
            <a:r>
              <a:rPr lang="en-US" sz="2000" dirty="0" smtClean="0">
                <a:latin typeface="Times New Roman" panose="02020603050405020304" pitchFamily="18" charset="0"/>
                <a:cs typeface="Times New Roman" panose="02020603050405020304" pitchFamily="18" charset="0"/>
              </a:rPr>
              <a:t>interpret</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HARDWARE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81459" y="2018026"/>
            <a:ext cx="7429081" cy="4525963"/>
          </a:xfrm>
        </p:spPr>
        <p:txBody>
          <a:bodyPr>
            <a:normAutofit/>
          </a:bodyPr>
          <a:lstStyle/>
          <a:p>
            <a:r>
              <a:rPr lang="en-US" sz="2000" dirty="0">
                <a:latin typeface="Times New Roman" panose="02020603050405020304" pitchFamily="18" charset="0"/>
                <a:cs typeface="Times New Roman" panose="02020603050405020304" pitchFamily="18" charset="0"/>
              </a:rPr>
              <a:t>Processor: </a:t>
            </a:r>
            <a:r>
              <a:rPr lang="en-US" sz="2000" dirty="0" smtClean="0">
                <a:latin typeface="Times New Roman" panose="02020603050405020304" pitchFamily="18" charset="0"/>
                <a:cs typeface="Times New Roman" panose="02020603050405020304" pitchFamily="18" charset="0"/>
              </a:rPr>
              <a:t>Intel Quad Core Processor</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Ethernet connection (LAN) OR a wireless adapter (Wi-Fi)</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 Drive: </a:t>
            </a:r>
            <a:r>
              <a:rPr lang="en-US" sz="2000" dirty="0" smtClean="0">
                <a:latin typeface="Times New Roman" panose="02020603050405020304" pitchFamily="18" charset="0"/>
                <a:cs typeface="Times New Roman" panose="02020603050405020304" pitchFamily="18" charset="0"/>
              </a:rPr>
              <a:t>500 GB Hard Disk</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Memory (RAM): Minimum 8 GB; Recommended 32 GB or above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12874</Words>
  <Application>WPS Writer</Application>
  <PresentationFormat>Custom</PresentationFormat>
  <Paragraphs>171</Paragraphs>
  <Slides>25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SimSun</vt:lpstr>
      <vt:lpstr>Wingdings</vt:lpstr>
      <vt:lpstr>Calibri</vt:lpstr>
      <vt:lpstr>Helvetica Neue</vt:lpstr>
      <vt:lpstr>Times New Roman</vt:lpstr>
      <vt:lpstr>Times New Roman</vt:lpstr>
      <vt:lpstr>Calibri</vt:lpstr>
      <vt:lpstr>Latha</vt:lpstr>
      <vt:lpstr>苹方-简</vt:lpstr>
      <vt:lpstr>Microsoft YaHei</vt:lpstr>
      <vt:lpstr>汉仪旗黑</vt:lpstr>
      <vt:lpstr>Arial Unicode MS</vt:lpstr>
      <vt:lpstr>宋体-简</vt:lpstr>
      <vt:lpstr>Times New Roman Regular</vt:lpstr>
      <vt:lpstr>Times New Roman Bold</vt:lpstr>
      <vt:lpstr>Office Theme</vt:lpstr>
      <vt:lpstr>PowerPoint 演示文稿</vt:lpstr>
      <vt:lpstr>A Building a Privacy-Preserving Blockchain-Based Bidding System: A Crypto Approach</vt:lpstr>
      <vt:lpstr>ABSTRACT</vt:lpstr>
      <vt:lpstr>PowerPoint 演示文稿</vt:lpstr>
      <vt:lpstr>EXISTING SYSTEM</vt:lpstr>
      <vt:lpstr>DRAWBACKS</vt:lpstr>
      <vt:lpstr>PROPOSED METHOD</vt:lpstr>
      <vt:lpstr>ADVANTAGES</vt:lpstr>
      <vt:lpstr>HARDWARE REQUIREMENTS</vt:lpstr>
      <vt:lpstr>SOFTWARE REQUIREMENTS</vt:lpstr>
      <vt:lpstr>PowerPoint 演示文稿</vt:lpstr>
      <vt:lpstr>PowerPoint 演示文稿</vt:lpstr>
      <vt:lpstr>SCOPE OF THE PROJECT</vt:lpstr>
      <vt:lpstr>WORKING PRINCIPLE</vt:lpstr>
      <vt:lpstr>MODULES </vt:lpstr>
      <vt:lpstr>USER AUTHENTICATION</vt:lpstr>
      <vt:lpstr>DIGITAL OWNER REGISTRATION</vt:lpstr>
      <vt:lpstr>DIGITAL INFORMATION QUERY</vt:lpstr>
      <vt:lpstr>FUTURE ENHANCEMENT</vt:lpstr>
      <vt:lpstr>LITERATURE SURVEY</vt:lpstr>
      <vt:lpstr>PowerPoint 演示文稿</vt:lpstr>
      <vt:lpstr>PowerPoint 演示文稿</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SHOPPING TROLLEY BASED ON RFID</dc:title>
  <dc:creator>SPIRO-32</dc:creator>
  <cp:lastModifiedBy>mohan</cp:lastModifiedBy>
  <cp:revision>145</cp:revision>
  <dcterms:created xsi:type="dcterms:W3CDTF">2023-05-23T17:56:13Z</dcterms:created>
  <dcterms:modified xsi:type="dcterms:W3CDTF">2023-05-23T17:56:13Z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32881f00b6624328a153cfb98f1c7252</vt:lpwstr>
  </property>
  <property fmtid="{D5CDD505-2E9C-101B-9397-08002B2CF9AE}" pid="3" name="KSOProductBuildVer">
    <vt:lpwstr>1033-4.7.0.7770</vt:lpwstr>
  </property>
</Properties>
</file>