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7" r:id="rId2"/>
    <p:sldId id="295" r:id="rId3"/>
    <p:sldId id="258" r:id="rId4"/>
    <p:sldId id="259" r:id="rId5"/>
    <p:sldId id="260" r:id="rId6"/>
    <p:sldId id="262" r:id="rId7"/>
    <p:sldId id="263" r:id="rId8"/>
    <p:sldId id="265" r:id="rId9"/>
    <p:sldId id="266" r:id="rId10"/>
    <p:sldId id="267" r:id="rId11"/>
    <p:sldId id="301" r:id="rId12"/>
    <p:sldId id="302" r:id="rId13"/>
    <p:sldId id="300" r:id="rId14"/>
    <p:sldId id="270" r:id="rId15"/>
    <p:sldId id="272" r:id="rId16"/>
    <p:sldId id="303" r:id="rId17"/>
    <p:sldId id="304" r:id="rId18"/>
    <p:sldId id="298" r:id="rId19"/>
    <p:sldId id="314" r:id="rId20"/>
    <p:sldId id="315" r:id="rId21"/>
    <p:sldId id="275" r:id="rId22"/>
    <p:sldId id="276" r:id="rId23"/>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5032"/>
  </p:normalViewPr>
  <p:slideViewPr>
    <p:cSldViewPr snapToGrid="0" showGuides="1">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D138467-7A9B-4288-B1A3-0BAE481533A9}" type="datetimeFigureOut">
              <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3/2/2023</a:t>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a:fld id="{9A0DB2DC-4C9A-4742-B13C-FB6460FD3503}" type="slidenum">
              <a:rPr lang="en-US" altLang="en-US" sz="1200" dirty="0"/>
              <a:pPr lvl="0" algn="r"/>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BDE094B-FA1C-44C3-AE2D-1B1A127617A3}"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3/2/2023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en-US" dirty="0">
                <a:latin typeface="Calibri" panose="020F0502020204030204" pitchFamily="34" charset="0"/>
              </a:rPr>
              <a:pPr lvl="0" eaLnBrk="1" hangingPunct="1"/>
              <a:t>‹#›</a:t>
            </a:fld>
            <a:endParaRPr lang="en-US"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6"/>
          <p:cNvSpPr txBox="1"/>
          <p:nvPr/>
        </p:nvSpPr>
        <p:spPr>
          <a:xfrm>
            <a:off x="1704023" y="1775460"/>
            <a:ext cx="8783637"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dirty="0">
                <a:latin typeface="Times New Roman" panose="02020603050405020304" pitchFamily="18" charset="0"/>
                <a:cs typeface="Times New Roman" panose="02020603050405020304" pitchFamily="18" charset="0"/>
              </a:rPr>
              <a:t>Department of Computer Science and Engineering</a:t>
            </a:r>
            <a:endParaRPr lang="en-US" altLang="en-US" dirty="0">
              <a:latin typeface="Times New Roman" panose="02020603050405020304" pitchFamily="18" charset="0"/>
              <a:ea typeface="Times New Roman" panose="02020603050405020304" pitchFamily="18" charset="0"/>
            </a:endParaRPr>
          </a:p>
        </p:txBody>
      </p:sp>
      <p:sp>
        <p:nvSpPr>
          <p:cNvPr id="3075" name="TextBox 8"/>
          <p:cNvSpPr txBox="1"/>
          <p:nvPr/>
        </p:nvSpPr>
        <p:spPr>
          <a:xfrm>
            <a:off x="8453438" y="4904740"/>
            <a:ext cx="3290887"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Guided by,</a:t>
            </a:r>
          </a:p>
          <a:p>
            <a:pPr marL="0" lvl="0" indent="0"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Dr. M.Victore jose</a:t>
            </a:r>
          </a:p>
          <a:p>
            <a:pPr marL="0" lvl="0" indent="0"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M.E ,Ph.D</a:t>
            </a:r>
          </a:p>
          <a:p>
            <a:pPr marL="0" lvl="0" indent="0"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 Professor</a:t>
            </a:r>
          </a:p>
          <a:p>
            <a:pPr marL="0" lvl="0" indent="0"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Dept of CSE.</a:t>
            </a:r>
            <a:endParaRPr lang="en-US" altLang="en-US" sz="2400" dirty="0">
              <a:latin typeface="Times New Roman" panose="02020603050405020304" pitchFamily="18" charset="0"/>
              <a:ea typeface="Times New Roman" panose="02020603050405020304" pitchFamily="18" charset="0"/>
            </a:endParaRPr>
          </a:p>
        </p:txBody>
      </p:sp>
      <p:sp>
        <p:nvSpPr>
          <p:cNvPr id="3076" name="TextBox 2"/>
          <p:cNvSpPr txBox="1"/>
          <p:nvPr/>
        </p:nvSpPr>
        <p:spPr>
          <a:xfrm>
            <a:off x="3946525" y="5089525"/>
            <a:ext cx="3935413"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en-US" altLang="en-US" sz="2400" b="1" u="sng" dirty="0">
              <a:latin typeface="Times New Roman" panose="02020603050405020304" pitchFamily="18" charset="0"/>
              <a:cs typeface="Times New Roman" panose="02020603050405020304" pitchFamily="18" charset="0"/>
            </a:endParaRPr>
          </a:p>
          <a:p>
            <a:pPr marL="0" lvl="0" indent="0"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Batch No</a:t>
            </a:r>
            <a:r>
              <a:rPr lang="en-US" altLang="en-US" sz="2400" dirty="0">
                <a:latin typeface="Times New Roman" panose="02020603050405020304" pitchFamily="18" charset="0"/>
                <a:cs typeface="Times New Roman" panose="02020603050405020304" pitchFamily="18" charset="0"/>
              </a:rPr>
              <a:t>: 20</a:t>
            </a:r>
          </a:p>
          <a:p>
            <a:pPr marL="0" lvl="0" indent="0"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Date</a:t>
            </a:r>
            <a:r>
              <a:rPr lang="en-US" altLang="en-US" sz="2400" dirty="0">
                <a:latin typeface="Times New Roman" panose="02020603050405020304" pitchFamily="18" charset="0"/>
                <a:cs typeface="Times New Roman" panose="02020603050405020304" pitchFamily="18" charset="0"/>
              </a:rPr>
              <a:t> : </a:t>
            </a:r>
            <a:r>
              <a:rPr lang="en-US" altLang="en-US" sz="2400" dirty="0" smtClean="0">
                <a:latin typeface="Times New Roman" panose="02020603050405020304" pitchFamily="18" charset="0"/>
                <a:cs typeface="Times New Roman" panose="02020603050405020304" pitchFamily="18" charset="0"/>
              </a:rPr>
              <a:t>3</a:t>
            </a:r>
            <a:r>
              <a:rPr lang="en-US" altLang="en-US" sz="2400" dirty="0" smtClean="0">
                <a:latin typeface="Times New Roman" panose="02020603050405020304" pitchFamily="18" charset="0"/>
                <a:cs typeface="Times New Roman" panose="02020603050405020304" pitchFamily="18" charset="0"/>
              </a:rPr>
              <a:t>.03.2022</a:t>
            </a:r>
            <a:endParaRPr lang="en-US" altLang="en-US" sz="2400" dirty="0">
              <a:latin typeface="Times New Roman" panose="02020603050405020304" pitchFamily="18" charset="0"/>
              <a:ea typeface="Times New Roman" panose="02020603050405020304" pitchFamily="18" charset="0"/>
            </a:endParaRPr>
          </a:p>
        </p:txBody>
      </p:sp>
      <p:sp>
        <p:nvSpPr>
          <p:cNvPr id="3077" name="TextBox 3"/>
          <p:cNvSpPr txBox="1"/>
          <p:nvPr/>
        </p:nvSpPr>
        <p:spPr>
          <a:xfrm>
            <a:off x="317500" y="4719955"/>
            <a:ext cx="4197985" cy="15684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Team Members:</a:t>
            </a:r>
          </a:p>
          <a:p>
            <a:pPr marL="0" lvl="0" indent="0" algn="l" eaLnBrk="1" hangingPunct="1">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Mohana Krishnan  -113119UG03058</a:t>
            </a:r>
          </a:p>
          <a:p>
            <a:pPr marL="0" lvl="0" indent="0" algn="l" eaLnBrk="1" hangingPunct="1">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Nikhil                    -113119UG03062</a:t>
            </a:r>
          </a:p>
          <a:p>
            <a:pPr marL="0" lvl="0" indent="0" algn="l" eaLnBrk="1" hangingPunct="1">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Sunil Ahamed       -	113119UG03105</a:t>
            </a:r>
          </a:p>
          <a:p>
            <a:pPr marL="0" lvl="0" indent="0" algn="l" eaLnBrk="1" hangingPunct="1">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Kanagasabai          -113119UG03045</a:t>
            </a:r>
            <a:endParaRPr lang="en-US" altLang="en-US" sz="1800" dirty="0">
              <a:latin typeface="Times New Roman" panose="02020603050405020304" pitchFamily="18" charset="0"/>
              <a:ea typeface="Times New Roman" panose="02020603050405020304" pitchFamily="18" charset="0"/>
            </a:endParaRPr>
          </a:p>
        </p:txBody>
      </p:sp>
      <p:sp>
        <p:nvSpPr>
          <p:cNvPr id="3078" name="TextBox 1"/>
          <p:cNvSpPr txBox="1"/>
          <p:nvPr/>
        </p:nvSpPr>
        <p:spPr>
          <a:xfrm>
            <a:off x="2129155" y="2543175"/>
            <a:ext cx="8045450"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400" smtClean="0">
                <a:latin typeface="Times New Roman" panose="02020603050405020304" pitchFamily="18" charset="0"/>
                <a:cs typeface="Times New Roman" panose="02020603050405020304" pitchFamily="18" charset="0"/>
              </a:rPr>
              <a:t>191CS87A-PROJECT REVIEW-1</a:t>
            </a:r>
            <a:endParaRPr lang="en-US" altLang="en-US" sz="2400" dirty="0">
              <a:latin typeface="Times New Roman" panose="02020603050405020304" pitchFamily="18" charset="0"/>
              <a:ea typeface="Times New Roman" panose="02020603050405020304" pitchFamily="18" charset="0"/>
            </a:endParaRPr>
          </a:p>
        </p:txBody>
      </p:sp>
      <p:sp>
        <p:nvSpPr>
          <p:cNvPr id="3079" name="TextBox 7"/>
          <p:cNvSpPr txBox="1"/>
          <p:nvPr/>
        </p:nvSpPr>
        <p:spPr>
          <a:xfrm>
            <a:off x="1101090" y="3092768"/>
            <a:ext cx="105156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ts val="840"/>
              </a:spcBef>
              <a:buFontTx/>
              <a:buNone/>
            </a:pPr>
            <a:r>
              <a:rPr lang="en-US" altLang="en-US" sz="3200" b="1" dirty="0">
                <a:latin typeface="Times New Roman" panose="02020603050405020304" pitchFamily="18" charset="0"/>
                <a:ea typeface="Times New Roman" panose="02020603050405020304" pitchFamily="18" charset="0"/>
              </a:rPr>
              <a:t>CAR MILEAGE PREDICTION</a:t>
            </a:r>
          </a:p>
        </p:txBody>
      </p:sp>
      <p:pic>
        <p:nvPicPr>
          <p:cNvPr id="3080" name="Picture 8" descr="C:\Users\Admin\Desktop\VM Logo (Autonomous).png"/>
          <p:cNvPicPr>
            <a:picLocks noChangeAspect="1"/>
          </p:cNvPicPr>
          <p:nvPr/>
        </p:nvPicPr>
        <p:blipFill>
          <a:blip r:embed="rId2" cstate="print"/>
          <a:stretch>
            <a:fillRect/>
          </a:stretch>
        </p:blipFill>
        <p:spPr>
          <a:xfrm>
            <a:off x="2128838" y="619125"/>
            <a:ext cx="8151812" cy="1011238"/>
          </a:xfrm>
          <a:prstGeom prst="rect">
            <a:avLst/>
          </a:prstGeom>
          <a:noFill/>
          <a:ln w="9525">
            <a:noFill/>
          </a:ln>
        </p:spPr>
      </p:pic>
      <p:sp>
        <p:nvSpPr>
          <p:cNvPr id="2" name="Text Box 1"/>
          <p:cNvSpPr txBox="1"/>
          <p:nvPr/>
        </p:nvSpPr>
        <p:spPr>
          <a:xfrm>
            <a:off x="2934970" y="2429510"/>
            <a:ext cx="309880" cy="368300"/>
          </a:xfrm>
          <a:prstGeom prst="rect">
            <a:avLst/>
          </a:prstGeom>
          <a:noFill/>
        </p:spPr>
        <p:txBody>
          <a:bodyPr wrap="non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Advantages</a:t>
            </a:r>
            <a:endParaRPr lang="en-US" altLang="en-US" sz="6000" dirty="0">
              <a:latin typeface="Times New Roman" panose="02020603050405020304" pitchFamily="18" charset="0"/>
              <a:ea typeface="Times New Roman" panose="02020603050405020304" pitchFamily="18" charset="0"/>
            </a:endParaRPr>
          </a:p>
        </p:txBody>
      </p:sp>
      <p:sp>
        <p:nvSpPr>
          <p:cNvPr id="12291" name="Content Placeholder 2"/>
          <p:cNvSpPr>
            <a:spLocks noGrp="1"/>
          </p:cNvSpPr>
          <p:nvPr>
            <p:ph idx="1"/>
          </p:nvPr>
        </p:nvSpPr>
        <p:spPr>
          <a:xfrm>
            <a:off x="838200" y="1825625"/>
            <a:ext cx="10515600" cy="4530725"/>
          </a:xfrm>
        </p:spPr>
        <p:txBody>
          <a:bodyPr vert="horz" wrap="square" lIns="91440" tIns="45720" rIns="91440" bIns="45720" numCol="1" rtlCol="0" anchor="t" anchorCtr="0" compatLnSpc="1">
            <a:normAutofit fontScale="92500"/>
          </a:bodyPr>
          <a:lstStyle/>
          <a:p>
            <a:pPr marL="228600" marR="0" lvl="0" indent="-228600" algn="just" defTabSz="914400" rtl="0" eaLnBrk="1" fontAlgn="auto" latinLnBrk="0" hangingPunct="1">
              <a:lnSpc>
                <a:spcPct val="150000"/>
              </a:lnSpc>
              <a:spcBef>
                <a:spcPts val="1000"/>
              </a:spcBef>
              <a:spcAft>
                <a:spcPts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random forest can perform both regression and classification tasks.</a:t>
            </a:r>
          </a:p>
          <a:p>
            <a:pPr marL="228600" marR="0" lvl="0" indent="-228600" algn="just" defTabSz="914400" rtl="0" eaLnBrk="1" fontAlgn="auto" latinLnBrk="0" hangingPunct="1">
              <a:lnSpc>
                <a:spcPct val="150000"/>
              </a:lnSpc>
              <a:spcBef>
                <a:spcPts val="1000"/>
              </a:spcBef>
              <a:spcAft>
                <a:spcPts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 random forest produces good predictions that can be understood easily.</a:t>
            </a:r>
          </a:p>
          <a:p>
            <a:pPr marL="228600" marR="0" lvl="0" indent="-228600" algn="just" defTabSz="914400" rtl="0" eaLnBrk="1" fontAlgn="auto" latinLnBrk="0" hangingPunct="1">
              <a:lnSpc>
                <a:spcPct val="150000"/>
              </a:lnSpc>
              <a:spcBef>
                <a:spcPts val="1000"/>
              </a:spcBef>
              <a:spcAft>
                <a:spcPts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It can handle large datasets efficiently ,Thus improving efficiency of the model.</a:t>
            </a:r>
          </a:p>
          <a:p>
            <a:pPr marL="228600" marR="0" lvl="0" indent="-228600" algn="just" defTabSz="914400" rtl="0" eaLnBrk="1" fontAlgn="auto" latinLnBrk="0" hangingPunct="1">
              <a:lnSpc>
                <a:spcPct val="150000"/>
              </a:lnSpc>
              <a:spcBef>
                <a:spcPts val="1000"/>
              </a:spcBef>
              <a:spcAft>
                <a:spcPts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random forest algorithm provides a higher level of accuracy in predicting outcomes over the decision tree algorithm.</a:t>
            </a:r>
          </a:p>
        </p:txBody>
      </p:sp>
      <p:sp>
        <p:nvSpPr>
          <p:cNvPr id="12292"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10</a:t>
            </a:fld>
            <a:endParaRPr lang="en-US" altLang="en-US" sz="1200" dirty="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38200" y="198755"/>
            <a:ext cx="10515600" cy="996315"/>
          </a:xfrm>
        </p:spPr>
        <p:txBody>
          <a:bodyPr vert="horz" wrap="square" lIns="91440" tIns="45720" rIns="91440" bIns="45720" anchor="ctr" anchorCtr="0"/>
          <a:lstStyle/>
          <a:p>
            <a:r>
              <a:rPr lang="en-US" altLang="en-US" dirty="0">
                <a:latin typeface="Times New Roman" panose="02020603050405020304" pitchFamily="18" charset="0"/>
                <a:cs typeface="Times New Roman" panose="02020603050405020304" pitchFamily="18" charset="0"/>
              </a:rPr>
              <a:t>                       Flow Diagram</a:t>
            </a:r>
            <a:br>
              <a:rPr lang="en-US" altLang="en-US" dirty="0">
                <a:latin typeface="Times New Roman" panose="02020603050405020304" pitchFamily="18" charset="0"/>
                <a:cs typeface="Times New Roman" panose="02020603050405020304" pitchFamily="18" charset="0"/>
              </a:rPr>
            </a:br>
            <a:endParaRPr lang="en-US" altLang="en-US" dirty="0"/>
          </a:p>
        </p:txBody>
      </p:sp>
      <p:pic>
        <p:nvPicPr>
          <p:cNvPr id="13315" name="Content Placeholder 12"/>
          <p:cNvPicPr>
            <a:picLocks noGrp="1" noChangeAspect="1"/>
          </p:cNvPicPr>
          <p:nvPr>
            <p:ph idx="1"/>
          </p:nvPr>
        </p:nvPicPr>
        <p:blipFill>
          <a:blip r:embed="rId2" cstate="print"/>
          <a:srcRect/>
          <a:stretch>
            <a:fillRect/>
          </a:stretch>
        </p:blipFill>
        <p:spPr>
          <a:xfrm>
            <a:off x="3870325" y="1000125"/>
            <a:ext cx="3778250" cy="5721350"/>
          </a:xfrm>
        </p:spPr>
      </p:pic>
      <p:sp>
        <p:nvSpPr>
          <p:cNvPr id="13316"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11</a:t>
            </a:fld>
            <a:endParaRPr lang="en-US" altLang="en-US" sz="1200" dirty="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5"/>
            <a:ext cx="10515600" cy="1031875"/>
          </a:xfrm>
        </p:spPr>
        <p:txBody>
          <a:bodyPr vert="horz" wrap="square" lIns="91440" tIns="45720" rIns="91440" bIns="45720" anchor="ctr" anchorCtr="0"/>
          <a:lstStyle/>
          <a:p>
            <a:r>
              <a:rPr lang="en-US" altLang="en-US" b="1" dirty="0"/>
              <a:t>                  Technical Architecture</a:t>
            </a:r>
            <a:endParaRPr lang="en-US" altLang="en-US" dirty="0"/>
          </a:p>
        </p:txBody>
      </p:sp>
      <p:pic>
        <p:nvPicPr>
          <p:cNvPr id="14339" name="Content Placeholder 4"/>
          <p:cNvPicPr>
            <a:picLocks noGrp="1" noChangeAspect="1"/>
          </p:cNvPicPr>
          <p:nvPr>
            <p:ph idx="1"/>
          </p:nvPr>
        </p:nvPicPr>
        <p:blipFill>
          <a:blip r:embed="rId2" cstate="print"/>
          <a:srcRect/>
          <a:stretch>
            <a:fillRect/>
          </a:stretch>
        </p:blipFill>
        <p:spPr>
          <a:xfrm>
            <a:off x="2208213" y="1768475"/>
            <a:ext cx="7634287" cy="4459288"/>
          </a:xfrm>
        </p:spPr>
      </p:pic>
      <p:sp>
        <p:nvSpPr>
          <p:cNvPr id="14340"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12</a:t>
            </a:fld>
            <a:endParaRPr lang="en-US" altLang="en-US" sz="1200" dirty="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Software Requirements</a:t>
            </a:r>
            <a:endParaRPr lang="en-US" altLang="en-US" sz="6000"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838200" y="1573213"/>
            <a:ext cx="10515600" cy="4603750"/>
          </a:xfrm>
        </p:spPr>
        <p:txBody>
          <a:bodyPr vert="horz" wrap="square" lIns="91440" tIns="45720" rIns="91440" bIns="45720" numCol="1" rtlCol="0" anchor="t" anchorCtr="0" compatLnSpc="1">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Tool		:	</a:t>
            </a:r>
            <a:r>
              <a:rPr kumimoji="0" lang="en-US" sz="2800" b="0" i="0" u="none" strike="noStrike" kern="1200" cap="none" spc="0" normalizeH="0" baseline="0" noProof="0" dirty="0">
                <a:ln>
                  <a:noFill/>
                </a:ln>
                <a:solidFill>
                  <a:schemeClr val="tx1"/>
                </a:solidFill>
                <a:effectLst/>
                <a:uLnTx/>
                <a:uFillTx/>
                <a:latin typeface="+mn-lt"/>
                <a:ea typeface="+mn-ea"/>
                <a:cs typeface="+mn-cs"/>
              </a:rPr>
              <a:t>Anaconda Navigator</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Operating System	:	</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Windows 7 or Above</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Processors			:	Any Intel or AMD X86-64 processor</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RAM			:	8GB</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Graphics Card		:	No Specific graphics card required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5364"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13</a:t>
            </a:fld>
            <a:endParaRPr lang="en-US" altLang="en-US" sz="1200" dirty="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Hardware Requirements</a:t>
            </a:r>
            <a:endParaRPr lang="en-US" altLang="en-US" sz="6000" dirty="0">
              <a:latin typeface="Times New Roman" panose="02020603050405020304" pitchFamily="18" charset="0"/>
              <a:ea typeface="Times New Roman" panose="02020603050405020304" pitchFamily="18" charset="0"/>
            </a:endParaRPr>
          </a:p>
        </p:txBody>
      </p:sp>
      <p:sp>
        <p:nvSpPr>
          <p:cNvPr id="15363" name="Content Placeholder 2"/>
          <p:cNvSpPr>
            <a:spLocks noGrp="1"/>
          </p:cNvSpPr>
          <p:nvPr>
            <p:ph idx="1"/>
          </p:nvPr>
        </p:nvSpPr>
        <p:spPr>
          <a:xfrm>
            <a:off x="838200" y="1576388"/>
            <a:ext cx="10515600" cy="4851400"/>
          </a:xfrm>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Operating System	: 	Windows 7 or Above</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Processor			:	Intel Core 2 DUO / AMD Athlon 64 X2 					5600+</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Memory			:	8GB RAM</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Resolution			:	1024*768 minimum display resolution</a:t>
            </a:r>
          </a:p>
        </p:txBody>
      </p:sp>
      <p:sp>
        <p:nvSpPr>
          <p:cNvPr id="16388"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14</a:t>
            </a:fld>
            <a:endParaRPr lang="en-US" altLang="en-US" sz="1200" dirty="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List of Modules</a:t>
            </a:r>
            <a:endParaRPr lang="en-US" altLang="en-US" sz="6000" dirty="0">
              <a:latin typeface="Times New Roman" panose="02020603050405020304" pitchFamily="18" charset="0"/>
              <a:ea typeface="Times New Roman" panose="02020603050405020304" pitchFamily="18" charset="0"/>
            </a:endParaRPr>
          </a:p>
        </p:txBody>
      </p:sp>
      <p:sp>
        <p:nvSpPr>
          <p:cNvPr id="17411" name="Content Placeholder 2"/>
          <p:cNvSpPr>
            <a:spLocks noGrp="1"/>
          </p:cNvSpPr>
          <p:nvPr>
            <p:ph idx="1"/>
          </p:nvPr>
        </p:nvSpPr>
        <p:spPr>
          <a:xfrm>
            <a:off x="838200" y="1573213"/>
            <a:ext cx="10515600" cy="4603750"/>
          </a:xfrm>
        </p:spPr>
        <p:txBody>
          <a:bodyPr vert="horz" wrap="square" lIns="91440" tIns="45720" rIns="91440" bIns="45720" anchor="t" anchorCtr="0"/>
          <a:lstStyle/>
          <a:p>
            <a:pPr marL="0" indent="0" algn="just" eaLnBrk="1" hangingPunct="1">
              <a:buNone/>
            </a:pPr>
            <a:endParaRPr lang="en-US" altLang="en-US" sz="800" dirty="0">
              <a:latin typeface="Times New Roman" panose="02020603050405020304" pitchFamily="18" charset="0"/>
              <a:cs typeface="Times New Roman" panose="02020603050405020304" pitchFamily="18" charset="0"/>
            </a:endParaRPr>
          </a:p>
          <a:p>
            <a:pPr marL="0" indent="0" eaLnBrk="1" hangingPunct="1">
              <a:buNone/>
            </a:pPr>
            <a:r>
              <a:rPr lang="en-US" altLang="en-US" dirty="0"/>
              <a:t>                                    1.   Data Collection</a:t>
            </a:r>
          </a:p>
          <a:p>
            <a:pPr marL="0" indent="0" eaLnBrk="1" hangingPunct="1">
              <a:buNone/>
            </a:pPr>
            <a:endParaRPr lang="en-US" altLang="en-US" dirty="0"/>
          </a:p>
          <a:p>
            <a:pPr marL="0" indent="0" eaLnBrk="1" hangingPunct="1">
              <a:buNone/>
            </a:pPr>
            <a:r>
              <a:rPr lang="en-US" altLang="en-US" dirty="0"/>
              <a:t>                                    2.   Data Pre-processing</a:t>
            </a:r>
          </a:p>
          <a:p>
            <a:pPr marL="0" indent="0" eaLnBrk="1" hangingPunct="1">
              <a:buNone/>
            </a:pPr>
            <a:endParaRPr lang="en-US" altLang="en-US" dirty="0"/>
          </a:p>
          <a:p>
            <a:pPr marL="0" indent="0" eaLnBrk="1" hangingPunct="1">
              <a:buNone/>
            </a:pPr>
            <a:r>
              <a:rPr lang="en-US" altLang="en-US" dirty="0"/>
              <a:t>                                    3.   Model Building</a:t>
            </a:r>
          </a:p>
          <a:p>
            <a:pPr marL="0" indent="0" eaLnBrk="1" hangingPunct="1">
              <a:buNone/>
            </a:pPr>
            <a:endParaRPr lang="en-US" altLang="en-US" dirty="0"/>
          </a:p>
          <a:p>
            <a:pPr marL="0" indent="0" eaLnBrk="1" hangingPunct="1">
              <a:buNone/>
            </a:pPr>
            <a:r>
              <a:rPr lang="en-US" altLang="en-US" dirty="0"/>
              <a:t>                                    4.   Application Building</a:t>
            </a:r>
          </a:p>
        </p:txBody>
      </p:sp>
      <p:sp>
        <p:nvSpPr>
          <p:cNvPr id="17412"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15</a:t>
            </a:fld>
            <a:endParaRPr lang="en-US" altLang="en-US" sz="1200" dirty="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155575"/>
            <a:ext cx="10515600" cy="536575"/>
          </a:xfrm>
        </p:spPr>
        <p:txBody>
          <a:bodyPr vert="horz" wrap="square" lIns="91440" tIns="45720" rIns="91440" bIns="45720" anchor="ctr" anchorCtr="0"/>
          <a:lstStyle/>
          <a:p>
            <a:r>
              <a:rPr lang="en-US" altLang="en-US" dirty="0"/>
              <a:t>                  </a:t>
            </a:r>
            <a:r>
              <a:rPr lang="en-US" altLang="en-US" b="1" dirty="0"/>
              <a:t>Task to be performed  </a:t>
            </a:r>
          </a:p>
        </p:txBody>
      </p:sp>
      <p:sp>
        <p:nvSpPr>
          <p:cNvPr id="3" name="Content Placeholder 2"/>
          <p:cNvSpPr>
            <a:spLocks noGrp="1"/>
          </p:cNvSpPr>
          <p:nvPr>
            <p:ph idx="1"/>
          </p:nvPr>
        </p:nvSpPr>
        <p:spPr>
          <a:xfrm>
            <a:off x="838200" y="871538"/>
            <a:ext cx="10515600" cy="5305425"/>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1.   Install Anaconda Navigator.</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2.   Install Required Libraries.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3.   </a:t>
            </a:r>
            <a:r>
              <a:rPr kumimoji="0" lang="en-US" sz="1800" b="1" i="0" u="none" strike="noStrike" kern="1200" cap="none" spc="0" normalizeH="0" baseline="0" noProof="0" dirty="0">
                <a:ln>
                  <a:noFill/>
                </a:ln>
                <a:solidFill>
                  <a:schemeClr val="tx1"/>
                </a:solidFill>
                <a:effectLst/>
                <a:uLnTx/>
                <a:uFillTx/>
                <a:latin typeface="+mn-lt"/>
                <a:ea typeface="+mn-ea"/>
                <a:cs typeface="+mn-cs"/>
              </a:rPr>
              <a:t>Data Collection</a:t>
            </a:r>
            <a:r>
              <a:rPr kumimoji="0" lang="en-US" sz="18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 Collect the dataset or Create the dataset</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4.   </a:t>
            </a:r>
            <a:r>
              <a:rPr kumimoji="0" lang="en-US" sz="1800" b="1" i="0" u="none" strike="noStrike" kern="1200" cap="none" spc="0" normalizeH="0" baseline="0" noProof="0" dirty="0">
                <a:ln>
                  <a:noFill/>
                </a:ln>
                <a:solidFill>
                  <a:schemeClr val="tx1"/>
                </a:solidFill>
                <a:effectLst/>
                <a:uLnTx/>
                <a:uFillTx/>
                <a:latin typeface="+mn-lt"/>
                <a:ea typeface="+mn-ea"/>
                <a:cs typeface="+mn-cs"/>
              </a:rPr>
              <a:t>Data Preprocessing</a:t>
            </a:r>
            <a:r>
              <a:rPr kumimoji="0" lang="en-US" sz="18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   Import the Libraries.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b.   Importing the dataset.</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    Checking for Null Values.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d.   Data Visualization.</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e.    Taking care of Missing Data.</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f.     Label encoding.</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g.    One Hot Encoding.</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h.   Feature Scaling.</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t>
            </a:r>
            <a:r>
              <a:rPr kumimoji="0" lang="en-US" sz="1800" b="0" i="0" u="none" strike="noStrike" kern="1200" cap="none" spc="0" normalizeH="0" baseline="0" noProof="0" dirty="0" err="1">
                <a:ln>
                  <a:noFill/>
                </a:ln>
                <a:solidFill>
                  <a:schemeClr val="tx1"/>
                </a:solidFill>
                <a:effectLst/>
                <a:uLnTx/>
                <a:uFillTx/>
                <a:latin typeface="+mn-lt"/>
                <a:ea typeface="+mn-ea"/>
                <a:cs typeface="+mn-cs"/>
              </a:rPr>
              <a:t>i</a:t>
            </a:r>
            <a:r>
              <a:rPr kumimoji="0" lang="en-US" sz="1800" b="0" i="0" u="none" strike="noStrike" kern="1200" cap="none" spc="0" normalizeH="0" baseline="0" noProof="0" dirty="0">
                <a:ln>
                  <a:noFill/>
                </a:ln>
                <a:solidFill>
                  <a:schemeClr val="tx1"/>
                </a:solidFill>
                <a:effectLst/>
                <a:uLnTx/>
                <a:uFillTx/>
                <a:latin typeface="+mn-lt"/>
                <a:ea typeface="+mn-ea"/>
                <a:cs typeface="+mn-cs"/>
              </a:rPr>
              <a:t>.     Splitting Data into Train and Test.</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t>
            </a:r>
          </a:p>
        </p:txBody>
      </p:sp>
      <p:sp>
        <p:nvSpPr>
          <p:cNvPr id="18436"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16</a:t>
            </a:fld>
            <a:endParaRPr lang="en-US" altLang="en-US" sz="1200" dirty="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65125"/>
            <a:ext cx="10515600" cy="247650"/>
          </a:xfrm>
        </p:spPr>
        <p:txBody>
          <a:bodyPr vert="horz" wrap="square" lIns="91440" tIns="45720" rIns="91440" bIns="45720" anchor="ctr" anchorCtr="0"/>
          <a:lstStyle/>
          <a:p>
            <a:endParaRPr lang="en-US" altLang="en-US" dirty="0"/>
          </a:p>
        </p:txBody>
      </p:sp>
      <p:sp>
        <p:nvSpPr>
          <p:cNvPr id="3" name="Content Placeholder 2"/>
          <p:cNvSpPr>
            <a:spLocks noGrp="1"/>
          </p:cNvSpPr>
          <p:nvPr>
            <p:ph idx="1"/>
          </p:nvPr>
        </p:nvSpPr>
        <p:spPr>
          <a:xfrm>
            <a:off x="838200" y="931863"/>
            <a:ext cx="10515600" cy="52451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1000"/>
              </a:spcBef>
              <a:spcAft>
                <a:spcPct val="0"/>
              </a:spcAft>
              <a:buClrTx/>
              <a:buSzTx/>
              <a:buFont typeface="Arial" panose="020B0604020202020204" pitchFamily="34" charset="0"/>
              <a:buAutoNum type="arabicPeriod" startAt="5"/>
              <a:defRPr/>
            </a:pPr>
            <a:r>
              <a:rPr kumimoji="0" lang="en-US" sz="1800" b="1" i="0" u="none" strike="noStrike" kern="1200" cap="none" spc="0" normalizeH="0" baseline="0" noProof="0" dirty="0">
                <a:ln>
                  <a:noFill/>
                </a:ln>
                <a:solidFill>
                  <a:schemeClr val="tx1"/>
                </a:solidFill>
                <a:effectLst/>
                <a:uLnTx/>
                <a:uFillTx/>
                <a:latin typeface="+mn-lt"/>
                <a:ea typeface="+mn-ea"/>
                <a:cs typeface="+mn-cs"/>
              </a:rPr>
              <a:t>Model Building</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   Training and testing the model</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b.   Evaluation of Model</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6.   </a:t>
            </a:r>
            <a:r>
              <a:rPr kumimoji="0" lang="en-US" sz="1800" b="1" i="0" u="none" strike="noStrike" kern="1200" cap="none" spc="0" normalizeH="0" baseline="0" noProof="0" dirty="0">
                <a:ln>
                  <a:noFill/>
                </a:ln>
                <a:solidFill>
                  <a:schemeClr val="tx1"/>
                </a:solidFill>
                <a:effectLst/>
                <a:uLnTx/>
                <a:uFillTx/>
                <a:latin typeface="+mn-lt"/>
                <a:ea typeface="+mn-ea"/>
                <a:cs typeface="+mn-cs"/>
              </a:rPr>
              <a:t>Application Building</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   Create an HTML file</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b. Build a Python Code</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9460"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17</a:t>
            </a:fld>
            <a:endParaRPr lang="en-US" altLang="en-US" sz="1200" dirty="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3425" y="0"/>
            <a:ext cx="10515600" cy="844550"/>
          </a:xfrm>
        </p:spPr>
        <p:txBody>
          <a:bodyPr vert="horz" wrap="square" lIns="0" tIns="12700" rIns="0" bIns="0" numCol="1" rtlCol="0" anchor="ctr" anchorCtr="0" compatLnSpc="1">
            <a:spAutoFit/>
          </a:bodyPr>
          <a:lstStyle/>
          <a:p>
            <a:pPr marL="12700" marR="0" lvl="0" indent="0" algn="l" defTabSz="914400" rtl="0" eaLnBrk="0" fontAlgn="base" latinLnBrk="0" hangingPunct="0">
              <a:lnSpc>
                <a:spcPct val="100000"/>
              </a:lnSpc>
              <a:spcBef>
                <a:spcPts val="100"/>
              </a:spcBef>
              <a:spcAft>
                <a:spcPct val="0"/>
              </a:spcAft>
              <a:buClrTx/>
              <a:buSzTx/>
              <a:buFontTx/>
              <a:buNone/>
              <a:defRPr/>
            </a:pPr>
            <a:r>
              <a:rPr kumimoji="0" lang="en-US" sz="5400" b="0" i="0" u="none" strike="noStrike" kern="1200" cap="none" spc="0" normalizeH="0" baseline="0" noProof="0" dirty="0">
                <a:ln>
                  <a:noFill/>
                </a:ln>
                <a:solidFill>
                  <a:schemeClr val="tx1"/>
                </a:solidFill>
                <a:effectLst/>
                <a:uLnTx/>
                <a:uFillTx/>
                <a:latin typeface="+mj-lt"/>
                <a:ea typeface="+mj-ea"/>
                <a:cs typeface="+mj-cs"/>
              </a:rPr>
              <a:t>                   </a:t>
            </a:r>
            <a:r>
              <a:rPr kumimoji="0" sz="5400" b="1" i="0" u="none" strike="noStrike" kern="1200" cap="none" spc="0" normalizeH="0" baseline="0" noProof="0" dirty="0">
                <a:ln>
                  <a:noFill/>
                </a:ln>
                <a:solidFill>
                  <a:schemeClr val="tx1"/>
                </a:solidFill>
                <a:effectLst/>
                <a:uLnTx/>
                <a:uFillTx/>
                <a:latin typeface="+mj-lt"/>
                <a:ea typeface="+mj-ea"/>
                <a:cs typeface="+mj-cs"/>
              </a:rPr>
              <a:t>CO</a:t>
            </a:r>
            <a:r>
              <a:rPr kumimoji="0" sz="5400" b="1" i="0" u="none" strike="noStrike" kern="1200" cap="none" spc="-30" normalizeH="0" baseline="0" noProof="0" dirty="0">
                <a:ln>
                  <a:noFill/>
                </a:ln>
                <a:solidFill>
                  <a:schemeClr val="tx1"/>
                </a:solidFill>
                <a:effectLst/>
                <a:uLnTx/>
                <a:uFillTx/>
                <a:latin typeface="+mj-lt"/>
                <a:ea typeface="+mj-ea"/>
                <a:cs typeface="+mj-cs"/>
              </a:rPr>
              <a:t>N</a:t>
            </a:r>
            <a:r>
              <a:rPr kumimoji="0" sz="5400" b="1" i="0" u="none" strike="noStrike" kern="1200" cap="none" spc="0" normalizeH="0" baseline="0" noProof="0" dirty="0">
                <a:ln>
                  <a:noFill/>
                </a:ln>
                <a:solidFill>
                  <a:schemeClr val="tx1"/>
                </a:solidFill>
                <a:effectLst/>
                <a:uLnTx/>
                <a:uFillTx/>
                <a:latin typeface="+mj-lt"/>
                <a:ea typeface="+mj-ea"/>
                <a:cs typeface="+mj-cs"/>
              </a:rPr>
              <a:t>CL</a:t>
            </a:r>
            <a:r>
              <a:rPr kumimoji="0" sz="5400" b="1" i="0" u="none" strike="noStrike" kern="1200" cap="none" spc="-30" normalizeH="0" baseline="0" noProof="0" dirty="0">
                <a:ln>
                  <a:noFill/>
                </a:ln>
                <a:solidFill>
                  <a:schemeClr val="tx1"/>
                </a:solidFill>
                <a:effectLst/>
                <a:uLnTx/>
                <a:uFillTx/>
                <a:latin typeface="+mj-lt"/>
                <a:ea typeface="+mj-ea"/>
                <a:cs typeface="+mj-cs"/>
              </a:rPr>
              <a:t>U</a:t>
            </a:r>
            <a:r>
              <a:rPr kumimoji="0" sz="5400" b="1" i="0" u="none" strike="noStrike" kern="1200" cap="none" spc="0" normalizeH="0" baseline="0" noProof="0" dirty="0">
                <a:ln>
                  <a:noFill/>
                </a:ln>
                <a:solidFill>
                  <a:schemeClr val="tx1"/>
                </a:solidFill>
                <a:effectLst/>
                <a:uLnTx/>
                <a:uFillTx/>
                <a:latin typeface="+mj-lt"/>
                <a:ea typeface="+mj-ea"/>
                <a:cs typeface="+mj-cs"/>
              </a:rPr>
              <a:t>SION</a:t>
            </a:r>
          </a:p>
        </p:txBody>
      </p:sp>
      <p:sp>
        <p:nvSpPr>
          <p:cNvPr id="20483" name="Content Placeholder 2"/>
          <p:cNvSpPr>
            <a:spLocks noGrp="1"/>
          </p:cNvSpPr>
          <p:nvPr>
            <p:ph idx="1"/>
          </p:nvPr>
        </p:nvSpPr>
        <p:spPr>
          <a:xfrm>
            <a:off x="923925" y="1454150"/>
            <a:ext cx="10515600" cy="5584825"/>
          </a:xfrm>
        </p:spPr>
        <p:txBody>
          <a:bodyPr vert="horz" wrap="square" lIns="91440" tIns="45720" rIns="91440" bIns="45720" anchor="t" anchorCtr="0"/>
          <a:lstStyle/>
          <a:p>
            <a:pPr marL="0" indent="0" algn="just">
              <a:lnSpc>
                <a:spcPct val="125000"/>
              </a:lnSpc>
              <a:spcAft>
                <a:spcPts val="0"/>
              </a:spcAft>
              <a:buNone/>
            </a:pPr>
            <a:r>
              <a:rPr lang="en-US" altLang="en-US" dirty="0">
                <a:latin typeface="Times New Roman" panose="02020603050405020304" pitchFamily="18" charset="0"/>
                <a:cs typeface="Times New Roman" panose="02020603050405020304" pitchFamily="18" charset="0"/>
              </a:rPr>
              <a:t>In this project we have tried to implement an machine learning based vehicle analyzer using algorithms such as Random forest regression/Classification and used data visualization methods for analysis of data. By performing this steps we tried to increase the efficiency of the models by performing bi-variate and multivariate analysis. The performance objectives like mileage, dependability, flexibility and cost can be grouped together to play a vital role in the prediction engine and engine management system. This approach is a very important step towards understanding the vehicle's performance.</a:t>
            </a:r>
            <a:endParaRPr lang="en-US" altLang="en-US" dirty="0">
              <a:latin typeface="Times New Roman" panose="02020603050405020304" pitchFamily="18" charset="0"/>
              <a:ea typeface="Times New Roman" panose="02020603050405020304" pitchFamily="18" charset="0"/>
            </a:endParaRPr>
          </a:p>
        </p:txBody>
      </p:sp>
      <p:sp>
        <p:nvSpPr>
          <p:cNvPr id="20484" name="object 4"/>
          <p:cNvSpPr txBox="1">
            <a:spLocks noGrp="1"/>
          </p:cNvSpPr>
          <p:nvPr>
            <p:ph type="sldNum" sz="quarter" idx="12"/>
          </p:nvPr>
        </p:nvSpPr>
        <p:spPr>
          <a:noFill/>
          <a:ln>
            <a:noFill/>
          </a:ln>
        </p:spPr>
        <p:txBody>
          <a:bodyPr lIns="0" tIns="0" rIns="0" bIns="0">
            <a:spAutoFit/>
          </a:bodyPr>
          <a:lstStyle/>
          <a:p>
            <a:pPr marL="38100" indent="0" eaLnBrk="1" hangingPunct="1">
              <a:lnSpc>
                <a:spcPts val="1240"/>
              </a:lnSpc>
              <a:spcBef>
                <a:spcPct val="0"/>
              </a:spcBef>
              <a:buFontTx/>
              <a:buNone/>
            </a:pPr>
            <a:fld id="{9A0DB2DC-4C9A-4742-B13C-FB6460FD3503}" type="slidenum">
              <a:rPr lang="en-IN" altLang="en-US" sz="1200" b="1" i="1" dirty="0">
                <a:solidFill>
                  <a:srgbClr val="888888"/>
                </a:solidFill>
                <a:cs typeface="Calibri" panose="020F0502020204030204" pitchFamily="34" charset="0"/>
              </a:rPr>
              <a:pPr marL="38100" indent="0" eaLnBrk="1" hangingPunct="1">
                <a:lnSpc>
                  <a:spcPts val="1240"/>
                </a:lnSpc>
                <a:spcBef>
                  <a:spcPct val="0"/>
                </a:spcBef>
                <a:buFontTx/>
                <a:buNone/>
              </a:pPr>
              <a:t>18</a:t>
            </a:fld>
            <a:endParaRPr lang="en-IN" altLang="en-US" sz="1200" b="1" i="1" dirty="0">
              <a:solidFill>
                <a:srgbClr val="888888"/>
              </a:solidFill>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61335" y="774065"/>
            <a:ext cx="7205980" cy="922020"/>
          </a:xfrm>
          <a:prstGeom prst="rect">
            <a:avLst/>
          </a:prstGeom>
          <a:noFill/>
        </p:spPr>
        <p:txBody>
          <a:bodyPr wrap="square" rtlCol="0">
            <a:spAutoFit/>
          </a:bodyPr>
          <a:lstStyle/>
          <a:p>
            <a:pPr algn="l"/>
            <a:r>
              <a:rPr lang="en-US" sz="5400"/>
              <a:t> 	SCREENSHOTS</a:t>
            </a:r>
          </a:p>
        </p:txBody>
      </p:sp>
      <p:pic>
        <p:nvPicPr>
          <p:cNvPr id="43" name="Drawing 42"/>
          <p:cNvPicPr>
            <a:picLocks noChangeAspect="1"/>
          </p:cNvPicPr>
          <p:nvPr/>
        </p:nvPicPr>
        <p:blipFill>
          <a:blip r:embed="rId2" cstate="print">
            <a:alphaModFix/>
          </a:blip>
          <a:stretch>
            <a:fillRect/>
          </a:stretch>
        </p:blipFill>
        <p:spPr>
          <a:xfrm>
            <a:off x="3234690" y="2605088"/>
            <a:ext cx="5943600" cy="3865245"/>
          </a:xfrm>
          <a:prstGeom prst="rect">
            <a:avLst/>
          </a:prstGeom>
        </p:spPr>
      </p:pic>
      <p:sp>
        <p:nvSpPr>
          <p:cNvPr id="9" name="Text Box 8"/>
          <p:cNvSpPr txBox="1"/>
          <p:nvPr/>
        </p:nvSpPr>
        <p:spPr>
          <a:xfrm>
            <a:off x="1171575" y="1696085"/>
            <a:ext cx="3681730" cy="706755"/>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HOME PAGE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4"/>
          <p:cNvSpPr txBox="1"/>
          <p:nvPr/>
        </p:nvSpPr>
        <p:spPr>
          <a:xfrm>
            <a:off x="11074400" y="6467475"/>
            <a:ext cx="230188" cy="17780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8100" lvl="0" indent="0">
              <a:lnSpc>
                <a:spcPts val="1240"/>
              </a:lnSpc>
              <a:spcBef>
                <a:spcPct val="0"/>
              </a:spcBef>
              <a:buFontTx/>
              <a:buNone/>
            </a:pPr>
            <a:fld id="{9A0DB2DC-4C9A-4742-B13C-FB6460FD3503}" type="slidenum">
              <a:rPr lang="en-US" altLang="en-US" sz="1200" b="1" i="1" dirty="0">
                <a:solidFill>
                  <a:srgbClr val="888888"/>
                </a:solidFill>
                <a:cs typeface="Calibri" panose="020F0502020204030204" pitchFamily="34" charset="0"/>
              </a:rPr>
              <a:pPr marL="38100" lvl="0" indent="0">
                <a:lnSpc>
                  <a:spcPts val="1240"/>
                </a:lnSpc>
                <a:spcBef>
                  <a:spcPct val="0"/>
                </a:spcBef>
                <a:buFontTx/>
                <a:buNone/>
              </a:pPr>
              <a:t>2</a:t>
            </a:fld>
            <a:endParaRPr lang="en-US" altLang="en-US" sz="1200" b="1" i="1" dirty="0">
              <a:solidFill>
                <a:srgbClr val="888888"/>
              </a:solidFill>
              <a:ea typeface="Calibri" panose="020F0502020204030204" pitchFamily="34" charset="0"/>
              <a:cs typeface="Calibri" panose="020F0502020204030204" pitchFamily="34" charset="0"/>
            </a:endParaRPr>
          </a:p>
        </p:txBody>
      </p:sp>
      <p:sp>
        <p:nvSpPr>
          <p:cNvPr id="2" name="object 2"/>
          <p:cNvSpPr txBox="1">
            <a:spLocks noGrp="1"/>
          </p:cNvSpPr>
          <p:nvPr>
            <p:ph type="title"/>
          </p:nvPr>
        </p:nvSpPr>
        <p:spPr>
          <a:xfrm>
            <a:off x="1037590" y="123190"/>
            <a:ext cx="10062210" cy="688975"/>
          </a:xfrm>
        </p:spPr>
        <p:txBody>
          <a:bodyPr vert="horz" wrap="square" lIns="0" tIns="12065" rIns="0" bIns="0" numCol="1" rtlCol="0" anchor="ctr" anchorCtr="0" compatLnSpc="1">
            <a:spAutoFit/>
          </a:bodyPr>
          <a:lstStyle/>
          <a:p>
            <a:pPr marL="12700" marR="0" lvl="0" indent="0" algn="ctr" defTabSz="914400" rtl="0" eaLnBrk="0" fontAlgn="base" latinLnBrk="0" hangingPunct="0">
              <a:lnSpc>
                <a:spcPct val="100000"/>
              </a:lnSpc>
              <a:spcBef>
                <a:spcPts val="95"/>
              </a:spcBef>
              <a:spcAft>
                <a:spcPct val="0"/>
              </a:spcAft>
              <a:buClrTx/>
              <a:buSzTx/>
              <a:buFontTx/>
              <a:buNone/>
              <a:defRPr/>
            </a:pPr>
            <a:r>
              <a:rPr kumimoji="0" lang="en-US" sz="4400" b="0" i="0" u="none" strike="noStrike" kern="1200" cap="none" spc="-10" normalizeH="0" baseline="0" noProof="0" dirty="0">
                <a:ln>
                  <a:noFill/>
                </a:ln>
                <a:solidFill>
                  <a:schemeClr val="tx1"/>
                </a:solidFill>
                <a:effectLst/>
                <a:uLnTx/>
                <a:uFillTx/>
                <a:latin typeface="+mj-lt"/>
                <a:ea typeface="+mj-ea"/>
                <a:cs typeface="+mj-cs"/>
              </a:rPr>
              <a:t>      </a:t>
            </a:r>
            <a:r>
              <a:rPr kumimoji="0" sz="4400" b="1" i="0" u="none" strike="noStrike" kern="1200" cap="none" spc="-10" normalizeH="0" baseline="0" noProof="0" dirty="0">
                <a:ln>
                  <a:noFill/>
                </a:ln>
                <a:solidFill>
                  <a:schemeClr val="tx1"/>
                </a:solidFill>
                <a:effectLst/>
                <a:uLnTx/>
                <a:uFillTx/>
                <a:latin typeface="+mj-lt"/>
                <a:ea typeface="+mj-ea"/>
                <a:cs typeface="+mj-cs"/>
              </a:rPr>
              <a:t>OUTLINE</a:t>
            </a:r>
            <a:r>
              <a:rPr kumimoji="0" sz="4400" b="1" i="0" u="none" strike="noStrike" kern="1200" cap="none" spc="40" normalizeH="0" baseline="0" noProof="0" dirty="0">
                <a:ln>
                  <a:noFill/>
                </a:ln>
                <a:solidFill>
                  <a:schemeClr val="tx1"/>
                </a:solidFill>
                <a:effectLst/>
                <a:uLnTx/>
                <a:uFillTx/>
                <a:latin typeface="+mj-lt"/>
                <a:ea typeface="+mj-ea"/>
                <a:cs typeface="+mj-cs"/>
              </a:rPr>
              <a:t> </a:t>
            </a:r>
            <a:r>
              <a:rPr kumimoji="0" sz="4400" b="1" i="0" u="none" strike="noStrike" kern="1200" cap="none" spc="-5" normalizeH="0" baseline="0" noProof="0" dirty="0">
                <a:ln>
                  <a:noFill/>
                </a:ln>
                <a:solidFill>
                  <a:schemeClr val="tx1"/>
                </a:solidFill>
                <a:effectLst/>
                <a:uLnTx/>
                <a:uFillTx/>
                <a:latin typeface="+mj-lt"/>
                <a:ea typeface="+mj-ea"/>
                <a:cs typeface="+mj-cs"/>
              </a:rPr>
              <a:t>OF</a:t>
            </a:r>
            <a:r>
              <a:rPr kumimoji="0" sz="4400" b="1" i="0" u="none" strike="noStrike" kern="1200" cap="none" spc="-260" normalizeH="0" baseline="0" noProof="0" dirty="0">
                <a:ln>
                  <a:noFill/>
                </a:ln>
                <a:solidFill>
                  <a:schemeClr val="tx1"/>
                </a:solidFill>
                <a:effectLst/>
                <a:uLnTx/>
                <a:uFillTx/>
                <a:latin typeface="+mj-lt"/>
                <a:ea typeface="+mj-ea"/>
                <a:cs typeface="+mj-cs"/>
              </a:rPr>
              <a:t> </a:t>
            </a:r>
            <a:r>
              <a:rPr kumimoji="0" sz="4400" b="1" i="0" u="none" strike="noStrike" kern="1200" cap="none" spc="-5" normalizeH="0" baseline="0" noProof="0" dirty="0">
                <a:ln>
                  <a:noFill/>
                </a:ln>
                <a:solidFill>
                  <a:schemeClr val="tx1"/>
                </a:solidFill>
                <a:effectLst/>
                <a:uLnTx/>
                <a:uFillTx/>
                <a:latin typeface="+mj-lt"/>
                <a:ea typeface="+mj-ea"/>
                <a:cs typeface="+mj-cs"/>
              </a:rPr>
              <a:t>THE</a:t>
            </a:r>
            <a:r>
              <a:rPr kumimoji="0" sz="4400" b="1" i="0" u="none" strike="noStrike" kern="1200" cap="none" spc="-10" normalizeH="0" baseline="0" noProof="0" dirty="0">
                <a:ln>
                  <a:noFill/>
                </a:ln>
                <a:solidFill>
                  <a:schemeClr val="tx1"/>
                </a:solidFill>
                <a:effectLst/>
                <a:uLnTx/>
                <a:uFillTx/>
                <a:latin typeface="+mj-lt"/>
                <a:ea typeface="+mj-ea"/>
                <a:cs typeface="+mj-cs"/>
              </a:rPr>
              <a:t> </a:t>
            </a:r>
            <a:r>
              <a:rPr kumimoji="0" sz="4400" b="1" i="0" u="none" strike="noStrike" kern="1200" cap="none" spc="-5" normalizeH="0" baseline="0" noProof="0" dirty="0">
                <a:ln>
                  <a:noFill/>
                </a:ln>
                <a:solidFill>
                  <a:schemeClr val="tx1"/>
                </a:solidFill>
                <a:effectLst/>
                <a:uLnTx/>
                <a:uFillTx/>
                <a:latin typeface="+mj-lt"/>
                <a:ea typeface="+mj-ea"/>
                <a:cs typeface="+mj-cs"/>
              </a:rPr>
              <a:t>PR</a:t>
            </a:r>
            <a:r>
              <a:rPr kumimoji="0" lang="en-IN" sz="4400" b="1" i="0" u="none" strike="noStrike" kern="1200" cap="none" spc="-5" normalizeH="0" baseline="0" noProof="0" dirty="0">
                <a:ln>
                  <a:noFill/>
                </a:ln>
                <a:solidFill>
                  <a:schemeClr val="tx1"/>
                </a:solidFill>
                <a:effectLst/>
                <a:uLnTx/>
                <a:uFillTx/>
                <a:latin typeface="+mj-lt"/>
                <a:ea typeface="+mj-ea"/>
                <a:cs typeface="+mj-cs"/>
              </a:rPr>
              <a:t>ESENTATION</a:t>
            </a:r>
            <a:endParaRPr kumimoji="0" sz="4400" b="1" i="0" u="none" strike="noStrike" kern="1200" cap="none" spc="-5" normalizeH="0" baseline="0" noProof="0" dirty="0">
              <a:ln>
                <a:noFill/>
              </a:ln>
              <a:solidFill>
                <a:schemeClr val="tx1"/>
              </a:solidFill>
              <a:effectLst/>
              <a:uLnTx/>
              <a:uFillTx/>
              <a:latin typeface="+mj-lt"/>
              <a:ea typeface="+mj-ea"/>
              <a:cs typeface="+mj-cs"/>
            </a:endParaRPr>
          </a:p>
        </p:txBody>
      </p:sp>
      <p:sp>
        <p:nvSpPr>
          <p:cNvPr id="3" name="object 3"/>
          <p:cNvSpPr txBox="1"/>
          <p:nvPr/>
        </p:nvSpPr>
        <p:spPr>
          <a:xfrm>
            <a:off x="704533" y="1170940"/>
            <a:ext cx="7654925" cy="5054600"/>
          </a:xfrm>
          <a:prstGeom prst="rect">
            <a:avLst/>
          </a:prstGeom>
        </p:spPr>
        <p:txBody>
          <a:bodyPr lIns="0" tIns="93980" rIns="0" bIns="0">
            <a:spAutoFit/>
          </a:bodyPr>
          <a:lstStyle/>
          <a:p>
            <a:pPr marL="241300" marR="0" indent="-228600" defTabSz="914400">
              <a:spcBef>
                <a:spcPts val="740"/>
              </a:spcBef>
              <a:buClrTx/>
              <a:buSzTx/>
              <a:buFont typeface="Arial" panose="020B0604020202020204"/>
              <a:buChar char="•"/>
              <a:tabLst>
                <a:tab pos="241300" algn="l"/>
              </a:tabLst>
              <a:defRPr/>
            </a:pPr>
            <a:r>
              <a:rPr kumimoji="0" sz="2400" kern="1200" cap="none" spc="0" normalizeH="0" baseline="0" noProof="0" dirty="0">
                <a:latin typeface="Times New Roman" panose="02020603050405020304"/>
                <a:ea typeface="+mn-ea"/>
                <a:cs typeface="Times New Roman" panose="02020603050405020304"/>
              </a:rPr>
              <a:t>OBJECTIVE</a:t>
            </a:r>
          </a:p>
          <a:p>
            <a:pPr marL="241300" marR="0" indent="-228600" defTabSz="914400">
              <a:spcBef>
                <a:spcPts val="650"/>
              </a:spcBef>
              <a:buClrTx/>
              <a:buSzTx/>
              <a:buFont typeface="Arial" panose="020B0604020202020204"/>
              <a:buChar char="•"/>
              <a:tabLst>
                <a:tab pos="241300" algn="l"/>
              </a:tabLst>
              <a:defRPr/>
            </a:pPr>
            <a:r>
              <a:rPr kumimoji="0" sz="2400" kern="1200" cap="none" spc="0" normalizeH="0" baseline="0" noProof="0" dirty="0">
                <a:latin typeface="Times New Roman" panose="02020603050405020304"/>
                <a:ea typeface="+mn-ea"/>
                <a:cs typeface="Times New Roman" panose="02020603050405020304"/>
              </a:rPr>
              <a:t>ABSTRACT</a:t>
            </a:r>
          </a:p>
          <a:p>
            <a:pPr marL="241300" marR="0" indent="-228600" defTabSz="914400">
              <a:spcBef>
                <a:spcPts val="675"/>
              </a:spcBef>
              <a:buClrTx/>
              <a:buSzTx/>
              <a:buFont typeface="Arial" panose="020B0604020202020204"/>
              <a:buChar char="•"/>
              <a:tabLst>
                <a:tab pos="241300" algn="l"/>
              </a:tabLst>
              <a:defRPr/>
            </a:pPr>
            <a:r>
              <a:rPr kumimoji="0" sz="2400" kern="1200" cap="none" spc="-5" normalizeH="0" baseline="0" noProof="0" dirty="0">
                <a:latin typeface="Times New Roman" panose="02020603050405020304"/>
                <a:ea typeface="+mn-ea"/>
                <a:cs typeface="Times New Roman" panose="02020603050405020304"/>
              </a:rPr>
              <a:t>EXISTING</a:t>
            </a:r>
            <a:r>
              <a:rPr kumimoji="0" sz="2400" kern="1200" cap="none" spc="0" normalizeH="0" baseline="0" noProof="0" dirty="0">
                <a:latin typeface="Times New Roman" panose="02020603050405020304"/>
                <a:ea typeface="+mn-ea"/>
                <a:cs typeface="Times New Roman" panose="02020603050405020304"/>
              </a:rPr>
              <a:t> </a:t>
            </a:r>
            <a:r>
              <a:rPr kumimoji="0" sz="2400" kern="1200" cap="none" spc="-5" normalizeH="0" baseline="0" noProof="0" dirty="0">
                <a:latin typeface="Times New Roman" panose="02020603050405020304"/>
                <a:ea typeface="+mn-ea"/>
                <a:cs typeface="Times New Roman" panose="02020603050405020304"/>
              </a:rPr>
              <a:t>SYSTEM</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75"/>
              </a:spcBef>
              <a:buClrTx/>
              <a:buSzTx/>
              <a:buFont typeface="Arial" panose="020B0604020202020204"/>
              <a:buChar char="•"/>
              <a:tabLst>
                <a:tab pos="241300" algn="l"/>
              </a:tabLst>
              <a:defRPr/>
            </a:pPr>
            <a:r>
              <a:rPr kumimoji="0" sz="2400" kern="1200" cap="none" spc="-50" normalizeH="0" baseline="0" noProof="0" dirty="0">
                <a:latin typeface="Times New Roman" panose="02020603050405020304"/>
                <a:ea typeface="+mn-ea"/>
                <a:cs typeface="Times New Roman" panose="02020603050405020304"/>
              </a:rPr>
              <a:t>DISADVANTAGES</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50"/>
              </a:spcBef>
              <a:buClrTx/>
              <a:buSzTx/>
              <a:buFont typeface="Arial" panose="020B0604020202020204"/>
              <a:buChar char="•"/>
              <a:tabLst>
                <a:tab pos="241300" algn="l"/>
              </a:tabLst>
              <a:defRPr/>
            </a:pPr>
            <a:r>
              <a:rPr kumimoji="0" sz="2400" kern="1200" cap="none" spc="-35" normalizeH="0" baseline="0" noProof="0" dirty="0">
                <a:latin typeface="Times New Roman" panose="02020603050405020304"/>
                <a:ea typeface="+mn-ea"/>
                <a:cs typeface="Times New Roman" panose="02020603050405020304"/>
              </a:rPr>
              <a:t>LITERATURE</a:t>
            </a:r>
            <a:r>
              <a:rPr kumimoji="0" sz="2400" kern="1200" cap="none" spc="-10" normalizeH="0" baseline="0" noProof="0" dirty="0">
                <a:latin typeface="Times New Roman" panose="02020603050405020304"/>
                <a:ea typeface="+mn-ea"/>
                <a:cs typeface="Times New Roman" panose="02020603050405020304"/>
              </a:rPr>
              <a:t> </a:t>
            </a:r>
            <a:r>
              <a:rPr kumimoji="0" sz="2400" kern="1200" cap="none" spc="-40" normalizeH="0" baseline="0" noProof="0" dirty="0">
                <a:latin typeface="Times New Roman" panose="02020603050405020304"/>
                <a:ea typeface="+mn-ea"/>
                <a:cs typeface="Times New Roman" panose="02020603050405020304"/>
              </a:rPr>
              <a:t>SURVEY</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70"/>
              </a:spcBef>
              <a:buClrTx/>
              <a:buSzTx/>
              <a:buFont typeface="Arial" panose="020B0604020202020204"/>
              <a:buChar char="•"/>
              <a:tabLst>
                <a:tab pos="241300" algn="l"/>
              </a:tabLst>
              <a:defRPr/>
            </a:pPr>
            <a:r>
              <a:rPr kumimoji="0" sz="2400" kern="1200" cap="none" spc="-5" normalizeH="0" baseline="0" noProof="0" dirty="0">
                <a:latin typeface="Times New Roman" panose="02020603050405020304"/>
                <a:ea typeface="+mn-ea"/>
                <a:cs typeface="Times New Roman" panose="02020603050405020304"/>
              </a:rPr>
              <a:t>PROPOSED</a:t>
            </a:r>
            <a:r>
              <a:rPr kumimoji="0" sz="2400" kern="1200" cap="none" spc="10" normalizeH="0" baseline="0" noProof="0" dirty="0">
                <a:latin typeface="Times New Roman" panose="02020603050405020304"/>
                <a:ea typeface="+mn-ea"/>
                <a:cs typeface="Times New Roman" panose="02020603050405020304"/>
              </a:rPr>
              <a:t> </a:t>
            </a:r>
            <a:r>
              <a:rPr kumimoji="0" sz="2400" kern="1200" cap="none" spc="-5" normalizeH="0" baseline="0" noProof="0" dirty="0">
                <a:latin typeface="Times New Roman" panose="02020603050405020304"/>
                <a:ea typeface="+mn-ea"/>
                <a:cs typeface="Times New Roman" panose="02020603050405020304"/>
              </a:rPr>
              <a:t>SYSTEM</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75"/>
              </a:spcBef>
              <a:buClrTx/>
              <a:buSzTx/>
              <a:buFont typeface="Arial" panose="020B0604020202020204"/>
              <a:buChar char="•"/>
              <a:tabLst>
                <a:tab pos="241300" algn="l"/>
              </a:tabLst>
              <a:defRPr/>
            </a:pPr>
            <a:r>
              <a:rPr kumimoji="0" sz="2400" kern="1200" cap="none" spc="-65" normalizeH="0" baseline="0" noProof="0" dirty="0">
                <a:latin typeface="Times New Roman" panose="02020603050405020304"/>
                <a:ea typeface="+mn-ea"/>
                <a:cs typeface="Times New Roman" panose="02020603050405020304"/>
              </a:rPr>
              <a:t>ADVANTAGES</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50"/>
              </a:spcBef>
              <a:buClrTx/>
              <a:buSzTx/>
              <a:buFont typeface="Arial" panose="020B0604020202020204"/>
              <a:buChar char="•"/>
              <a:tabLst>
                <a:tab pos="241300" algn="l"/>
              </a:tabLst>
              <a:defRPr/>
            </a:pPr>
            <a:r>
              <a:rPr kumimoji="0" sz="2400" kern="1200" cap="none" spc="-45" normalizeH="0" baseline="0" noProof="0" dirty="0">
                <a:latin typeface="Times New Roman" panose="02020603050405020304"/>
                <a:ea typeface="+mn-ea"/>
                <a:cs typeface="Times New Roman" panose="02020603050405020304"/>
              </a:rPr>
              <a:t>SOFTWARE</a:t>
            </a:r>
            <a:r>
              <a:rPr kumimoji="0" sz="2400" kern="1200" cap="none" spc="-20" normalizeH="0" baseline="0" noProof="0" dirty="0">
                <a:latin typeface="Times New Roman" panose="02020603050405020304"/>
                <a:ea typeface="+mn-ea"/>
                <a:cs typeface="Times New Roman" panose="02020603050405020304"/>
              </a:rPr>
              <a:t> </a:t>
            </a:r>
            <a:r>
              <a:rPr kumimoji="0" sz="2400" kern="1200" cap="none" spc="-5" normalizeH="0" baseline="0" noProof="0" dirty="0">
                <a:latin typeface="Times New Roman" panose="02020603050405020304"/>
                <a:ea typeface="+mn-ea"/>
                <a:cs typeface="Times New Roman" panose="02020603050405020304"/>
              </a:rPr>
              <a:t>REQUIREMENT</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75"/>
              </a:spcBef>
              <a:buClrTx/>
              <a:buSzTx/>
              <a:buFont typeface="Arial" panose="020B0604020202020204"/>
              <a:buChar char="•"/>
              <a:tabLst>
                <a:tab pos="241300" algn="l"/>
              </a:tabLst>
              <a:defRPr/>
            </a:pPr>
            <a:r>
              <a:rPr kumimoji="0" lang="en-IN" sz="2400" kern="1200" cap="none" spc="-5" normalizeH="0" baseline="0" noProof="0" dirty="0">
                <a:latin typeface="Times New Roman" panose="02020603050405020304"/>
                <a:ea typeface="+mn-ea"/>
                <a:cs typeface="Times New Roman" panose="02020603050405020304"/>
              </a:rPr>
              <a:t>LIST OF MODULES</a:t>
            </a:r>
            <a:endParaRPr kumimoji="0" lang="en-IN"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70"/>
              </a:spcBef>
              <a:buClrTx/>
              <a:buSzTx/>
              <a:buFont typeface="Arial" panose="020B0604020202020204"/>
              <a:buChar char="•"/>
              <a:tabLst>
                <a:tab pos="241300" algn="l"/>
              </a:tabLst>
              <a:defRPr/>
            </a:pPr>
            <a:r>
              <a:rPr kumimoji="0" sz="2400" kern="1200" cap="none" spc="-5" normalizeH="0" baseline="0" noProof="0" dirty="0">
                <a:latin typeface="Times New Roman" panose="02020603050405020304"/>
                <a:ea typeface="+mn-ea"/>
                <a:cs typeface="Times New Roman" panose="02020603050405020304"/>
              </a:rPr>
              <a:t>CONCLUSION</a:t>
            </a:r>
            <a:r>
              <a:rPr kumimoji="0" sz="2400" kern="1200" cap="none" spc="-150" normalizeH="0" baseline="0" noProof="0" dirty="0">
                <a:latin typeface="Times New Roman" panose="02020603050405020304"/>
                <a:ea typeface="+mn-ea"/>
                <a:cs typeface="Times New Roman" panose="02020603050405020304"/>
              </a:rPr>
              <a:t> </a:t>
            </a:r>
            <a:endParaRPr kumimoji="0" sz="2400" kern="1200" cap="none" spc="0" normalizeH="0" baseline="0" noProof="0" dirty="0">
              <a:latin typeface="Times New Roman" panose="02020603050405020304"/>
              <a:ea typeface="+mn-ea"/>
              <a:cs typeface="Times New Roman" panose="02020603050405020304"/>
            </a:endParaRPr>
          </a:p>
          <a:p>
            <a:pPr marL="241300" marR="0" indent="-228600" defTabSz="914400">
              <a:spcBef>
                <a:spcPts val="655"/>
              </a:spcBef>
              <a:buClrTx/>
              <a:buSzTx/>
              <a:buFont typeface="Arial" panose="020B0604020202020204"/>
              <a:buChar char="•"/>
              <a:tabLst>
                <a:tab pos="241300" algn="l"/>
              </a:tabLst>
              <a:defRPr/>
            </a:pPr>
            <a:r>
              <a:rPr kumimoji="0" sz="2400" kern="1200" cap="none" spc="-5" normalizeH="0" baseline="0" noProof="0" dirty="0">
                <a:latin typeface="Times New Roman" panose="02020603050405020304"/>
                <a:ea typeface="+mn-ea"/>
                <a:cs typeface="Times New Roman" panose="02020603050405020304"/>
              </a:rPr>
              <a:t>REFERENCES</a:t>
            </a:r>
            <a:endParaRPr kumimoji="0" sz="2400" kern="1200" cap="none" spc="0" normalizeH="0" baseline="0" noProof="0" dirty="0">
              <a:latin typeface="Times New Roman" panose="02020603050405020304"/>
              <a:ea typeface="+mn-ea"/>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89430" y="1014095"/>
            <a:ext cx="3673475" cy="706755"/>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RESULT PAGE </a:t>
            </a:r>
            <a:r>
              <a:rPr lang="en-US"/>
              <a:t>:</a:t>
            </a:r>
          </a:p>
        </p:txBody>
      </p:sp>
      <p:pic>
        <p:nvPicPr>
          <p:cNvPr id="45" name="Drawing 44"/>
          <p:cNvPicPr>
            <a:picLocks noChangeAspect="1"/>
          </p:cNvPicPr>
          <p:nvPr/>
        </p:nvPicPr>
        <p:blipFill>
          <a:blip r:embed="rId2" cstate="print">
            <a:alphaModFix/>
          </a:blip>
          <a:stretch>
            <a:fillRect/>
          </a:stretch>
        </p:blipFill>
        <p:spPr>
          <a:xfrm>
            <a:off x="2705735" y="1956435"/>
            <a:ext cx="6820535" cy="4117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IN" sz="6000" b="0" i="0" u="none" strike="noStrike" kern="1200" cap="none" spc="-5" normalizeH="0" baseline="0" noProof="0" dirty="0">
                <a:ln>
                  <a:noFill/>
                </a:ln>
                <a:solidFill>
                  <a:schemeClr val="tx1"/>
                </a:solidFill>
                <a:effectLst/>
                <a:uLnTx/>
                <a:uFillTx/>
                <a:latin typeface="Times New Roman" panose="02020603050405020304"/>
                <a:ea typeface="+mj-ea"/>
                <a:cs typeface="Times New Roman" panose="02020603050405020304"/>
              </a:rPr>
              <a:t>REFERENCES</a:t>
            </a:r>
            <a:endParaRPr kumimoji="0" lang="en-US" altLang="en-US" sz="6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838200" y="1557338"/>
            <a:ext cx="10515600" cy="4945063"/>
          </a:xfrm>
        </p:spPr>
        <p:txBody>
          <a:bodyPr vert="horz" wrap="square" lIns="91440" tIns="45720" rIns="91440" bIns="45720" numCol="1" rtlCol="0" anchor="t" anchorCtr="0" compatLnSpc="1">
            <a:normAutofit/>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Byerly</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A., Hendrix, B.,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Bagwe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 Santos, E. and Ben-</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Miled</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Z. (2019).            A machine learning model for average fuel consumption in heavy vehicles,      IEEE Transactions on Vehicular Technology, 68(7), 6343-6351,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doi</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10.1109/TVT.2019.2916299 .</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q"/>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Ping, P., Qin, W.,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Xu</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Y.,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Miyajima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 and Takeda, K. (2019). Impact of Driver Behavior on Fuel Consumption: Classification, Evaluation and Prediction Using Machine Learning, IEEE Access,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doi</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10.1109/access.2019.2920489</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q"/>
              <a:defRPr/>
            </a:pP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Perrotta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F., Parry, T. and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Neves</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L. C. (2018). Application of machine learning for fuel consumption modelling of trucks, Proceedings- 2017 IEEE International Conference on Big Data, Big Data 2017,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doi</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10.1109/BigData.2017.8258382.</a:t>
            </a:r>
          </a:p>
        </p:txBody>
      </p:sp>
      <p:sp>
        <p:nvSpPr>
          <p:cNvPr id="21508"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21</a:t>
            </a:fld>
            <a:endParaRPr lang="en-US" altLang="en-US" sz="1200" dirty="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1114425"/>
            <a:ext cx="10515600" cy="3822700"/>
          </a:xfrm>
        </p:spPr>
        <p:txBody>
          <a:bodyPr vert="horz" wrap="square" lIns="91440" tIns="45720" rIns="91440" bIns="45720" anchor="t" anchorCtr="0"/>
          <a:lstStyle/>
          <a:p>
            <a:pPr marL="0" indent="0" algn="ctr" eaLnBrk="1" hangingPunct="1">
              <a:buNone/>
            </a:pPr>
            <a:endParaRPr lang="en-US" altLang="en-US" sz="9600" dirty="0"/>
          </a:p>
          <a:p>
            <a:pPr marL="0" indent="0" algn="ctr" eaLnBrk="1" hangingPunct="1">
              <a:buNone/>
            </a:pPr>
            <a:r>
              <a:rPr lang="en-US" altLang="en-US" sz="9600" dirty="0">
                <a:latin typeface="Times New Roman" panose="02020603050405020304" pitchFamily="18" charset="0"/>
                <a:cs typeface="Times New Roman" panose="02020603050405020304" pitchFamily="18" charset="0"/>
              </a:rPr>
              <a:t>THANK YOU</a:t>
            </a:r>
            <a:endParaRPr lang="en-US" altLang="en-US" sz="9600" dirty="0">
              <a:latin typeface="Times New Roman" panose="02020603050405020304" pitchFamily="18" charset="0"/>
              <a:ea typeface="Times New Roman" panose="02020603050405020304" pitchFamily="18" charset="0"/>
            </a:endParaRPr>
          </a:p>
        </p:txBody>
      </p:sp>
      <p:sp>
        <p:nvSpPr>
          <p:cNvPr id="22531" name="Slide Number Placeholder 2"/>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22</a:t>
            </a:fld>
            <a:endParaRPr lang="en-US" altLang="en-US" sz="1200" dirty="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38200" y="103188"/>
            <a:ext cx="10515600" cy="1165225"/>
          </a:xfrm>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Objective</a:t>
            </a:r>
            <a:endParaRPr lang="en-US" altLang="en-US" sz="6000" dirty="0">
              <a:latin typeface="Times New Roman" panose="02020603050405020304" pitchFamily="18" charset="0"/>
              <a:ea typeface="Times New Roman" panose="02020603050405020304" pitchFamily="18" charset="0"/>
            </a:endParaRPr>
          </a:p>
        </p:txBody>
      </p:sp>
      <p:sp>
        <p:nvSpPr>
          <p:cNvPr id="5123"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3</a:t>
            </a:fld>
            <a:endParaRPr lang="en-US" altLang="en-US" sz="1200" dirty="0">
              <a:solidFill>
                <a:srgbClr val="898989"/>
              </a:solidFill>
            </a:endParaRPr>
          </a:p>
        </p:txBody>
      </p:sp>
      <p:sp>
        <p:nvSpPr>
          <p:cNvPr id="5124" name="Rectangle 5"/>
          <p:cNvSpPr>
            <a:spLocks noGrp="1" noChangeArrowheads="1"/>
          </p:cNvSpPr>
          <p:nvPr>
            <p:ph idx="1"/>
          </p:nvPr>
        </p:nvSpPr>
        <p:spPr>
          <a:xfrm>
            <a:off x="279400" y="1520666"/>
            <a:ext cx="11433175" cy="4523105"/>
          </a:xfrm>
        </p:spPr>
        <p:txBody>
          <a:bodyPr vert="horz" wrap="square" lIns="91440" tIns="45720" rIns="91440" bIns="45720" numCol="1" anchor="ctr" anchorCtr="0" compatLnSpc="1">
            <a:spAutoFit/>
          </a:bodyPr>
          <a:lstStyle/>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First we have to collect the dataset and then we have to pre-process/clean the dataset using different data pre-processing techniques. Later we have to classify if it is a regression or a classification kind of problem. </a:t>
            </a: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Also we have to analyze or get insights into data through data visualization .</a:t>
            </a:r>
          </a:p>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Then we have to apply “Random Forest” algorithms to the dataset and based on visualization . Also, we have to improve the efficiency of the vehicle by applying bivariate and multivariate analysis. </a:t>
            </a:r>
          </a:p>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Then we have to build a web application using the html,css,python and Flask framework.  </a:t>
            </a: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98438"/>
            <a:ext cx="10515600" cy="1106487"/>
          </a:xfrm>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Abstract</a:t>
            </a:r>
            <a:endParaRPr lang="en-US" altLang="en-US" sz="6000"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722313" y="1173163"/>
            <a:ext cx="10631487" cy="5183187"/>
          </a:xfrm>
        </p:spPr>
        <p:txBody>
          <a:bodyPr vert="horz" wrap="square" lIns="91440" tIns="45720" rIns="91440" bIns="45720" anchor="t" anchorCtr="0"/>
          <a:lstStyle/>
          <a:p>
            <a:pPr marL="0" indent="0" algn="just">
              <a:lnSpc>
                <a:spcPct val="150000"/>
              </a:lnSpc>
              <a:buNone/>
            </a:pPr>
            <a:r>
              <a:rPr lang="en-US" altLang="en-US" sz="2400" dirty="0">
                <a:latin typeface="Times New Roman Regular" panose="02020603050405020304" charset="0"/>
                <a:cs typeface="Times New Roman Regular" panose="02020603050405020304" charset="0"/>
              </a:rPr>
              <a:t>Predicting the performance level of cars is an important and interesting problem. The main goal is to predict the performance of the car to improve certain behaviour of the vehicle. This can significantly help to improve the system's fuel consumption and increase efficiency. The performance analysis of the car is based on the engine type, no of engine cylinders, fuel type, horsepower, etc. These are the factors on which the health of the car can be predicted. It is an ongoing process of obtaining, researching, analyzing, and recording health based on the above three factors. The performance objectives like mileage, dependability, flexibility and cost can be grouped together to play a vital role in the prediction engine and engine management system. This approach is a very important step towards understanding the vehicle's performance.</a:t>
            </a:r>
          </a:p>
          <a:p>
            <a:pPr marL="0" indent="0" algn="just" eaLnBrk="1" hangingPunct="1">
              <a:buNone/>
            </a:pPr>
            <a:endParaRPr lang="en-US" altLang="en-US" sz="2400" dirty="0">
              <a:latin typeface="Times New Roman Regular" panose="02020603050405020304" charset="0"/>
              <a:ea typeface="Times New Roman" panose="02020603050405020304" pitchFamily="18" charset="0"/>
              <a:cs typeface="Times New Roman Regular" panose="02020603050405020304" charset="0"/>
            </a:endParaRPr>
          </a:p>
        </p:txBody>
      </p:sp>
      <p:sp>
        <p:nvSpPr>
          <p:cNvPr id="6148"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4</a:t>
            </a:fld>
            <a:endParaRPr lang="en-US" altLang="en-US" sz="1200" dirty="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Existing System</a:t>
            </a:r>
            <a:endParaRPr lang="en-US" altLang="en-US" sz="6000" dirty="0">
              <a:latin typeface="Times New Roman" panose="02020603050405020304" pitchFamily="18" charset="0"/>
              <a:ea typeface="Times New Roman" panose="02020603050405020304" pitchFamily="18" charset="0"/>
            </a:endParaRPr>
          </a:p>
        </p:txBody>
      </p:sp>
      <p:sp>
        <p:nvSpPr>
          <p:cNvPr id="7171" name="Content Placeholder 2"/>
          <p:cNvSpPr>
            <a:spLocks noGrp="1"/>
          </p:cNvSpPr>
          <p:nvPr>
            <p:ph idx="1"/>
          </p:nvPr>
        </p:nvSpPr>
        <p:spPr>
          <a:xfrm>
            <a:off x="838200" y="1825625"/>
            <a:ext cx="10515600" cy="4724400"/>
          </a:xfrm>
        </p:spPr>
        <p:txBody>
          <a:bodyPr vert="horz" wrap="square" lIns="91440" tIns="45720" rIns="91440" bIns="45720" numCol="1" anchor="t" anchorCtr="0" compatLnSpc="1"/>
          <a:lstStyle/>
          <a:p>
            <a:pPr marL="685800" marR="0" lvl="1" indent="-228600" algn="just" defTabSz="914400" rtl="0" eaLnBrk="1" fontAlgn="base" latinLnBrk="0" hangingPunct="1">
              <a:lnSpc>
                <a:spcPct val="100000"/>
              </a:lnSpc>
              <a:spcBef>
                <a:spcPts val="500"/>
              </a:spcBef>
              <a:spcAft>
                <a:spcPct val="0"/>
              </a:spcAft>
              <a:buClrTx/>
              <a:buSzTx/>
              <a:buFont typeface="Courier New" panose="02070309020205020404" pitchFamily="49" charset="0"/>
              <a:buChar char="o"/>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Existing System analyses the correlation between fuel efficiency of a car and its characteristics and driving </a:t>
            </a:r>
            <a:r>
              <a:rPr kumimoji="0" lang="en-US" alt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behaviour</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457200" marR="0" lvl="1" indent="0" algn="just" defTabSz="914400" rtl="0" eaLnBrk="1" fontAlgn="base" latinLnBrk="0" hangingPunct="1">
              <a:lnSpc>
                <a:spcPct val="100000"/>
              </a:lnSpc>
              <a:spcBef>
                <a:spcPts val="500"/>
              </a:spcBef>
              <a:spcAft>
                <a:spcPct val="0"/>
              </a:spcAft>
              <a:buClrTx/>
              <a:buSzTx/>
              <a:buFont typeface="Arial" panose="020B0604020202020204" pitchFamily="34" charset="0"/>
              <a:buNone/>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685800" marR="0" lvl="1" indent="-228600" algn="just" defTabSz="914400" rtl="0" eaLnBrk="1" fontAlgn="base" latinLnBrk="0" hangingPunct="1">
              <a:lnSpc>
                <a:spcPct val="100000"/>
              </a:lnSpc>
              <a:spcBef>
                <a:spcPts val="500"/>
              </a:spcBef>
              <a:spcAft>
                <a:spcPct val="0"/>
              </a:spcAft>
              <a:buClrTx/>
              <a:buSzTx/>
              <a:buFont typeface="Courier New" panose="02070309020205020404" pitchFamily="49" charset="0"/>
              <a:buChar char="o"/>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model is developed using machine learning techniques such as Multiple Linear Regression, Support Vector Machine, Artificial Neural Network and XG Boost considering vehicle characteristics and driving </a:t>
            </a:r>
            <a:r>
              <a:rPr kumimoji="0" lang="en-US" alt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behaviour</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as input data to predict the fuel efficiency of a small passenger car.</a:t>
            </a:r>
          </a:p>
          <a:p>
            <a:pPr marL="457200" marR="0" lvl="1" indent="0" algn="just" defTabSz="914400" rtl="0" eaLnBrk="1" fontAlgn="base" latinLnBrk="0" hangingPunct="1">
              <a:lnSpc>
                <a:spcPct val="100000"/>
              </a:lnSpc>
              <a:spcBef>
                <a:spcPts val="500"/>
              </a:spcBef>
              <a:spcAft>
                <a:spcPct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85800" marR="0" lvl="1" indent="-228600" algn="just" defTabSz="914400" rtl="0" eaLnBrk="1" fontAlgn="base" latinLnBrk="0" hangingPunct="1">
              <a:lnSpc>
                <a:spcPct val="100000"/>
              </a:lnSpc>
              <a:spcBef>
                <a:spcPts val="500"/>
              </a:spcBef>
              <a:spcAft>
                <a:spcPct val="0"/>
              </a:spcAft>
              <a:buClrTx/>
              <a:buSzTx/>
              <a:buFont typeface="Courier New" panose="02070309020205020404" pitchFamily="49" charset="0"/>
              <a:buChar char="o"/>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It proposes the optimum throttle position and other characteristics that would help in achieving better fuel efficiency and thereby reduce fuel consumption and emissions.</a:t>
            </a:r>
          </a:p>
        </p:txBody>
      </p:sp>
      <p:sp>
        <p:nvSpPr>
          <p:cNvPr id="7172"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5</a:t>
            </a:fld>
            <a:endParaRPr lang="en-US" altLang="en-US" sz="1200" dirty="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25500" y="171450"/>
            <a:ext cx="10515600" cy="1052513"/>
          </a:xfrm>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Disadvantages</a:t>
            </a:r>
            <a:endParaRPr lang="en-US" altLang="en-US" sz="6000" dirty="0">
              <a:latin typeface="Times New Roman" panose="02020603050405020304" pitchFamily="18" charset="0"/>
              <a:ea typeface="Times New Roman" panose="02020603050405020304" pitchFamily="18" charset="0"/>
            </a:endParaRPr>
          </a:p>
        </p:txBody>
      </p:sp>
      <p:sp>
        <p:nvSpPr>
          <p:cNvPr id="8195" name="Content Placeholder 2"/>
          <p:cNvSpPr>
            <a:spLocks noGrp="1"/>
          </p:cNvSpPr>
          <p:nvPr>
            <p:ph idx="1"/>
          </p:nvPr>
        </p:nvSpPr>
        <p:spPr>
          <a:xfrm>
            <a:off x="838200" y="1211263"/>
            <a:ext cx="10515600" cy="5421313"/>
          </a:xfrm>
        </p:spPr>
        <p:txBody>
          <a:bodyPr vert="horz" wrap="square" lIns="91440" tIns="45720" rIns="91440" bIns="45720" numCol="1" anchor="t" anchorCtr="0" compatLnSpc="1"/>
          <a:lstStyle/>
          <a:p>
            <a:pPr marL="228600" marR="0" lvl="0" indent="-228600" algn="just" defTabSz="914400" rtl="0" eaLnBrk="1" fontAlgn="base" latinLnBrk="0" hangingPunct="1">
              <a:lnSpc>
                <a:spcPct val="90000"/>
              </a:lnSpc>
              <a:spcBef>
                <a:spcPts val="1000"/>
              </a:spcBef>
              <a:spcAft>
                <a:spcPct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algorithm XG Boost does not perform so well on sparse and unstructured data . </a:t>
            </a: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base" latinLnBrk="0" hangingPunct="1">
              <a:lnSpc>
                <a:spcPct val="90000"/>
              </a:lnSpc>
              <a:spcBef>
                <a:spcPts val="1000"/>
              </a:spcBef>
              <a:spcAft>
                <a:spcPct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other drawback is that Gradient Boosting is very sensitive to outliers since every classifier is forced to fix the errors in the predecessor learners. </a:t>
            </a: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base" latinLnBrk="0" hangingPunct="1">
              <a:lnSpc>
                <a:spcPct val="90000"/>
              </a:lnSpc>
              <a:spcBef>
                <a:spcPts val="1000"/>
              </a:spcBef>
              <a:spcAft>
                <a:spcPct val="0"/>
              </a:spcAft>
              <a:buClrTx/>
              <a:buSzTx/>
              <a:buFont typeface="Courier New" panose="02070309020205020404" pitchFamily="49" charset="0"/>
              <a:buChar char="o"/>
              <a:defRPr/>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overall method is hardly scalable. This is because the estimators base their correctness on previous predictors, hence the procedure involves a lot of struggle to streamline.</a:t>
            </a:r>
          </a:p>
        </p:txBody>
      </p:sp>
      <p:sp>
        <p:nvSpPr>
          <p:cNvPr id="8196"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6</a:t>
            </a:fld>
            <a:endParaRPr lang="en-US" altLang="en-US" sz="1200" dirty="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32410"/>
            <a:ext cx="10515600" cy="1325563"/>
          </a:xfrm>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Literature Survey</a:t>
            </a:r>
            <a:endParaRPr lang="en-US" altLang="en-US" sz="6000" dirty="0">
              <a:latin typeface="Times New Roman" panose="02020603050405020304" pitchFamily="18" charset="0"/>
              <a:ea typeface="Times New Roman" panose="02020603050405020304" pitchFamily="18" charset="0"/>
            </a:endParaRPr>
          </a:p>
        </p:txBody>
      </p:sp>
      <p:sp>
        <p:nvSpPr>
          <p:cNvPr id="9219" name="Content Placeholder 2"/>
          <p:cNvSpPr>
            <a:spLocks noGrp="1"/>
          </p:cNvSpPr>
          <p:nvPr>
            <p:ph idx="1"/>
          </p:nvPr>
        </p:nvSpPr>
        <p:spPr>
          <a:xfrm>
            <a:off x="735330" y="1459865"/>
            <a:ext cx="10904538" cy="4351338"/>
          </a:xfrm>
        </p:spPr>
        <p:txBody>
          <a:bodyPr vert="horz" wrap="square" lIns="91440" tIns="45720" rIns="91440" bIns="45720" anchor="t" anchorCtr="0"/>
          <a:lstStyle/>
          <a:p>
            <a:pPr marL="0" indent="0" eaLnBrk="1" hangingPunct="1">
              <a:buNone/>
            </a:pPr>
            <a:r>
              <a:rPr lang="en-US" altLang="en-US" sz="3200" b="1" u="sng" dirty="0"/>
              <a:t>Machine learning based real-time vehicle data analysis for safe driving modeling </a:t>
            </a:r>
            <a:r>
              <a:rPr lang="en-US" altLang="en-US" sz="3200" b="1" dirty="0"/>
              <a:t>:</a:t>
            </a:r>
          </a:p>
          <a:p>
            <a:pPr marL="0" indent="0" eaLnBrk="1" hangingPunct="1">
              <a:buNone/>
            </a:pPr>
            <a:r>
              <a:rPr lang="en-US" altLang="en-US" sz="2400" dirty="0"/>
              <a:t>                                                        -Tamul Yadav , Sangsu Jung &amp; DhananjaySingh : 2019</a:t>
            </a:r>
          </a:p>
          <a:p>
            <a:pPr marL="0" indent="0" eaLnBrk="1" hangingPunct="1">
              <a:buNone/>
            </a:pPr>
            <a:endParaRPr lang="en-US" altLang="en-US" sz="2400" dirty="0"/>
          </a:p>
          <a:p>
            <a:pPr marL="0" indent="0" eaLnBrk="1" hangingPunct="1">
              <a:buNone/>
            </a:pPr>
            <a:r>
              <a:rPr lang="en-US" altLang="en-US" sz="2400" dirty="0"/>
              <a:t>This paper identifies a necessity to evaluate the Meta features of vehicles which could be helpful in improving the vehicle driver's skill to prevent accidents and also evaluate the change in the quality of cars over passing time.</a:t>
            </a:r>
          </a:p>
          <a:p>
            <a:pPr marL="0" indent="0" eaLnBrk="1" hangingPunct="1">
              <a:buNone/>
            </a:pPr>
            <a:endParaRPr lang="en-US" altLang="en-US" sz="2400" b="1" dirty="0"/>
          </a:p>
          <a:p>
            <a:pPr marL="0" indent="0" eaLnBrk="1" hangingPunct="1">
              <a:buNone/>
            </a:pPr>
            <a:r>
              <a:rPr lang="en-US" altLang="en-US" sz="2400" b="1" dirty="0"/>
              <a:t>TECHNOLOGIES USED : </a:t>
            </a:r>
          </a:p>
          <a:p>
            <a:pPr marL="0" indent="0" eaLnBrk="1" hangingPunct="1">
              <a:buNone/>
            </a:pPr>
            <a:r>
              <a:rPr lang="en-US" altLang="en-US" sz="2400" dirty="0"/>
              <a:t>Supervised Learning, Linear Regression, Statistical Analysis, Automotive Vehicle Data.</a:t>
            </a:r>
            <a:endParaRPr lang="en-US" altLang="en-US" sz="2400" b="1" dirty="0"/>
          </a:p>
          <a:p>
            <a:pPr marL="0" indent="0" eaLnBrk="1" hangingPunct="1">
              <a:buNone/>
            </a:pPr>
            <a:r>
              <a:rPr lang="en-US" altLang="en-US" b="1" dirty="0">
                <a:latin typeface="Times New Roman" panose="02020603050405020304" pitchFamily="18" charset="0"/>
                <a:cs typeface="Times New Roman" panose="02020603050405020304" pitchFamily="18" charset="0"/>
              </a:rPr>
              <a:t>                             </a:t>
            </a:r>
            <a:endParaRPr lang="en-US" altLang="en-US" b="1" dirty="0">
              <a:latin typeface="Times New Roman" panose="02020603050405020304" pitchFamily="18" charset="0"/>
              <a:ea typeface="Times New Roman" panose="02020603050405020304" pitchFamily="18" charset="0"/>
            </a:endParaRPr>
          </a:p>
        </p:txBody>
      </p:sp>
      <p:sp>
        <p:nvSpPr>
          <p:cNvPr id="9220"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7</a:t>
            </a:fld>
            <a:endParaRPr lang="en-US" alt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223838"/>
            <a:ext cx="10515600" cy="1466850"/>
          </a:xfrm>
        </p:spPr>
        <p:txBody>
          <a:bodyPr vert="horz" wrap="square" lIns="91440" tIns="45720" rIns="91440" bIns="45720" anchor="ctr" anchorCtr="0"/>
          <a:lstStyle/>
          <a:p>
            <a:r>
              <a:rPr lang="en-US" altLang="en-US" sz="3200" b="1" u="sng" dirty="0"/>
              <a:t>Performance of Motor Vehicle based on Driving and Vehicle Data using Machine Learning :       </a:t>
            </a:r>
            <a:r>
              <a:rPr lang="en-US" altLang="en-US" sz="2400" b="1" u="sng" dirty="0"/>
              <a:t/>
            </a:r>
            <a:br>
              <a:rPr lang="en-US" altLang="en-US" sz="2400" b="1" u="sng" dirty="0"/>
            </a:br>
            <a:r>
              <a:rPr lang="en-US" altLang="en-US" sz="2400" b="1" u="sng" dirty="0"/>
              <a:t>                                               </a:t>
            </a:r>
            <a:br>
              <a:rPr lang="en-US" altLang="en-US" sz="2400" b="1" u="sng" dirty="0"/>
            </a:br>
            <a:r>
              <a:rPr lang="en-US" altLang="en-US" sz="2400" b="1" dirty="0"/>
              <a:t>                                                                                 -  Punith Kumar Nagaraje Gowda  : 2019</a:t>
            </a:r>
          </a:p>
        </p:txBody>
      </p:sp>
      <p:sp>
        <p:nvSpPr>
          <p:cNvPr id="10243" name="Content Placeholder 2"/>
          <p:cNvSpPr>
            <a:spLocks noGrp="1"/>
          </p:cNvSpPr>
          <p:nvPr>
            <p:ph idx="1"/>
          </p:nvPr>
        </p:nvSpPr>
        <p:spPr/>
        <p:txBody>
          <a:bodyPr vert="horz" wrap="square" lIns="91440" tIns="45720" rIns="91440" bIns="45720" anchor="t" anchorCtr="0"/>
          <a:lstStyle/>
          <a:p>
            <a:pPr marL="0" indent="0">
              <a:buNone/>
            </a:pPr>
            <a:endParaRPr lang="en-US" altLang="en-US" sz="2400" dirty="0"/>
          </a:p>
          <a:p>
            <a:pPr marL="0" indent="0">
              <a:buNone/>
            </a:pPr>
            <a:r>
              <a:rPr lang="en-US" altLang="en-US" sz="2400" dirty="0"/>
              <a:t>The primary objective of this paper was to develop a model using machine </a:t>
            </a:r>
          </a:p>
          <a:p>
            <a:pPr marL="0" indent="0">
              <a:buNone/>
            </a:pPr>
            <a:r>
              <a:rPr lang="en-US" altLang="en-US" sz="2400" dirty="0"/>
              <a:t>learning techniques which precisely predicts the fuel efficiency and to propose </a:t>
            </a:r>
          </a:p>
          <a:p>
            <a:pPr marL="0" indent="0">
              <a:buNone/>
            </a:pPr>
            <a:r>
              <a:rPr lang="en-US" altLang="en-US" sz="2400" dirty="0"/>
              <a:t>the optimum driving style and vehicle characteristics to achieve better fuel </a:t>
            </a:r>
          </a:p>
          <a:p>
            <a:pPr marL="0" indent="0">
              <a:buNone/>
            </a:pPr>
            <a:r>
              <a:rPr lang="en-US" altLang="en-US" sz="2400" dirty="0"/>
              <a:t>efficiency.</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b="1" dirty="0"/>
              <a:t>TECHNOLOGIES USED:</a:t>
            </a:r>
          </a:p>
          <a:p>
            <a:pPr marL="0" indent="0">
              <a:buNone/>
            </a:pPr>
            <a:r>
              <a:rPr lang="en-US" altLang="en-US" sz="2400" dirty="0"/>
              <a:t>Multiple linear regression, Artificial neural network, Support vector regression, XG BOOST and Linear SVR.</a:t>
            </a:r>
            <a:endParaRPr lang="en-US" altLang="en-US" sz="2600" dirty="0">
              <a:latin typeface="Times New Roman" panose="02020603050405020304" pitchFamily="18" charset="0"/>
              <a:ea typeface="Times New Roman" panose="02020603050405020304" pitchFamily="18" charset="0"/>
            </a:endParaRPr>
          </a:p>
        </p:txBody>
      </p:sp>
      <p:sp>
        <p:nvSpPr>
          <p:cNvPr id="10244" name="Slide Number Placeholder 2"/>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8</a:t>
            </a:fld>
            <a:endParaRPr lang="en-US" altLang="en-US" sz="1200" dirty="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eaLnBrk="1" hangingPunct="1"/>
            <a:r>
              <a:rPr lang="en-US" altLang="en-US" sz="6000" dirty="0">
                <a:latin typeface="Times New Roman" panose="02020603050405020304" pitchFamily="18" charset="0"/>
                <a:cs typeface="Times New Roman" panose="02020603050405020304" pitchFamily="18" charset="0"/>
              </a:rPr>
              <a:t>Proposed system</a:t>
            </a:r>
            <a:endParaRPr lang="en-US" altLang="en-US" sz="6000" dirty="0">
              <a:latin typeface="Times New Roman" panose="02020603050405020304" pitchFamily="18" charset="0"/>
              <a:ea typeface="Times New Roman" panose="02020603050405020304" pitchFamily="18" charset="0"/>
            </a:endParaRPr>
          </a:p>
        </p:txBody>
      </p:sp>
      <p:sp>
        <p:nvSpPr>
          <p:cNvPr id="11267" name="Content Placeholder 2"/>
          <p:cNvSpPr>
            <a:spLocks noGrp="1"/>
          </p:cNvSpPr>
          <p:nvPr>
            <p:ph idx="1"/>
          </p:nvPr>
        </p:nvSpPr>
        <p:spPr>
          <a:xfrm>
            <a:off x="838200" y="1825625"/>
            <a:ext cx="10515600" cy="4721225"/>
          </a:xfrm>
        </p:spPr>
        <p:txBody>
          <a:bodyPr vert="horz" wrap="square" lIns="91440" tIns="45720" rIns="91440" bIns="45720" anchor="t" anchorCtr="0"/>
          <a:lstStyle/>
          <a:p>
            <a:pPr algn="just" eaLnBrk="1" hangingPunct="1">
              <a:buFont typeface="Courier New" panose="02070309020205020404" pitchFamily="49" charset="0"/>
              <a:buChar char="o"/>
            </a:pPr>
            <a:r>
              <a:rPr lang="en-US" altLang="en-US" dirty="0">
                <a:latin typeface="Times New Roman Regular" panose="02020603050405020304" charset="0"/>
                <a:cs typeface="Times New Roman Regular" panose="02020603050405020304" charset="0"/>
              </a:rPr>
              <a:t>The main goal of the proposed system is to predict the performance of the car to improve certain behaviours of the vehicle. This can significantly help to improve the system's fuel consumption and increase efficiency.</a:t>
            </a:r>
          </a:p>
          <a:p>
            <a:pPr algn="just" eaLnBrk="1" hangingPunct="1">
              <a:buFont typeface="Courier New" panose="02070309020205020404" pitchFamily="49" charset="0"/>
              <a:buChar char="o"/>
            </a:pPr>
            <a:r>
              <a:rPr lang="en-US" altLang="en-US" dirty="0">
                <a:latin typeface="Times New Roman Regular" panose="02020603050405020304" charset="0"/>
                <a:cs typeface="Times New Roman Regular" panose="02020603050405020304" charset="0"/>
              </a:rPr>
              <a:t>This model is developed using Machine learning algorithm such as Random Forest Regression / Classification and Data visualization technique using python. The model should be trained and once the model is trained , it’s ready to make predictions.</a:t>
            </a:r>
          </a:p>
          <a:p>
            <a:pPr algn="just" eaLnBrk="1" hangingPunct="1">
              <a:buFont typeface="Courier New" panose="02070309020205020404" pitchFamily="49" charset="0"/>
              <a:buChar char="o"/>
            </a:pPr>
            <a:r>
              <a:rPr lang="en-US" altLang="en-US" dirty="0">
                <a:latin typeface="Times New Roman Regular" panose="02020603050405020304" charset="0"/>
                <a:cs typeface="Times New Roman Regular" panose="02020603050405020304" charset="0"/>
              </a:rPr>
              <a:t>In this new performance objectives like mileage, dependability, flexibility and cost can be grouped together to play a vital role in the prediction engine and engine management system.</a:t>
            </a:r>
          </a:p>
        </p:txBody>
      </p:sp>
      <p:sp>
        <p:nvSpPr>
          <p:cNvPr id="11268" name="Slide Number Placeholder 3"/>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200" dirty="0">
                <a:solidFill>
                  <a:srgbClr val="898989"/>
                </a:solidFill>
              </a:rPr>
              <a:pPr marL="0" indent="0" algn="r" eaLnBrk="1" hangingPunct="1">
                <a:lnSpc>
                  <a:spcPct val="100000"/>
                </a:lnSpc>
                <a:spcBef>
                  <a:spcPct val="0"/>
                </a:spcBef>
                <a:buFontTx/>
                <a:buNone/>
              </a:pPr>
              <a:t>9</a:t>
            </a:fld>
            <a:endParaRPr lang="en-US" altLang="en-US" sz="1200" dirty="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1252</Words>
  <Application>Microsoft Office PowerPoint</Application>
  <PresentationFormat>Custom</PresentationFormat>
  <Paragraphs>162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      OUTLINE OF THE PRESENTATION</vt:lpstr>
      <vt:lpstr>Objective</vt:lpstr>
      <vt:lpstr>Abstract</vt:lpstr>
      <vt:lpstr>Existing System</vt:lpstr>
      <vt:lpstr>Disadvantages</vt:lpstr>
      <vt:lpstr>Literature Survey</vt:lpstr>
      <vt:lpstr>Performance of Motor Vehicle based on Driving and Vehicle Data using Machine Learning :                                                                                                                                         -  Punith Kumar Nagaraje Gowda  : 2019</vt:lpstr>
      <vt:lpstr>Proposed system</vt:lpstr>
      <vt:lpstr>Advantages</vt:lpstr>
      <vt:lpstr>                       Flow Diagram </vt:lpstr>
      <vt:lpstr>                  Technical Architecture</vt:lpstr>
      <vt:lpstr>Software Requirements</vt:lpstr>
      <vt:lpstr>Hardware Requirements</vt:lpstr>
      <vt:lpstr>List of Modules</vt:lpstr>
      <vt:lpstr>                  Task to be performed  </vt:lpstr>
      <vt:lpstr>Slide 17</vt:lpstr>
      <vt:lpstr>                   CONCLUSION</vt:lpstr>
      <vt:lpstr>Slide 19</vt:lpstr>
      <vt:lpstr>Slide 20</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muthupriya199508@gmail.com</dc:creator>
  <cp:lastModifiedBy>Gowthamraj</cp:lastModifiedBy>
  <cp:revision>118</cp:revision>
  <dcterms:created xsi:type="dcterms:W3CDTF">2022-12-20T03:08:51Z</dcterms:created>
  <dcterms:modified xsi:type="dcterms:W3CDTF">2023-03-02T12:16:52Z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1033-4.7.0.7770</vt:lpwstr>
  </property>
  <property fmtid="{D5CDD505-2E9C-101B-9397-08002B2CF9AE}" pid="3" name="ICV">
    <vt:lpwstr>2D46834CF939448B916B596C19CCB3CD</vt:lpwstr>
  </property>
</Properties>
</file>