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2"/>
  </p:notesMasterIdLst>
  <p:sldIdLst>
    <p:sldId id="267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2" autoAdjust="0"/>
    <p:restoredTop sz="94731" autoAdjust="0"/>
  </p:normalViewPr>
  <p:slideViewPr>
    <p:cSldViewPr snapToGrid="0">
      <p:cViewPr varScale="1">
        <p:scale>
          <a:sx n="74" d="100"/>
          <a:sy n="74" d="100"/>
        </p:scale>
        <p:origin x="34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59163-DC96-4E62-90D7-E2C0D0D10C6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9345B-E59E-4BE0-B927-01766BAA8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89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1D507CA-C478-4D4C-AB64-6930EA6A357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1497605-A91C-4F36-87A7-4EB60119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5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7CA-C478-4D4C-AB64-6930EA6A357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605-A91C-4F36-87A7-4EB60119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9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7CA-C478-4D4C-AB64-6930EA6A357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605-A91C-4F36-87A7-4EB60119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41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7CA-C478-4D4C-AB64-6930EA6A357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605-A91C-4F36-87A7-4EB60119937A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0386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7CA-C478-4D4C-AB64-6930EA6A357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605-A91C-4F36-87A7-4EB60119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758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7CA-C478-4D4C-AB64-6930EA6A357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605-A91C-4F36-87A7-4EB60119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05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7CA-C478-4D4C-AB64-6930EA6A357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605-A91C-4F36-87A7-4EB60119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326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7CA-C478-4D4C-AB64-6930EA6A357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605-A91C-4F36-87A7-4EB60119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051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7CA-C478-4D4C-AB64-6930EA6A357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605-A91C-4F36-87A7-4EB60119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47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35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7CA-C478-4D4C-AB64-6930EA6A357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605-A91C-4F36-87A7-4EB60119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3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7CA-C478-4D4C-AB64-6930EA6A357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605-A91C-4F36-87A7-4EB60119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71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7CA-C478-4D4C-AB64-6930EA6A357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605-A91C-4F36-87A7-4EB60119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4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7CA-C478-4D4C-AB64-6930EA6A357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605-A91C-4F36-87A7-4EB60119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0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7CA-C478-4D4C-AB64-6930EA6A357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605-A91C-4F36-87A7-4EB60119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2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7CA-C478-4D4C-AB64-6930EA6A357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605-A91C-4F36-87A7-4EB60119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7CA-C478-4D4C-AB64-6930EA6A357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605-A91C-4F36-87A7-4EB60119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9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7CA-C478-4D4C-AB64-6930EA6A357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7605-A91C-4F36-87A7-4EB60119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52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507CA-C478-4D4C-AB64-6930EA6A357E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97605-A91C-4F36-87A7-4EB601199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612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064FA5-7CCC-41B8-8799-C91A98D81256}"/>
              </a:ext>
            </a:extLst>
          </p:cNvPr>
          <p:cNvSpPr txBox="1"/>
          <p:nvPr/>
        </p:nvSpPr>
        <p:spPr>
          <a:xfrm>
            <a:off x="2184849" y="1319000"/>
            <a:ext cx="8634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KEYLOGGER</a:t>
            </a:r>
            <a:endParaRPr lang="en-IN" sz="9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E15C4-2DD1-4A75-A5F8-49E9DE30E67F}"/>
              </a:ext>
            </a:extLst>
          </p:cNvPr>
          <p:cNvSpPr txBox="1"/>
          <p:nvPr/>
        </p:nvSpPr>
        <p:spPr>
          <a:xfrm>
            <a:off x="4919957" y="2848748"/>
            <a:ext cx="125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APSSDC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58802-9D26-4F72-9673-4EF2BE4DEB55}"/>
              </a:ext>
            </a:extLst>
          </p:cNvPr>
          <p:cNvSpPr/>
          <p:nvPr/>
        </p:nvSpPr>
        <p:spPr>
          <a:xfrm>
            <a:off x="1464658" y="2967335"/>
            <a:ext cx="8383349" cy="17826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BHEESETTI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MOHAN</a:t>
            </a:r>
          </a:p>
        </p:txBody>
      </p:sp>
    </p:spTree>
    <p:extLst>
      <p:ext uri="{BB962C8B-B14F-4D97-AF65-F5344CB8AC3E}">
        <p14:creationId xmlns:p14="http://schemas.microsoft.com/office/powerpoint/2010/main" val="348202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07FDE2-6E09-46D6-A4FA-85243AABC3CE}"/>
              </a:ext>
            </a:extLst>
          </p:cNvPr>
          <p:cNvSpPr txBox="1"/>
          <p:nvPr/>
        </p:nvSpPr>
        <p:spPr>
          <a:xfrm>
            <a:off x="3095625" y="2076450"/>
            <a:ext cx="56483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</a:t>
            </a:r>
            <a:r>
              <a:rPr lang="en-IN" sz="2400" dirty="0"/>
              <a:t>Mohan9581-prog</a:t>
            </a:r>
            <a:r>
              <a:rPr lang="en-IN" dirty="0"/>
              <a:t>/APSSDC-INTERNSHIP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46FEEF-D67B-4DDF-99E4-095D4F714E92}"/>
              </a:ext>
            </a:extLst>
          </p:cNvPr>
          <p:cNvSpPr/>
          <p:nvPr/>
        </p:nvSpPr>
        <p:spPr>
          <a:xfrm>
            <a:off x="3223076" y="4689991"/>
            <a:ext cx="52160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95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070C"/>
          </a:solidFill>
        </p:spPr>
        <p:txBody>
          <a:bodyPr/>
          <a:lstStyle/>
          <a:p>
            <a:r>
              <a:rPr lang="en-US" sz="1500"/>
              <a:t>lmokokokokokjihjijiji</a:t>
            </a: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292031" y="1433414"/>
            <a:ext cx="6179939" cy="177442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6987"/>
              </a:lnSpc>
            </a:pPr>
            <a:r>
              <a:rPr lang="en-US" sz="55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Introduction to Keyloggers</a:t>
            </a:r>
            <a:endParaRPr lang="en-US" sz="5587" dirty="0"/>
          </a:p>
        </p:txBody>
      </p:sp>
      <p:sp>
        <p:nvSpPr>
          <p:cNvPr id="6" name="Text 2"/>
          <p:cNvSpPr/>
          <p:nvPr/>
        </p:nvSpPr>
        <p:spPr>
          <a:xfrm>
            <a:off x="5292031" y="3516412"/>
            <a:ext cx="6179939" cy="131683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Keyloggers are software or hardware tools that record a user's keyboard inputs, including sensitive information like passwords and credit card numbers. Understanding how keyloggers work is crucial for protecting one's digital privacy and security.</a:t>
            </a:r>
            <a:endParaRPr lang="en-US" sz="1621" dirty="0"/>
          </a:p>
        </p:txBody>
      </p:sp>
      <p:sp>
        <p:nvSpPr>
          <p:cNvPr id="7" name="Shape 3"/>
          <p:cNvSpPr/>
          <p:nvPr/>
        </p:nvSpPr>
        <p:spPr>
          <a:xfrm flipV="1">
            <a:off x="5394854" y="5381625"/>
            <a:ext cx="276225" cy="270933"/>
          </a:xfrm>
          <a:prstGeom prst="roundRect">
            <a:avLst>
              <a:gd name="adj" fmla="val 23151155"/>
            </a:avLst>
          </a:prstGeom>
          <a:solidFill>
            <a:srgbClr val="448CF8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5395714" y="5592862"/>
            <a:ext cx="121742" cy="8126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algn="ctr">
              <a:lnSpc>
                <a:spcPts val="642"/>
              </a:lnSpc>
            </a:pPr>
            <a:r>
              <a:rPr lang="en-US" sz="642" dirty="0">
                <a:solidFill>
                  <a:srgbClr val="3C3838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MB</a:t>
            </a:r>
            <a:endParaRPr lang="en-US" sz="642" dirty="0"/>
          </a:p>
        </p:txBody>
      </p:sp>
      <p:sp>
        <p:nvSpPr>
          <p:cNvPr id="9" name="Text 5"/>
          <p:cNvSpPr/>
          <p:nvPr/>
        </p:nvSpPr>
        <p:spPr>
          <a:xfrm>
            <a:off x="5649913" y="5286905"/>
            <a:ext cx="2560638" cy="67892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2833"/>
              </a:lnSpc>
            </a:pPr>
            <a:r>
              <a:rPr lang="en-US" sz="2025" b="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by Mohan Bheesetti</a:t>
            </a:r>
            <a:endParaRPr lang="en-US" sz="20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420786" y="0"/>
            <a:ext cx="12192000" cy="6858000"/>
          </a:xfrm>
          <a:prstGeom prst="rect">
            <a:avLst/>
          </a:prstGeom>
          <a:solidFill>
            <a:srgbClr val="07070C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504" y="0"/>
            <a:ext cx="3048000" cy="68580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20031" y="1186458"/>
            <a:ext cx="5451178" cy="64293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5062"/>
              </a:lnSpc>
            </a:pPr>
            <a:r>
              <a:rPr lang="en-US" sz="405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What is a Keylogger?</a:t>
            </a:r>
            <a:endParaRPr lang="en-US" sz="4050" dirty="0"/>
          </a:p>
        </p:txBody>
      </p:sp>
      <p:sp>
        <p:nvSpPr>
          <p:cNvPr id="6" name="Shape 2"/>
          <p:cNvSpPr/>
          <p:nvPr/>
        </p:nvSpPr>
        <p:spPr>
          <a:xfrm>
            <a:off x="720031" y="2369345"/>
            <a:ext cx="462856" cy="462856"/>
          </a:xfrm>
          <a:prstGeom prst="roundRect">
            <a:avLst>
              <a:gd name="adj" fmla="val 13335"/>
            </a:avLst>
          </a:prstGeom>
          <a:solidFill>
            <a:srgbClr val="1A1A21"/>
          </a:solidFill>
        </p:spPr>
      </p:sp>
      <p:sp>
        <p:nvSpPr>
          <p:cNvPr id="7" name="Text 3"/>
          <p:cNvSpPr/>
          <p:nvPr/>
        </p:nvSpPr>
        <p:spPr>
          <a:xfrm>
            <a:off x="886122" y="2446437"/>
            <a:ext cx="130572" cy="30857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algn="ctr">
              <a:lnSpc>
                <a:spcPts val="2429"/>
              </a:lnSpc>
            </a:pPr>
            <a:r>
              <a:rPr lang="en-US" sz="2429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429" dirty="0"/>
          </a:p>
        </p:txBody>
      </p:sp>
      <p:sp>
        <p:nvSpPr>
          <p:cNvPr id="8" name="Text 4"/>
          <p:cNvSpPr/>
          <p:nvPr/>
        </p:nvSpPr>
        <p:spPr>
          <a:xfrm>
            <a:off x="1388567" y="2369345"/>
            <a:ext cx="2571750" cy="3214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2533"/>
              </a:lnSpc>
            </a:pPr>
            <a:r>
              <a:rPr lang="en-US" sz="202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Monitoring Device</a:t>
            </a:r>
            <a:endParaRPr lang="en-US" sz="2025" dirty="0"/>
          </a:p>
        </p:txBody>
      </p:sp>
      <p:sp>
        <p:nvSpPr>
          <p:cNvPr id="9" name="Text 5"/>
          <p:cNvSpPr/>
          <p:nvPr/>
        </p:nvSpPr>
        <p:spPr>
          <a:xfrm>
            <a:off x="1388567" y="2814241"/>
            <a:ext cx="3080643" cy="131683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 keylogger is a monitoring device that tracks and records every keystroke made on a computer or mobile device.</a:t>
            </a:r>
            <a:endParaRPr lang="en-US" sz="1621" dirty="0"/>
          </a:p>
        </p:txBody>
      </p:sp>
      <p:sp>
        <p:nvSpPr>
          <p:cNvPr id="10" name="Shape 6"/>
          <p:cNvSpPr/>
          <p:nvPr/>
        </p:nvSpPr>
        <p:spPr>
          <a:xfrm>
            <a:off x="4674890" y="2369345"/>
            <a:ext cx="462856" cy="462856"/>
          </a:xfrm>
          <a:prstGeom prst="roundRect">
            <a:avLst>
              <a:gd name="adj" fmla="val 13335"/>
            </a:avLst>
          </a:prstGeom>
          <a:solidFill>
            <a:srgbClr val="1A1A21"/>
          </a:solidFill>
        </p:spPr>
      </p:sp>
      <p:sp>
        <p:nvSpPr>
          <p:cNvPr id="11" name="Text 7"/>
          <p:cNvSpPr/>
          <p:nvPr/>
        </p:nvSpPr>
        <p:spPr>
          <a:xfrm>
            <a:off x="4810125" y="2446437"/>
            <a:ext cx="192286" cy="30857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algn="ctr">
              <a:lnSpc>
                <a:spcPts val="2429"/>
              </a:lnSpc>
            </a:pPr>
            <a:r>
              <a:rPr lang="en-US" sz="2429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429" dirty="0"/>
          </a:p>
        </p:txBody>
      </p:sp>
      <p:sp>
        <p:nvSpPr>
          <p:cNvPr id="12" name="Text 8"/>
          <p:cNvSpPr/>
          <p:nvPr/>
        </p:nvSpPr>
        <p:spPr>
          <a:xfrm>
            <a:off x="5343426" y="2369345"/>
            <a:ext cx="2571750" cy="3214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2533"/>
              </a:lnSpc>
            </a:pPr>
            <a:r>
              <a:rPr lang="en-US" sz="202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Capturing Data</a:t>
            </a:r>
            <a:endParaRPr lang="en-US" sz="2025" dirty="0"/>
          </a:p>
        </p:txBody>
      </p:sp>
      <p:sp>
        <p:nvSpPr>
          <p:cNvPr id="13" name="Text 9"/>
          <p:cNvSpPr/>
          <p:nvPr/>
        </p:nvSpPr>
        <p:spPr>
          <a:xfrm>
            <a:off x="5343426" y="2814241"/>
            <a:ext cx="3080643" cy="131683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Keyloggers can capture sensitive information like login credentials, financial details, and confidential messages.</a:t>
            </a:r>
            <a:endParaRPr lang="en-US" sz="1621" dirty="0"/>
          </a:p>
        </p:txBody>
      </p:sp>
      <p:sp>
        <p:nvSpPr>
          <p:cNvPr id="14" name="Shape 10"/>
          <p:cNvSpPr/>
          <p:nvPr/>
        </p:nvSpPr>
        <p:spPr>
          <a:xfrm>
            <a:off x="720031" y="4568131"/>
            <a:ext cx="462856" cy="462856"/>
          </a:xfrm>
          <a:prstGeom prst="roundRect">
            <a:avLst>
              <a:gd name="adj" fmla="val 13335"/>
            </a:avLst>
          </a:prstGeom>
          <a:solidFill>
            <a:srgbClr val="1A1A21"/>
          </a:solidFill>
        </p:spPr>
      </p:sp>
      <p:sp>
        <p:nvSpPr>
          <p:cNvPr id="15" name="Text 11"/>
          <p:cNvSpPr/>
          <p:nvPr/>
        </p:nvSpPr>
        <p:spPr>
          <a:xfrm>
            <a:off x="855762" y="4645223"/>
            <a:ext cx="191393" cy="30857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algn="ctr">
              <a:lnSpc>
                <a:spcPts val="2429"/>
              </a:lnSpc>
            </a:pPr>
            <a:r>
              <a:rPr lang="en-US" sz="2429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429" dirty="0"/>
          </a:p>
        </p:txBody>
      </p:sp>
      <p:sp>
        <p:nvSpPr>
          <p:cNvPr id="16" name="Text 12"/>
          <p:cNvSpPr/>
          <p:nvPr/>
        </p:nvSpPr>
        <p:spPr>
          <a:xfrm>
            <a:off x="1388567" y="4568131"/>
            <a:ext cx="2571750" cy="3214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2533"/>
              </a:lnSpc>
            </a:pPr>
            <a:r>
              <a:rPr lang="en-US" sz="202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Malicious Intent</a:t>
            </a:r>
            <a:endParaRPr lang="en-US" sz="2025" dirty="0"/>
          </a:p>
        </p:txBody>
      </p:sp>
      <p:sp>
        <p:nvSpPr>
          <p:cNvPr id="17" name="Text 13"/>
          <p:cNvSpPr/>
          <p:nvPr/>
        </p:nvSpPr>
        <p:spPr>
          <a:xfrm>
            <a:off x="1388567" y="5013028"/>
            <a:ext cx="7035403" cy="65841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Keyloggers are often used by cybercriminals to steal personal information for identity theft and financial fraud.</a:t>
            </a:r>
            <a:endParaRPr lang="en-US" sz="162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9588"/>
          </a:xfrm>
          <a:prstGeom prst="rect">
            <a:avLst/>
          </a:prstGeom>
          <a:solidFill>
            <a:srgbClr val="07070C"/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048000" cy="685958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749874" y="551458"/>
            <a:ext cx="5645646" cy="62666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4933"/>
              </a:lnSpc>
            </a:pPr>
            <a:r>
              <a:rPr lang="en-US" sz="3946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How Keyloggers Work</a:t>
            </a:r>
            <a:endParaRPr lang="en-US" sz="3946" dirty="0"/>
          </a:p>
        </p:txBody>
      </p:sp>
      <p:sp>
        <p:nvSpPr>
          <p:cNvPr id="6" name="Shape 2"/>
          <p:cNvSpPr/>
          <p:nvPr/>
        </p:nvSpPr>
        <p:spPr>
          <a:xfrm>
            <a:off x="4038104" y="1478856"/>
            <a:ext cx="25003" cy="4829274"/>
          </a:xfrm>
          <a:prstGeom prst="rect">
            <a:avLst/>
          </a:prstGeom>
          <a:solidFill>
            <a:srgbClr val="B380FF"/>
          </a:solidFill>
        </p:spPr>
      </p:sp>
      <p:sp>
        <p:nvSpPr>
          <p:cNvPr id="7" name="Shape 3"/>
          <p:cNvSpPr/>
          <p:nvPr/>
        </p:nvSpPr>
        <p:spPr>
          <a:xfrm>
            <a:off x="4276179" y="1917403"/>
            <a:ext cx="701873" cy="25003"/>
          </a:xfrm>
          <a:prstGeom prst="rect">
            <a:avLst/>
          </a:prstGeom>
          <a:solidFill>
            <a:srgbClr val="B380FF"/>
          </a:solidFill>
        </p:spPr>
      </p:sp>
      <p:sp>
        <p:nvSpPr>
          <p:cNvPr id="8" name="Shape 4"/>
          <p:cNvSpPr/>
          <p:nvPr/>
        </p:nvSpPr>
        <p:spPr>
          <a:xfrm>
            <a:off x="3825032" y="1704380"/>
            <a:ext cx="451148" cy="451148"/>
          </a:xfrm>
          <a:prstGeom prst="roundRect">
            <a:avLst>
              <a:gd name="adj" fmla="val 13335"/>
            </a:avLst>
          </a:prstGeom>
          <a:solidFill>
            <a:srgbClr val="1A1A21"/>
          </a:solidFill>
        </p:spPr>
      </p:sp>
      <p:sp>
        <p:nvSpPr>
          <p:cNvPr id="9" name="Text 5"/>
          <p:cNvSpPr/>
          <p:nvPr/>
        </p:nvSpPr>
        <p:spPr>
          <a:xfrm>
            <a:off x="3986957" y="1779488"/>
            <a:ext cx="127298" cy="30083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algn="ctr">
              <a:lnSpc>
                <a:spcPts val="2367"/>
              </a:lnSpc>
            </a:pPr>
            <a:r>
              <a:rPr lang="en-US" sz="236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367" dirty="0"/>
          </a:p>
        </p:txBody>
      </p:sp>
      <p:sp>
        <p:nvSpPr>
          <p:cNvPr id="10" name="Text 6"/>
          <p:cNvSpPr/>
          <p:nvPr/>
        </p:nvSpPr>
        <p:spPr>
          <a:xfrm>
            <a:off x="5153521" y="1679377"/>
            <a:ext cx="2506663" cy="31323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2467"/>
              </a:lnSpc>
            </a:pPr>
            <a:r>
              <a:rPr lang="en-US" sz="197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Installation</a:t>
            </a:r>
            <a:endParaRPr lang="en-US" sz="1975" dirty="0"/>
          </a:p>
        </p:txBody>
      </p:sp>
      <p:sp>
        <p:nvSpPr>
          <p:cNvPr id="11" name="Text 7"/>
          <p:cNvSpPr/>
          <p:nvPr/>
        </p:nvSpPr>
        <p:spPr>
          <a:xfrm>
            <a:off x="5153521" y="2112864"/>
            <a:ext cx="6336606" cy="6415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25"/>
              </a:lnSpc>
            </a:pPr>
            <a:r>
              <a:rPr lang="en-US" sz="1579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Keyloggers can be installed as software or hardware devices, often covertly without the user's knowledge.</a:t>
            </a:r>
            <a:endParaRPr lang="en-US" sz="1579" dirty="0"/>
          </a:p>
        </p:txBody>
      </p:sp>
      <p:sp>
        <p:nvSpPr>
          <p:cNvPr id="12" name="Shape 8"/>
          <p:cNvSpPr/>
          <p:nvPr/>
        </p:nvSpPr>
        <p:spPr>
          <a:xfrm>
            <a:off x="4276179" y="3594001"/>
            <a:ext cx="701873" cy="25003"/>
          </a:xfrm>
          <a:prstGeom prst="rect">
            <a:avLst/>
          </a:prstGeom>
          <a:solidFill>
            <a:srgbClr val="B380FF"/>
          </a:solidFill>
        </p:spPr>
      </p:sp>
      <p:sp>
        <p:nvSpPr>
          <p:cNvPr id="13" name="Shape 9"/>
          <p:cNvSpPr/>
          <p:nvPr/>
        </p:nvSpPr>
        <p:spPr>
          <a:xfrm>
            <a:off x="3825032" y="3380979"/>
            <a:ext cx="451148" cy="451148"/>
          </a:xfrm>
          <a:prstGeom prst="roundRect">
            <a:avLst>
              <a:gd name="adj" fmla="val 13335"/>
            </a:avLst>
          </a:prstGeom>
          <a:solidFill>
            <a:srgbClr val="1A1A21"/>
          </a:solidFill>
        </p:spPr>
      </p:sp>
      <p:sp>
        <p:nvSpPr>
          <p:cNvPr id="14" name="Text 10"/>
          <p:cNvSpPr/>
          <p:nvPr/>
        </p:nvSpPr>
        <p:spPr>
          <a:xfrm>
            <a:off x="3956894" y="3456087"/>
            <a:ext cx="187424" cy="30083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algn="ctr">
              <a:lnSpc>
                <a:spcPts val="2367"/>
              </a:lnSpc>
            </a:pPr>
            <a:r>
              <a:rPr lang="en-US" sz="236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367" dirty="0"/>
          </a:p>
        </p:txBody>
      </p:sp>
      <p:sp>
        <p:nvSpPr>
          <p:cNvPr id="15" name="Text 11"/>
          <p:cNvSpPr/>
          <p:nvPr/>
        </p:nvSpPr>
        <p:spPr>
          <a:xfrm>
            <a:off x="5153521" y="3355975"/>
            <a:ext cx="2506663" cy="31323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2467"/>
              </a:lnSpc>
            </a:pPr>
            <a:r>
              <a:rPr lang="en-US" sz="197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Data Capture</a:t>
            </a:r>
            <a:endParaRPr lang="en-US" sz="1975" dirty="0"/>
          </a:p>
        </p:txBody>
      </p:sp>
      <p:sp>
        <p:nvSpPr>
          <p:cNvPr id="16" name="Text 12"/>
          <p:cNvSpPr/>
          <p:nvPr/>
        </p:nvSpPr>
        <p:spPr>
          <a:xfrm>
            <a:off x="5153521" y="3789462"/>
            <a:ext cx="6336606" cy="6415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25"/>
              </a:lnSpc>
            </a:pPr>
            <a:r>
              <a:rPr lang="en-US" sz="1579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keylogger records every keystroke, including passwords, credit card numbers, and other sensitive information.</a:t>
            </a:r>
            <a:endParaRPr lang="en-US" sz="1579" dirty="0"/>
          </a:p>
        </p:txBody>
      </p:sp>
      <p:sp>
        <p:nvSpPr>
          <p:cNvPr id="17" name="Shape 13"/>
          <p:cNvSpPr/>
          <p:nvPr/>
        </p:nvSpPr>
        <p:spPr>
          <a:xfrm>
            <a:off x="4276179" y="5270599"/>
            <a:ext cx="701873" cy="25003"/>
          </a:xfrm>
          <a:prstGeom prst="rect">
            <a:avLst/>
          </a:prstGeom>
          <a:solidFill>
            <a:srgbClr val="B380FF"/>
          </a:solidFill>
        </p:spPr>
      </p:sp>
      <p:sp>
        <p:nvSpPr>
          <p:cNvPr id="18" name="Shape 14"/>
          <p:cNvSpPr/>
          <p:nvPr/>
        </p:nvSpPr>
        <p:spPr>
          <a:xfrm>
            <a:off x="3825032" y="5057577"/>
            <a:ext cx="451148" cy="451148"/>
          </a:xfrm>
          <a:prstGeom prst="roundRect">
            <a:avLst>
              <a:gd name="adj" fmla="val 13335"/>
            </a:avLst>
          </a:prstGeom>
          <a:solidFill>
            <a:srgbClr val="1A1A21"/>
          </a:solidFill>
        </p:spPr>
      </p:sp>
      <p:sp>
        <p:nvSpPr>
          <p:cNvPr id="19" name="Text 15"/>
          <p:cNvSpPr/>
          <p:nvPr/>
        </p:nvSpPr>
        <p:spPr>
          <a:xfrm>
            <a:off x="3957290" y="5132685"/>
            <a:ext cx="186532" cy="30083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algn="ctr">
              <a:lnSpc>
                <a:spcPts val="2367"/>
              </a:lnSpc>
            </a:pPr>
            <a:r>
              <a:rPr lang="en-US" sz="236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367" dirty="0"/>
          </a:p>
        </p:txBody>
      </p:sp>
      <p:sp>
        <p:nvSpPr>
          <p:cNvPr id="20" name="Text 16"/>
          <p:cNvSpPr/>
          <p:nvPr/>
        </p:nvSpPr>
        <p:spPr>
          <a:xfrm>
            <a:off x="5153521" y="5032574"/>
            <a:ext cx="2506663" cy="31323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2467"/>
              </a:lnSpc>
            </a:pPr>
            <a:r>
              <a:rPr lang="en-US" sz="197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Data Transmission</a:t>
            </a:r>
            <a:endParaRPr lang="en-US" sz="1975" dirty="0"/>
          </a:p>
        </p:txBody>
      </p:sp>
      <p:sp>
        <p:nvSpPr>
          <p:cNvPr id="21" name="Text 17"/>
          <p:cNvSpPr/>
          <p:nvPr/>
        </p:nvSpPr>
        <p:spPr>
          <a:xfrm>
            <a:off x="5153521" y="5466060"/>
            <a:ext cx="6336606" cy="6415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25"/>
              </a:lnSpc>
            </a:pPr>
            <a:r>
              <a:rPr lang="en-US" sz="1579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recorded data is then transmitted to the keylogger's operator, usually through the internet or a physical connection.</a:t>
            </a:r>
            <a:endParaRPr lang="en-US" sz="157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070C"/>
          </a:solidFill>
        </p:spPr>
      </p:sp>
      <p:sp>
        <p:nvSpPr>
          <p:cNvPr id="4" name="Text 1"/>
          <p:cNvSpPr/>
          <p:nvPr/>
        </p:nvSpPr>
        <p:spPr>
          <a:xfrm>
            <a:off x="720031" y="1835844"/>
            <a:ext cx="5261372" cy="64293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5062"/>
              </a:lnSpc>
            </a:pPr>
            <a:r>
              <a:rPr lang="en-US" sz="405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Types of Keyloggers</a:t>
            </a:r>
            <a:endParaRPr lang="en-US" sz="4050" dirty="0"/>
          </a:p>
        </p:txBody>
      </p:sp>
      <p:sp>
        <p:nvSpPr>
          <p:cNvPr id="5" name="Text 2"/>
          <p:cNvSpPr/>
          <p:nvPr/>
        </p:nvSpPr>
        <p:spPr>
          <a:xfrm>
            <a:off x="720031" y="2993033"/>
            <a:ext cx="2735064" cy="3214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2533"/>
              </a:lnSpc>
            </a:pPr>
            <a:r>
              <a:rPr lang="en-US" sz="202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Software Keyloggers</a:t>
            </a:r>
            <a:endParaRPr lang="en-US" sz="2025" dirty="0"/>
          </a:p>
        </p:txBody>
      </p:sp>
      <p:sp>
        <p:nvSpPr>
          <p:cNvPr id="6" name="Text 3"/>
          <p:cNvSpPr/>
          <p:nvPr/>
        </p:nvSpPr>
        <p:spPr>
          <a:xfrm>
            <a:off x="720031" y="3520182"/>
            <a:ext cx="3249018" cy="131683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These are programs installed on a computer that run in the background, recording keyboard input.</a:t>
            </a:r>
            <a:endParaRPr lang="en-US" sz="1621" dirty="0"/>
          </a:p>
        </p:txBody>
      </p:sp>
      <p:sp>
        <p:nvSpPr>
          <p:cNvPr id="7" name="Text 4"/>
          <p:cNvSpPr/>
          <p:nvPr/>
        </p:nvSpPr>
        <p:spPr>
          <a:xfrm>
            <a:off x="4477246" y="2993033"/>
            <a:ext cx="2814538" cy="3214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2533"/>
              </a:lnSpc>
            </a:pPr>
            <a:r>
              <a:rPr lang="en-US" sz="202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Hardware Keyloggers</a:t>
            </a:r>
            <a:endParaRPr lang="en-US" sz="2025" dirty="0"/>
          </a:p>
        </p:txBody>
      </p:sp>
      <p:sp>
        <p:nvSpPr>
          <p:cNvPr id="8" name="Text 5"/>
          <p:cNvSpPr/>
          <p:nvPr/>
        </p:nvSpPr>
        <p:spPr>
          <a:xfrm>
            <a:off x="4477246" y="3520182"/>
            <a:ext cx="3249018" cy="131683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These are physical devices that are connected between the keyboard and the computer, capturing data in-line.</a:t>
            </a:r>
            <a:endParaRPr lang="en-US" sz="1621" dirty="0"/>
          </a:p>
        </p:txBody>
      </p:sp>
      <p:sp>
        <p:nvSpPr>
          <p:cNvPr id="9" name="Text 6"/>
          <p:cNvSpPr/>
          <p:nvPr/>
        </p:nvSpPr>
        <p:spPr>
          <a:xfrm>
            <a:off x="8234462" y="2993033"/>
            <a:ext cx="2665115" cy="3214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2533"/>
              </a:lnSpc>
            </a:pPr>
            <a:r>
              <a:rPr lang="en-US" sz="202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Wireless Keyloggers</a:t>
            </a:r>
            <a:endParaRPr lang="en-US" sz="2025" dirty="0"/>
          </a:p>
        </p:txBody>
      </p:sp>
      <p:sp>
        <p:nvSpPr>
          <p:cNvPr id="10" name="Text 7"/>
          <p:cNvSpPr/>
          <p:nvPr/>
        </p:nvSpPr>
        <p:spPr>
          <a:xfrm>
            <a:off x="8234462" y="3520182"/>
            <a:ext cx="3249018" cy="131683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These transmit data wirelessly, making them harder to detect and remove than wired keyloggers.</a:t>
            </a:r>
            <a:endParaRPr lang="en-US" sz="162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070C"/>
          </a:solidFill>
        </p:spPr>
      </p:sp>
      <p:sp>
        <p:nvSpPr>
          <p:cNvPr id="4" name="Text 1"/>
          <p:cNvSpPr/>
          <p:nvPr/>
        </p:nvSpPr>
        <p:spPr>
          <a:xfrm>
            <a:off x="720031" y="955080"/>
            <a:ext cx="7957046" cy="64293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5062"/>
              </a:lnSpc>
            </a:pPr>
            <a:r>
              <a:rPr lang="en-US" sz="405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Legitimate Uses of Keyloggers</a:t>
            </a:r>
            <a:endParaRPr lang="en-US" sz="4050" dirty="0"/>
          </a:p>
        </p:txBody>
      </p:sp>
      <p:sp>
        <p:nvSpPr>
          <p:cNvPr id="5" name="Shape 2"/>
          <p:cNvSpPr/>
          <p:nvPr/>
        </p:nvSpPr>
        <p:spPr>
          <a:xfrm>
            <a:off x="720031" y="2009478"/>
            <a:ext cx="5273179" cy="1843881"/>
          </a:xfrm>
          <a:prstGeom prst="roundRect">
            <a:avLst>
              <a:gd name="adj" fmla="val 3347"/>
            </a:avLst>
          </a:prstGeom>
          <a:solidFill>
            <a:srgbClr val="1A1A21"/>
          </a:solidFill>
        </p:spPr>
      </p:sp>
      <p:sp>
        <p:nvSpPr>
          <p:cNvPr id="6" name="Text 3"/>
          <p:cNvSpPr/>
          <p:nvPr/>
        </p:nvSpPr>
        <p:spPr>
          <a:xfrm>
            <a:off x="925711" y="2215158"/>
            <a:ext cx="2611140" cy="3214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2533"/>
              </a:lnSpc>
            </a:pPr>
            <a:r>
              <a:rPr lang="en-US" sz="202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Parental Monitoring</a:t>
            </a:r>
            <a:endParaRPr lang="en-US" sz="2025" dirty="0"/>
          </a:p>
        </p:txBody>
      </p:sp>
      <p:sp>
        <p:nvSpPr>
          <p:cNvPr id="7" name="Text 4"/>
          <p:cNvSpPr/>
          <p:nvPr/>
        </p:nvSpPr>
        <p:spPr>
          <a:xfrm>
            <a:off x="925711" y="2660055"/>
            <a:ext cx="4861818" cy="98762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Keyloggers can be used by parents to monitor their children's online activities and protect them from digital threats.</a:t>
            </a:r>
            <a:endParaRPr lang="en-US" sz="1621" dirty="0"/>
          </a:p>
        </p:txBody>
      </p:sp>
      <p:sp>
        <p:nvSpPr>
          <p:cNvPr id="8" name="Shape 5"/>
          <p:cNvSpPr/>
          <p:nvPr/>
        </p:nvSpPr>
        <p:spPr>
          <a:xfrm>
            <a:off x="6198891" y="2009478"/>
            <a:ext cx="5273179" cy="1843881"/>
          </a:xfrm>
          <a:prstGeom prst="roundRect">
            <a:avLst>
              <a:gd name="adj" fmla="val 3347"/>
            </a:avLst>
          </a:prstGeom>
          <a:solidFill>
            <a:srgbClr val="1A1A21"/>
          </a:solidFill>
        </p:spPr>
      </p:sp>
      <p:sp>
        <p:nvSpPr>
          <p:cNvPr id="9" name="Text 6"/>
          <p:cNvSpPr/>
          <p:nvPr/>
        </p:nvSpPr>
        <p:spPr>
          <a:xfrm>
            <a:off x="6404570" y="2215158"/>
            <a:ext cx="2818706" cy="3214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2533"/>
              </a:lnSpc>
            </a:pPr>
            <a:r>
              <a:rPr lang="en-US" sz="202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Employee Monitoring</a:t>
            </a:r>
            <a:endParaRPr lang="en-US" sz="2025" dirty="0"/>
          </a:p>
        </p:txBody>
      </p:sp>
      <p:sp>
        <p:nvSpPr>
          <p:cNvPr id="10" name="Text 7"/>
          <p:cNvSpPr/>
          <p:nvPr/>
        </p:nvSpPr>
        <p:spPr>
          <a:xfrm>
            <a:off x="6404570" y="2660055"/>
            <a:ext cx="4861818" cy="98762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Employers may use keyloggers to ensure productivity and prevent misuse of company resources.</a:t>
            </a:r>
            <a:endParaRPr lang="en-US" sz="1621" dirty="0"/>
          </a:p>
        </p:txBody>
      </p:sp>
      <p:sp>
        <p:nvSpPr>
          <p:cNvPr id="11" name="Shape 8"/>
          <p:cNvSpPr/>
          <p:nvPr/>
        </p:nvSpPr>
        <p:spPr>
          <a:xfrm>
            <a:off x="720031" y="4059040"/>
            <a:ext cx="5273179" cy="1843881"/>
          </a:xfrm>
          <a:prstGeom prst="roundRect">
            <a:avLst>
              <a:gd name="adj" fmla="val 3347"/>
            </a:avLst>
          </a:prstGeom>
          <a:solidFill>
            <a:srgbClr val="1A1A21"/>
          </a:solidFill>
        </p:spPr>
      </p:sp>
      <p:sp>
        <p:nvSpPr>
          <p:cNvPr id="12" name="Text 9"/>
          <p:cNvSpPr/>
          <p:nvPr/>
        </p:nvSpPr>
        <p:spPr>
          <a:xfrm>
            <a:off x="925711" y="4264720"/>
            <a:ext cx="3056037" cy="3214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2533"/>
              </a:lnSpc>
            </a:pPr>
            <a:r>
              <a:rPr lang="en-US" sz="202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Forensic Investigations</a:t>
            </a:r>
            <a:endParaRPr lang="en-US" sz="2025" dirty="0"/>
          </a:p>
        </p:txBody>
      </p:sp>
      <p:sp>
        <p:nvSpPr>
          <p:cNvPr id="13" name="Text 10"/>
          <p:cNvSpPr/>
          <p:nvPr/>
        </p:nvSpPr>
        <p:spPr>
          <a:xfrm>
            <a:off x="925711" y="4709617"/>
            <a:ext cx="4861818" cy="98762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Law enforcement and digital forensics experts may use keyloggers to gather evidence in criminal cases.</a:t>
            </a:r>
            <a:endParaRPr lang="en-US" sz="1621" dirty="0"/>
          </a:p>
        </p:txBody>
      </p:sp>
      <p:sp>
        <p:nvSpPr>
          <p:cNvPr id="14" name="Shape 11"/>
          <p:cNvSpPr/>
          <p:nvPr/>
        </p:nvSpPr>
        <p:spPr>
          <a:xfrm>
            <a:off x="6198891" y="4059040"/>
            <a:ext cx="5273179" cy="1843881"/>
          </a:xfrm>
          <a:prstGeom prst="roundRect">
            <a:avLst>
              <a:gd name="adj" fmla="val 3347"/>
            </a:avLst>
          </a:prstGeom>
          <a:solidFill>
            <a:srgbClr val="1A1A21"/>
          </a:solidFill>
        </p:spPr>
      </p:sp>
      <p:sp>
        <p:nvSpPr>
          <p:cNvPr id="15" name="Text 12"/>
          <p:cNvSpPr/>
          <p:nvPr/>
        </p:nvSpPr>
        <p:spPr>
          <a:xfrm>
            <a:off x="6404570" y="4264720"/>
            <a:ext cx="2571750" cy="3214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2533"/>
              </a:lnSpc>
            </a:pPr>
            <a:r>
              <a:rPr lang="en-US" sz="202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Personal Security</a:t>
            </a:r>
            <a:endParaRPr lang="en-US" sz="2025" dirty="0"/>
          </a:p>
        </p:txBody>
      </p:sp>
      <p:sp>
        <p:nvSpPr>
          <p:cNvPr id="16" name="Text 13"/>
          <p:cNvSpPr/>
          <p:nvPr/>
        </p:nvSpPr>
        <p:spPr>
          <a:xfrm>
            <a:off x="6404570" y="4709617"/>
            <a:ext cx="4861818" cy="98762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Individuals may use keyloggers to protect their own devices from unauthorized access and information theft.</a:t>
            </a:r>
            <a:endParaRPr lang="en-US" sz="162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070C"/>
          </a:solidFill>
        </p:spPr>
      </p:sp>
      <p:sp>
        <p:nvSpPr>
          <p:cNvPr id="4" name="Text 1"/>
          <p:cNvSpPr/>
          <p:nvPr/>
        </p:nvSpPr>
        <p:spPr>
          <a:xfrm>
            <a:off x="720031" y="1496319"/>
            <a:ext cx="8532614" cy="64293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5062"/>
              </a:lnSpc>
            </a:pPr>
            <a:r>
              <a:rPr lang="en-US" sz="405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Risks and Dangers of Keyloggers</a:t>
            </a:r>
            <a:endParaRPr lang="en-US" sz="40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31" y="2550716"/>
            <a:ext cx="514350" cy="5143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20031" y="3270746"/>
            <a:ext cx="2456557" cy="3214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2533"/>
              </a:lnSpc>
            </a:pPr>
            <a:r>
              <a:rPr lang="en-US" sz="202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Privacy Invasion</a:t>
            </a:r>
            <a:endParaRPr lang="en-US" sz="2025" dirty="0"/>
          </a:p>
        </p:txBody>
      </p:sp>
      <p:sp>
        <p:nvSpPr>
          <p:cNvPr id="7" name="Text 3"/>
          <p:cNvSpPr/>
          <p:nvPr/>
        </p:nvSpPr>
        <p:spPr>
          <a:xfrm>
            <a:off x="720031" y="3715644"/>
            <a:ext cx="2456557" cy="164603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Keyloggers can compromise the privacy and security of users by stealing sensitive information.</a:t>
            </a:r>
            <a:endParaRPr lang="en-US" sz="1621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158" y="2550716"/>
            <a:ext cx="514350" cy="5143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485157" y="3270746"/>
            <a:ext cx="2456557" cy="3214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2533"/>
              </a:lnSpc>
            </a:pPr>
            <a:r>
              <a:rPr lang="en-US" sz="202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Identity Theft</a:t>
            </a:r>
            <a:endParaRPr lang="en-US" sz="2025" dirty="0"/>
          </a:p>
        </p:txBody>
      </p:sp>
      <p:sp>
        <p:nvSpPr>
          <p:cNvPr id="10" name="Text 5"/>
          <p:cNvSpPr/>
          <p:nvPr/>
        </p:nvSpPr>
        <p:spPr>
          <a:xfrm>
            <a:off x="3485157" y="3715643"/>
            <a:ext cx="2456557" cy="131683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Keyloggers can enable cybercriminals to steal identities and commit financial fraud.</a:t>
            </a:r>
            <a:endParaRPr lang="en-US" sz="1621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285" y="2550716"/>
            <a:ext cx="514350" cy="51435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250285" y="3270746"/>
            <a:ext cx="2456557" cy="3214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2533"/>
              </a:lnSpc>
            </a:pPr>
            <a:r>
              <a:rPr lang="en-US" sz="202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Malware Infection</a:t>
            </a:r>
            <a:endParaRPr lang="en-US" sz="2025" dirty="0"/>
          </a:p>
        </p:txBody>
      </p:sp>
      <p:sp>
        <p:nvSpPr>
          <p:cNvPr id="13" name="Text 7"/>
          <p:cNvSpPr/>
          <p:nvPr/>
        </p:nvSpPr>
        <p:spPr>
          <a:xfrm>
            <a:off x="6250285" y="3715643"/>
            <a:ext cx="2456557" cy="131683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Keyloggers are often distributed as part of malware, putting devices and networks at risk.</a:t>
            </a:r>
            <a:endParaRPr lang="en-US" sz="1621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5413" y="2550716"/>
            <a:ext cx="514350" cy="51435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9015412" y="3270746"/>
            <a:ext cx="2456557" cy="642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33"/>
              </a:lnSpc>
            </a:pPr>
            <a:r>
              <a:rPr lang="en-US" sz="202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Unauthorized Access</a:t>
            </a:r>
            <a:endParaRPr lang="en-US" sz="2025" dirty="0"/>
          </a:p>
        </p:txBody>
      </p:sp>
      <p:sp>
        <p:nvSpPr>
          <p:cNvPr id="16" name="Text 9"/>
          <p:cNvSpPr/>
          <p:nvPr/>
        </p:nvSpPr>
        <p:spPr>
          <a:xfrm>
            <a:off x="9015412" y="4037112"/>
            <a:ext cx="2456557" cy="131683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Keyloggers can allow attackers to gain remote access to devices and systems.</a:t>
            </a:r>
            <a:endParaRPr lang="en-US" sz="162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070C"/>
          </a:solidFill>
        </p:spPr>
      </p:sp>
      <p:sp>
        <p:nvSpPr>
          <p:cNvPr id="4" name="Text 1"/>
          <p:cNvSpPr/>
          <p:nvPr/>
        </p:nvSpPr>
        <p:spPr>
          <a:xfrm>
            <a:off x="720031" y="1027014"/>
            <a:ext cx="8031163" cy="64293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5062"/>
              </a:lnSpc>
            </a:pPr>
            <a:r>
              <a:rPr lang="en-US" sz="405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Protecting Against Keyloggers</a:t>
            </a:r>
            <a:endParaRPr lang="en-US" sz="40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31" y="2081411"/>
            <a:ext cx="2687935" cy="8229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25711" y="3212902"/>
            <a:ext cx="2276574" cy="642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33"/>
              </a:lnSpc>
            </a:pPr>
            <a:r>
              <a:rPr lang="en-US" sz="202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Use Anti-Malware</a:t>
            </a:r>
            <a:endParaRPr lang="en-US" sz="2025" dirty="0"/>
          </a:p>
        </p:txBody>
      </p:sp>
      <p:sp>
        <p:nvSpPr>
          <p:cNvPr id="7" name="Text 3"/>
          <p:cNvSpPr/>
          <p:nvPr/>
        </p:nvSpPr>
        <p:spPr>
          <a:xfrm>
            <a:off x="925711" y="3979267"/>
            <a:ext cx="2276574" cy="131683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Install reliable antivirus and anti-spyware software to detect and remove keyloggers.</a:t>
            </a:r>
            <a:endParaRPr lang="en-US" sz="1621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966" y="2081411"/>
            <a:ext cx="2688034" cy="82292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613646" y="3212902"/>
            <a:ext cx="2276673" cy="3214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2533"/>
              </a:lnSpc>
            </a:pPr>
            <a:r>
              <a:rPr lang="en-US" sz="202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Update Regularly</a:t>
            </a:r>
            <a:endParaRPr lang="en-US" sz="2025" dirty="0"/>
          </a:p>
        </p:txBody>
      </p:sp>
      <p:sp>
        <p:nvSpPr>
          <p:cNvPr id="10" name="Text 5"/>
          <p:cNvSpPr/>
          <p:nvPr/>
        </p:nvSpPr>
        <p:spPr>
          <a:xfrm>
            <a:off x="3613646" y="3657799"/>
            <a:ext cx="2276673" cy="164603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Keep all software, including the operating system, up-to-date to address security vulnerabilities.</a:t>
            </a:r>
            <a:endParaRPr lang="en-US" sz="1621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081411"/>
            <a:ext cx="2687935" cy="82292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301681" y="3212902"/>
            <a:ext cx="2276574" cy="642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33"/>
              </a:lnSpc>
            </a:pPr>
            <a:r>
              <a:rPr lang="en-US" sz="202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Avoid Public Computers</a:t>
            </a:r>
            <a:endParaRPr lang="en-US" sz="2025" dirty="0"/>
          </a:p>
        </p:txBody>
      </p:sp>
      <p:sp>
        <p:nvSpPr>
          <p:cNvPr id="13" name="Text 7"/>
          <p:cNvSpPr/>
          <p:nvPr/>
        </p:nvSpPr>
        <p:spPr>
          <a:xfrm>
            <a:off x="6301681" y="3979268"/>
            <a:ext cx="2276574" cy="164603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Refrain from entering sensitive information on shared or public devices that may be compromised.</a:t>
            </a:r>
            <a:endParaRPr lang="en-US" sz="1621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3936" y="2081411"/>
            <a:ext cx="2688034" cy="82292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8989616" y="3212902"/>
            <a:ext cx="2276673" cy="642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33"/>
              </a:lnSpc>
            </a:pPr>
            <a:r>
              <a:rPr lang="en-US" sz="2025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Physical Inspection</a:t>
            </a:r>
            <a:endParaRPr lang="en-US" sz="2025" dirty="0"/>
          </a:p>
        </p:txBody>
      </p:sp>
      <p:sp>
        <p:nvSpPr>
          <p:cNvPr id="16" name="Text 9"/>
          <p:cNvSpPr/>
          <p:nvPr/>
        </p:nvSpPr>
        <p:spPr>
          <a:xfrm>
            <a:off x="8989616" y="3979267"/>
            <a:ext cx="2276673" cy="131683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Regularly inspect your devices for any physical hardware that may be a keylogger.</a:t>
            </a:r>
            <a:endParaRPr lang="en-US" sz="162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9191"/>
          </a:xfrm>
          <a:prstGeom prst="rect">
            <a:avLst/>
          </a:prstGeom>
          <a:solidFill>
            <a:srgbClr val="07070C"/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3048000" cy="68591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14078" y="561082"/>
            <a:ext cx="7715845" cy="127515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5021"/>
              </a:lnSpc>
            </a:pPr>
            <a:r>
              <a:rPr lang="en-US" sz="401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Conclusion and Recommendations</a:t>
            </a:r>
            <a:endParaRPr lang="en-US" sz="4017" dirty="0"/>
          </a:p>
        </p:txBody>
      </p:sp>
      <p:sp>
        <p:nvSpPr>
          <p:cNvPr id="6" name="Shape 2"/>
          <p:cNvSpPr/>
          <p:nvPr/>
        </p:nvSpPr>
        <p:spPr>
          <a:xfrm>
            <a:off x="714078" y="2371725"/>
            <a:ext cx="459085" cy="459085"/>
          </a:xfrm>
          <a:prstGeom prst="roundRect">
            <a:avLst>
              <a:gd name="adj" fmla="val 13333"/>
            </a:avLst>
          </a:prstGeom>
          <a:solidFill>
            <a:srgbClr val="1A1A21"/>
          </a:solidFill>
        </p:spPr>
      </p:sp>
      <p:sp>
        <p:nvSpPr>
          <p:cNvPr id="7" name="Text 3"/>
          <p:cNvSpPr/>
          <p:nvPr/>
        </p:nvSpPr>
        <p:spPr>
          <a:xfrm>
            <a:off x="878880" y="2448223"/>
            <a:ext cx="129481" cy="3060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algn="ctr">
              <a:lnSpc>
                <a:spcPts val="2408"/>
              </a:lnSpc>
            </a:pPr>
            <a:r>
              <a:rPr lang="en-US" sz="2408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408" dirty="0"/>
          </a:p>
        </p:txBody>
      </p:sp>
      <p:sp>
        <p:nvSpPr>
          <p:cNvPr id="8" name="Text 4"/>
          <p:cNvSpPr/>
          <p:nvPr/>
        </p:nvSpPr>
        <p:spPr>
          <a:xfrm>
            <a:off x="1377156" y="2371725"/>
            <a:ext cx="2550418" cy="3187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2508"/>
              </a:lnSpc>
            </a:pPr>
            <a:r>
              <a:rPr lang="en-US" sz="2008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Awareness is Key</a:t>
            </a:r>
            <a:endParaRPr lang="en-US" sz="2008" dirty="0"/>
          </a:p>
        </p:txBody>
      </p:sp>
      <p:sp>
        <p:nvSpPr>
          <p:cNvPr id="9" name="Text 5"/>
          <p:cNvSpPr/>
          <p:nvPr/>
        </p:nvSpPr>
        <p:spPr>
          <a:xfrm>
            <a:off x="1377156" y="2812852"/>
            <a:ext cx="3092847" cy="130532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71"/>
              </a:lnSpc>
            </a:pPr>
            <a:r>
              <a:rPr lang="en-US" sz="1608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Understanding the risks and methods of keyloggers is crucial for maintaining digital security and privacy.</a:t>
            </a:r>
            <a:endParaRPr lang="en-US" sz="1608" dirty="0"/>
          </a:p>
        </p:txBody>
      </p:sp>
      <p:sp>
        <p:nvSpPr>
          <p:cNvPr id="10" name="Shape 6"/>
          <p:cNvSpPr/>
          <p:nvPr/>
        </p:nvSpPr>
        <p:spPr>
          <a:xfrm>
            <a:off x="4673997" y="2371725"/>
            <a:ext cx="459085" cy="459085"/>
          </a:xfrm>
          <a:prstGeom prst="roundRect">
            <a:avLst>
              <a:gd name="adj" fmla="val 13333"/>
            </a:avLst>
          </a:prstGeom>
          <a:solidFill>
            <a:srgbClr val="1A1A21"/>
          </a:solidFill>
        </p:spPr>
      </p:sp>
      <p:sp>
        <p:nvSpPr>
          <p:cNvPr id="11" name="Text 7"/>
          <p:cNvSpPr/>
          <p:nvPr/>
        </p:nvSpPr>
        <p:spPr>
          <a:xfrm>
            <a:off x="4808141" y="2448223"/>
            <a:ext cx="190698" cy="3060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algn="ctr">
              <a:lnSpc>
                <a:spcPts val="2408"/>
              </a:lnSpc>
            </a:pPr>
            <a:r>
              <a:rPr lang="en-US" sz="2408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408" dirty="0"/>
          </a:p>
        </p:txBody>
      </p:sp>
      <p:sp>
        <p:nvSpPr>
          <p:cNvPr id="12" name="Text 8"/>
          <p:cNvSpPr/>
          <p:nvPr/>
        </p:nvSpPr>
        <p:spPr>
          <a:xfrm>
            <a:off x="5337076" y="2371725"/>
            <a:ext cx="2550418" cy="3187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2508"/>
              </a:lnSpc>
            </a:pPr>
            <a:r>
              <a:rPr lang="en-US" sz="2008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Proactive Measures</a:t>
            </a:r>
            <a:endParaRPr lang="en-US" sz="2008" dirty="0"/>
          </a:p>
        </p:txBody>
      </p:sp>
      <p:sp>
        <p:nvSpPr>
          <p:cNvPr id="13" name="Text 9"/>
          <p:cNvSpPr/>
          <p:nvPr/>
        </p:nvSpPr>
        <p:spPr>
          <a:xfrm>
            <a:off x="5337076" y="2812852"/>
            <a:ext cx="3092847" cy="163165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71"/>
              </a:lnSpc>
            </a:pPr>
            <a:r>
              <a:rPr lang="en-US" sz="1608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Implement robust security measures, such as antivirus software and physical device inspections, to protect against keyloggers.</a:t>
            </a:r>
            <a:endParaRPr lang="en-US" sz="1608" dirty="0"/>
          </a:p>
        </p:txBody>
      </p:sp>
      <p:sp>
        <p:nvSpPr>
          <p:cNvPr id="14" name="Shape 10"/>
          <p:cNvSpPr/>
          <p:nvPr/>
        </p:nvSpPr>
        <p:spPr>
          <a:xfrm>
            <a:off x="714078" y="4877991"/>
            <a:ext cx="459085" cy="459085"/>
          </a:xfrm>
          <a:prstGeom prst="roundRect">
            <a:avLst>
              <a:gd name="adj" fmla="val 13333"/>
            </a:avLst>
          </a:prstGeom>
          <a:solidFill>
            <a:srgbClr val="1A1A21"/>
          </a:solidFill>
        </p:spPr>
      </p:sp>
      <p:sp>
        <p:nvSpPr>
          <p:cNvPr id="15" name="Text 11"/>
          <p:cNvSpPr/>
          <p:nvPr/>
        </p:nvSpPr>
        <p:spPr>
          <a:xfrm>
            <a:off x="848718" y="4954488"/>
            <a:ext cx="189806" cy="3060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algn="ctr">
              <a:lnSpc>
                <a:spcPts val="2408"/>
              </a:lnSpc>
            </a:pPr>
            <a:r>
              <a:rPr lang="en-US" sz="2408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408" dirty="0"/>
          </a:p>
        </p:txBody>
      </p:sp>
      <p:sp>
        <p:nvSpPr>
          <p:cNvPr id="16" name="Text 12"/>
          <p:cNvSpPr/>
          <p:nvPr/>
        </p:nvSpPr>
        <p:spPr>
          <a:xfrm>
            <a:off x="1377156" y="4877991"/>
            <a:ext cx="2550418" cy="3187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>
              <a:lnSpc>
                <a:spcPts val="2508"/>
              </a:lnSpc>
            </a:pPr>
            <a:r>
              <a:rPr lang="en-US" sz="2008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Responsible Use</a:t>
            </a:r>
            <a:endParaRPr lang="en-US" sz="2008" dirty="0"/>
          </a:p>
        </p:txBody>
      </p:sp>
      <p:sp>
        <p:nvSpPr>
          <p:cNvPr id="17" name="Text 13"/>
          <p:cNvSpPr/>
          <p:nvPr/>
        </p:nvSpPr>
        <p:spPr>
          <a:xfrm>
            <a:off x="1377156" y="5319117"/>
            <a:ext cx="7052767" cy="97899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ts val="2571"/>
              </a:lnSpc>
            </a:pPr>
            <a:r>
              <a:rPr lang="en-US" sz="1608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Keyloggers should be used only for legitimate purposes, such as parental monitoring or employee productivity, and with the knowledge and consent of all parties involved.</a:t>
            </a:r>
            <a:endParaRPr lang="en-US" sz="1608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551</Words>
  <Application>Microsoft Office PowerPoint</Application>
  <PresentationFormat>Widescreen</PresentationFormat>
  <Paragraphs>83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Noto Sans TC</vt:lpstr>
      <vt:lpstr>Sora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Paluri</dc:creator>
  <cp:lastModifiedBy>Harish Paluri</cp:lastModifiedBy>
  <cp:revision>5</cp:revision>
  <dcterms:created xsi:type="dcterms:W3CDTF">2024-06-23T15:18:05Z</dcterms:created>
  <dcterms:modified xsi:type="dcterms:W3CDTF">2024-06-23T15:50:55Z</dcterms:modified>
</cp:coreProperties>
</file>