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9144000" cy="5143500"/>
  <p:embeddedFontLst>
    <p:embeddedFont>
      <p:font typeface="Antic Slab" panose="020B0604020202020204" charset="0"/>
      <p:bold r:id="rId34"/>
    </p:embeddedFont>
    <p:embeddedFont>
      <p:font typeface="Source Sans Pro" panose="020B0604020202020204" pitchFamily="34" charset="0"/>
      <p:regular r:id="rId35"/>
      <p:bold r:id="rId36"/>
      <p:boldItalic r:id="rId37"/>
    </p:embeddedFont>
    <p:embeddedFont>
      <p:font typeface="Source Sans Pro-demi_bold" panose="020B0604020202020204" charset="0"/>
      <p:regular r:id="rId38"/>
    </p:embeddedFont>
  </p:embeddedFontLst>
  <p:custDataLst>
    <p:tags r:id="rId3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E1BA3FB-66E5-4CCA-98AF-97878418BECC}" styleName="style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77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8FF9F6AE-3885-4BBF-9909-7AB86BFC3B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AD0F80-169B-474E-AE2E-5153738ED8FD}"/>
              </a:ext>
            </a:extLst>
          </p:cNvPr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>
              <a:extLst>
                <a:ext uri="{3527B2AE-E604-4068-A6CB-7C9C447CA88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ED6A9A-2BC9-4D0B-8155-4CE1B1E26900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53983782-EF8C-4A70-A7C9-3D5372C9B5A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268EFF-9EBB-450F-9A18-673FFFA4554E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5BB21000-3BD7-4357-A5DE-70DD6D7324D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969339-CD48-4948-913A-FAED6D39561F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DD761C32-051A-4A1E-8C38-DB659499E26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58BB11-F040-4D67-898F-B80F2A8926DE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>
            <a:extLst>
              <a:ext uri="{671B64AC-F651-41CC-ACB4-BC02BF300B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361D20-0C41-49F2-8271-88D9DFCE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3E569FC5-7906-4B3D-B2A8-14FF1273B7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6C30CD-6A23-4402-A0DB-6E759904B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>
            <a:extLst>
              <a:ext uri="{A886C6C6-1D82-4647-B242-B9CC2F22F9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AE0C22-C04C-4B57-ACC1-B57F7A68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5BEAFC57-FACF-4A80-88C4-220F0C3EB30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0C1E6E-3829-4E20-86D3-6EF0EAAE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5">
            <a:extLst>
              <a:ext uri="{07245EFB-D6CF-48D7-93DD-368092AE81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6C0F68-0B6C-4F6D-AABA-50E2E508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82C9703F-19A7-461C-AF16-BC9BA6CBB4C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5C9894CF-E3F0-4C03-ADE4-C89C30021C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2B153A-8721-4FA9-AD75-CBF0ED68A251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DEA4F718-F208-4922-A1E4-151194FC27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EA7BC0-DD53-4880-9BD6-5BB8D7C9AA8B}"/>
              </a:ext>
            </a:extLst>
          </p:cNvPr>
          <p:cNvSpPr/>
          <p:nvPr/>
        </p:nvSpPr>
        <p:spPr>
          <a:xfrm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Placeholder 1">
            <a:extLst>
              <a:ext uri="{64E494D7-C9E0-4992-86C5-F315C072AF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987792-9405-4CD9-A008-B0B05F51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7143750" cy="570571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>
            <a:extLst>
              <a:ext uri="{5487513E-6A3F-4072-A240-AAA0F2FFAA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2E0938-DD82-4749-8477-508C24AD7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FAD4B444-BF38-4C3C-9669-A44D96E003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C9FA40-F6BD-48D7-8712-4C68D67CAA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57250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4">
            <a:extLst>
              <a:ext uri="{9ADE24F6-BF56-46FE-AAA9-FEC3252031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57C5CE-41E1-44E2-B422-31A51022A5D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DF93C78A-CE62-49C2-9C37-F8D91EDD6B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1BE363-4446-4481-8A67-A0634F79CB7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71875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16">
            <a:extLst>
              <a:ext uri="{A1D473F5-20F0-44C4-9EF3-9B668DE720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B64AD8-7DF3-433E-8A45-86CDA3596234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FA84B363-CD48-4729-95E9-048CE66904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AB9EF9-0F25-486C-9456-FABE9197FAC6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86500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>
            <a:extLst>
              <a:ext uri="{BBA67952-9032-4E95-AA93-6EDA0C1C99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563468-7D0A-4980-ACC8-353C82AA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81532A87-6596-4A36-B49E-A53BEA2788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4B99BB-9ADE-4838-BF4E-CBDBD8B9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FFA8A219-C970-4029-84D9-B9A5210A13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F3C5EC-82BF-4DA2-9208-D6C530B0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9AFE421D-0582-4FAC-8CCB-1FBEFD5FBA6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9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90DFE6F8-EC3B-4E07-A793-B24C02336A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5B47C1-28CB-4639-B6EB-4361AF30B44C}"/>
              </a:ext>
            </a:extLst>
          </p:cNvPr>
          <p:cNvSpPr/>
          <p:nvPr/>
        </p:nvSpPr>
        <p:spPr>
          <a:xfrm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33640F39-7D9C-4BEB-82D8-F3AE8E1181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A9AA2B-3F46-43CE-BC80-D6A16235DBBB}"/>
              </a:ext>
            </a:extLst>
          </p:cNvPr>
          <p:cNvSpPr/>
          <p:nvPr/>
        </p:nvSpPr>
        <p:spPr>
          <a:xfrm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AB67A133-B7EB-40DA-807A-100AA5698D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74B8E7-FB4B-417B-A7FC-A00232EBF219}"/>
              </a:ext>
            </a:extLst>
          </p:cNvPr>
          <p:cNvSpPr/>
          <p:nvPr/>
        </p:nvSpPr>
        <p:spPr>
          <a:xfrm flipV="1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7E9F0EBF-A341-4081-9E6B-86F0C590B7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9DB547-2381-4FA1-BE36-0EC02A60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>
            <a:extLst>
              <a:ext uri="{8DEE9F2D-6F74-47F3-A814-EE22F1AB84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477DDA-AAA3-40BA-A748-E33F65771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AD88C2A3-A083-4054-82AC-643480E7C1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FCF40B-4298-4BB5-BBFD-9BC978BE9BF6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1">
            <a:extLst>
              <a:ext uri="{05C95ED6-5E89-441B-BBC4-197C702FCB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C28232-6CFC-429C-85A1-8B71920DB886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3">
            <a:extLst>
              <a:ext uri="{7C3B8F9E-12FE-4F67-A54B-E624E58ABF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21FE75-36AB-4AE9-944D-83FF118337FA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>
            <a:extLst>
              <a:ext uri="{BFCC4C02-F6D7-4DFC-A4DD-71232879E7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E222A7-2FE0-4CA1-8A82-E85E0DEC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575600DB-6EA8-4BAD-860E-B8A6A17F31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26A8BE-C247-454D-87DD-6CA3DA39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4FAE29F8-FE5D-4E92-96C8-641F56FA93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72BC00-75AA-4244-B609-C2145BCA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0AAD05ED-6CDD-4A9F-AE37-ECF2B51036B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B03A5D6C-EB2D-4F38-9F48-9888B93B8B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905F7F-9CF5-4BF6-AFE3-54305B86E247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5276B3DF-E58C-48ED-A708-231CD8671E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2F6709-2766-405B-97DB-F27A4E57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35CCA68F-E5EB-477D-B3BF-3B2F82818B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A93C3C-9604-4C1B-A662-69185A6E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>
            <a:extLst>
              <a:ext uri="{8B94CE17-2A59-4CB0-9F49-03A7EBC48D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61F132-7A97-4225-BEAD-A48D3EC2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6" name="Footer Placeholder 3">
            <a:extLst>
              <a:ext uri="{7678DCDA-5955-4B7B-8396-94B5CE838E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4F64DA-1A66-44A7-A7D4-FFF55379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Slide Number Placeholder 4">
            <a:extLst>
              <a:ext uri="{B4830094-10A8-4C1E-819E-9F911261E9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427916-97CA-4C8D-89ED-7EBD4457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59882A2-8505-46BF-A0B4-F44FBE420F2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6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0BB3DFCC-BA58-4B85-9D13-2ABC58F54E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AA2C7D-468D-4F9C-8C7B-C5B3CEEE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2857500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D6F39575-54D7-4DDA-A8B6-5A34A3AE56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76EE8D-F814-4AF1-9FAE-96D07D5AE737}"/>
              </a:ext>
            </a:extLst>
          </p:cNvPr>
          <p:cNvGrpSpPr>
            <a:grpSpLocks noChangeAspect="1"/>
          </p:cNvGrpSpPr>
          <p:nvPr/>
        </p:nvGrpSpPr>
        <p:grpSpPr>
          <a:xfrm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Rectangle 3">
              <a:extLst>
                <a:ext uri="{4B3F40E3-CEE4-4008-BC32-B8875B11A50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D90DE1-E7EC-431D-8E02-7A8E8C621760}"/>
                </a:ext>
              </a:extLst>
            </p:cNvPr>
            <p:cNvSpPr/>
            <p:nvPr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C087FAAD-722D-4ACA-907C-AF84710AD9C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D3BA0E-80D9-451A-AB72-583E99BA7AF2}"/>
                </a:ext>
              </a:extLst>
            </p:cNvPr>
            <p:cNvSpPr/>
            <p:nvPr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9A02C307-E48F-43B6-A837-AABA9718220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585641-5200-4361-89FD-C7B1EAB036F0}"/>
                </a:ext>
              </a:extLst>
            </p:cNvPr>
            <p:cNvSpPr/>
            <p:nvPr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6BA49155-12FF-494E-A997-8FD8451CE55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FF7719-ACDD-4D56-8405-CE379692A579}"/>
                </a:ext>
              </a:extLst>
            </p:cNvPr>
            <p:cNvSpPr/>
            <p:nvPr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itle Placeholder 1">
            <a:extLst>
              <a:ext uri="{C7B362E7-3A86-414E-AC43-910B1D3C5A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1D0433-57F5-44AE-BCF7-44618B4D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2238375"/>
            <a:ext cx="6667500" cy="666750"/>
          </a:xfrm>
          <a:prstGeom prst="rect">
            <a:avLst/>
          </a:prstGeom>
        </p:spPr>
        <p:txBody>
          <a:bodyPr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1BD9D161-1D29-464D-AEB4-FA8E1F9890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76D28A-129A-4FDE-8323-85E142A6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497" y="2905125"/>
            <a:ext cx="6668852" cy="38100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4EDE9313-BEFB-453B-B969-ABD35506C0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54180B-547D-4065-BE50-D6970170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>
            <a:extLst>
              <a:ext uri="{E360256D-FA92-44AD-ABAC-54FEEB917A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689AB0-6F7B-498B-9F73-C52A99FE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5">
            <a:extLst>
              <a:ext uri="{B6D40378-F386-47AA-ADA1-A9F5E55EB8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EE5BA4-4467-4ED4-970E-E9D07C2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B9C91525-5808-45B8-A92A-9F3334B0282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32224366-E882-428A-8634-1DDC6E83E1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C7813A-84FE-4C07-BA2E-7B06B59F2F7B}"/>
              </a:ext>
            </a:extLst>
          </p:cNvPr>
          <p:cNvSpPr/>
          <p:nvPr/>
        </p:nvSpPr>
        <p:spPr>
          <a:xfrm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3EE729A9-AB4F-4969-83B1-E884BD9CE0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AAB271-E0CD-45CC-B90C-0653303F0E58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0E093720-E0A0-4B7F-9617-C388DAE323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ACBD1C-874C-4D6A-999E-C74E7E3015A3}"/>
              </a:ext>
            </a:extLst>
          </p:cNvPr>
          <p:cNvSpPr/>
          <p:nvPr/>
        </p:nvSpPr>
        <p:spPr>
          <a:xfrm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A393BB27-091F-4346-970B-3B777BC134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718F0F-52CF-488A-A82A-B610176A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BD920D85-51F0-4C4E-821C-7450B23674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DE6838-3148-4EDE-BCC0-072B05A8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3" y="1809750"/>
            <a:ext cx="3520776" cy="2476500"/>
          </a:xfrm>
        </p:spPr>
        <p:txBody>
          <a:bodyPr rtlCol="0"/>
          <a:lstStyle>
            <a:lvl1pPr lvl="0"/>
            <a:lvl2pPr lvl="1"/>
            <a:lvl3pPr lvl="2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BE201AB1-7000-40D4-A4F7-26C495DBBC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0060F4-7A5A-4287-9217-D41FACC71A04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715000" y="952500"/>
            <a:ext cx="3048000" cy="3238500"/>
          </a:xfrm>
        </p:spPr>
        <p:txBody>
          <a:bodyPr rtlCol="0"/>
          <a:lstStyle>
            <a:lvl1pPr lvl="0"/>
            <a:lvl2pPr lvl="1"/>
            <a:lvl3pPr lvl="2"/>
            <a:lvl4pPr lvl="3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>
            <a:extLst>
              <a:ext uri="{AA7108AA-C2D3-4615-B0C9-B950589C59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C6A3EB-8E48-46D4-A9F8-97074AEC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9315560A-1BF0-4198-8226-84190B8D98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147435-EF0E-4D68-8810-0D8632FD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82D7E90F-6649-4E3C-9B5B-59534FBA23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A6EBDA-AF96-4FE6-9645-0ED2D870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5487C1C3-4AEE-4917-80C8-EF050B6D4C8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7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D56F8790-809C-4D18-B7AE-A435DC0CB0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4EB78B-A455-4E6A-963D-9056954FA299}"/>
              </a:ext>
            </a:extLst>
          </p:cNvPr>
          <p:cNvSpPr/>
          <p:nvPr/>
        </p:nvSpPr>
        <p:spPr>
          <a:xfrm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E1A8874-AD07-4189-A356-40612C621F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8C8894-FB4F-4FDD-B19D-017CFB85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5276658D-FDFE-4F06-80C1-0F4314FFDF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12BFBE-3783-4C00-9144-3A2B88974842}"/>
              </a:ext>
            </a:extLst>
          </p:cNvPr>
          <p:cNvSpPr/>
          <p:nvPr/>
        </p:nvSpPr>
        <p:spPr>
          <a:xfrm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08343635-6C50-4701-8469-2019B0623F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434FBF-8A79-4AF8-A1C0-462F5748E18E}"/>
              </a:ext>
            </a:extLst>
          </p:cNvPr>
          <p:cNvSpPr/>
          <p:nvPr/>
        </p:nvSpPr>
        <p:spPr>
          <a:xfrm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4F6096B1-8F06-44DD-8E2B-BDC0DA1D1C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9A2B61-D75C-4FDE-A91B-16A120A6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4" y="609600"/>
            <a:ext cx="7563674" cy="621062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134F9599-C8D8-47AC-AEDF-273CE75C47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55B5D6-C0B9-4AC7-A69E-1162619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378527"/>
            <a:ext cx="3381375" cy="43382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bg2"/>
                </a:solidFill>
                <a:latin typeface="Source Sans Pro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EFAFC296-A1DE-4EE8-B49F-80B9800EC6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8ADDD1-5824-44CB-81D8-722C63D9EFD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04875" y="1885950"/>
            <a:ext cx="3333750" cy="2552700"/>
          </a:xfrm>
        </p:spPr>
        <p:txBody>
          <a:bodyPr rtlCol="0"/>
          <a:lstStyle>
            <a:lvl1pPr lvl="0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D21555D5-85B3-4520-A3EF-C94D8D05E7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D0AE8F-B0BC-404D-B356-441D2613C29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857750" y="1378527"/>
            <a:ext cx="3451503" cy="43382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505C8D1B-4FF4-465E-B2E7-857CF11D2B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97A286-B5C0-4DFF-810B-DC25D7C7020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856564" y="1885950"/>
            <a:ext cx="3452713" cy="25527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B3A60C6F-BC5A-4E0A-BE06-3AB2A51B4B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FC989A-7046-49CC-B117-E1FF6680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2">
            <a:extLst>
              <a:ext uri="{C92F85DA-FCC1-45F5-8281-FEF81EB148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0F1A47-0951-4012-9BC9-3D12F379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3">
            <a:extLst>
              <a:ext uri="{EE897ADE-2126-43FE-A30D-30635DB2BA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F31B1F-9ADD-481F-B763-5E7ABCD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C591CC29-F290-4FF6-A625-8CAFEEDDD5F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7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0AC521E8-ED91-44EF-B152-3086F49692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DD7B61-689E-416D-8EA1-CE5B12237BBE}"/>
              </a:ext>
            </a:extLst>
          </p:cNvPr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>
              <a:extLst>
                <a:ext uri="{9D781C18-F5BE-4946-A3EF-89CE4C73042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F4E1BE-014F-4359-B3D5-A3CA7A9D496A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8B6EBB5A-C85F-4A35-856A-053E3743693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936A95-EA78-4775-8427-15D175D248A4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B81FD2B3-034C-4D94-A826-8CBA7017B86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524DE6-52D2-4995-B3CB-7090A6B5DF7A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4A09D151-9FF7-431A-BE92-FACB3A81EC8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535452-CF21-4C69-BDB1-CB2F0C28858B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>
            <a:extLst>
              <a:ext uri="{C4A0C417-F98B-44DC-BEF8-57C77853AC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230337-53EC-4643-8BB5-944AD8E1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</p:spPr>
        <p:txBody>
          <a:bodyPr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1">
            <a:extLst>
              <a:ext uri="{0744B032-114B-4848-B332-394868E845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24D50E-A7E9-4CC2-BA08-6034BBA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D21CC8D5-7FFD-4554-BEFA-27E7F873A6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0C0486-3C2A-4C87-B398-3BE48FB3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95555280-FD0F-4F81-8E5A-FF0F84C0DE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63648E-7BFD-4DAA-A07B-36009A9F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B1420D60-652E-40D5-99B0-A22980E865D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8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7468F410-FEAB-4B9A-8EAF-EC8AA9DD38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46183B-1BAB-4D7B-A6C8-ABD2EF4CD91C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1">
            <a:extLst>
              <a:ext uri="{C8EC05A4-8392-404A-A9CB-31A6662B2D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6497A5-3843-4925-9F1E-E3C667B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4" name="Footer Placeholder 2">
            <a:extLst>
              <a:ext uri="{1460BF61-104E-4112-9C59-F8217F3E43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7391C2-1A2B-42DD-93D6-30A85B4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3">
            <a:extLst>
              <a:ext uri="{D9A2B14B-BE40-4229-AF5A-6BCB838285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49BFC1-D206-4634-9C55-E3EC828C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E7B01C17-68C6-43FE-8B33-7208BD8BFA8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8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E1470041-5174-4F34-BDB9-31444A7827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7B916F-DF7D-46E8-B9E9-A277435A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0"/>
            <a:ext cx="3905250" cy="51435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B9AF2A14-522C-48F8-8569-FA213F99B2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A17335-A3A7-45D1-A25F-EB05118F4C18}"/>
              </a:ext>
            </a:extLst>
          </p:cNvPr>
          <p:cNvSpPr/>
          <p:nvPr/>
        </p:nvSpPr>
        <p:spPr>
          <a:xfrm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2996CB12-3F1B-44BA-B8F9-16481FFF1D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5BB386-7E58-42C3-9A1C-D5C227F37173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9152CE17-C897-469E-AE89-5C82679243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CBE26F-65B8-4B4A-9716-7AAE75EB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0B743F7B-2043-4614-B2D3-C9381A0B4D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C206BC-C0F2-40C0-B504-F1FEE7D3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693157"/>
            <a:ext cx="3524250" cy="2593092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163C74DC-9DE8-4793-BCC5-72AE3FAB10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9E87E3-317D-49A7-981C-FA00543FB2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5000" y="619125"/>
            <a:ext cx="2952750" cy="3717389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Date Placeholder 1">
            <a:extLst>
              <a:ext uri="{A75692B2-C6C1-4E5F-A0A2-59D8E2A38F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327814-1052-4A53-8175-D6B7C699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8379346C-A71D-4012-A02D-53CB016E28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5EA467-FDD6-4E53-9595-EEFF817C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A873E8CB-E2BF-4DF5-BDAD-0ED93F575A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E216A3-2A7A-4E4D-AF41-75A66F9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83534F50-EE0B-438B-91D1-D8561D0DAB8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8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D439DBF3-5FF3-439C-BFE0-C73DF83B0A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C1CF0E-2277-4D05-9AD7-D1133F7585DE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D08CE848-914C-4325-95ED-04096DB583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F1162C-4353-42FB-B11E-4F00492DF12F}"/>
              </a:ext>
            </a:extLst>
          </p:cNvPr>
          <p:cNvGrpSpPr>
            <a:grpSpLocks noChangeAspect="1"/>
          </p:cNvGrpSpPr>
          <p:nvPr/>
        </p:nvGrpSpPr>
        <p:grpSpPr>
          <a:xfrm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Rectangle 3">
              <a:extLst>
                <a:ext uri="{83770B79-9556-4D41-B166-74B9D423B9F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F54A37-5A88-4CCB-9CF6-29FA0D45D0F4}"/>
                </a:ext>
              </a:extLst>
            </p:cNvPr>
            <p:cNvSpPr/>
            <p:nvPr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27C45FBA-DBED-4677-A5BF-134B1E93D7D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CF278F-92C2-4527-96D5-29887FA640E7}"/>
                </a:ext>
              </a:extLst>
            </p:cNvPr>
            <p:cNvSpPr/>
            <p:nvPr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4773B609-8619-4427-A1A9-D7B0749B423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F7C6A0-D310-4449-965A-BE730877BF03}"/>
                </a:ext>
              </a:extLst>
            </p:cNvPr>
            <p:cNvSpPr/>
            <p:nvPr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D61BF57E-98C1-4699-84F5-8DF38EA242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D9F65D-1E00-43AA-B938-2F50096CD716}"/>
              </a:ext>
            </a:extLst>
          </p:cNvPr>
          <p:cNvSpPr/>
          <p:nvPr/>
        </p:nvSpPr>
        <p:spPr>
          <a:xfrm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Placeholder 1">
            <a:extLst>
              <a:ext uri="{730A8721-7611-47A9-A1A7-2D3959BA7A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A182DE-5E46-4282-A39A-ED054549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041B3755-D1F0-44B5-B454-3B5AEA5895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86BD28-5AD5-4D79-9984-7D8A8691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685925"/>
            <a:ext cx="3524250" cy="25908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sz="18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37602AD3-549C-451A-B214-A9C100D4C8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E3F899-4E6D-4D2A-A731-5B2AAC793F7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>
            <a:extLst>
              <a:ext uri="{D526F0E1-69C2-4BFD-85BC-46E0452A3E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58818B-6B87-4CB1-AFC6-FDC965B0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19C12264-2F3F-4544-85A5-06B9F87A07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3FBA09-E4C1-49EF-B20D-3B80DF56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33190AA1-74FA-40D4-97F2-FD445391DB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135872-0F3B-4807-BDD7-DD5DAA5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2D07BF3B-0BE2-427A-87C2-ED2B9100EB3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89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9DAC07A6-6D6C-4FD8-B3B9-0BFE6CB6C8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BD836F-A2A6-419C-96DB-16770FE1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648C6BFF-A3D8-46E4-ADE9-3024D2E1D2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9DFB5C-891F-4A93-9084-33BCDEBB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CB4CFB78-CF88-4E6E-9726-C0A0459B2F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C95A15-EC6F-4F6E-BBBE-48C7C74A2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D0CCE8C7-D80E-449C-8609-1821789C76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764770-549F-4B5E-BF16-0EA27D9C9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9254E17A-066C-42C1-8C14-036EEC8C5C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439CD0-D46F-42E5-BA00-4FAB1C6E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762500"/>
            <a:ext cx="381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grpSp>
        <p:nvGrpSpPr>
          <p:cNvPr id="7" name="Group 6">
            <a:extLst>
              <a:ext uri="{BB5915B9-710E-44AB-BB09-B0267F3108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DD5926-99CF-4744-BA80-E75E8413CA3D}"/>
              </a:ext>
            </a:extLst>
          </p:cNvPr>
          <p:cNvGrpSpPr>
            <a:grpSpLocks noChangeAspect="1"/>
          </p:cNvGrpSpPr>
          <p:nvPr/>
        </p:nvGrpSpPr>
        <p:grpSpPr>
          <a:xfrm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Rectangle 7">
              <a:extLst>
                <a:ext uri="{33D08325-7BF2-4E34-A44F-E9D979A6B99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22BFFF-28D8-4D5C-B8E7-76F7819CC196}"/>
                </a:ext>
              </a:extLst>
            </p:cNvPr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76109BC9-CC9E-4C00-A286-AAE70FE46E0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C1D340-2560-4C6E-B717-A0179927E77A}"/>
                </a:ext>
              </a:extLst>
            </p:cNvPr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8820B728-0559-4D1B-9979-D5334C577BB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4538CC-65EB-4F1B-B98C-F2F587967861}"/>
                </a:ext>
              </a:extLst>
            </p:cNvPr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07CF804-2915-4634-9002-F47E2D54AC1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667DCF-4333-4A88-92D0-D45E5EB92861}"/>
                </a:ext>
              </a:extLst>
            </p:cNvPr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rgbClr val="88A797"/>
        </a:buClr>
        <a:buFont typeface="Arial"/>
        <a:buChar char="-"/>
        <a:defRPr lang="en-US" sz="16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4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rgbClr val="88A797"/>
        </a:buClr>
        <a:buFont typeface="Arial"/>
        <a:buChar char="-"/>
        <a:defRPr lang="en-US" sz="12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https://lh6.googleusercontent.com/WFGn1j2CwoBYE9wwqyY6WeBqL-4JN8WT7joQuEtbBGBBCzfmM3StV6pqS1M_YJldi4lhBWoPtHINAp_38Am5yHqaQpNsmAurqaZfcuy4VsTQhIXzKA1f7jwhIIRwEM8DP3SEZcONyeH6SfIv6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https://lh3.googleusercontent.com/LN-UNd7t-sqfErdhLuwVNmuhvT38e86ZXcTO19DLtOYiNNCBWRiNCIOQ1OyUdZG0oQFCihWl4p-CTVNmbf2FubbIY6x4-r5Xj9lwnxB2Sfzcz0j9JnRpPQLuGw7czvNw4MVUpLo7oTm9up6OS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https://lh4.googleusercontent.com/fKaM9IZPG-eWoVdapgwbhg3Pn8_qHIwLv01WrfHQoEPOpHO4-AcREPrpSO9sKjcmlH5SHmf3HfMjiemIluHXnvWveYgjfGp6L11lpSXkBrsGfG-_Ckn2YsrspeSsQx1zlucM0qsMmFlfTZkOe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https://lh6.googleusercontent.com/C7K_jSOLX6WoIMQds_KWpoUWNZFJVBk9dKtQnr0BtsYwj01yKL47YlSQrcZQ49UJwWRdD874a7JkqyzZLPSlypAhFe1V29MHGSuHxMUUdpugDhtGQVDN7jJryrd3030N3ZxSLUeuMUBVp7_dh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https://lh4.googleusercontent.com/GbF-TsJBE-gB8NKGGRrhhxkc6bCPsNG6uJf7MEK3ehvktS_ALomUfCSvDGuyxnxwP3fFLo1EjE13ZVD0TiVoUi4O6XsNVhGG1-25dmLkalnnORtaihNBM8_4gHL280WPOM2W4jO6UEMn9_2Tz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https://lh4.googleusercontent.com/7TwxqaqVMKe6_QCQMeUMNdLkzC3L60gVb7cfJUpD4AQh-feFgE_ryz4op_yYblvCJFMuqW7kne7LIVFpp89djKMs7ZUxAsr9cKGq8kmpNP3kSH_GF3u4A7FFpkmyGOVvVx6HpZza498lhDG60w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82FE0EC-0E76-4B8E-BFE9-C08317B82D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919191-A74C-482C-B57C-C7FD392C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26" y="1333300"/>
            <a:ext cx="6006074" cy="466925"/>
          </a:xfrm>
        </p:spPr>
        <p:txBody>
          <a:bodyPr rtlCol="0"/>
          <a:lstStyle/>
          <a:p>
            <a:r>
              <a:rPr lang="en-US" dirty="0"/>
              <a:t>Music R</a:t>
            </a:r>
            <a:r>
              <a:rPr lang="en-US" b="1" dirty="0">
                <a:latin typeface="Arial"/>
              </a:rPr>
              <a:t>ecommendation based on Facial Emotion Recognition</a:t>
            </a:r>
          </a:p>
        </p:txBody>
      </p:sp>
      <p:sp>
        <p:nvSpPr>
          <p:cNvPr id="3" name="Subtitle 2">
            <a:extLst>
              <a:ext uri="{AAC8BB19-9174-4306-8793-18000270B8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75BC2C-FAE9-4278-943A-C4575B22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2026" y="3748916"/>
            <a:ext cx="5598285" cy="476250"/>
          </a:xfrm>
        </p:spPr>
        <p:txBody>
          <a:bodyPr vert="horz" rtlCol="0"/>
          <a:lstStyle>
            <a:defPPr>
              <a:defRPr>
                <a:solidFill>
                  <a:schemeClr val="tx1"/>
                </a:solidFill>
              </a:defRPr>
            </a:defPPr>
          </a:lstStyle>
          <a:p>
            <a:pPr algn="l"/>
            <a:r>
              <a:rPr lang="en-US" sz="1400" b="1" dirty="0">
                <a:solidFill>
                  <a:schemeClr val="tx1"/>
                </a:solidFill>
                <a:latin typeface="Antic Slab"/>
              </a:rPr>
              <a:t>Presented by:</a:t>
            </a:r>
          </a:p>
          <a:p>
            <a:pPr algn="l"/>
            <a:r>
              <a:rPr lang="en-US" sz="1400" b="1" dirty="0" err="1">
                <a:solidFill>
                  <a:schemeClr val="tx1"/>
                </a:solidFill>
                <a:latin typeface="Antic Slab"/>
              </a:rPr>
              <a:t>Anish</a:t>
            </a:r>
            <a:r>
              <a:rPr lang="en-US" sz="1400" b="1" dirty="0">
                <a:solidFill>
                  <a:schemeClr val="tx1"/>
                </a:solidFill>
                <a:latin typeface="Antic Slab"/>
              </a:rPr>
              <a:t> Sharma (PAS074BCT006)</a:t>
            </a:r>
          </a:p>
          <a:p>
            <a:pPr algn="l"/>
            <a:r>
              <a:rPr lang="en-US" sz="1400" b="1" dirty="0" err="1">
                <a:solidFill>
                  <a:schemeClr val="tx1"/>
                </a:solidFill>
                <a:latin typeface="Antic Slab"/>
              </a:rPr>
              <a:t>Dipesh</a:t>
            </a:r>
            <a:r>
              <a:rPr lang="en-US" sz="1400" b="1" dirty="0">
                <a:solidFill>
                  <a:schemeClr val="tx1"/>
                </a:solidFill>
                <a:latin typeface="Antic Slab"/>
              </a:rPr>
              <a:t> Adhikari (PAS074BCT014)</a:t>
            </a:r>
          </a:p>
          <a:p>
            <a:pPr algn="l"/>
            <a:r>
              <a:rPr lang="en-US" sz="1400" b="1" dirty="0" err="1">
                <a:solidFill>
                  <a:schemeClr val="tx1"/>
                </a:solidFill>
                <a:latin typeface="Antic Slab"/>
              </a:rPr>
              <a:t>Gaurab</a:t>
            </a:r>
            <a:r>
              <a:rPr lang="en-US" sz="1400" b="1" dirty="0">
                <a:solidFill>
                  <a:schemeClr val="tx1"/>
                </a:solidFill>
                <a:latin typeface="Antic Slab"/>
              </a:rPr>
              <a:t> Shrestha (PAS074BCT015)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ntic Slab"/>
              </a:rPr>
              <a:t>Mohan Singh KC (PAS074BCT021)</a:t>
            </a:r>
          </a:p>
          <a:p>
            <a:endParaRPr lang="en-US" b="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1543C83C-ADD4-4097-AA30-E9BA889AAAE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38DDCC93-47CB-4EAF-98AC-2AC2877A0B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C0067B-648D-406E-8936-99C6764B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8EEC3204-104B-4C5B-976E-B33811F0B5A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B7B304-6993-49B7-895D-942903AB2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215399"/>
            <a:ext cx="7535884" cy="3150384"/>
          </a:xfrm>
        </p:spPr>
        <p:txBody>
          <a:bodyPr rtlCol="0"/>
          <a:lstStyle/>
          <a:p>
            <a:pPr marL="0" indent="0" algn="l">
              <a:buNone/>
            </a:pPr>
            <a:endParaRPr/>
          </a:p>
          <a:p>
            <a:pPr marL="0" indent="0" algn="l">
              <a:buNone/>
            </a:pPr>
            <a:r>
              <a:rPr lang="en-US" dirty="0"/>
              <a:t>We used three different datasets. They are:</a:t>
            </a:r>
          </a:p>
          <a:p>
            <a:pPr algn="l"/>
            <a:r>
              <a:rPr lang="en-US" dirty="0"/>
              <a:t>CK+48 dataset (1127 images, 48 x 48 pixels)</a:t>
            </a:r>
          </a:p>
          <a:p>
            <a:pPr algn="l"/>
            <a:r>
              <a:rPr lang="en-US" dirty="0"/>
              <a:t>FER-2013 (Approx. 28,000 images for training, 3500 images for testing)</a:t>
            </a:r>
          </a:p>
          <a:p>
            <a:pPr algn="l"/>
            <a:r>
              <a:rPr lang="en-US" dirty="0"/>
              <a:t>Self-created dataset (4336 images)</a:t>
            </a:r>
          </a:p>
        </p:txBody>
      </p:sp>
    </p:spTree>
    <p:extLst>
      <p:ext uri="{9F35159F-25BA-45F9-BCEE-CC632437F96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2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61CF29D3-F8AE-419E-B4D3-9DC2A658AD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1ED53E-1770-4C80-A2D9-DF664C43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282199"/>
            <a:ext cx="2172766" cy="651443"/>
          </a:xfrm>
        </p:spPr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Proposed System</a:t>
            </a:r>
          </a:p>
        </p:txBody>
      </p:sp>
      <p:pic>
        <p:nvPicPr>
          <p:cNvPr id="3" name="Picture 2">
            <a:extLst>
              <a:ext uri="{51FE2C25-69FD-43D4-8108-02BFBA9F88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CCD242-C256-4064-800B-AE67590755CF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231688" y="462676"/>
            <a:ext cx="5843796" cy="4221994"/>
          </a:xfrm>
          <a:prstGeom prst="rect">
            <a:avLst/>
          </a:prstGeom>
          <a:noFill/>
        </p:spPr>
      </p:pic>
    </p:spTree>
    <p:extLst>
      <p:ext uri="{40338EF7-5CF0-4E3F-A417-9FDAD5BAB7A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3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EDF1240-0119-4039-B854-ACAB29B3FD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20A3B2-B7A6-4F42-98A7-788EC42F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Diagram</a:t>
            </a:r>
          </a:p>
        </p:txBody>
      </p:sp>
      <p:pic>
        <p:nvPicPr>
          <p:cNvPr id="3" name="Content Placeholder 2">
            <a:extLst>
              <a:ext uri="{C81EA489-77E2-42A5-87CA-461AE25694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E2E4EB-63D9-4C69-B568-870D836DD3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link="rId2">
            <a:lum/>
            <a:extLst>
              <a:ext uri="{AC189D05-C015-43F2-8915-044581A8BB5C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FE94895E-C63A-4520-9ADC-6943AE89C9CC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1238250" y="1123950"/>
            <a:ext cx="7143750" cy="3581400"/>
          </a:xfrm>
          <a:prstGeom prst="rect">
            <a:avLst/>
          </a:prstGeom>
          <a:noFill/>
          <a:ln w="1905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</p:spTree>
    <p:extLst>
      <p:ext uri="{B32B27BC-8695-452F-A856-9520B3E9E12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3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8FA97DC5-4FDD-4771-B224-473637CECC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579FED-1C9F-4EBF-B64B-DD6E13C8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89" y="2210276"/>
            <a:ext cx="1926193" cy="538429"/>
          </a:xfrm>
        </p:spPr>
        <p:txBody>
          <a:bodyPr rtlCol="0"/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User Diagram</a:t>
            </a:r>
          </a:p>
        </p:txBody>
      </p:sp>
      <p:pic>
        <p:nvPicPr>
          <p:cNvPr id="3" name="Picture 2">
            <a:extLst>
              <a:ext uri="{83072240-68E1-4092-A88D-9C16712282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129BE0-A96A-4623-8810-C6E4217D78DD}"/>
              </a:ext>
            </a:extLst>
          </p:cNvPr>
          <p:cNvPicPr>
            <a:picLocks noChangeAspect="1"/>
          </p:cNvPicPr>
          <p:nvPr/>
        </p:nvPicPr>
        <p:blipFill>
          <a:blip r:link="rId2">
            <a:grayscl/>
          </a:blip>
          <a:stretch>
            <a:fillRect/>
          </a:stretch>
        </p:blipFill>
        <p:spPr>
          <a:xfrm>
            <a:off x="3253054" y="276291"/>
            <a:ext cx="3846385" cy="4594774"/>
          </a:xfrm>
          <a:prstGeom prst="rect">
            <a:avLst/>
          </a:prstGeom>
          <a:noFill/>
        </p:spPr>
      </p:pic>
    </p:spTree>
    <p:extLst>
      <p:ext uri="{0BDFD04E-E84D-49E9-A106-6CB057BDA0C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3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4BA2C6D-90F5-4BE7-B40A-5450D0401A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805B7C-F046-41FE-A1FC-0CFDA74C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Modules Used</a:t>
            </a:r>
          </a:p>
        </p:txBody>
      </p:sp>
      <p:sp>
        <p:nvSpPr>
          <p:cNvPr id="3" name="Content Placeholder 2">
            <a:extLst>
              <a:ext uri="{B5B37B70-08DB-4DEC-BB9E-AC711FFF8F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8C6F29-48EC-4007-A665-0BA4AFDF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latin typeface="+mn-lt"/>
              </a:rPr>
              <a:t>We have used two modules in our proposed system: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1) </a:t>
            </a:r>
            <a:r>
              <a:rPr lang="en-US" b="1" u="sng" dirty="0">
                <a:latin typeface="+mn-lt"/>
              </a:rPr>
              <a:t>Emotion Detection Module</a:t>
            </a:r>
          </a:p>
          <a:p>
            <a:r>
              <a:rPr lang="en-US" dirty="0"/>
              <a:t>Image Capturing</a:t>
            </a:r>
          </a:p>
          <a:p>
            <a:r>
              <a:rPr lang="en-US" dirty="0"/>
              <a:t>Face Detection</a:t>
            </a:r>
          </a:p>
          <a:p>
            <a:r>
              <a:rPr lang="en-US" dirty="0"/>
              <a:t>Image Pre-processing</a:t>
            </a:r>
          </a:p>
          <a:p>
            <a:r>
              <a:rPr lang="en-US" dirty="0"/>
              <a:t>Feature Extraction (LPB and Grayscale pixel value)</a:t>
            </a:r>
          </a:p>
          <a:p>
            <a:r>
              <a:rPr lang="en-US" dirty="0"/>
              <a:t>Emotion Classification (</a:t>
            </a:r>
            <a:r>
              <a:rPr lang="en-US" dirty="0" err="1"/>
              <a:t>SVM</a:t>
            </a:r>
            <a:r>
              <a:rPr lang="en-US" dirty="0"/>
              <a:t>, Logistic Regression, Random Forest)</a:t>
            </a:r>
          </a:p>
          <a:p>
            <a:endParaRPr lang="en-US" dirty="0"/>
          </a:p>
        </p:txBody>
      </p:sp>
    </p:spTree>
    <p:extLst>
      <p:ext uri="{263E8749-6759-469D-AD7F-EFAD02DBBF0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3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0C7D-CFB6-4716-9841-637098C7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Extracted Images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46FB88-5254-49DB-B64A-7C2162A1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3867149"/>
            <a:ext cx="7143750" cy="498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Gray scale                                                LBP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A8C7A-CFC5-4BA4-8546-F47565E5F1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74595"/>
            <a:ext cx="2419350" cy="265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89E48-6AC9-4188-8C5F-69953270D8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25065"/>
            <a:ext cx="2501409" cy="265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44423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A5259BFF-42C9-4B3E-A5D0-F3899BC935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05A35D-1FB1-4FD5-91F9-B6202B54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Modules Used</a:t>
            </a:r>
          </a:p>
        </p:txBody>
      </p:sp>
      <p:sp>
        <p:nvSpPr>
          <p:cNvPr id="3" name="Content Placeholder 2">
            <a:extLst>
              <a:ext uri="{A651FB79-42B5-40AC-B3F6-984CE7DADC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3772EF-F1B4-4273-8393-920AEB5A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515056"/>
            <a:ext cx="7143750" cy="3150380"/>
          </a:xfrm>
        </p:spPr>
        <p:txBody>
          <a:bodyPr rtlCol="0"/>
          <a:lstStyle/>
          <a:p>
            <a:pPr marL="0" indent="0">
              <a:buNone/>
            </a:pPr>
            <a:r>
              <a:rPr lang="en-US" b="1" u="none" dirty="0">
                <a:latin typeface="+mn-lt"/>
              </a:rPr>
              <a:t>2) </a:t>
            </a:r>
            <a:r>
              <a:rPr lang="en-US" b="1" u="sng" dirty="0">
                <a:latin typeface="+mn-lt"/>
              </a:rPr>
              <a:t>Music Recommendation Module</a:t>
            </a:r>
          </a:p>
          <a:p>
            <a:r>
              <a:rPr lang="en-US" dirty="0"/>
              <a:t>Song Database</a:t>
            </a:r>
          </a:p>
          <a:p>
            <a:r>
              <a:rPr lang="en-US" dirty="0"/>
              <a:t>Music playlist recommendation</a:t>
            </a:r>
          </a:p>
        </p:txBody>
      </p:sp>
    </p:spTree>
    <p:extLst>
      <p:ext uri="{24191DB7-D8D0-44E4-93FA-A909D969A44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3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70E8231-595C-4813-B112-4FEECE7A5C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63D506-F397-407A-A801-819727E0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7173"/>
            <a:ext cx="7143750" cy="403345"/>
          </a:xfrm>
        </p:spPr>
        <p:txBody>
          <a:bodyPr rtlCol="0"/>
          <a:lstStyle/>
          <a:p>
            <a:pPr algn="ctr"/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1EEB7661-2520-4491-B072-2B795109B6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0EBD24-B1B2-45BF-BED4-402D7516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970426"/>
            <a:ext cx="7679722" cy="4500076"/>
          </a:xfrm>
        </p:spPr>
        <p:txBody>
          <a:bodyPr vert="horz" rtlCol="0">
            <a:normAutofit fontScale="92500" lnSpcReduction="20000"/>
          </a:bodyPr>
          <a:lstStyle/>
          <a:p>
            <a:r>
              <a:rPr lang="en-US" sz="2000" b="1" u="sng" dirty="0">
                <a:latin typeface="+mn-lt"/>
              </a:rPr>
              <a:t>Logistic Regression:</a:t>
            </a:r>
          </a:p>
          <a:p>
            <a:pPr>
              <a:buFont typeface="Arial"/>
              <a:buChar char="•"/>
            </a:pPr>
            <a:r>
              <a:rPr lang="en-US" dirty="0"/>
              <a:t>C = 1.0 (default)</a:t>
            </a:r>
          </a:p>
          <a:p>
            <a:pPr>
              <a:buFont typeface="Arial"/>
              <a:buChar char="•"/>
            </a:pPr>
            <a:r>
              <a:rPr lang="en-US" dirty="0"/>
              <a:t>Solver = </a:t>
            </a:r>
            <a:r>
              <a:rPr lang="en-US" dirty="0" err="1"/>
              <a:t>liblinear</a:t>
            </a:r>
            <a:r>
              <a:rPr lang="en-US" dirty="0"/>
              <a:t> (default)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algn="l">
              <a:buFont typeface="Source Sans Pro"/>
              <a:buChar char="⇢"/>
            </a:pPr>
            <a:r>
              <a:rPr lang="en-US" sz="2000" b="1" u="sng" dirty="0" err="1">
                <a:latin typeface="+mn-lt"/>
              </a:rPr>
              <a:t>SVM</a:t>
            </a:r>
            <a:r>
              <a:rPr lang="en-US" sz="2000" b="1" u="sng" dirty="0">
                <a:latin typeface="+mn-lt"/>
              </a:rPr>
              <a:t>:</a:t>
            </a:r>
          </a:p>
          <a:p>
            <a:pPr algn="l">
              <a:buFont typeface="Arial"/>
              <a:buChar char="•"/>
            </a:pPr>
            <a:r>
              <a:rPr lang="en-US" dirty="0"/>
              <a:t>C = 1.0 (default)</a:t>
            </a:r>
          </a:p>
          <a:p>
            <a:pPr algn="l">
              <a:buFont typeface="Arial"/>
              <a:buChar char="•"/>
            </a:pPr>
            <a:r>
              <a:rPr lang="en-US" dirty="0"/>
              <a:t>Kernel = </a:t>
            </a:r>
            <a:r>
              <a:rPr lang="en-US" dirty="0" err="1"/>
              <a:t>rbf</a:t>
            </a:r>
            <a:r>
              <a:rPr lang="en-US" dirty="0"/>
              <a:t> (default)</a:t>
            </a:r>
          </a:p>
          <a:p>
            <a:pPr algn="l">
              <a:buFont typeface="Arial"/>
              <a:buChar char="•"/>
            </a:pPr>
            <a:r>
              <a:rPr lang="en-US" dirty="0"/>
              <a:t>gamma = scale (default)</a:t>
            </a:r>
          </a:p>
          <a:p>
            <a:pPr algn="l">
              <a:buFont typeface="Arial"/>
              <a:buChar char="•"/>
            </a:pPr>
            <a:r>
              <a:rPr lang="en-US" dirty="0"/>
              <a:t>probability = false (default)</a:t>
            </a:r>
          </a:p>
          <a:p>
            <a:pPr algn="l">
              <a:buFont typeface="Arial"/>
              <a:buChar char="•"/>
            </a:pPr>
            <a:endParaRPr lang="en-US" dirty="0"/>
          </a:p>
          <a:p>
            <a:pPr>
              <a:buFont typeface="Source Sans Pro"/>
              <a:buChar char="⇢"/>
            </a:pPr>
            <a:r>
              <a:rPr lang="en-US" sz="2000" b="1" u="sng" dirty="0">
                <a:latin typeface="+mn-lt"/>
              </a:rPr>
              <a:t>Random Forest:</a:t>
            </a:r>
          </a:p>
          <a:p>
            <a:pPr>
              <a:buFont typeface="Arial"/>
              <a:buChar char="•"/>
            </a:pPr>
            <a:r>
              <a:rPr lang="en-US" dirty="0"/>
              <a:t>n_estimators = 100 (default)</a:t>
            </a:r>
          </a:p>
          <a:p>
            <a:pPr>
              <a:buFont typeface="Source Sans Pro"/>
              <a:buChar char="⇢"/>
            </a:pPr>
            <a:endParaRPr lang="en-US" dirty="0"/>
          </a:p>
        </p:txBody>
      </p:sp>
    </p:spTree>
    <p:extLst>
      <p:ext uri="{304CFD2A-26F6-4E9C-9925-38C173DFAFE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4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B09DC61C-6422-45A9-9B16-F3945D5450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F48E9E-F789-4C10-98AE-8BA080F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System Evaluation</a:t>
            </a:r>
          </a:p>
        </p:txBody>
      </p:sp>
      <p:sp>
        <p:nvSpPr>
          <p:cNvPr id="3" name="Content Placeholder 2">
            <a:extLst>
              <a:ext uri="{581331AD-70BE-46CE-ADE2-C6ACEDDA250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44BCDF-83C3-449A-98D1-EDD048F3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427" y="1555623"/>
            <a:ext cx="7143750" cy="2848251"/>
          </a:xfrm>
        </p:spPr>
        <p:txBody>
          <a:bodyPr rtlCol="0"/>
          <a:lstStyle/>
          <a:p>
            <a:r>
              <a:rPr lang="en-US" sz="3200" dirty="0"/>
              <a:t> Precision </a:t>
            </a:r>
          </a:p>
          <a:p>
            <a:r>
              <a:rPr lang="en-US" sz="3200" dirty="0"/>
              <a:t> Recall</a:t>
            </a:r>
          </a:p>
          <a:p>
            <a:r>
              <a:rPr lang="en-US" sz="3200" dirty="0"/>
              <a:t> F-score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AB0DF265-BDE8-4F5A-BBA9-EEAB30ACB8B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4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49C22119-42F3-4D4C-9093-7CC90AF9F4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DAFA80-6E31-4A66-A8A6-B4F5CAA3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Experiments, Results and Output</a:t>
            </a:r>
          </a:p>
        </p:txBody>
      </p:sp>
      <p:sp>
        <p:nvSpPr>
          <p:cNvPr id="3" name="Content Placeholder 2">
            <a:extLst>
              <a:ext uri="{951E1E90-F7BF-489C-88B4-2C1F0A8931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9A583B-7323-425F-86F8-30E19DDD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047750"/>
            <a:ext cx="7143750" cy="3931901"/>
          </a:xfrm>
        </p:spPr>
        <p:txBody>
          <a:bodyPr vert="horz" rtlCol="0">
            <a:normAutofit fontScale="92500" lnSpcReduction="10000"/>
          </a:bodyPr>
          <a:lstStyle/>
          <a:p>
            <a:r>
              <a:rPr lang="en-US" u="sng" dirty="0"/>
              <a:t>E</a:t>
            </a:r>
            <a:r>
              <a:rPr lang="en-US" sz="2000" u="sng" dirty="0"/>
              <a:t>xperiments on CK+48 Datasets</a:t>
            </a:r>
          </a:p>
          <a:p>
            <a:pPr marL="0" indent="0">
              <a:buNone/>
            </a:pPr>
            <a:r>
              <a:rPr lang="en-US" sz="2000" dirty="0"/>
              <a:t>       Grey Scale Pixel as feature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6F145782-006E-4143-8DDF-69CCAE0481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CF8EA6-9959-4E27-8CBB-0C35392DCAB0}"/>
              </a:ext>
            </a:extLst>
          </p:cNvPr>
          <p:cNvGraphicFramePr/>
          <p:nvPr/>
        </p:nvGraphicFramePr>
        <p:xfrm>
          <a:off x="1410233" y="1966350"/>
          <a:ext cx="7477125" cy="2424509"/>
        </p:xfrm>
        <a:graphic>
          <a:graphicData uri="http://schemas.openxmlformats.org/drawingml/2006/table">
            <a:tbl>
              <a:tblPr firstRow="1">
                <a:tableStyleId>{2E1BA3FB-66E5-4CCA-98AF-97878418BECC}</a:tableStyleId>
              </a:tblPr>
              <a:tblGrid>
                <a:gridCol w="865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          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best_score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best_params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b="1" dirty="0">
                          <a:latin typeface="Arial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0.718681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{‘C’:10, ‘kernel’: ‘rbf’}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Random_forest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0.372511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{‘n_estimators’:10}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7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logistic_regression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0.619659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{‘C’:1}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8234D910-184A-462F-A25D-360A1062A74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4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6507-1CD1-433E-A589-0F3ED324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59CF-2B24-4133-A57F-6D39E647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segregating the list of songs and generating a relevant playlist based on an individual facial emotion.</a:t>
            </a:r>
          </a:p>
        </p:txBody>
      </p:sp>
    </p:spTree>
    <p:extLst>
      <p:ext uri="{BB962C8B-B14F-4D97-AF65-F5344CB8AC3E}">
        <p14:creationId xmlns:p14="http://schemas.microsoft.com/office/powerpoint/2010/main" val="336892912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174E31A8-3BB9-4C48-846B-0DCE39A691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16867B-2781-4203-8E1A-4CA9D235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318" y="644823"/>
            <a:ext cx="6600863" cy="835275"/>
          </a:xfrm>
        </p:spPr>
        <p:txBody>
          <a:bodyPr rtlCol="0"/>
          <a:lstStyle/>
          <a:p>
            <a:r>
              <a:rPr lang="en-US" sz="2000" u="sng" dirty="0"/>
              <a:t>Experiments on CK+48 Datasets</a:t>
            </a:r>
          </a:p>
          <a:p>
            <a:endParaRPr lang="en-US" sz="2000" u="sng" dirty="0"/>
          </a:p>
          <a:p>
            <a:r>
              <a:rPr lang="en-US" sz="2000" b="1" u="sng" dirty="0">
                <a:latin typeface="Arial"/>
              </a:rPr>
              <a:t> </a:t>
            </a:r>
            <a:r>
              <a:rPr lang="en-US" sz="2000" b="1" u="none" dirty="0">
                <a:latin typeface="Arial"/>
              </a:rPr>
              <a:t>Accuracy of CK+48 using </a:t>
            </a:r>
            <a:r>
              <a:rPr lang="en-US" sz="2000" b="1" u="none" dirty="0" err="1">
                <a:latin typeface="Arial"/>
              </a:rPr>
              <a:t>SVM</a:t>
            </a:r>
          </a:p>
        </p:txBody>
      </p:sp>
      <p:graphicFrame>
        <p:nvGraphicFramePr>
          <p:cNvPr id="3" name="Content Placeholder 2">
            <a:extLst>
              <a:ext uri="{6358C223-F7DA-4E9D-9319-BFD8FD7E8D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74FC28-50EC-46C0-B47B-43DC94150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3489" y="1641843"/>
          <a:ext cx="7984141" cy="3150395"/>
        </p:xfrm>
        <a:graphic>
          <a:graphicData uri="http://schemas.openxmlformats.org/drawingml/2006/table">
            <a:tbl>
              <a:tblPr firstRow="1">
                <a:tableStyleId>{2E1BA3FB-66E5-4CCA-98AF-97878418BECC}</a:tableStyleId>
              </a:tblPr>
              <a:tblGrid>
                <a:gridCol w="440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Evaluation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Result Percentages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7226FD70-C70B-4C14-9F37-4FE632C5717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5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44F3B980-9325-48AF-A5CC-8CA2AAA7F6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64EDC6-9766-424E-AADC-C0259D44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u="sng" dirty="0"/>
              <a:t>Experiment on FER-2013 Dataset</a:t>
            </a:r>
          </a:p>
        </p:txBody>
      </p:sp>
      <p:sp>
        <p:nvSpPr>
          <p:cNvPr id="3" name="Content Placeholder 2">
            <a:extLst>
              <a:ext uri="{28EF7139-1BC8-4025-920B-FEC1586E72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AC5552-7B51-41E2-B83E-E6C32430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047750"/>
            <a:ext cx="7143750" cy="3318024"/>
          </a:xfrm>
        </p:spPr>
        <p:txBody>
          <a:bodyPr rtlCol="0"/>
          <a:lstStyle/>
          <a:p>
            <a:pPr marL="0" indent="0">
              <a:buNone/>
            </a:pPr>
            <a:r>
              <a:rPr lang="en-US" sz="2000" dirty="0"/>
              <a:t>Grey Scale Pixel as feature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2C85C4AC-20F5-4787-9605-2C9DC31588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87B40C-111F-4059-BDD1-A5BD33E2AF87}"/>
              </a:ext>
            </a:extLst>
          </p:cNvPr>
          <p:cNvGraphicFramePr/>
          <p:nvPr/>
        </p:nvGraphicFramePr>
        <p:xfrm>
          <a:off x="1381515" y="1590084"/>
          <a:ext cx="7477125" cy="1623875"/>
        </p:xfrm>
        <a:graphic>
          <a:graphicData uri="http://schemas.openxmlformats.org/drawingml/2006/table">
            <a:tbl>
              <a:tblPr firstRow="1">
                <a:tableStyleId>{2E1BA3FB-66E5-4CCA-98AF-97878418BECC}</a:tableStyleId>
              </a:tblPr>
              <a:tblGrid>
                <a:gridCol w="71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          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best_score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best_params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      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{‘C’:100, ‘kernel’: ‘rbf’}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Random_forest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0.3260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{‘n_estimators’:10}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logistic_regression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{‘C’:1}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7C59E472-9F2B-4742-9A28-7A1F0BB7B9B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5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70D9565-9B72-48DA-8F5B-D15D7269CF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638DA8-0D84-41D4-9CF9-AEBAA16E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u="sng" dirty="0"/>
              <a:t>Experiment on FER-2013 Dataset</a:t>
            </a:r>
          </a:p>
        </p:txBody>
      </p:sp>
      <p:sp>
        <p:nvSpPr>
          <p:cNvPr id="3" name="Content Placeholder 2">
            <a:extLst>
              <a:ext uri="{07DEC858-1CD1-4946-8037-B10E1EA2EF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A92553-B8E6-4C29-B1E5-26170A8B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047750"/>
            <a:ext cx="7143750" cy="3318033"/>
          </a:xfrm>
        </p:spPr>
        <p:txBody>
          <a:bodyPr rtlCol="0"/>
          <a:lstStyle/>
          <a:p>
            <a:pPr marL="0" indent="0">
              <a:buNone/>
            </a:pPr>
            <a:r>
              <a:rPr lang="en-US" sz="2000" b="1" u="none" dirty="0">
                <a:latin typeface="Arial"/>
              </a:rPr>
              <a:t>Accuracy of FER-2013 using </a:t>
            </a:r>
            <a:r>
              <a:rPr lang="en-US" sz="2000" b="1" u="none" dirty="0" err="1">
                <a:latin typeface="Arial"/>
              </a:rPr>
              <a:t>SVM</a:t>
            </a:r>
          </a:p>
          <a:p>
            <a:pPr marL="0" indent="0">
              <a:buNone/>
            </a:pPr>
            <a:endParaRPr lang="en-US" sz="2000" b="1" u="none" dirty="0" err="1">
              <a:latin typeface="Arial"/>
            </a:endParaRPr>
          </a:p>
        </p:txBody>
      </p:sp>
      <p:graphicFrame>
        <p:nvGraphicFramePr>
          <p:cNvPr id="4" name="Table 3">
            <a:extLst>
              <a:ext uri="{037EC0A6-ED55-4343-9181-A7FF39F53D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B6FE19-A110-4DE8-97E3-7C9612913502}"/>
              </a:ext>
            </a:extLst>
          </p:cNvPr>
          <p:cNvGraphicFramePr/>
          <p:nvPr/>
        </p:nvGraphicFramePr>
        <p:xfrm>
          <a:off x="1238250" y="1642672"/>
          <a:ext cx="7477125" cy="1857375"/>
        </p:xfrm>
        <a:graphic>
          <a:graphicData uri="http://schemas.openxmlformats.org/drawingml/2006/table">
            <a:tbl>
              <a:tblPr firstRow="1">
                <a:tableStyleId>{2E1BA3FB-66E5-4CCA-98AF-97878418BECC}</a:tableStyleId>
              </a:tblPr>
              <a:tblGrid>
                <a:gridCol w="383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Evaluation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Result Percentages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E0599037-9AF3-4F56-8D8A-E9541436F4C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5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959E77C7-E189-41BB-B440-EB5A1E0165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3A1803-C115-4856-80E9-3FF183B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u="sng" dirty="0"/>
              <a:t>Experiment on Self-Created Dataset</a:t>
            </a:r>
          </a:p>
        </p:txBody>
      </p:sp>
      <p:sp>
        <p:nvSpPr>
          <p:cNvPr id="3" name="Content Placeholder 2">
            <a:extLst>
              <a:ext uri="{6F90316D-4FB6-4B28-985B-7BCA61BB3D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9B2974-7CEB-4FCB-9369-5F464693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400" dirty="0"/>
              <a:t>Grey Scale Pixel as feature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7C73B9AE-A407-4D69-8662-AF89B18AAD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BCF3E3-7FA6-4430-91F7-BCB00D2B37C9}"/>
              </a:ext>
            </a:extLst>
          </p:cNvPr>
          <p:cNvGraphicFramePr/>
          <p:nvPr/>
        </p:nvGraphicFramePr>
        <p:xfrm>
          <a:off x="1071562" y="1828409"/>
          <a:ext cx="7477125" cy="1485900"/>
        </p:xfrm>
        <a:graphic>
          <a:graphicData uri="http://schemas.openxmlformats.org/drawingml/2006/table">
            <a:tbl>
              <a:tblPr firstRow="1">
                <a:tableStyleId>{2E1BA3FB-66E5-4CCA-98AF-97878418BECC}</a:tableStyleId>
              </a:tblPr>
              <a:tblGrid>
                <a:gridCol w="64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5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          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best_score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best_params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      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0.7769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{‘C’: 10, ‘kernel’: ‘rbf}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Random_forest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0.5965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{‘n_estimators’: 10}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logistic_regression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0.69557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</a:rPr>
                        <a:t>{‘C’: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5EEBE0E7-778A-484D-878C-6954255B4F7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6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827A9F16-060D-4979-8265-1F9A625815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9786A-3DF5-4661-9E1C-F0A4AA6D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u="sng" dirty="0"/>
              <a:t>Experiment on Self-Created Dataset</a:t>
            </a:r>
          </a:p>
        </p:txBody>
      </p:sp>
      <p:sp>
        <p:nvSpPr>
          <p:cNvPr id="3" name="Content Placeholder 2">
            <a:extLst>
              <a:ext uri="{D9AE4F11-E013-4729-A298-159362711A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B2B4BA-98FD-47EF-AD62-01C1DEBA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u="none" dirty="0">
                <a:latin typeface="Arial"/>
              </a:rPr>
              <a:t>Accuracy of Self-Created dataset using </a:t>
            </a:r>
            <a:r>
              <a:rPr lang="en-US" sz="2000" b="1" u="none" dirty="0" err="1">
                <a:latin typeface="Arial"/>
              </a:rPr>
              <a:t>SVM</a:t>
            </a:r>
          </a:p>
          <a:p>
            <a:pPr marL="0" indent="0">
              <a:buNone/>
            </a:pPr>
            <a:endParaRPr lang="en-US" sz="2000" b="1" u="none" dirty="0" err="1">
              <a:latin typeface="Arial"/>
            </a:endParaRPr>
          </a:p>
        </p:txBody>
      </p:sp>
      <p:graphicFrame>
        <p:nvGraphicFramePr>
          <p:cNvPr id="4" name="Table 3">
            <a:extLst>
              <a:ext uri="{13782C6E-5FDD-4B89-ACDA-31BE3ECA51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60681C-DA44-4C0C-9F98-D412B5345B38}"/>
              </a:ext>
            </a:extLst>
          </p:cNvPr>
          <p:cNvGraphicFramePr/>
          <p:nvPr/>
        </p:nvGraphicFramePr>
        <p:xfrm>
          <a:off x="1238250" y="1861899"/>
          <a:ext cx="7477126" cy="1857375"/>
        </p:xfrm>
        <a:graphic>
          <a:graphicData uri="http://schemas.openxmlformats.org/drawingml/2006/table">
            <a:tbl>
              <a:tblPr firstRow="1">
                <a:tableStyleId>{2E1BA3FB-66E5-4CCA-98AF-97878418BECC}</a:tableStyleId>
              </a:tblPr>
              <a:tblGrid>
                <a:gridCol w="373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Evaluation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Result Percentages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009AC8E8-D7A2-4929-8C0D-CEFF06FDD52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6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36B28D7B-8945-47DB-815D-DCD7600149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2877B3-F0EF-4FCE-A25D-63759CA5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75602"/>
            <a:ext cx="7143750" cy="551907"/>
          </a:xfrm>
        </p:spPr>
        <p:txBody>
          <a:bodyPr rtlCol="0"/>
          <a:lstStyle/>
          <a:p>
            <a:pPr algn="ctr"/>
            <a:r>
              <a:rPr lang="en-US" dirty="0"/>
              <a:t>Sample Outputs</a:t>
            </a:r>
          </a:p>
        </p:txBody>
      </p:sp>
      <p:pic>
        <p:nvPicPr>
          <p:cNvPr id="3" name="Content Placeholder 2">
            <a:extLst>
              <a:ext uri="{2E869F57-5527-4FF1-8BF6-787DEABF7F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777C03-61E9-4FBD-88F9-6708B2CBCB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link="rId2"/>
          <a:stretch>
            <a:fillRect/>
          </a:stretch>
        </p:blipFill>
        <p:spPr>
          <a:xfrm>
            <a:off x="1905000" y="819150"/>
            <a:ext cx="6104039" cy="3962400"/>
          </a:xfrm>
          <a:noFill/>
        </p:spPr>
      </p:pic>
    </p:spTree>
    <p:extLst>
      <p:ext uri="{EE25B6B0-1348-4733-BF3A-FE148892728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6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7498284-F15A-4AEB-8B99-223CC09E59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CBDDA0-EBBA-4855-A6E1-2F398B32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63058"/>
            <a:ext cx="7143750" cy="576986"/>
          </a:xfrm>
        </p:spPr>
        <p:txBody>
          <a:bodyPr rtlCol="0"/>
          <a:lstStyle/>
          <a:p>
            <a:pPr algn="ctr"/>
            <a:r>
              <a:rPr lang="en-US" dirty="0"/>
              <a:t>Sample Outputs</a:t>
            </a:r>
          </a:p>
        </p:txBody>
      </p:sp>
      <p:sp>
        <p:nvSpPr>
          <p:cNvPr id="3" name="Content Placeholder 2">
            <a:extLst>
              <a:ext uri="{8B7093FD-9F3B-4193-A994-1879FF856D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55F758-793B-408F-882A-8F099EE6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740044"/>
            <a:ext cx="7143750" cy="3625729"/>
          </a:xfrm>
        </p:spPr>
        <p:txBody>
          <a:bodyPr rtlCol="0"/>
          <a:lstStyle/>
          <a:p>
            <a:pPr marL="342900" indent="-342900" algn="ctr">
              <a:buFont typeface="Arial"/>
              <a:buChar char="•"/>
            </a:pPr>
            <a:r>
              <a:rPr lang="en-US" dirty="0"/>
              <a:t>Emotion detection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CFDB6A7A-BD41-4E1E-831C-B9D29107C1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E5316E-203F-4FD3-886E-F15CB6F0953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14600" y="1164982"/>
            <a:ext cx="5122021" cy="3777777"/>
          </a:xfrm>
          <a:prstGeom prst="rect">
            <a:avLst/>
          </a:prstGeom>
          <a:noFill/>
        </p:spPr>
      </p:pic>
    </p:spTree>
    <p:extLst>
      <p:ext uri="{55E3CE73-3615-478E-A9E0-835B3C3B077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6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3BD83205-CB35-4E19-A6E1-1C7ECB6F1C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BBE1A6-D0B8-4650-ADDA-CF8B236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75602"/>
            <a:ext cx="7143750" cy="539362"/>
          </a:xfrm>
        </p:spPr>
        <p:txBody>
          <a:bodyPr rtlCol="0"/>
          <a:lstStyle/>
          <a:p>
            <a:pPr algn="ctr"/>
            <a:r>
              <a:rPr lang="en-US" dirty="0"/>
              <a:t>Sample Outputs</a:t>
            </a:r>
          </a:p>
        </p:txBody>
      </p:sp>
      <p:sp>
        <p:nvSpPr>
          <p:cNvPr id="3" name="Content Placeholder 2">
            <a:extLst>
              <a:ext uri="{C27FE84C-85F6-4B09-B535-F0238BF909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9D2D5B-27A5-47B5-A7F9-7BF01679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940736"/>
            <a:ext cx="7143750" cy="3425037"/>
          </a:xfrm>
        </p:spPr>
        <p:txBody>
          <a:bodyPr rtlCol="0"/>
          <a:lstStyle/>
          <a:p>
            <a:r>
              <a:rPr lang="en-US" dirty="0"/>
              <a:t>Recommended music playlist</a:t>
            </a:r>
          </a:p>
        </p:txBody>
      </p:sp>
      <p:pic>
        <p:nvPicPr>
          <p:cNvPr id="4" name="Picture 3">
            <a:extLst>
              <a:ext uri="{B2C2FDDE-A3CB-4E36-944D-8674DDF0906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735ABB-9F49-4CEA-B811-FF3BA1D80B2A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743200" y="1446056"/>
            <a:ext cx="4566800" cy="3340715"/>
          </a:xfrm>
          <a:prstGeom prst="rect">
            <a:avLst/>
          </a:prstGeom>
          <a:noFill/>
        </p:spPr>
      </p:pic>
    </p:spTree>
    <p:extLst>
      <p:ext uri="{82955AAF-3B6C-4C2C-AC11-AFA40C267E6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7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AB482870-4F73-4BED-BDE6-B27BF2275E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F11780-8DC4-4036-9D1D-E45B89B8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64ACC88-8963-4D93-9516-23D5617E9C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176ED6-76A5-49E5-8CA9-1031918E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No login and registration system</a:t>
            </a:r>
          </a:p>
          <a:p>
            <a:r>
              <a:rPr lang="en-US" dirty="0"/>
              <a:t>System out functions in bad light condition and poor camera resolution</a:t>
            </a:r>
          </a:p>
          <a:p>
            <a:r>
              <a:rPr lang="en-US" dirty="0"/>
              <a:t>No songs recommendation based on user preferences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13A5CA40-A5A6-4D8C-803E-00E62E526E8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73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E0E314D-0AEE-4229-A1CF-92417346B0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C5C74C-959B-4ADF-8F18-06C567C9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75602"/>
            <a:ext cx="7143750" cy="526818"/>
          </a:xfrm>
        </p:spPr>
        <p:txBody>
          <a:bodyPr rtlCol="0"/>
          <a:lstStyle/>
          <a:p>
            <a:pPr algn="ctr"/>
            <a:r>
              <a:rPr lang="en-US" dirty="0"/>
              <a:t>Future </a:t>
            </a:r>
            <a:r>
              <a:rPr lang="en-US" b="1" dirty="0">
                <a:latin typeface="Arial"/>
              </a:rPr>
              <a:t> Enhancement</a:t>
            </a:r>
          </a:p>
        </p:txBody>
      </p:sp>
      <p:sp>
        <p:nvSpPr>
          <p:cNvPr id="3" name="Content Placeholder 2">
            <a:extLst>
              <a:ext uri="{05CDE27C-E527-4D53-8215-650B4A164B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3CD48D-8747-4D10-B036-BB749FA7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b="0" dirty="0" err="1">
                <a:latin typeface="Arial"/>
              </a:rPr>
              <a:t>Endeavour</a:t>
            </a:r>
            <a:r>
              <a:rPr lang="en-US" b="0" dirty="0">
                <a:latin typeface="Arial"/>
              </a:rPr>
              <a:t> to add a huge number of songs in the future.</a:t>
            </a:r>
          </a:p>
          <a:p>
            <a:r>
              <a:rPr lang="en-US" b="0" dirty="0">
                <a:latin typeface="Arial"/>
              </a:rPr>
              <a:t>Add login and registration system.</a:t>
            </a:r>
          </a:p>
          <a:p>
            <a:r>
              <a:rPr lang="en-US" b="0" dirty="0">
                <a:latin typeface="Arial"/>
              </a:rPr>
              <a:t>Add user's preference.</a:t>
            </a:r>
          </a:p>
          <a:p>
            <a:endParaRPr lang="en-US" b="0" dirty="0">
              <a:latin typeface="Arial"/>
            </a:endParaRPr>
          </a:p>
          <a:p>
            <a:endParaRPr lang="en-US" b="0" dirty="0">
              <a:latin typeface="Arial"/>
            </a:endParaRPr>
          </a:p>
        </p:txBody>
      </p:sp>
    </p:spTree>
    <p:extLst>
      <p:ext uri="{54A4FD66-664B-487E-9A99-DF89A7E71DF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7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23BDF99-237C-4556-BEED-9E23FC3BD6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31D5C0-B119-48D6-AF6D-6017736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Int</a:t>
            </a:r>
            <a:r>
              <a:rPr lang="en-US" b="1" dirty="0">
                <a:latin typeface="Arial"/>
              </a:rPr>
              <a:t>roduction:</a:t>
            </a:r>
          </a:p>
        </p:txBody>
      </p:sp>
      <p:sp>
        <p:nvSpPr>
          <p:cNvPr id="3" name="Content Placeholder 2">
            <a:extLst>
              <a:ext uri="{5EBF377E-222F-42F3-8E98-02554BDD46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03E829-2E83-47C0-B3AC-F4A30D72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27" y="1509922"/>
            <a:ext cx="7143750" cy="3150380"/>
          </a:xfrm>
        </p:spPr>
        <p:txBody>
          <a:bodyPr vert="horz" rtlCol="0">
            <a:normAutofit/>
          </a:bodyPr>
          <a:lstStyle/>
          <a:p>
            <a:r>
              <a:rPr lang="en-US" sz="2000" dirty="0"/>
              <a:t>GUI Application</a:t>
            </a:r>
          </a:p>
          <a:p>
            <a:r>
              <a:rPr lang="en-US" sz="2000" dirty="0"/>
              <a:t>Real Time System</a:t>
            </a:r>
          </a:p>
          <a:p>
            <a:r>
              <a:rPr lang="en-US" sz="2000" dirty="0"/>
              <a:t>System intends to captures the user's facial emotion </a:t>
            </a:r>
          </a:p>
          <a:p>
            <a:r>
              <a:rPr lang="en-US" sz="2000" dirty="0"/>
              <a:t>Based on the emotion detected by the system, playlist of songs are recommended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E1DF65D4-29F6-4727-86CA-A4CA5102C95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09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18F527EC-FCEC-4998-99B2-F23C098C59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C1A3AF-1887-4BAA-A8DF-A0E7D903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9000" dirty="0"/>
              <a:t>THANK YOU!!!</a:t>
            </a:r>
          </a:p>
        </p:txBody>
      </p:sp>
    </p:spTree>
    <p:extLst>
      <p:ext uri="{02E10B40-BF80-496F-9687-BE0F1EFEB57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7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20CAC4C8-D772-4217-BEBE-3C60248183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D002E7-1101-4601-8F8D-D7930E85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215399"/>
            <a:ext cx="7618076" cy="3150384"/>
          </a:xfrm>
        </p:spPr>
        <p:txBody>
          <a:bodyPr rtlCol="0"/>
          <a:lstStyle/>
          <a:p>
            <a:pPr marL="0" indent="0">
              <a:buNone/>
            </a:pPr>
            <a:r>
              <a:rPr lang="en-US" sz="8000" dirty="0"/>
              <a:t>  QUESTIONS???</a:t>
            </a:r>
          </a:p>
        </p:txBody>
      </p:sp>
    </p:spTree>
    <p:extLst>
      <p:ext uri="{60148408-351E-4B5F-8DB3-FC388014C2E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7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8C687F1E-0FE5-4F30-AE63-CD079B6504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B243B1-ED63-4FDD-B00A-2402F567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7B220CFE-BB86-4A71-A202-472A7BCF25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B039CF-1947-4DDD-ADC4-5B9F4687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544173"/>
            <a:ext cx="7143750" cy="3150380"/>
          </a:xfrm>
        </p:spPr>
        <p:txBody>
          <a:bodyPr rtlCol="0"/>
          <a:lstStyle/>
          <a:p>
            <a:r>
              <a:rPr lang="en-US" dirty="0"/>
              <a:t>Difficulty in finding music that appeals to user emotions.</a:t>
            </a:r>
          </a:p>
          <a:p>
            <a:r>
              <a:rPr lang="en-US" dirty="0"/>
              <a:t>User finds it challenging for manual creation and alteration of music playlist</a:t>
            </a:r>
          </a:p>
          <a:p>
            <a:r>
              <a:rPr lang="en-US" dirty="0"/>
              <a:t>Current music recommendation system recommends songs based on user search history pattern which many times doesn't match user current facial emotion.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92C8BFA3-3318-47A5-85E4-7173A6B603B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1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68CA59A2-3B6E-46AC-9E92-A14B0A0F73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952893-1EAC-4F31-9939-BBD16C8F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7DA567C9-022F-4519-AEF5-80C5D79F35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74B88A-1249-46D7-B60F-2EEC03F6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215399"/>
            <a:ext cx="7143750" cy="3931958"/>
          </a:xfrm>
        </p:spPr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Specific objectives:</a:t>
            </a:r>
          </a:p>
          <a:p>
            <a:pPr marL="0" indent="0">
              <a:buNone/>
            </a:pPr>
            <a:r>
              <a:rPr lang="en-US" sz="1800" dirty="0"/>
              <a:t>1) To develop a system that provides music playlist recommendation based on user facial emotions.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u="sng" dirty="0"/>
              <a:t>General objectives:</a:t>
            </a:r>
          </a:p>
          <a:p>
            <a:pPr marL="0" indent="0">
              <a:buNone/>
            </a:pPr>
            <a:r>
              <a:rPr lang="en-US" sz="1800" dirty="0"/>
              <a:t>1) To develop a GUI application for music player.</a:t>
            </a:r>
          </a:p>
          <a:p>
            <a:pPr marL="0" indent="0">
              <a:buNone/>
            </a:pPr>
            <a:r>
              <a:rPr lang="en-US" sz="1800" dirty="0"/>
              <a:t>2)To develop a system for real time facial emotion detection.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308A9AE3-C53A-424B-B513-55842FDF9BD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1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35DA474-0C5A-47AE-A7F2-D570D862E2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A34052-DC4E-4D72-B8BB-4E12BDF5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400" b="1" u="sng" dirty="0"/>
              <a:t>Academic objectives:</a:t>
            </a:r>
          </a:p>
          <a:p>
            <a:r>
              <a:rPr lang="en-US" sz="1600" dirty="0"/>
              <a:t>1) To apply theoretical engineering knowledge into practical industrial approach.</a:t>
            </a:r>
          </a:p>
          <a:p>
            <a:r>
              <a:rPr lang="en-US" sz="1600" dirty="0"/>
              <a:t>2)To use proper object-oriented approach for project building.</a:t>
            </a:r>
          </a:p>
          <a:p>
            <a:r>
              <a:rPr lang="en-US" sz="1600" dirty="0"/>
              <a:t>3) To learn and implement machine learning, data mining technology.</a:t>
            </a:r>
          </a:p>
        </p:txBody>
      </p:sp>
    </p:spTree>
    <p:extLst>
      <p:ext uri="{DD5CD89D-60D8-42AB-BEB8-117CCDE9C63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1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97606B43-5CB2-4CF7-B979-B4E27B55F9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7FC768-56BE-4723-9FD0-EF485D9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725" y="364283"/>
            <a:ext cx="3603431" cy="570576"/>
          </a:xfrm>
        </p:spPr>
        <p:txBody>
          <a:bodyPr rtlCol="0"/>
          <a:lstStyle/>
          <a:p>
            <a:r>
              <a:rPr lang="en-US" dirty="0"/>
              <a:t>Literature Review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2EEFBEA3-5D9E-49DA-972E-57D62E72ED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D2F847-93B8-4EF6-B147-7DCBB48B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215399"/>
            <a:ext cx="7143750" cy="4370689"/>
          </a:xfrm>
        </p:spPr>
        <p:txBody>
          <a:bodyPr vert="horz" rtlCol="0">
            <a:normAutofit/>
          </a:bodyPr>
          <a:lstStyle/>
          <a:p>
            <a:pPr algn="just"/>
            <a:r>
              <a:rPr lang="en-US" b="0" i="1" dirty="0" err="1">
                <a:latin typeface="Arial"/>
              </a:rPr>
              <a:t>Anagha</a:t>
            </a:r>
            <a:r>
              <a:rPr lang="en-US" b="0" i="1" dirty="0">
                <a:latin typeface="Arial"/>
              </a:rPr>
              <a:t> S. Dhavalikar and Dr. R. K. Kulkarni Proposed an Automatic Facial Expression recognition system.</a:t>
            </a:r>
          </a:p>
          <a:p>
            <a:pPr algn="just"/>
            <a:r>
              <a:rPr lang="en-US" b="0" i="1" dirty="0">
                <a:latin typeface="Arial"/>
              </a:rPr>
              <a:t>Yong-Hwan Lee, Woori Han, and Young Kim proposed a system based on Bezier curve fitting. </a:t>
            </a:r>
          </a:p>
          <a:p>
            <a:pPr algn="just"/>
            <a:r>
              <a:rPr lang="en-US" b="0" i="1" dirty="0">
                <a:latin typeface="Arial"/>
              </a:rPr>
              <a:t>A. Lehtiniemi and J. Holm suggested a system for music recommendation based on an animated mood picture. </a:t>
            </a:r>
          </a:p>
          <a:p>
            <a:pPr algn="just"/>
            <a:r>
              <a:rPr lang="en-US" b="0" i="1" dirty="0">
                <a:latin typeface="Arial"/>
              </a:rPr>
              <a:t>Yusuf Yaslan proposed an emotion-based music recommendation system that learns the user's emotion from signals obtained through wearable computing devices that are integrated with galvanic skin response (</a:t>
            </a:r>
            <a:r>
              <a:rPr lang="en-US" b="0" i="1" dirty="0" err="1">
                <a:latin typeface="Arial"/>
              </a:rPr>
              <a:t>GSR</a:t>
            </a:r>
            <a:r>
              <a:rPr lang="en-US" b="0" i="1" dirty="0">
                <a:latin typeface="Arial"/>
              </a:rPr>
              <a:t>) and </a:t>
            </a:r>
            <a:r>
              <a:rPr lang="en-US" b="0" i="1" dirty="0" err="1">
                <a:latin typeface="Arial"/>
              </a:rPr>
              <a:t>photoplethysmography</a:t>
            </a:r>
            <a:r>
              <a:rPr lang="en-US" b="0" i="1" dirty="0">
                <a:latin typeface="Arial"/>
              </a:rPr>
              <a:t> (</a:t>
            </a:r>
            <a:r>
              <a:rPr lang="en-US" b="0" i="1" dirty="0" err="1">
                <a:latin typeface="Arial"/>
              </a:rPr>
              <a:t>PPG</a:t>
            </a:r>
            <a:r>
              <a:rPr lang="en-US" b="0" i="1" dirty="0">
                <a:latin typeface="Arial"/>
              </a:rPr>
              <a:t>) physiological sensors in their paper.</a:t>
            </a:r>
          </a:p>
          <a:p>
            <a:pPr marL="0" indent="0" algn="just">
              <a:buNone/>
            </a:pPr>
            <a:endParaRPr lang="en-US" b="0" i="1" dirty="0">
              <a:latin typeface="Arial"/>
            </a:endParaRPr>
          </a:p>
          <a:p>
            <a:pPr algn="just"/>
            <a:endParaRPr lang="en-US" b="0" dirty="0">
              <a:latin typeface="Arial"/>
            </a:endParaRPr>
          </a:p>
        </p:txBody>
      </p:sp>
    </p:spTree>
    <p:extLst>
      <p:ext uri="{EE1B7BE0-50AF-4146-97BC-97D73083E7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2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A70EDF7C-BCF7-494C-ADDC-53B7CBE820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20BABA-C562-4EFA-8FDA-3769EF2E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231A7EDE-CB79-46F6-9F57-F5DDB0422F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08841D-1B43-48CC-918A-BDC9D42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 lnSpcReduction="10000"/>
          </a:bodyPr>
          <a:lstStyle/>
          <a:p>
            <a:r>
              <a:rPr lang="en-US" b="0" i="1" dirty="0" err="1">
                <a:latin typeface="Arial"/>
              </a:rPr>
              <a:t>Ayush</a:t>
            </a:r>
            <a:r>
              <a:rPr lang="en-US" b="0" i="1" dirty="0">
                <a:latin typeface="Arial"/>
              </a:rPr>
              <a:t> </a:t>
            </a:r>
            <a:r>
              <a:rPr lang="en-US" b="0" i="1" dirty="0" err="1">
                <a:latin typeface="Arial"/>
              </a:rPr>
              <a:t>Guidel</a:t>
            </a:r>
            <a:r>
              <a:rPr lang="en-US" b="0" i="1" dirty="0">
                <a:latin typeface="Arial"/>
              </a:rPr>
              <a:t> stated that human beings' state of mind and current emotional mood can be easily observed through their facial expressions. </a:t>
            </a:r>
          </a:p>
          <a:p>
            <a:r>
              <a:rPr lang="en-US" b="0" i="1" dirty="0">
                <a:latin typeface="Arial"/>
              </a:rPr>
              <a:t>CH </a:t>
            </a:r>
            <a:r>
              <a:rPr lang="en-US" b="0" i="1" dirty="0" err="1">
                <a:latin typeface="Arial"/>
              </a:rPr>
              <a:t>Radhika</a:t>
            </a:r>
            <a:r>
              <a:rPr lang="en-US" b="0" i="1" dirty="0">
                <a:latin typeface="Arial"/>
              </a:rPr>
              <a:t> advised manual segregation of a playlist and annotation of songs, following the current emotional state of a user, as a labour-intensive and time-consuming task.</a:t>
            </a:r>
          </a:p>
          <a:p>
            <a:r>
              <a:rPr lang="en-US" b="0" i="1" dirty="0">
                <a:latin typeface="Arial"/>
              </a:rPr>
              <a:t>A. Madhuri, m. Deepali, S. Upasana and G. Megha proposed Music Recommendation Based on Face Emotion Recognition where they have used FER-2013 dataset and CNN for emotion detection.</a:t>
            </a:r>
          </a:p>
        </p:txBody>
      </p:sp>
    </p:spTree>
    <p:extLst>
      <p:ext uri="{E727E494-7E7B-4D2C-A8C6-000F2E8C8E3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2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E05EB21-A74A-44FD-8050-E1E0BC7EC6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850AF4-25CF-4930-AAD3-AFF06032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26" y="477173"/>
            <a:ext cx="3089157" cy="570576"/>
          </a:xfrm>
        </p:spPr>
        <p:txBody>
          <a:bodyPr rtlCol="0"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33518018-E55A-4FB5-9733-0493F76949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DC4324-8123-4F89-A257-A4A1B958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400" b="1" u="sng" dirty="0">
                <a:latin typeface="Source Sans Pro-demi_bold"/>
              </a:rPr>
              <a:t>Language and tools used: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Core Programming Language: Python 3.0 along with its libraries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Image Processing: </a:t>
            </a:r>
            <a:r>
              <a:rPr lang="en-US" dirty="0" err="1"/>
              <a:t>OpenCV</a:t>
            </a:r>
            <a:r>
              <a:rPr lang="en-US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Processing of multi-dimensional array: </a:t>
            </a:r>
            <a:r>
              <a:rPr lang="en-US" dirty="0" err="1"/>
              <a:t>Numpy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Machine Learning Algorithms: SVM, Logistic Regression and Random Forest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D39E63AE-19AC-451B-BFD2-F45CF1442FE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5197475092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3" val="Source Sans Pro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7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933</Words>
  <Application>Microsoft Office PowerPoint</Application>
  <PresentationFormat>On-screen Show (16:9)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Antic Slab</vt:lpstr>
      <vt:lpstr>Source Sans Pro-demi_bold</vt:lpstr>
      <vt:lpstr>Arial</vt:lpstr>
      <vt:lpstr>Source Sans Pro</vt:lpstr>
      <vt:lpstr>Experimental</vt:lpstr>
      <vt:lpstr>Music Recommendation based on Facial Emotion Recognition</vt:lpstr>
      <vt:lpstr>Purpose of Project:</vt:lpstr>
      <vt:lpstr>Introduction:</vt:lpstr>
      <vt:lpstr>Problem Statement</vt:lpstr>
      <vt:lpstr>Objectives</vt:lpstr>
      <vt:lpstr>PowerPoint Presentation</vt:lpstr>
      <vt:lpstr>Literature Review  </vt:lpstr>
      <vt:lpstr>Contd…</vt:lpstr>
      <vt:lpstr>Methodology</vt:lpstr>
      <vt:lpstr>Datasets Used</vt:lpstr>
      <vt:lpstr>PowerPoint Presentation</vt:lpstr>
      <vt:lpstr>System Diagram</vt:lpstr>
      <vt:lpstr>PowerPoint Presentation</vt:lpstr>
      <vt:lpstr>Modules Used</vt:lpstr>
      <vt:lpstr>Feature Extracted Images</vt:lpstr>
      <vt:lpstr>Modules Used</vt:lpstr>
      <vt:lpstr>Hyperparameter Tuning</vt:lpstr>
      <vt:lpstr>System Evaluation</vt:lpstr>
      <vt:lpstr>Experiments, Results and Output</vt:lpstr>
      <vt:lpstr>Experiments on CK+48 Datasets   Accuracy of CK+48 using SVM</vt:lpstr>
      <vt:lpstr>Experiment on FER-2013 Dataset</vt:lpstr>
      <vt:lpstr>Experiment on FER-2013 Dataset</vt:lpstr>
      <vt:lpstr>Experiment on Self-Created Dataset</vt:lpstr>
      <vt:lpstr>Experiment on Self-Created Dataset</vt:lpstr>
      <vt:lpstr>Sample Outputs</vt:lpstr>
      <vt:lpstr>Sample Outputs</vt:lpstr>
      <vt:lpstr>Sample Outputs</vt:lpstr>
      <vt:lpstr>Limitations</vt:lpstr>
      <vt:lpstr>Future  Enhancement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Anix Sharma</cp:lastModifiedBy>
  <cp:revision>6</cp:revision>
  <dcterms:created xsi:type="dcterms:W3CDTF">2022-05-07T01:27:14Z</dcterms:created>
  <dcterms:modified xsi:type="dcterms:W3CDTF">2022-05-08T04:32:44Z</dcterms:modified>
</cp:coreProperties>
</file>