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3/16/2024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3/16/2024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3/16/2024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E854-0BF5-254D-C9C7-C4DE44097F79}"/>
              </a:ext>
            </a:extLst>
          </p:cNvPr>
          <p:cNvSpPr>
            <a:spLocks noGrp="1"/>
          </p:cNvSpPr>
          <p:nvPr>
            <p:ph type="ctrTitle"/>
          </p:nvPr>
        </p:nvSpPr>
        <p:spPr>
          <a:xfrm>
            <a:off x="1381273" y="2345260"/>
            <a:ext cx="9440034" cy="1828801"/>
          </a:xfrm>
        </p:spPr>
        <p:txBody>
          <a:bodyPr/>
          <a:lstStyle/>
          <a:p>
            <a:r>
              <a:rPr lang="en-US" b="0" i="0" dirty="0">
                <a:solidFill>
                  <a:schemeClr val="tx1"/>
                </a:solidFill>
                <a:effectLst/>
                <a:latin typeface="Söhne"/>
              </a:rPr>
              <a:t>Real Estate Pro: AI-Powered House Price Prediction Tool</a:t>
            </a:r>
            <a:endParaRPr lang="en-IN" dirty="0">
              <a:solidFill>
                <a:schemeClr val="tx1"/>
              </a:solidFill>
            </a:endParaRPr>
          </a:p>
        </p:txBody>
      </p:sp>
      <p:sp>
        <p:nvSpPr>
          <p:cNvPr id="3" name="Subtitle 2">
            <a:extLst>
              <a:ext uri="{FF2B5EF4-FFF2-40B4-BE49-F238E27FC236}">
                <a16:creationId xmlns:a16="http://schemas.microsoft.com/office/drawing/2014/main" id="{F20595AC-0282-AED3-4B6D-7ABC15A941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1634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EE5F-EECB-6C0C-EF11-5938A621C44C}"/>
              </a:ext>
            </a:extLst>
          </p:cNvPr>
          <p:cNvSpPr>
            <a:spLocks noGrp="1"/>
          </p:cNvSpPr>
          <p:nvPr>
            <p:ph type="title"/>
          </p:nvPr>
        </p:nvSpPr>
        <p:spPr>
          <a:xfrm>
            <a:off x="913795" y="581575"/>
            <a:ext cx="3132225" cy="970450"/>
          </a:xfrm>
        </p:spPr>
        <p:txBody>
          <a:bodyPr/>
          <a:lstStyle/>
          <a:p>
            <a:r>
              <a:rPr lang="en-IN" b="1" i="0" u="sng" dirty="0">
                <a:solidFill>
                  <a:schemeClr val="tx1"/>
                </a:solidFill>
                <a:effectLst/>
                <a:latin typeface="Söhne"/>
              </a:rPr>
              <a:t>Description:</a:t>
            </a:r>
            <a:endParaRPr lang="en-IN" u="sng" dirty="0">
              <a:solidFill>
                <a:schemeClr val="tx1"/>
              </a:solidFill>
            </a:endParaRPr>
          </a:p>
        </p:txBody>
      </p:sp>
      <p:sp>
        <p:nvSpPr>
          <p:cNvPr id="3" name="Content Placeholder 2">
            <a:extLst>
              <a:ext uri="{FF2B5EF4-FFF2-40B4-BE49-F238E27FC236}">
                <a16:creationId xmlns:a16="http://schemas.microsoft.com/office/drawing/2014/main" id="{5CBCB6C5-00E8-69C1-1DA7-8DCA48DBC69E}"/>
              </a:ext>
            </a:extLst>
          </p:cNvPr>
          <p:cNvSpPr>
            <a:spLocks noGrp="1"/>
          </p:cNvSpPr>
          <p:nvPr>
            <p:ph idx="1"/>
          </p:nvPr>
        </p:nvSpPr>
        <p:spPr/>
        <p:txBody>
          <a:bodyPr>
            <a:normAutofit/>
          </a:bodyPr>
          <a:lstStyle/>
          <a:p>
            <a:pPr marL="36900" indent="0" algn="just">
              <a:buNone/>
            </a:pPr>
            <a:r>
              <a:rPr lang="en-US" sz="2800" b="0" i="0" dirty="0">
                <a:solidFill>
                  <a:schemeClr val="tx1"/>
                </a:solidFill>
                <a:effectLst/>
                <a:latin typeface="Söhne"/>
              </a:rPr>
              <a:t>Real Estate Pro is an innovative AI-powered tool designed to predict house prices accurately and efficiently. By leveraging advanced machine learning algorithms, Real Estate Pro analyzes various factors influencing property prices to provide reliable predictions, helping both buyers and sellers make informed decisions in the real estate market.</a:t>
            </a:r>
            <a:endParaRPr lang="en-IN" sz="2800" dirty="0">
              <a:solidFill>
                <a:schemeClr val="tx1"/>
              </a:solidFill>
            </a:endParaRPr>
          </a:p>
        </p:txBody>
      </p:sp>
    </p:spTree>
    <p:extLst>
      <p:ext uri="{BB962C8B-B14F-4D97-AF65-F5344CB8AC3E}">
        <p14:creationId xmlns:p14="http://schemas.microsoft.com/office/powerpoint/2010/main" val="125145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918A-F850-FBEF-32D3-CC4ACF02983A}"/>
              </a:ext>
            </a:extLst>
          </p:cNvPr>
          <p:cNvSpPr>
            <a:spLocks noGrp="1"/>
          </p:cNvSpPr>
          <p:nvPr>
            <p:ph type="title"/>
          </p:nvPr>
        </p:nvSpPr>
        <p:spPr/>
        <p:txBody>
          <a:bodyPr/>
          <a:lstStyle/>
          <a:p>
            <a:pPr algn="l"/>
            <a:r>
              <a:rPr lang="en-IN" b="1" i="0" u="sng" dirty="0">
                <a:solidFill>
                  <a:schemeClr val="tx1"/>
                </a:solidFill>
                <a:effectLst/>
                <a:latin typeface="Söhne"/>
              </a:rPr>
              <a:t>Team Members Details:</a:t>
            </a:r>
            <a:endParaRPr lang="en-IN" u="sng" dirty="0">
              <a:solidFill>
                <a:schemeClr val="tx1"/>
              </a:solidFill>
            </a:endParaRPr>
          </a:p>
        </p:txBody>
      </p:sp>
      <p:sp>
        <p:nvSpPr>
          <p:cNvPr id="3" name="Content Placeholder 2">
            <a:extLst>
              <a:ext uri="{FF2B5EF4-FFF2-40B4-BE49-F238E27FC236}">
                <a16:creationId xmlns:a16="http://schemas.microsoft.com/office/drawing/2014/main" id="{0550C58B-21CB-6471-B733-40C1554B9A91}"/>
              </a:ext>
            </a:extLst>
          </p:cNvPr>
          <p:cNvSpPr>
            <a:spLocks noGrp="1"/>
          </p:cNvSpPr>
          <p:nvPr>
            <p:ph idx="1"/>
          </p:nvPr>
        </p:nvSpPr>
        <p:spPr>
          <a:xfrm>
            <a:off x="913795" y="2189649"/>
            <a:ext cx="10353762" cy="4058751"/>
          </a:xfrm>
        </p:spPr>
        <p:txBody>
          <a:bodyPr/>
          <a:lstStyle/>
          <a:p>
            <a:r>
              <a:rPr lang="en-IN" dirty="0"/>
              <a:t>Mohan Sai pappuru</a:t>
            </a:r>
          </a:p>
          <a:p>
            <a:r>
              <a:rPr lang="en-IN" dirty="0"/>
              <a:t>Vishnu Vardhan pitla</a:t>
            </a:r>
          </a:p>
          <a:p>
            <a:r>
              <a:rPr lang="en-IN" dirty="0"/>
              <a:t>Pushpa latha akkireddy</a:t>
            </a:r>
          </a:p>
          <a:p>
            <a:r>
              <a:rPr lang="en-IN" dirty="0"/>
              <a:t>Anjani devi thammineni</a:t>
            </a:r>
          </a:p>
        </p:txBody>
      </p:sp>
    </p:spTree>
    <p:extLst>
      <p:ext uri="{BB962C8B-B14F-4D97-AF65-F5344CB8AC3E}">
        <p14:creationId xmlns:p14="http://schemas.microsoft.com/office/powerpoint/2010/main" val="267284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4E02-8861-1049-4E53-9DE705722728}"/>
              </a:ext>
            </a:extLst>
          </p:cNvPr>
          <p:cNvSpPr>
            <a:spLocks noGrp="1"/>
          </p:cNvSpPr>
          <p:nvPr>
            <p:ph type="title"/>
          </p:nvPr>
        </p:nvSpPr>
        <p:spPr/>
        <p:txBody>
          <a:bodyPr/>
          <a:lstStyle/>
          <a:p>
            <a:pPr algn="l"/>
            <a:r>
              <a:rPr lang="en-IN" b="1" i="0" dirty="0">
                <a:solidFill>
                  <a:schemeClr val="tx1"/>
                </a:solidFill>
                <a:effectLst/>
                <a:latin typeface="Söhne"/>
              </a:rPr>
              <a:t>The Problem it Solves:</a:t>
            </a:r>
            <a:endParaRPr lang="en-IN" dirty="0">
              <a:solidFill>
                <a:schemeClr val="tx1"/>
              </a:solidFill>
            </a:endParaRPr>
          </a:p>
        </p:txBody>
      </p:sp>
      <p:sp>
        <p:nvSpPr>
          <p:cNvPr id="3" name="Content Placeholder 2">
            <a:extLst>
              <a:ext uri="{FF2B5EF4-FFF2-40B4-BE49-F238E27FC236}">
                <a16:creationId xmlns:a16="http://schemas.microsoft.com/office/drawing/2014/main" id="{AA3FFE41-F513-1803-E828-C7874361CBB5}"/>
              </a:ext>
            </a:extLst>
          </p:cNvPr>
          <p:cNvSpPr>
            <a:spLocks noGrp="1"/>
          </p:cNvSpPr>
          <p:nvPr>
            <p:ph idx="1"/>
          </p:nvPr>
        </p:nvSpPr>
        <p:spPr/>
        <p:txBody>
          <a:bodyPr>
            <a:normAutofit/>
          </a:bodyPr>
          <a:lstStyle/>
          <a:p>
            <a:pPr marL="36900" indent="0">
              <a:buNone/>
            </a:pPr>
            <a:r>
              <a:rPr lang="en-US" sz="2800" b="0" i="0" dirty="0">
                <a:solidFill>
                  <a:schemeClr val="tx1"/>
                </a:solidFill>
                <a:effectLst/>
                <a:latin typeface="Söhne"/>
              </a:rPr>
              <a:t>In the real estate market, accurately predicting house prices is crucial for buyers, sellers, and real estate agents. Traditional methods often rely on subjective assessments or limited data, leading to inaccurate predictions and missed opportunities. Real Estate Pro addresses this challenge by utilizing advanced AI algorithms to analyze a wide range of factors, providing reliable and data-driven price predictions.</a:t>
            </a:r>
            <a:endParaRPr lang="en-IN" sz="2800" dirty="0">
              <a:solidFill>
                <a:schemeClr val="tx1"/>
              </a:solidFill>
            </a:endParaRPr>
          </a:p>
        </p:txBody>
      </p:sp>
    </p:spTree>
    <p:extLst>
      <p:ext uri="{BB962C8B-B14F-4D97-AF65-F5344CB8AC3E}">
        <p14:creationId xmlns:p14="http://schemas.microsoft.com/office/powerpoint/2010/main" val="303833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1FF5-4530-7B83-1C59-7AC91E474512}"/>
              </a:ext>
            </a:extLst>
          </p:cNvPr>
          <p:cNvSpPr>
            <a:spLocks noGrp="1"/>
          </p:cNvSpPr>
          <p:nvPr>
            <p:ph type="title"/>
          </p:nvPr>
        </p:nvSpPr>
        <p:spPr/>
        <p:txBody>
          <a:bodyPr/>
          <a:lstStyle/>
          <a:p>
            <a:pPr algn="l"/>
            <a:r>
              <a:rPr lang="en-IN" b="1" i="0" dirty="0">
                <a:solidFill>
                  <a:schemeClr val="tx1"/>
                </a:solidFill>
                <a:effectLst/>
                <a:latin typeface="Söhne"/>
              </a:rPr>
              <a:t>Use Cases:</a:t>
            </a:r>
            <a:endParaRPr lang="en-IN" dirty="0">
              <a:solidFill>
                <a:schemeClr val="tx1"/>
              </a:solidFill>
            </a:endParaRPr>
          </a:p>
        </p:txBody>
      </p:sp>
      <p:sp>
        <p:nvSpPr>
          <p:cNvPr id="3" name="Content Placeholder 2">
            <a:extLst>
              <a:ext uri="{FF2B5EF4-FFF2-40B4-BE49-F238E27FC236}">
                <a16:creationId xmlns:a16="http://schemas.microsoft.com/office/drawing/2014/main" id="{7E4CFD78-D72D-3F68-56D6-510B15554926}"/>
              </a:ext>
            </a:extLst>
          </p:cNvPr>
          <p:cNvSpPr>
            <a:spLocks noGrp="1"/>
          </p:cNvSpPr>
          <p:nvPr>
            <p:ph idx="1"/>
          </p:nvPr>
        </p:nvSpPr>
        <p:spPr/>
        <p:txBody>
          <a:bodyPr/>
          <a:lstStyle/>
          <a:p>
            <a:r>
              <a:rPr lang="en-US" b="1" dirty="0">
                <a:solidFill>
                  <a:schemeClr val="tx1"/>
                </a:solidFill>
                <a:effectLst/>
                <a:latin typeface="Söhne"/>
              </a:rPr>
              <a:t>Home Buyers: </a:t>
            </a:r>
            <a:r>
              <a:rPr lang="en-US" b="0" i="0" dirty="0">
                <a:solidFill>
                  <a:schemeClr val="tx1"/>
                </a:solidFill>
                <a:effectLst/>
                <a:latin typeface="Söhne"/>
              </a:rPr>
              <a:t>Prospective homebuyers can use Real-estate pro to estimate the fair market value of properties they are interested in purchasing. By inputting details such as location, size, amenities, and recent sales data, they can make more informed decisions and negotiate better deals.</a:t>
            </a:r>
          </a:p>
          <a:p>
            <a:r>
              <a:rPr lang="en-US" b="1" i="0" dirty="0">
                <a:solidFill>
                  <a:schemeClr val="tx1"/>
                </a:solidFill>
                <a:effectLst/>
                <a:latin typeface="Söhne"/>
              </a:rPr>
              <a:t>Home Sellers:</a:t>
            </a:r>
            <a:r>
              <a:rPr lang="en-US" b="0" i="0" dirty="0">
                <a:solidFill>
                  <a:schemeClr val="tx1"/>
                </a:solidFill>
                <a:effectLst/>
                <a:latin typeface="Söhne"/>
              </a:rPr>
              <a:t> Real estate agents and homeowners looking to sell their properties can use Real-estate pro to set competitive listing prices. By understanding the factors influencing property values in their area, they can attract more potential buyers and maximize their returns.</a:t>
            </a:r>
            <a:endParaRPr lang="en-US" dirty="0">
              <a:solidFill>
                <a:schemeClr val="tx1"/>
              </a:solidFill>
              <a:effectLst/>
              <a:latin typeface="Söhne"/>
            </a:endParaRPr>
          </a:p>
          <a:p>
            <a:r>
              <a:rPr lang="en-US" b="1" i="0" dirty="0">
                <a:solidFill>
                  <a:schemeClr val="tx1"/>
                </a:solidFill>
                <a:effectLst/>
                <a:latin typeface="Söhne"/>
              </a:rPr>
              <a:t>Real Estate Agents:</a:t>
            </a:r>
            <a:r>
              <a:rPr lang="en-US" b="0" i="0" dirty="0">
                <a:solidFill>
                  <a:schemeClr val="tx1"/>
                </a:solidFill>
                <a:effectLst/>
                <a:latin typeface="Söhne"/>
              </a:rPr>
              <a:t> Professionals in the real estate industry can leverage Real-estate pro to provide valuable insights to their clients. By offering accurate price predictions based on objective data analysis, agents can build trust with their clients and enhance their reputation in the market.</a:t>
            </a:r>
            <a:endParaRPr lang="en-IN" dirty="0">
              <a:solidFill>
                <a:schemeClr val="tx1"/>
              </a:solidFill>
            </a:endParaRPr>
          </a:p>
        </p:txBody>
      </p:sp>
    </p:spTree>
    <p:extLst>
      <p:ext uri="{BB962C8B-B14F-4D97-AF65-F5344CB8AC3E}">
        <p14:creationId xmlns:p14="http://schemas.microsoft.com/office/powerpoint/2010/main" val="228729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C52E-8932-3D92-8490-4E11B6B06DB5}"/>
              </a:ext>
            </a:extLst>
          </p:cNvPr>
          <p:cNvSpPr>
            <a:spLocks noGrp="1"/>
          </p:cNvSpPr>
          <p:nvPr>
            <p:ph type="title"/>
          </p:nvPr>
        </p:nvSpPr>
        <p:spPr/>
        <p:txBody>
          <a:bodyPr/>
          <a:lstStyle/>
          <a:p>
            <a:pPr algn="l"/>
            <a:r>
              <a:rPr lang="en-IN" b="1" i="0" dirty="0">
                <a:solidFill>
                  <a:schemeClr val="tx1"/>
                </a:solidFill>
                <a:effectLst/>
                <a:latin typeface="Söhne"/>
              </a:rPr>
              <a:t>Challenges You Ran Into:</a:t>
            </a:r>
            <a:endParaRPr lang="en-IN" dirty="0">
              <a:solidFill>
                <a:schemeClr val="tx1"/>
              </a:solidFill>
            </a:endParaRPr>
          </a:p>
        </p:txBody>
      </p:sp>
      <p:sp>
        <p:nvSpPr>
          <p:cNvPr id="3" name="Content Placeholder 2">
            <a:extLst>
              <a:ext uri="{FF2B5EF4-FFF2-40B4-BE49-F238E27FC236}">
                <a16:creationId xmlns:a16="http://schemas.microsoft.com/office/drawing/2014/main" id="{6E717DD1-086D-9E5E-2A84-CF9DCB6E0B18}"/>
              </a:ext>
            </a:extLst>
          </p:cNvPr>
          <p:cNvSpPr>
            <a:spLocks noGrp="1"/>
          </p:cNvSpPr>
          <p:nvPr>
            <p:ph idx="1"/>
          </p:nvPr>
        </p:nvSpPr>
        <p:spPr/>
        <p:txBody>
          <a:bodyPr/>
          <a:lstStyle/>
          <a:p>
            <a:pPr algn="l">
              <a:buFont typeface="+mj-lt"/>
              <a:buAutoNum type="arabicPeriod"/>
            </a:pPr>
            <a:r>
              <a:rPr lang="en-US" b="1" i="0" dirty="0">
                <a:solidFill>
                  <a:schemeClr val="tx1"/>
                </a:solidFill>
                <a:effectLst/>
                <a:latin typeface="Söhne"/>
              </a:rPr>
              <a:t>Data Availability:</a:t>
            </a:r>
            <a:r>
              <a:rPr lang="en-US" b="0" i="0" dirty="0">
                <a:solidFill>
                  <a:schemeClr val="tx1"/>
                </a:solidFill>
                <a:effectLst/>
                <a:latin typeface="Söhne"/>
              </a:rPr>
              <a:t> Obtaining comprehensive and up-to-date real estate data can be challenging, especially in regions with limited public information.</a:t>
            </a:r>
          </a:p>
          <a:p>
            <a:pPr algn="l">
              <a:buFont typeface="+mj-lt"/>
              <a:buAutoNum type="arabicPeriod"/>
            </a:pPr>
            <a:r>
              <a:rPr lang="en-US" b="1" i="0" dirty="0">
                <a:solidFill>
                  <a:schemeClr val="tx1"/>
                </a:solidFill>
                <a:effectLst/>
                <a:latin typeface="Söhne"/>
              </a:rPr>
              <a:t>Feature Engineering:</a:t>
            </a:r>
            <a:r>
              <a:rPr lang="en-US" b="0" i="0" dirty="0">
                <a:solidFill>
                  <a:schemeClr val="tx1"/>
                </a:solidFill>
                <a:effectLst/>
                <a:latin typeface="Söhne"/>
              </a:rPr>
              <a:t> Identifying the most relevant features and engineering meaningful predictors from raw data required careful analysis and domain expertise.</a:t>
            </a:r>
          </a:p>
          <a:p>
            <a:pPr algn="l">
              <a:buFont typeface="+mj-lt"/>
              <a:buAutoNum type="arabicPeriod"/>
            </a:pPr>
            <a:r>
              <a:rPr lang="en-US" b="1" i="0" dirty="0">
                <a:solidFill>
                  <a:schemeClr val="tx1"/>
                </a:solidFill>
                <a:effectLst/>
                <a:latin typeface="Söhne"/>
              </a:rPr>
              <a:t>Model Interpretability:</a:t>
            </a:r>
            <a:r>
              <a:rPr lang="en-US" b="0" i="0" dirty="0">
                <a:solidFill>
                  <a:schemeClr val="tx1"/>
                </a:solidFill>
                <a:effectLst/>
                <a:latin typeface="Söhne"/>
              </a:rPr>
              <a:t> Balancing model complexity with interpretability was essential to ensure that users could understand and trust the predictions generated by </a:t>
            </a:r>
            <a:r>
              <a:rPr lang="en-US" b="0" i="0" dirty="0" err="1">
                <a:solidFill>
                  <a:schemeClr val="tx1"/>
                </a:solidFill>
                <a:effectLst/>
                <a:latin typeface="Söhne"/>
              </a:rPr>
              <a:t>RealEstate</a:t>
            </a:r>
            <a:r>
              <a:rPr lang="en-US" b="0" i="0" dirty="0">
                <a:solidFill>
                  <a:schemeClr val="tx1"/>
                </a:solidFill>
                <a:effectLst/>
                <a:latin typeface="Söhne"/>
              </a:rPr>
              <a:t> Pro.</a:t>
            </a:r>
          </a:p>
          <a:p>
            <a:pPr algn="l">
              <a:buFont typeface="+mj-lt"/>
              <a:buAutoNum type="arabicPeriod"/>
            </a:pPr>
            <a:r>
              <a:rPr lang="en-US" b="1" i="0" dirty="0">
                <a:solidFill>
                  <a:schemeClr val="tx1"/>
                </a:solidFill>
                <a:effectLst/>
                <a:latin typeface="Söhne"/>
              </a:rPr>
              <a:t>Scalability:</a:t>
            </a:r>
            <a:r>
              <a:rPr lang="en-US" b="0" i="0" dirty="0">
                <a:solidFill>
                  <a:schemeClr val="tx1"/>
                </a:solidFill>
                <a:effectLst/>
                <a:latin typeface="Söhne"/>
              </a:rPr>
              <a:t> Developing a scalable and efficient infrastructure to handle large volumes of data and user requests was crucial for providing a seamless user experience.</a:t>
            </a:r>
          </a:p>
          <a:p>
            <a:pPr marL="36900" indent="0">
              <a:buNone/>
            </a:pPr>
            <a:endParaRPr lang="en-IN" dirty="0">
              <a:solidFill>
                <a:schemeClr val="tx1"/>
              </a:solidFill>
            </a:endParaRPr>
          </a:p>
        </p:txBody>
      </p:sp>
    </p:spTree>
    <p:extLst>
      <p:ext uri="{BB962C8B-B14F-4D97-AF65-F5344CB8AC3E}">
        <p14:creationId xmlns:p14="http://schemas.microsoft.com/office/powerpoint/2010/main" val="4664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FBC9-C2DD-AC00-3ECC-9D4B4E854AF7}"/>
              </a:ext>
            </a:extLst>
          </p:cNvPr>
          <p:cNvSpPr>
            <a:spLocks noGrp="1"/>
          </p:cNvSpPr>
          <p:nvPr>
            <p:ph type="title"/>
          </p:nvPr>
        </p:nvSpPr>
        <p:spPr/>
        <p:txBody>
          <a:bodyPr>
            <a:normAutofit/>
          </a:bodyPr>
          <a:lstStyle/>
          <a:p>
            <a:pPr algn="l"/>
            <a:r>
              <a:rPr lang="en-IN" sz="4400" dirty="0"/>
              <a:t>Images:</a:t>
            </a:r>
          </a:p>
        </p:txBody>
      </p:sp>
      <p:pic>
        <p:nvPicPr>
          <p:cNvPr id="5" name="Content Placeholder 4">
            <a:extLst>
              <a:ext uri="{FF2B5EF4-FFF2-40B4-BE49-F238E27FC236}">
                <a16:creationId xmlns:a16="http://schemas.microsoft.com/office/drawing/2014/main" id="{FD4D09B0-B7B0-C862-1CAC-A628ABC07C9C}"/>
              </a:ext>
            </a:extLst>
          </p:cNvPr>
          <p:cNvPicPr>
            <a:picLocks noGrp="1" noChangeAspect="1"/>
          </p:cNvPicPr>
          <p:nvPr>
            <p:ph idx="1"/>
          </p:nvPr>
        </p:nvPicPr>
        <p:blipFill>
          <a:blip r:embed="rId2"/>
          <a:stretch>
            <a:fillRect/>
          </a:stretch>
        </p:blipFill>
        <p:spPr>
          <a:xfrm>
            <a:off x="1473528" y="2224914"/>
            <a:ext cx="3494398" cy="2617426"/>
          </a:xfrm>
        </p:spPr>
      </p:pic>
      <p:pic>
        <p:nvPicPr>
          <p:cNvPr id="7" name="Picture 6">
            <a:extLst>
              <a:ext uri="{FF2B5EF4-FFF2-40B4-BE49-F238E27FC236}">
                <a16:creationId xmlns:a16="http://schemas.microsoft.com/office/drawing/2014/main" id="{BDEAF05A-54F2-51E7-D781-909A90D2B45E}"/>
              </a:ext>
            </a:extLst>
          </p:cNvPr>
          <p:cNvPicPr>
            <a:picLocks noChangeAspect="1"/>
          </p:cNvPicPr>
          <p:nvPr/>
        </p:nvPicPr>
        <p:blipFill>
          <a:blip r:embed="rId3"/>
          <a:stretch>
            <a:fillRect/>
          </a:stretch>
        </p:blipFill>
        <p:spPr>
          <a:xfrm>
            <a:off x="6479554" y="2242102"/>
            <a:ext cx="4238918" cy="2600237"/>
          </a:xfrm>
          <a:prstGeom prst="rect">
            <a:avLst/>
          </a:prstGeom>
        </p:spPr>
      </p:pic>
    </p:spTree>
    <p:extLst>
      <p:ext uri="{BB962C8B-B14F-4D97-AF65-F5344CB8AC3E}">
        <p14:creationId xmlns:p14="http://schemas.microsoft.com/office/powerpoint/2010/main" val="133814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D93E-45B7-33AB-EB5D-727E06CB78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B01AC3-DE49-0CE6-A690-A2FA9F429EA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58913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25</TotalTime>
  <Words>399</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Calisto MT</vt:lpstr>
      <vt:lpstr>Söhne</vt:lpstr>
      <vt:lpstr>Wingdings 2</vt:lpstr>
      <vt:lpstr>Slate</vt:lpstr>
      <vt:lpstr>Real Estate Pro: AI-Powered House Price Prediction Tool</vt:lpstr>
      <vt:lpstr>Description:</vt:lpstr>
      <vt:lpstr>Team Members Details:</vt:lpstr>
      <vt:lpstr>The Problem it Solves:</vt:lpstr>
      <vt:lpstr>Use Cases:</vt:lpstr>
      <vt:lpstr>Challenges You Ran Into:</vt:lpstr>
      <vt:lpstr>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Pro: AI-Powered House Price Prediction Tool</dc:title>
  <dc:creator>P. MOHAN SAI</dc:creator>
  <cp:lastModifiedBy>P. MOHAN SAI</cp:lastModifiedBy>
  <cp:revision>1</cp:revision>
  <dcterms:created xsi:type="dcterms:W3CDTF">2024-03-16T11:26:42Z</dcterms:created>
  <dcterms:modified xsi:type="dcterms:W3CDTF">2024-03-16T11:52:02Z</dcterms:modified>
</cp:coreProperties>
</file>