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g6SkQ57p7y50U390WJE3wsdt54k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0" d="100"/>
          <a:sy n="110" d="100"/>
        </p:scale>
        <p:origin x="-558" y="-9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4: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6" name="Google Shape;56;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 name="Google Shape;58;p1"/>
          <p:cNvSpPr txBox="1">
            <a:spLocks noGrp="1"/>
          </p:cNvSpPr>
          <p:nvPr>
            <p:ph type="ctrTitle"/>
          </p:nvPr>
        </p:nvSpPr>
        <p:spPr>
          <a:xfrm>
            <a:off x="2790824" y="2242893"/>
            <a:ext cx="6610500" cy="386100"/>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None/>
            </a:pPr>
            <a:r>
              <a:rPr lang="en-US" sz="2400" dirty="0" smtClean="0"/>
              <a:t>MOHAN BABU V</a:t>
            </a:r>
            <a:endParaRPr sz="2400"/>
          </a:p>
        </p:txBody>
      </p:sp>
      <p:sp>
        <p:nvSpPr>
          <p:cNvPr id="59" name="Google Shape;59;p1"/>
          <p:cNvSpPr txBox="1"/>
          <p:nvPr/>
        </p:nvSpPr>
        <p:spPr>
          <a:xfrm>
            <a:off x="6353174" y="4299208"/>
            <a:ext cx="2409825" cy="38215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2D936B"/>
                </a:solidFill>
                <a:latin typeface="Trebuchet MS"/>
                <a:ea typeface="Trebuchet MS"/>
                <a:cs typeface="Trebuchet MS"/>
                <a:sym typeface="Trebuchet MS"/>
              </a:rPr>
              <a:t>Final Project</a:t>
            </a:r>
            <a:endParaRPr sz="2400">
              <a:solidFill>
                <a:schemeClr val="dk1"/>
              </a:solidFill>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1</a:t>
            </a:fld>
            <a:endParaRPr/>
          </a:p>
        </p:txBody>
      </p:sp>
      <p:sp>
        <p:nvSpPr>
          <p:cNvPr id="62" name="Google Shape;62;p1"/>
          <p:cNvSpPr txBox="1">
            <a:spLocks noGrp="1"/>
          </p:cNvSpPr>
          <p:nvPr>
            <p:ph type="ctrTitle"/>
          </p:nvPr>
        </p:nvSpPr>
        <p:spPr>
          <a:xfrm>
            <a:off x="5731599" y="2806993"/>
            <a:ext cx="6610500" cy="386100"/>
          </a:xfrm>
          <a:prstGeom prst="rect">
            <a:avLst/>
          </a:prstGeom>
          <a:noFill/>
          <a:ln>
            <a:noFill/>
          </a:ln>
        </p:spPr>
        <p:txBody>
          <a:bodyPr spcFirstLastPara="1" wrap="square" lIns="0" tIns="16500" rIns="0" bIns="0" anchor="t" anchorCtr="0">
            <a:spAutoFit/>
          </a:bodyPr>
          <a:lstStyle/>
          <a:p>
            <a:pPr marL="0" lvl="0" indent="0" algn="l" rtl="0">
              <a:lnSpc>
                <a:spcPct val="100000"/>
              </a:lnSpc>
              <a:spcBef>
                <a:spcPts val="0"/>
              </a:spcBef>
              <a:spcAft>
                <a:spcPts val="0"/>
              </a:spcAft>
              <a:buNone/>
            </a:pPr>
            <a:r>
              <a:rPr lang="en-US" sz="2400" dirty="0" smtClean="0"/>
              <a:t>REGNO.NO:au813821205032</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 name="Google Shape;218;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 name="Google Shape;219;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20" name="Google Shape;220;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21" name="Google Shape;221;p10"/>
          <p:cNvSpPr txBox="1">
            <a:spLocks noGrp="1"/>
          </p:cNvSpPr>
          <p:nvPr>
            <p:ph type="title"/>
          </p:nvPr>
        </p:nvSpPr>
        <p:spPr>
          <a:xfrm>
            <a:off x="755332" y="385444"/>
            <a:ext cx="2437130" cy="690574"/>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400"/>
              <a:t>RESULTS</a:t>
            </a:r>
            <a:endParaRPr/>
          </a:p>
        </p:txBody>
      </p:sp>
      <p:sp>
        <p:nvSpPr>
          <p:cNvPr id="222" name="Google Shape;222;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10</a:t>
            </a:fld>
            <a:endParaRPr sz="1100">
              <a:solidFill>
                <a:schemeClr val="dk1"/>
              </a:solidFill>
              <a:latin typeface="Trebuchet MS"/>
              <a:ea typeface="Trebuchet MS"/>
              <a:cs typeface="Trebuchet MS"/>
              <a:sym typeface="Trebuchet MS"/>
            </a:endParaRPr>
          </a:p>
        </p:txBody>
      </p:sp>
      <p:sp>
        <p:nvSpPr>
          <p:cNvPr id="223" name="Google Shape;223;p10"/>
          <p:cNvSpPr txBox="1"/>
          <p:nvPr/>
        </p:nvSpPr>
        <p:spPr>
          <a:xfrm>
            <a:off x="965650" y="5734700"/>
            <a:ext cx="8099400" cy="601200"/>
          </a:xfrm>
          <a:prstGeom prst="rect">
            <a:avLst/>
          </a:prstGeom>
          <a:noFill/>
          <a:ln>
            <a:noFill/>
          </a:ln>
        </p:spPr>
        <p:txBody>
          <a:bodyPr spcFirstLastPara="1" wrap="square" lIns="91425" tIns="91425" rIns="91425" bIns="91425" anchor="t" anchorCtr="0">
            <a:noAutofit/>
          </a:bodyPr>
          <a:lstStyle/>
          <a:p>
            <a:pPr lvl="0"/>
            <a:r>
              <a:rPr lang="en-US" sz="1800" u="sng" dirty="0" smtClean="0">
                <a:solidFill>
                  <a:schemeClr val="hlink"/>
                </a:solidFill>
                <a:latin typeface="Calibri"/>
                <a:ea typeface="Calibri"/>
                <a:cs typeface="Calibri"/>
                <a:sym typeface="Calibri"/>
              </a:rPr>
              <a:t>https://github.com/MohanBabu2003/TNSDC-Generative-AI</a:t>
            </a:r>
            <a:endParaRPr sz="1800">
              <a:latin typeface="Calibri"/>
              <a:ea typeface="Calibri"/>
              <a:cs typeface="Calibri"/>
              <a:sym typeface="Calibri"/>
            </a:endParaRPr>
          </a:p>
        </p:txBody>
      </p:sp>
      <p:pic>
        <p:nvPicPr>
          <p:cNvPr id="224" name="Google Shape;224;p10"/>
          <p:cNvPicPr preferRelativeResize="0"/>
          <p:nvPr/>
        </p:nvPicPr>
        <p:blipFill>
          <a:blip r:embed="rId4">
            <a:alphaModFix/>
          </a:blip>
          <a:stretch>
            <a:fillRect/>
          </a:stretch>
        </p:blipFill>
        <p:spPr>
          <a:xfrm>
            <a:off x="755325" y="2250525"/>
            <a:ext cx="6391050" cy="282095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grpSp>
        <p:nvGrpSpPr>
          <p:cNvPr id="67" name="Google Shape;67;p2"/>
          <p:cNvGrpSpPr/>
          <p:nvPr/>
        </p:nvGrpSpPr>
        <p:grpSpPr>
          <a:xfrm>
            <a:off x="7448612" y="0"/>
            <a:ext cx="4743796" cy="6858466"/>
            <a:chOff x="7448612" y="0"/>
            <a:chExt cx="4743796" cy="6858466"/>
          </a:xfrm>
        </p:grpSpPr>
        <p:sp>
          <p:nvSpPr>
            <p:cNvPr id="68" name="Google Shape;68;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69;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7" name="Google Shape;77;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2"/>
          <p:cNvSpPr/>
          <p:nvPr/>
        </p:nvSpPr>
        <p:spPr>
          <a:xfrm>
            <a:off x="10124515" y="192405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2"/>
          <p:cNvSpPr txBox="1">
            <a:spLocks noGrp="1"/>
          </p:cNvSpPr>
          <p:nvPr>
            <p:ph type="title"/>
          </p:nvPr>
        </p:nvSpPr>
        <p:spPr>
          <a:xfrm>
            <a:off x="1193195" y="1076325"/>
            <a:ext cx="6800534" cy="1247777"/>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000"/>
              <a:t>FACIAL IMAGE GENERATION WITH STYLE GAN</a:t>
            </a:r>
            <a:endParaRPr sz="4000"/>
          </a:p>
        </p:txBody>
      </p:sp>
      <p:sp>
        <p:nvSpPr>
          <p:cNvPr id="82" name="Google Shape;82;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86"/>
        <p:cNvGrpSpPr/>
        <p:nvPr/>
      </p:nvGrpSpPr>
      <p:grpSpPr>
        <a:xfrm>
          <a:off x="0" y="0"/>
          <a:ext cx="0" cy="0"/>
          <a:chOff x="0" y="0"/>
          <a:chExt cx="0" cy="0"/>
        </a:xfrm>
      </p:grpSpPr>
      <p:grpSp>
        <p:nvGrpSpPr>
          <p:cNvPr id="87" name="Google Shape;87;p3"/>
          <p:cNvGrpSpPr/>
          <p:nvPr/>
        </p:nvGrpSpPr>
        <p:grpSpPr>
          <a:xfrm>
            <a:off x="7448612" y="0"/>
            <a:ext cx="4743796" cy="6858466"/>
            <a:chOff x="7448612" y="0"/>
            <a:chExt cx="4743796" cy="6858466"/>
          </a:xfrm>
        </p:grpSpPr>
        <p:sp>
          <p:nvSpPr>
            <p:cNvPr id="88" name="Google Shape;88;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7" name="Google Shape;97;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99" name="Google Shape;99;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1" name="Google Shape;101;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2" name="Google Shape;102;p3"/>
          <p:cNvGrpSpPr/>
          <p:nvPr/>
        </p:nvGrpSpPr>
        <p:grpSpPr>
          <a:xfrm>
            <a:off x="47625" y="3819523"/>
            <a:ext cx="4124325" cy="3009898"/>
            <a:chOff x="47625" y="3819523"/>
            <a:chExt cx="4124325" cy="3009898"/>
          </a:xfrm>
        </p:grpSpPr>
        <p:pic>
          <p:nvPicPr>
            <p:cNvPr id="103" name="Google Shape;103;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04" name="Google Shape;104;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05" name="Google Shape;105;p3"/>
          <p:cNvSpPr txBox="1">
            <a:spLocks noGrp="1"/>
          </p:cNvSpPr>
          <p:nvPr>
            <p:ph type="title"/>
          </p:nvPr>
        </p:nvSpPr>
        <p:spPr>
          <a:xfrm>
            <a:off x="739775" y="445388"/>
            <a:ext cx="2357120" cy="690574"/>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400"/>
              <a:t>AGENDA</a:t>
            </a:r>
            <a:endParaRPr sz="4400"/>
          </a:p>
        </p:txBody>
      </p:sp>
      <p:sp>
        <p:nvSpPr>
          <p:cNvPr id="106" name="Google Shape;106;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3</a:t>
            </a:fld>
            <a:endParaRPr/>
          </a:p>
        </p:txBody>
      </p:sp>
      <p:sp>
        <p:nvSpPr>
          <p:cNvPr id="107" name="Google Shape;107;p3"/>
          <p:cNvSpPr txBox="1"/>
          <p:nvPr/>
        </p:nvSpPr>
        <p:spPr>
          <a:xfrm flipH="1">
            <a:off x="2923063" y="1704276"/>
            <a:ext cx="466296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rebuchet MS"/>
                <a:ea typeface="Trebuchet MS"/>
                <a:cs typeface="Trebuchet MS"/>
                <a:sym typeface="Trebuchet MS"/>
              </a:rPr>
              <a:t>PROBLEM STATEMENT</a:t>
            </a:r>
            <a:endParaRPr sz="2400">
              <a:solidFill>
                <a:schemeClr val="dk1"/>
              </a:solidFill>
              <a:latin typeface="Trebuchet MS"/>
              <a:ea typeface="Trebuchet MS"/>
              <a:cs typeface="Trebuchet MS"/>
              <a:sym typeface="Trebuchet MS"/>
            </a:endParaRPr>
          </a:p>
        </p:txBody>
      </p:sp>
      <p:sp>
        <p:nvSpPr>
          <p:cNvPr id="108" name="Google Shape;108;p3"/>
          <p:cNvSpPr txBox="1"/>
          <p:nvPr/>
        </p:nvSpPr>
        <p:spPr>
          <a:xfrm flipH="1">
            <a:off x="2873126" y="3030535"/>
            <a:ext cx="657944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rebuchet MS"/>
                <a:ea typeface="Trebuchet MS"/>
                <a:cs typeface="Trebuchet MS"/>
                <a:sym typeface="Trebuchet MS"/>
              </a:rPr>
              <a:t>OUR SOLUTION AND ITS VALUE PROPOSITION</a:t>
            </a:r>
            <a:endParaRPr sz="2400">
              <a:solidFill>
                <a:schemeClr val="dk1"/>
              </a:solidFill>
              <a:latin typeface="Trebuchet MS"/>
              <a:ea typeface="Trebuchet MS"/>
              <a:cs typeface="Trebuchet MS"/>
              <a:sym typeface="Trebuchet MS"/>
            </a:endParaRPr>
          </a:p>
        </p:txBody>
      </p:sp>
      <p:sp>
        <p:nvSpPr>
          <p:cNvPr id="109" name="Google Shape;109;p3"/>
          <p:cNvSpPr txBox="1"/>
          <p:nvPr/>
        </p:nvSpPr>
        <p:spPr>
          <a:xfrm flipH="1">
            <a:off x="2925284" y="2129248"/>
            <a:ext cx="466296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rebuchet MS"/>
                <a:ea typeface="Trebuchet MS"/>
                <a:cs typeface="Trebuchet MS"/>
                <a:sym typeface="Trebuchet MS"/>
              </a:rPr>
              <a:t>PROJECT OVERVIEW</a:t>
            </a:r>
            <a:endParaRPr sz="2400">
              <a:solidFill>
                <a:schemeClr val="dk1"/>
              </a:solidFill>
              <a:latin typeface="Trebuchet MS"/>
              <a:ea typeface="Trebuchet MS"/>
              <a:cs typeface="Trebuchet MS"/>
              <a:sym typeface="Trebuchet MS"/>
            </a:endParaRPr>
          </a:p>
        </p:txBody>
      </p:sp>
      <p:sp>
        <p:nvSpPr>
          <p:cNvPr id="110" name="Google Shape;110;p3"/>
          <p:cNvSpPr txBox="1"/>
          <p:nvPr/>
        </p:nvSpPr>
        <p:spPr>
          <a:xfrm flipH="1">
            <a:off x="2876040" y="3525616"/>
            <a:ext cx="570916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rebuchet MS"/>
                <a:ea typeface="Trebuchet MS"/>
                <a:cs typeface="Trebuchet MS"/>
                <a:sym typeface="Trebuchet MS"/>
              </a:rPr>
              <a:t>STANDOUT FEATURES INOUR SOLUTION</a:t>
            </a:r>
            <a:endParaRPr sz="2400">
              <a:solidFill>
                <a:schemeClr val="dk1"/>
              </a:solidFill>
              <a:latin typeface="Trebuchet MS"/>
              <a:ea typeface="Trebuchet MS"/>
              <a:cs typeface="Trebuchet MS"/>
              <a:sym typeface="Trebuchet MS"/>
            </a:endParaRPr>
          </a:p>
        </p:txBody>
      </p:sp>
      <p:sp>
        <p:nvSpPr>
          <p:cNvPr id="111" name="Google Shape;111;p3"/>
          <p:cNvSpPr/>
          <p:nvPr/>
        </p:nvSpPr>
        <p:spPr>
          <a:xfrm>
            <a:off x="2807853" y="2579891"/>
            <a:ext cx="376372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 </a:t>
            </a:r>
            <a:r>
              <a:rPr lang="en-US" sz="2400">
                <a:solidFill>
                  <a:schemeClr val="dk1"/>
                </a:solidFill>
                <a:latin typeface="Trebuchet MS"/>
                <a:ea typeface="Trebuchet MS"/>
                <a:cs typeface="Trebuchet MS"/>
                <a:sym typeface="Trebuchet MS"/>
              </a:rPr>
              <a:t>WHO ARE THE END USERS</a:t>
            </a:r>
            <a:endParaRPr sz="1800">
              <a:solidFill>
                <a:schemeClr val="dk1"/>
              </a:solidFill>
              <a:latin typeface="Calibri"/>
              <a:ea typeface="Calibri"/>
              <a:cs typeface="Calibri"/>
              <a:sym typeface="Calibri"/>
            </a:endParaRPr>
          </a:p>
        </p:txBody>
      </p:sp>
      <p:sp>
        <p:nvSpPr>
          <p:cNvPr id="112" name="Google Shape;112;p3"/>
          <p:cNvSpPr txBox="1"/>
          <p:nvPr/>
        </p:nvSpPr>
        <p:spPr>
          <a:xfrm flipH="1">
            <a:off x="2924767" y="4018034"/>
            <a:ext cx="466296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rebuchet MS"/>
                <a:ea typeface="Trebuchet MS"/>
                <a:cs typeface="Trebuchet MS"/>
                <a:sym typeface="Trebuchet MS"/>
              </a:rPr>
              <a:t>MODELING</a:t>
            </a:r>
            <a:endParaRPr sz="2400">
              <a:solidFill>
                <a:schemeClr val="dk1"/>
              </a:solidFill>
              <a:latin typeface="Trebuchet MS"/>
              <a:ea typeface="Trebuchet MS"/>
              <a:cs typeface="Trebuchet MS"/>
              <a:sym typeface="Trebuchet MS"/>
            </a:endParaRPr>
          </a:p>
        </p:txBody>
      </p:sp>
      <p:sp>
        <p:nvSpPr>
          <p:cNvPr id="113" name="Google Shape;113;p3"/>
          <p:cNvSpPr txBox="1"/>
          <p:nvPr/>
        </p:nvSpPr>
        <p:spPr>
          <a:xfrm flipH="1">
            <a:off x="2911966" y="4504521"/>
            <a:ext cx="466296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rebuchet MS"/>
                <a:ea typeface="Trebuchet MS"/>
                <a:cs typeface="Trebuchet MS"/>
                <a:sym typeface="Trebuchet MS"/>
              </a:rPr>
              <a:t>RESULTS</a:t>
            </a:r>
            <a:endParaRPr sz="2400">
              <a:solidFill>
                <a:schemeClr val="dk1"/>
              </a:solidFill>
              <a:latin typeface="Trebuchet MS"/>
              <a:ea typeface="Trebuchet MS"/>
              <a:cs typeface="Trebuchet MS"/>
              <a:sym typeface="Trebuchet MS"/>
            </a:endParaRPr>
          </a:p>
        </p:txBody>
      </p:sp>
      <p:sp>
        <p:nvSpPr>
          <p:cNvPr id="114" name="Google Shape;114;p3"/>
          <p:cNvSpPr/>
          <p:nvPr/>
        </p:nvSpPr>
        <p:spPr>
          <a:xfrm>
            <a:off x="2368200" y="1838038"/>
            <a:ext cx="333375" cy="1941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5" name="Google Shape;115;p3"/>
          <p:cNvSpPr/>
          <p:nvPr/>
        </p:nvSpPr>
        <p:spPr>
          <a:xfrm>
            <a:off x="2368200" y="2217310"/>
            <a:ext cx="333375" cy="1941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6" name="Google Shape;116;p3"/>
          <p:cNvSpPr/>
          <p:nvPr/>
        </p:nvSpPr>
        <p:spPr>
          <a:xfrm>
            <a:off x="2368200" y="2712146"/>
            <a:ext cx="333375" cy="1941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7" name="Google Shape;117;p3"/>
          <p:cNvSpPr/>
          <p:nvPr/>
        </p:nvSpPr>
        <p:spPr>
          <a:xfrm>
            <a:off x="2368200" y="3164297"/>
            <a:ext cx="333375" cy="1941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8" name="Google Shape;118;p3"/>
          <p:cNvSpPr/>
          <p:nvPr/>
        </p:nvSpPr>
        <p:spPr>
          <a:xfrm>
            <a:off x="2368199" y="3640060"/>
            <a:ext cx="333375" cy="1941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 name="Google Shape;119;p3"/>
          <p:cNvSpPr/>
          <p:nvPr/>
        </p:nvSpPr>
        <p:spPr>
          <a:xfrm>
            <a:off x="2368199" y="4134896"/>
            <a:ext cx="333375" cy="1941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0" name="Google Shape;120;p3"/>
          <p:cNvSpPr/>
          <p:nvPr/>
        </p:nvSpPr>
        <p:spPr>
          <a:xfrm>
            <a:off x="2369041" y="4568661"/>
            <a:ext cx="333375" cy="1941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grpSp>
        <p:nvGrpSpPr>
          <p:cNvPr id="125" name="Google Shape;125;p4"/>
          <p:cNvGrpSpPr/>
          <p:nvPr/>
        </p:nvGrpSpPr>
        <p:grpSpPr>
          <a:xfrm>
            <a:off x="9429750" y="4038600"/>
            <a:ext cx="2457450" cy="2819400"/>
            <a:chOff x="7991475" y="2933700"/>
            <a:chExt cx="2762250" cy="3257550"/>
          </a:xfrm>
        </p:grpSpPr>
        <p:sp>
          <p:nvSpPr>
            <p:cNvPr id="126" name="Google Shape;126;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8" name="Google Shape;128;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9" name="Google Shape;129;p4"/>
          <p:cNvSpPr/>
          <p:nvPr/>
        </p:nvSpPr>
        <p:spPr>
          <a:xfrm>
            <a:off x="8610600" y="59029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 name="Google Shape;130;p4"/>
          <p:cNvSpPr txBox="1">
            <a:spLocks noGrp="1"/>
          </p:cNvSpPr>
          <p:nvPr>
            <p:ph type="title"/>
          </p:nvPr>
        </p:nvSpPr>
        <p:spPr>
          <a:xfrm>
            <a:off x="643618" y="823238"/>
            <a:ext cx="56368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sp>
        <p:nvSpPr>
          <p:cNvPr id="131" name="Google Shape;131;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4</a:t>
            </a:fld>
            <a:endParaRPr/>
          </a:p>
        </p:txBody>
      </p:sp>
      <p:sp>
        <p:nvSpPr>
          <p:cNvPr id="132" name="Google Shape;132;p4"/>
          <p:cNvSpPr txBox="1"/>
          <p:nvPr/>
        </p:nvSpPr>
        <p:spPr>
          <a:xfrm>
            <a:off x="1524834" y="1726867"/>
            <a:ext cx="8991600"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b="1">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2400">
                <a:solidFill>
                  <a:schemeClr val="dk1"/>
                </a:solidFill>
                <a:latin typeface="Trebuchet MS"/>
                <a:ea typeface="Trebuchet MS"/>
                <a:cs typeface="Trebuchet MS"/>
                <a:sym typeface="Trebuchet MS"/>
              </a:rPr>
              <a:t>The task of generating realistic facial images has always been a challenge in the field of computer vision. Traditional methods often result in blurry or distorted images that lack fine details and naturalness. This limits their usefulness in applications such as virtual reality, gaming, and character design. The goal of this project is to develop a facial image generation model that can produce high-quality, diverse, and realistic images.</a:t>
            </a:r>
            <a:endParaRPr sz="2400">
              <a:solidFill>
                <a:schemeClr val="dk1"/>
              </a:solidFill>
              <a:latin typeface="Trebuchet MS"/>
              <a:ea typeface="Trebuchet MS"/>
              <a:cs typeface="Trebuchet MS"/>
              <a:sym typeface="Trebuchet MS"/>
            </a:endParaRPr>
          </a:p>
          <a:p>
            <a:pPr marL="0" marR="0" lvl="0" indent="0" algn="l" rtl="0">
              <a:spcBef>
                <a:spcPts val="0"/>
              </a:spcBef>
              <a:spcAft>
                <a:spcPts val="0"/>
              </a:spcAft>
              <a:buNone/>
            </a:pPr>
            <a:endParaRPr sz="2400">
              <a:solidFill>
                <a:schemeClr val="dk1"/>
              </a:solidFill>
              <a:latin typeface="Trebuchet MS"/>
              <a:ea typeface="Trebuchet MS"/>
              <a:cs typeface="Trebuchet MS"/>
              <a:sym typeface="Trebuchet MS"/>
            </a:endParaRPr>
          </a:p>
        </p:txBody>
      </p:sp>
      <p:sp>
        <p:nvSpPr>
          <p:cNvPr id="133" name="Google Shape;133;p4"/>
          <p:cNvSpPr/>
          <p:nvPr/>
        </p:nvSpPr>
        <p:spPr>
          <a:xfrm>
            <a:off x="1066800" y="2209800"/>
            <a:ext cx="333375" cy="1941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grpSp>
        <p:nvGrpSpPr>
          <p:cNvPr id="138" name="Google Shape;138;p5"/>
          <p:cNvGrpSpPr/>
          <p:nvPr/>
        </p:nvGrpSpPr>
        <p:grpSpPr>
          <a:xfrm>
            <a:off x="9525000" y="3505200"/>
            <a:ext cx="2971800" cy="3159907"/>
            <a:chOff x="8658225" y="2647950"/>
            <a:chExt cx="3533775" cy="3810000"/>
          </a:xfrm>
        </p:grpSpPr>
        <p:sp>
          <p:nvSpPr>
            <p:cNvPr id="139" name="Google Shape;13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41" name="Google Shape;141;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2" name="Google Shape;142;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5"/>
          <p:cNvSpPr txBox="1">
            <a:spLocks noGrp="1"/>
          </p:cNvSpPr>
          <p:nvPr>
            <p:ph type="title"/>
          </p:nvPr>
        </p:nvSpPr>
        <p:spPr>
          <a:xfrm>
            <a:off x="533400" y="726341"/>
            <a:ext cx="526351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4" name="Google Shape;144;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5" name="Google Shape;145;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5</a:t>
            </a:fld>
            <a:endParaRPr/>
          </a:p>
        </p:txBody>
      </p:sp>
      <p:sp>
        <p:nvSpPr>
          <p:cNvPr id="146" name="Google Shape;146;p5"/>
          <p:cNvSpPr txBox="1"/>
          <p:nvPr/>
        </p:nvSpPr>
        <p:spPr>
          <a:xfrm>
            <a:off x="739775" y="2019300"/>
            <a:ext cx="9471025" cy="42165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rebuchet MS"/>
                <a:ea typeface="Trebuchet MS"/>
                <a:cs typeface="Trebuchet MS"/>
                <a:sym typeface="Trebuchet MS"/>
              </a:rPr>
              <a:t>Methodology</a:t>
            </a:r>
            <a:endParaRPr sz="2400" b="1">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2000">
                <a:solidFill>
                  <a:schemeClr val="dk1"/>
                </a:solidFill>
                <a:latin typeface="Trebuchet MS"/>
                <a:ea typeface="Trebuchet MS"/>
                <a:cs typeface="Trebuchet MS"/>
                <a:sym typeface="Trebuchet MS"/>
              </a:rPr>
              <a:t>The project utilizes Style GAN, a state-of-the-art generative adversarial network, to generate realistic facial images. Style GAN combines a generator network and a discriminator network to learn the underlying distribution of facial features and generate new images that resemble real human faces.</a:t>
            </a:r>
            <a:endParaRPr/>
          </a:p>
          <a:p>
            <a:pPr marL="0" marR="0" lvl="0" indent="0" algn="l" rtl="0">
              <a:spcBef>
                <a:spcPts val="0"/>
              </a:spcBef>
              <a:spcAft>
                <a:spcPts val="0"/>
              </a:spcAft>
              <a:buNone/>
            </a:pPr>
            <a:endParaRPr sz="20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2400" b="1">
                <a:solidFill>
                  <a:schemeClr val="dk1"/>
                </a:solidFill>
                <a:latin typeface="Trebuchet MS"/>
                <a:ea typeface="Trebuchet MS"/>
                <a:cs typeface="Trebuchet MS"/>
                <a:sym typeface="Trebuchet MS"/>
              </a:rPr>
              <a:t>Approach</a:t>
            </a:r>
            <a:endParaRPr sz="2400" b="1">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2000">
                <a:solidFill>
                  <a:schemeClr val="dk1"/>
                </a:solidFill>
                <a:latin typeface="Trebuchet MS"/>
                <a:ea typeface="Trebuchet MS"/>
                <a:cs typeface="Trebuchet MS"/>
                <a:sym typeface="Trebuchet MS"/>
              </a:rPr>
              <a:t>The approach involves training the Style GAN model on a large dataset of labeled facial images. The model learns to generate new faces by capturing the style and structure of the training data. The generated images can be used for various applications, such as virtual character creation, data augmentation, and facial recognition research.</a:t>
            </a:r>
            <a:endParaRPr sz="2000">
              <a:solidFill>
                <a:schemeClr val="dk1"/>
              </a:solidFill>
              <a:latin typeface="Trebuchet MS"/>
              <a:ea typeface="Trebuchet MS"/>
              <a:cs typeface="Trebuchet MS"/>
              <a:sym typeface="Trebuchet MS"/>
            </a:endParaRPr>
          </a:p>
          <a:p>
            <a:pPr marL="0" marR="0" lvl="0" indent="0" algn="l" rtl="0">
              <a:spcBef>
                <a:spcPts val="0"/>
              </a:spcBef>
              <a:spcAft>
                <a:spcPts val="0"/>
              </a:spcAft>
              <a:buNone/>
            </a:pPr>
            <a:endParaRPr sz="2000">
              <a:solidFill>
                <a:schemeClr val="dk1"/>
              </a:solidFill>
              <a:latin typeface="Trebuchet MS"/>
              <a:ea typeface="Trebuchet MS"/>
              <a:cs typeface="Trebuchet MS"/>
              <a:sym typeface="Trebuchet MS"/>
            </a:endParaRPr>
          </a:p>
        </p:txBody>
      </p:sp>
      <p:sp>
        <p:nvSpPr>
          <p:cNvPr id="147" name="Google Shape;147;p5"/>
          <p:cNvSpPr/>
          <p:nvPr/>
        </p:nvSpPr>
        <p:spPr>
          <a:xfrm>
            <a:off x="318135" y="2168060"/>
            <a:ext cx="333375" cy="1941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8" name="Google Shape;148;p5"/>
          <p:cNvSpPr/>
          <p:nvPr/>
        </p:nvSpPr>
        <p:spPr>
          <a:xfrm>
            <a:off x="318134" y="4127569"/>
            <a:ext cx="333375" cy="1941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6"/>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7" name="Google Shape;157;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8" name="Google Shape;158;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6</a:t>
            </a:fld>
            <a:endParaRPr/>
          </a:p>
        </p:txBody>
      </p:sp>
      <p:sp>
        <p:nvSpPr>
          <p:cNvPr id="159" name="Google Shape;159;p6"/>
          <p:cNvSpPr txBox="1"/>
          <p:nvPr/>
        </p:nvSpPr>
        <p:spPr>
          <a:xfrm>
            <a:off x="3187699" y="1857375"/>
            <a:ext cx="10820018"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rebuchet MS"/>
                <a:ea typeface="Trebuchet MS"/>
                <a:cs typeface="Trebuchet MS"/>
                <a:sym typeface="Trebuchet MS"/>
              </a:rPr>
              <a:t>Professional Artists</a:t>
            </a:r>
            <a:endParaRPr sz="1800" b="1">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1800" b="1">
                <a:solidFill>
                  <a:schemeClr val="dk1"/>
                </a:solidFill>
                <a:latin typeface="Trebuchet MS"/>
                <a:ea typeface="Trebuchet MS"/>
                <a:cs typeface="Trebuchet MS"/>
                <a:sym typeface="Trebuchet MS"/>
              </a:rPr>
              <a:t>Game Developers</a:t>
            </a:r>
            <a:endParaRPr/>
          </a:p>
          <a:p>
            <a:pPr marL="0" marR="0" lvl="0" indent="0" algn="l" rtl="0">
              <a:spcBef>
                <a:spcPts val="0"/>
              </a:spcBef>
              <a:spcAft>
                <a:spcPts val="0"/>
              </a:spcAft>
              <a:buNone/>
            </a:pPr>
            <a:r>
              <a:rPr lang="en-US" sz="1800" b="1">
                <a:solidFill>
                  <a:schemeClr val="dk1"/>
                </a:solidFill>
                <a:latin typeface="Trebuchet MS"/>
                <a:ea typeface="Trebuchet MS"/>
                <a:cs typeface="Trebuchet MS"/>
                <a:sym typeface="Trebuchet MS"/>
              </a:rPr>
              <a:t>Graphic Designers</a:t>
            </a:r>
            <a:endParaRPr sz="1800" b="1">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1800" b="1">
                <a:solidFill>
                  <a:schemeClr val="dk1"/>
                </a:solidFill>
                <a:latin typeface="Trebuchet MS"/>
                <a:ea typeface="Trebuchet MS"/>
                <a:cs typeface="Trebuchet MS"/>
                <a:sym typeface="Trebuchet MS"/>
              </a:rPr>
              <a:t>Researchers</a:t>
            </a:r>
            <a:endParaRPr sz="1800" b="1">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1800" b="1">
                <a:solidFill>
                  <a:schemeClr val="dk1"/>
                </a:solidFill>
                <a:latin typeface="Trebuchet MS"/>
                <a:ea typeface="Trebuchet MS"/>
                <a:cs typeface="Trebuchet MS"/>
                <a:sym typeface="Trebuchet MS"/>
              </a:rPr>
              <a:t>Content Creators</a:t>
            </a:r>
            <a:endParaRPr sz="1800" b="1">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1800" b="1">
                <a:solidFill>
                  <a:schemeClr val="dk1"/>
                </a:solidFill>
                <a:latin typeface="Trebuchet MS"/>
                <a:ea typeface="Trebuchet MS"/>
                <a:cs typeface="Trebuchet MS"/>
                <a:sym typeface="Trebuchet MS"/>
              </a:rPr>
              <a:t>Hobbyists</a:t>
            </a:r>
            <a:endParaRPr sz="1800" b="1">
              <a:solidFill>
                <a:schemeClr val="dk1"/>
              </a:solidFill>
              <a:latin typeface="Trebuchet MS"/>
              <a:ea typeface="Trebuchet MS"/>
              <a:cs typeface="Trebuchet MS"/>
              <a:sym typeface="Trebuchet MS"/>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160" name="Google Shape;160;p6"/>
          <p:cNvSpPr/>
          <p:nvPr/>
        </p:nvSpPr>
        <p:spPr>
          <a:xfrm>
            <a:off x="2795586" y="3413001"/>
            <a:ext cx="219075" cy="1179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1" name="Google Shape;161;p6"/>
          <p:cNvSpPr/>
          <p:nvPr/>
        </p:nvSpPr>
        <p:spPr>
          <a:xfrm>
            <a:off x="2795586" y="3113534"/>
            <a:ext cx="219075" cy="1179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2" name="Google Shape;162;p6"/>
          <p:cNvSpPr/>
          <p:nvPr/>
        </p:nvSpPr>
        <p:spPr>
          <a:xfrm>
            <a:off x="2795586" y="2814067"/>
            <a:ext cx="219075" cy="1179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3" name="Google Shape;163;p6"/>
          <p:cNvSpPr/>
          <p:nvPr/>
        </p:nvSpPr>
        <p:spPr>
          <a:xfrm>
            <a:off x="2795586" y="2518115"/>
            <a:ext cx="219075" cy="1179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4" name="Google Shape;164;p6"/>
          <p:cNvSpPr/>
          <p:nvPr/>
        </p:nvSpPr>
        <p:spPr>
          <a:xfrm>
            <a:off x="2795585" y="2262230"/>
            <a:ext cx="219075" cy="1179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5" name="Google Shape;165;p6"/>
          <p:cNvSpPr/>
          <p:nvPr/>
        </p:nvSpPr>
        <p:spPr>
          <a:xfrm>
            <a:off x="2786060" y="2009945"/>
            <a:ext cx="219075" cy="1179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7"/>
          <p:cNvPicPr preferRelativeResize="0"/>
          <p:nvPr/>
        </p:nvPicPr>
        <p:blipFill rotWithShape="1">
          <a:blip r:embed="rId3">
            <a:alphaModFix/>
          </a:blip>
          <a:srcRect/>
          <a:stretch/>
        </p:blipFill>
        <p:spPr>
          <a:xfrm>
            <a:off x="53454" y="1094636"/>
            <a:ext cx="1981200" cy="2286000"/>
          </a:xfrm>
          <a:prstGeom prst="rect">
            <a:avLst/>
          </a:prstGeom>
          <a:noFill/>
          <a:ln>
            <a:noFill/>
          </a:ln>
        </p:spPr>
      </p:pic>
      <p:sp>
        <p:nvSpPr>
          <p:cNvPr id="171" name="Google Shape;171;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7"/>
          <p:cNvSpPr/>
          <p:nvPr/>
        </p:nvSpPr>
        <p:spPr>
          <a:xfrm>
            <a:off x="10144125" y="38381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7"/>
          <p:cNvSpPr txBox="1">
            <a:spLocks noGrp="1"/>
          </p:cNvSpPr>
          <p:nvPr>
            <p:ph type="title"/>
          </p:nvPr>
        </p:nvSpPr>
        <p:spPr>
          <a:xfrm>
            <a:off x="381000" y="545740"/>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SOLUTION AND ITS VALUE PROPOSITION</a:t>
            </a:r>
            <a:endParaRPr/>
          </a:p>
        </p:txBody>
      </p:sp>
      <p:sp>
        <p:nvSpPr>
          <p:cNvPr id="175" name="Google Shape;175;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7</a:t>
            </a:fld>
            <a:endParaRPr/>
          </a:p>
        </p:txBody>
      </p:sp>
      <p:sp>
        <p:nvSpPr>
          <p:cNvPr id="176" name="Google Shape;176;p7"/>
          <p:cNvSpPr txBox="1"/>
          <p:nvPr/>
        </p:nvSpPr>
        <p:spPr>
          <a:xfrm>
            <a:off x="2019414" y="1472064"/>
            <a:ext cx="9142982" cy="24929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rebuchet MS"/>
                <a:ea typeface="Trebuchet MS"/>
                <a:cs typeface="Trebuchet MS"/>
                <a:sym typeface="Trebuchet MS"/>
              </a:rPr>
              <a:t>Solution and Value Proposition:</a:t>
            </a:r>
            <a:endParaRPr/>
          </a:p>
          <a:p>
            <a:pPr marL="0" marR="0" lvl="0" indent="0" algn="l" rtl="0">
              <a:spcBef>
                <a:spcPts val="0"/>
              </a:spcBef>
              <a:spcAft>
                <a:spcPts val="0"/>
              </a:spcAft>
              <a:buNone/>
            </a:pPr>
            <a:endParaRPr sz="24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Our proposed solution leverages advancements in deep learning, particularly Style Generative Adversarial Networks (Style GAN), to tackle the challenges associated with facial image generation. We present a comprehensive approach that integrates innovative techniques to enhance realism, diversity, controllability, data efficiency, and ethical representation in generated facial images</a:t>
            </a: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p7"/>
          <p:cNvSpPr/>
          <p:nvPr/>
        </p:nvSpPr>
        <p:spPr>
          <a:xfrm>
            <a:off x="3246120" y="5114799"/>
            <a:ext cx="532389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rebuchet MS"/>
                <a:ea typeface="Trebuchet MS"/>
                <a:cs typeface="Trebuchet MS"/>
                <a:sym typeface="Trebuchet MS"/>
              </a:rPr>
              <a:t>Ethical Representation and Bias Representation</a:t>
            </a:r>
            <a:endParaRPr sz="1800">
              <a:solidFill>
                <a:schemeClr val="dk1"/>
              </a:solidFill>
              <a:latin typeface="Trebuchet MS"/>
              <a:ea typeface="Trebuchet MS"/>
              <a:cs typeface="Trebuchet MS"/>
              <a:sym typeface="Trebuchet MS"/>
            </a:endParaRPr>
          </a:p>
        </p:txBody>
      </p:sp>
      <p:sp>
        <p:nvSpPr>
          <p:cNvPr id="178" name="Google Shape;178;p7"/>
          <p:cNvSpPr/>
          <p:nvPr/>
        </p:nvSpPr>
        <p:spPr>
          <a:xfrm>
            <a:off x="3246120" y="4733364"/>
            <a:ext cx="520033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rebuchet MS"/>
                <a:ea typeface="Trebuchet MS"/>
                <a:cs typeface="Trebuchet MS"/>
                <a:sym typeface="Trebuchet MS"/>
              </a:rPr>
              <a:t>Data Efficiency and Generalization Techniques</a:t>
            </a:r>
            <a:endParaRPr sz="1800">
              <a:solidFill>
                <a:schemeClr val="dk1"/>
              </a:solidFill>
              <a:latin typeface="Trebuchet MS"/>
              <a:ea typeface="Trebuchet MS"/>
              <a:cs typeface="Trebuchet MS"/>
              <a:sym typeface="Trebuchet MS"/>
            </a:endParaRPr>
          </a:p>
        </p:txBody>
      </p:sp>
      <p:sp>
        <p:nvSpPr>
          <p:cNvPr id="179" name="Google Shape;179;p7"/>
          <p:cNvSpPr/>
          <p:nvPr/>
        </p:nvSpPr>
        <p:spPr>
          <a:xfrm>
            <a:off x="3276600" y="4351929"/>
            <a:ext cx="38050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rebuchet MS"/>
                <a:ea typeface="Trebuchet MS"/>
                <a:cs typeface="Trebuchet MS"/>
                <a:sym typeface="Trebuchet MS"/>
              </a:rPr>
              <a:t>Fine-Grained Control Mechanisms</a:t>
            </a:r>
            <a:endParaRPr sz="1800">
              <a:solidFill>
                <a:schemeClr val="dk1"/>
              </a:solidFill>
              <a:latin typeface="Trebuchet MS"/>
              <a:ea typeface="Trebuchet MS"/>
              <a:cs typeface="Trebuchet MS"/>
              <a:sym typeface="Trebuchet MS"/>
            </a:endParaRPr>
          </a:p>
        </p:txBody>
      </p:sp>
      <p:sp>
        <p:nvSpPr>
          <p:cNvPr id="180" name="Google Shape;180;p7"/>
          <p:cNvSpPr/>
          <p:nvPr/>
        </p:nvSpPr>
        <p:spPr>
          <a:xfrm>
            <a:off x="3276600" y="3970494"/>
            <a:ext cx="416652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rebuchet MS"/>
                <a:ea typeface="Trebuchet MS"/>
                <a:cs typeface="Trebuchet MS"/>
                <a:sym typeface="Trebuchet MS"/>
              </a:rPr>
              <a:t>Realism and Diversity Enchancement</a:t>
            </a:r>
            <a:endParaRPr sz="1800">
              <a:solidFill>
                <a:schemeClr val="dk1"/>
              </a:solidFill>
              <a:latin typeface="Trebuchet MS"/>
              <a:ea typeface="Trebuchet MS"/>
              <a:cs typeface="Trebuchet MS"/>
              <a:sym typeface="Trebuchet MS"/>
            </a:endParaRPr>
          </a:p>
        </p:txBody>
      </p:sp>
      <p:sp>
        <p:nvSpPr>
          <p:cNvPr id="181" name="Google Shape;181;p7"/>
          <p:cNvSpPr/>
          <p:nvPr/>
        </p:nvSpPr>
        <p:spPr>
          <a:xfrm>
            <a:off x="2947985" y="5240495"/>
            <a:ext cx="219075" cy="1179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2" name="Google Shape;182;p7"/>
          <p:cNvSpPr/>
          <p:nvPr/>
        </p:nvSpPr>
        <p:spPr>
          <a:xfrm>
            <a:off x="2952746" y="4881268"/>
            <a:ext cx="219075" cy="1179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3" name="Google Shape;183;p7"/>
          <p:cNvSpPr/>
          <p:nvPr/>
        </p:nvSpPr>
        <p:spPr>
          <a:xfrm>
            <a:off x="2947985" y="4505232"/>
            <a:ext cx="219075" cy="1179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 name="Google Shape;184;p7"/>
          <p:cNvSpPr/>
          <p:nvPr/>
        </p:nvSpPr>
        <p:spPr>
          <a:xfrm>
            <a:off x="2952747" y="4085708"/>
            <a:ext cx="219075" cy="1179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 name="Google Shape;191;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2" name="Google Shape;192;p8"/>
          <p:cNvPicPr preferRelativeResize="0"/>
          <p:nvPr/>
        </p:nvPicPr>
        <p:blipFill rotWithShape="1">
          <a:blip r:embed="rId3">
            <a:alphaModFix/>
          </a:blip>
          <a:srcRect/>
          <a:stretch/>
        </p:blipFill>
        <p:spPr>
          <a:xfrm>
            <a:off x="294688" y="4364066"/>
            <a:ext cx="1990725" cy="2533648"/>
          </a:xfrm>
          <a:prstGeom prst="rect">
            <a:avLst/>
          </a:prstGeom>
          <a:noFill/>
          <a:ln>
            <a:noFill/>
          </a:ln>
        </p:spPr>
      </p:pic>
      <p:sp>
        <p:nvSpPr>
          <p:cNvPr id="193" name="Google Shape;193;p8"/>
          <p:cNvSpPr txBox="1">
            <a:spLocks noGrp="1"/>
          </p:cNvSpPr>
          <p:nvPr>
            <p:ph type="title"/>
          </p:nvPr>
        </p:nvSpPr>
        <p:spPr>
          <a:xfrm>
            <a:off x="739775" y="654938"/>
            <a:ext cx="7543165" cy="1370888"/>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400" b="0"/>
              <a:t>STANDOUT FEATURES OF THIS SOLUTION</a:t>
            </a:r>
            <a:endParaRPr sz="4250"/>
          </a:p>
        </p:txBody>
      </p:sp>
      <p:sp>
        <p:nvSpPr>
          <p:cNvPr id="194" name="Google Shape;194;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8</a:t>
            </a:fld>
            <a:endParaRPr sz="1100">
              <a:solidFill>
                <a:schemeClr val="dk1"/>
              </a:solidFill>
              <a:latin typeface="Trebuchet MS"/>
              <a:ea typeface="Trebuchet MS"/>
              <a:cs typeface="Trebuchet MS"/>
              <a:sym typeface="Trebuchet MS"/>
            </a:endParaRPr>
          </a:p>
        </p:txBody>
      </p:sp>
      <p:sp>
        <p:nvSpPr>
          <p:cNvPr id="195" name="Google Shape;195;p8"/>
          <p:cNvSpPr txBox="1"/>
          <p:nvPr/>
        </p:nvSpPr>
        <p:spPr>
          <a:xfrm>
            <a:off x="1942202" y="2388374"/>
            <a:ext cx="8458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Impressive Realism and Variety</a:t>
            </a:r>
            <a:r>
              <a:rPr lang="en-US" sz="2000">
                <a:solidFill>
                  <a:schemeClr val="dk1"/>
                </a:solidFill>
                <a:latin typeface="Calibri"/>
                <a:ea typeface="Calibri"/>
                <a:cs typeface="Calibri"/>
                <a:sym typeface="Calibri"/>
              </a:rPr>
              <a:t>: This refers to the remarkable quality and diverse range of facial images generated, capturing fine details and variations akin to real human faces.</a:t>
            </a:r>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Unprecedented Customization Capability</a:t>
            </a:r>
            <a:r>
              <a:rPr lang="en-US" sz="2000">
                <a:solidFill>
                  <a:schemeClr val="dk1"/>
                </a:solidFill>
                <a:latin typeface="Calibri"/>
                <a:ea typeface="Calibri"/>
                <a:cs typeface="Calibri"/>
                <a:sym typeface="Calibri"/>
              </a:rPr>
              <a:t>: The solution provides an unparalleled level of control over facial attributes, enabling users to finely adjust characteristics like age, gender, ethnicity, and expressions with ease.</a:t>
            </a:r>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Efficient Utilization of Limited Data</a:t>
            </a:r>
            <a:r>
              <a:rPr lang="en-US" sz="2000">
                <a:solidFill>
                  <a:schemeClr val="dk1"/>
                </a:solidFill>
                <a:latin typeface="Calibri"/>
                <a:ea typeface="Calibri"/>
                <a:cs typeface="Calibri"/>
                <a:sym typeface="Calibri"/>
              </a:rPr>
              <a:t>: By achieving remarkable performance with minimal training data, the solution showcases its efficiency and adaptability, making it applicable in real-world settings with data constraints.</a:t>
            </a:r>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Ethical Sensitivity and Fairness Integration</a:t>
            </a:r>
            <a:r>
              <a:rPr lang="en-US" sz="2000">
                <a:solidFill>
                  <a:schemeClr val="dk1"/>
                </a:solidFill>
                <a:latin typeface="Calibri"/>
                <a:ea typeface="Calibri"/>
                <a:cs typeface="Calibri"/>
                <a:sym typeface="Calibri"/>
              </a:rPr>
              <a:t>: This highlights the solution's commitment to addressing biases and ensuring fair representation, underscoring its ethical considerations and social responsibility in technology development.</a:t>
            </a:r>
            <a:endParaRPr/>
          </a:p>
          <a:p>
            <a:pPr marL="0" marR="0" lvl="0" indent="0" algn="l" rtl="0">
              <a:spcBef>
                <a:spcPts val="0"/>
              </a:spcBef>
              <a:spcAft>
                <a:spcPts val="0"/>
              </a:spcAft>
              <a:buNone/>
            </a:pPr>
            <a:endParaRPr sz="2000">
              <a:solidFill>
                <a:schemeClr val="dk1"/>
              </a:solidFill>
              <a:latin typeface="Trebuchet MS"/>
              <a:ea typeface="Trebuchet MS"/>
              <a:cs typeface="Trebuchet MS"/>
              <a:sym typeface="Trebuchet MS"/>
            </a:endParaRPr>
          </a:p>
        </p:txBody>
      </p:sp>
      <p:sp>
        <p:nvSpPr>
          <p:cNvPr id="196" name="Google Shape;196;p8"/>
          <p:cNvSpPr/>
          <p:nvPr/>
        </p:nvSpPr>
        <p:spPr>
          <a:xfrm>
            <a:off x="1639252" y="2514600"/>
            <a:ext cx="219075" cy="1179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 name="Google Shape;197;p8"/>
          <p:cNvSpPr/>
          <p:nvPr/>
        </p:nvSpPr>
        <p:spPr>
          <a:xfrm>
            <a:off x="1571652" y="3408478"/>
            <a:ext cx="219075" cy="1179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 name="Google Shape;198;p8"/>
          <p:cNvSpPr/>
          <p:nvPr/>
        </p:nvSpPr>
        <p:spPr>
          <a:xfrm>
            <a:off x="1571651" y="4349661"/>
            <a:ext cx="219075" cy="1179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 name="Google Shape;199;p8"/>
          <p:cNvSpPr/>
          <p:nvPr/>
        </p:nvSpPr>
        <p:spPr>
          <a:xfrm>
            <a:off x="1571650" y="5299909"/>
            <a:ext cx="219075" cy="1179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0" name="Google Shape;200;p8"/>
          <p:cNvPicPr preferRelativeResize="0"/>
          <p:nvPr/>
        </p:nvPicPr>
        <p:blipFill rotWithShape="1">
          <a:blip r:embed="rId4">
            <a:alphaModFix/>
          </a:blip>
          <a:srcRect/>
          <a:stretch/>
        </p:blipFill>
        <p:spPr>
          <a:xfrm>
            <a:off x="9773033" y="239717"/>
            <a:ext cx="2274883" cy="227488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Google Shape;206;p9"/>
          <p:cNvSpPr/>
          <p:nvPr/>
        </p:nvSpPr>
        <p:spPr>
          <a:xfrm>
            <a:off x="8610600" y="97889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8" name="Google Shape;208;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9" name="Google Shape;209;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9</a:t>
            </a:fld>
            <a:endParaRPr sz="1100">
              <a:solidFill>
                <a:schemeClr val="dk1"/>
              </a:solidFill>
              <a:latin typeface="Trebuchet MS"/>
              <a:ea typeface="Trebuchet MS"/>
              <a:cs typeface="Trebuchet MS"/>
              <a:sym typeface="Trebuchet MS"/>
            </a:endParaRPr>
          </a:p>
        </p:txBody>
      </p:sp>
      <p:sp>
        <p:nvSpPr>
          <p:cNvPr id="210" name="Google Shape;210;p9"/>
          <p:cNvSpPr txBox="1"/>
          <p:nvPr/>
        </p:nvSpPr>
        <p:spPr>
          <a:xfrm>
            <a:off x="739775" y="291147"/>
            <a:ext cx="3303904" cy="69057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400" b="1">
                <a:solidFill>
                  <a:schemeClr val="dk1"/>
                </a:solidFill>
                <a:latin typeface="Trebuchet MS"/>
                <a:ea typeface="Trebuchet MS"/>
                <a:cs typeface="Trebuchet MS"/>
                <a:sym typeface="Trebuchet MS"/>
              </a:rPr>
              <a:t>MODELLING</a:t>
            </a:r>
            <a:endParaRPr sz="4400">
              <a:solidFill>
                <a:schemeClr val="dk1"/>
              </a:solidFill>
              <a:latin typeface="Trebuchet MS"/>
              <a:ea typeface="Trebuchet MS"/>
              <a:cs typeface="Trebuchet MS"/>
              <a:sym typeface="Trebuchet MS"/>
            </a:endParaRPr>
          </a:p>
        </p:txBody>
      </p:sp>
      <p:sp>
        <p:nvSpPr>
          <p:cNvPr id="211" name="Google Shape;211;p9"/>
          <p:cNvSpPr txBox="1"/>
          <p:nvPr/>
        </p:nvSpPr>
        <p:spPr>
          <a:xfrm>
            <a:off x="1185791" y="1668208"/>
            <a:ext cx="8601075" cy="47089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rebuchet MS"/>
                <a:ea typeface="Trebuchet MS"/>
                <a:cs typeface="Trebuchet MS"/>
                <a:sym typeface="Trebuchet MS"/>
              </a:rPr>
              <a:t>The facial image generation project utilizes advanced modeling techniques and algorithms to generate realistic and high-quality images. The main technique used in this project is Style GAN (Generative Adversarial Network), which is a deep learning-based model for generating synthetic images. Style GAN is known for its ability to generate highly realistic and diverse images by learning the underlying style and structure of the training data. The model consists of a generator network that generates images and a discriminator network that distinguishes between real and generated images. Through an adversarial training process, the generator learns to produce images that are indistinguishable from real images, while the discriminator learns to accurately classify between real and generated images. This iterative process leads to the generation of high-quality facial images that exhibit realistic features and variations.</a:t>
            </a:r>
            <a:endParaRPr sz="2000">
              <a:solidFill>
                <a:schemeClr val="dk1"/>
              </a:solidFill>
              <a:latin typeface="Trebuchet MS"/>
              <a:ea typeface="Trebuchet MS"/>
              <a:cs typeface="Trebuchet MS"/>
              <a:sym typeface="Trebuchet MS"/>
            </a:endParaRPr>
          </a:p>
          <a:p>
            <a:pPr marL="0" marR="0" lvl="0" indent="0" algn="l" rtl="0">
              <a:spcBef>
                <a:spcPts val="0"/>
              </a:spcBef>
              <a:spcAft>
                <a:spcPts val="0"/>
              </a:spcAft>
              <a:buNone/>
            </a:pPr>
            <a:endParaRPr sz="2000">
              <a:solidFill>
                <a:schemeClr val="dk1"/>
              </a:solidFill>
              <a:latin typeface="Trebuchet MS"/>
              <a:ea typeface="Trebuchet MS"/>
              <a:cs typeface="Trebuchet MS"/>
              <a:sym typeface="Trebuchet MS"/>
            </a:endParaRPr>
          </a:p>
        </p:txBody>
      </p:sp>
      <p:sp>
        <p:nvSpPr>
          <p:cNvPr id="212" name="Google Shape;212;p9"/>
          <p:cNvSpPr/>
          <p:nvPr/>
        </p:nvSpPr>
        <p:spPr>
          <a:xfrm>
            <a:off x="838200" y="1828800"/>
            <a:ext cx="219075" cy="117940"/>
          </a:xfrm>
          <a:prstGeom prst="right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611</Words>
  <PresentationFormat>Custom</PresentationFormat>
  <Paragraphs>56</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MOHAN BABU V</vt:lpstr>
      <vt:lpstr>FACIAL IMAGE GENERATION WITH STYLE GAN</vt:lpstr>
      <vt:lpstr>AGENDA</vt:lpstr>
      <vt:lpstr>PROBLEM STATEMENT</vt:lpstr>
      <vt:lpstr>PROJECT OVERVIEW</vt:lpstr>
      <vt:lpstr>WHO ARE THE END USERS?</vt:lpstr>
      <vt:lpstr>SOLUTION AND ITS VALUE PROPOSITION</vt:lpstr>
      <vt:lpstr>STANDOUT FEATURES OF THIS SOLUTION</vt:lpstr>
      <vt:lpstr>Slide 9</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MOHAN BABU V</dc:title>
  <cp:lastModifiedBy>244014</cp:lastModifiedBy>
  <cp:revision>1</cp:revision>
  <dcterms:created xsi:type="dcterms:W3CDTF">2024-04-01T15:34:00Z</dcterms:created>
  <dcterms:modified xsi:type="dcterms:W3CDTF">2024-04-04T10:41:31Z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