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B7125-A91E-4BDD-9ED6-18011D5E5FD3}" v="10" dt="2023-04-28T03:29:27.694"/>
    <p1510:client id="{C489EFE8-C18D-4F6E-B46D-EAB744C9F1E2}" v="140" dt="2023-04-26T14:03:41.710"/>
    <p1510:client id="{D1B48BED-2E1E-4CED-8C8A-51C63C5A04F7}" v="57" dt="2023-04-28T04:29:24.266"/>
    <p1510:client id="{D2FC087E-9557-4380-AA3A-F2F9CD40AC8C}" v="327" dt="2023-04-27T07:17:56.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kubernetes.io/docs/home/" TargetMode="External"/><Relationship Id="rId5" Type="http://schemas.openxmlformats.org/officeDocument/2006/relationships/hyperlink" Target="https://www.jenkins.io/doc/tutorials/build-a-java-app-with-maven/" TargetMode="External"/><Relationship Id="rId4" Type="http://schemas.openxmlformats.org/officeDocument/2006/relationships/hyperlink" Target="https://www.sslshopper.com/article-how-to-create-a-self-signed-certificate-in-iis-7.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1057025" y="922644"/>
            <a:ext cx="5040285" cy="11695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a:effectLst/>
                <a:latin typeface="+mj-lt"/>
                <a:ea typeface="+mj-ea"/>
                <a:cs typeface="+mj-cs"/>
              </a:rPr>
              <a:t>“</a:t>
            </a:r>
            <a:r>
              <a:rPr lang="en-US" sz="4000" b="1">
                <a:latin typeface="+mj-lt"/>
                <a:ea typeface="+mj-ea"/>
                <a:cs typeface="+mj-cs"/>
              </a:rPr>
              <a:t>Capstone</a:t>
            </a:r>
            <a:r>
              <a:rPr lang="en-US" sz="4000">
                <a:effectLst/>
                <a:latin typeface="+mj-lt"/>
                <a:ea typeface="+mj-ea"/>
                <a:cs typeface="+mj-cs"/>
              </a:rPr>
              <a:t> </a:t>
            </a:r>
            <a:r>
              <a:rPr lang="en-US" sz="4000" b="1">
                <a:effectLst/>
                <a:latin typeface="+mj-lt"/>
                <a:ea typeface="+mj-ea"/>
                <a:cs typeface="+mj-cs"/>
              </a:rPr>
              <a:t>Project</a:t>
            </a:r>
            <a:r>
              <a:rPr lang="en-US" sz="4000">
                <a:effectLst/>
                <a:latin typeface="+mj-lt"/>
                <a:ea typeface="+mj-ea"/>
                <a:cs typeface="+mj-cs"/>
              </a:rPr>
              <a:t>”</a:t>
            </a:r>
          </a:p>
        </p:txBody>
      </p:sp>
      <p:sp>
        <p:nvSpPr>
          <p:cNvPr id="22" name="Rectangle 2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effectLst/>
              </a:rPr>
              <a:t>Submitted by:</a:t>
            </a:r>
            <a:r>
              <a:rPr lang="en-US" sz="2000" b="1"/>
              <a:t> Chakkani Mohan Geeth</a:t>
            </a:r>
            <a:endParaRPr lang="en-US" sz="2000" b="1">
              <a:effectLst/>
            </a:endParaRPr>
          </a:p>
          <a:p>
            <a:pPr indent="-228600">
              <a:lnSpc>
                <a:spcPct val="90000"/>
              </a:lnSpc>
              <a:spcAft>
                <a:spcPts val="600"/>
              </a:spcAft>
              <a:buFont typeface="Arial" panose="020B0604020202020204" pitchFamily="34" charset="0"/>
              <a:buChar char="•"/>
            </a:pPr>
            <a:r>
              <a:rPr lang="en-US" sz="2000" b="1"/>
              <a:t>Submission type : Individual</a:t>
            </a:r>
          </a:p>
          <a:p>
            <a:pPr indent="-228600">
              <a:lnSpc>
                <a:spcPct val="90000"/>
              </a:lnSpc>
              <a:spcAft>
                <a:spcPts val="600"/>
              </a:spcAft>
              <a:buFont typeface="Arial" panose="020B0604020202020204" pitchFamily="34" charset="0"/>
              <a:buChar char="•"/>
            </a:pPr>
            <a:r>
              <a:rPr lang="en-US" sz="2000" b="1">
                <a:effectLst/>
              </a:rPr>
              <a:t>Name:</a:t>
            </a:r>
            <a:r>
              <a:rPr lang="en-US" sz="2000" b="1"/>
              <a:t> Chakkani Mohan Geeth</a:t>
            </a:r>
            <a:endParaRPr lang="en-US" sz="2000">
              <a:effectLst/>
            </a:endParaRPr>
          </a:p>
          <a:p>
            <a:pPr indent="-228600">
              <a:lnSpc>
                <a:spcPct val="90000"/>
              </a:lnSpc>
              <a:spcAft>
                <a:spcPts val="600"/>
              </a:spcAft>
              <a:buFont typeface="Arial" panose="020B0604020202020204" pitchFamily="34" charset="0"/>
              <a:buChar char="•"/>
            </a:pPr>
            <a:r>
              <a:rPr lang="en-US" sz="2000" b="1">
                <a:effectLst/>
              </a:rPr>
              <a:t>Batch :</a:t>
            </a:r>
            <a:r>
              <a:rPr lang="en-US" sz="2000" b="1"/>
              <a:t> HDFC API Development </a:t>
            </a:r>
            <a:endParaRPr lang="en-US" sz="2000"/>
          </a:p>
          <a:p>
            <a:pPr indent="-228600">
              <a:lnSpc>
                <a:spcPct val="90000"/>
              </a:lnSpc>
              <a:spcAft>
                <a:spcPts val="600"/>
              </a:spcAft>
              <a:buFont typeface="Arial" panose="020B0604020202020204" pitchFamily="34" charset="0"/>
              <a:buChar char="•"/>
            </a:pPr>
            <a:r>
              <a:rPr lang="en-US" sz="2000" b="1">
                <a:effectLst/>
              </a:rPr>
              <a:t>Program :</a:t>
            </a:r>
            <a:r>
              <a:rPr lang="en-US" sz="2000" b="1"/>
              <a:t> API ANALYST </a:t>
            </a:r>
            <a:endParaRPr lang="en-US" sz="2000">
              <a:effectLst/>
            </a:endParaRPr>
          </a:p>
          <a:p>
            <a:pPr indent="-228600">
              <a:lnSpc>
                <a:spcPct val="90000"/>
              </a:lnSpc>
              <a:spcAft>
                <a:spcPts val="600"/>
              </a:spcAft>
              <a:buFont typeface="Arial" panose="020B0604020202020204" pitchFamily="34" charset="0"/>
              <a:buChar char="•"/>
            </a:pPr>
            <a:r>
              <a:rPr lang="en-US" sz="2000" b="1">
                <a:effectLst/>
              </a:rPr>
              <a:t>Date: </a:t>
            </a:r>
            <a:r>
              <a:rPr lang="en-US" sz="2000" b="1"/>
              <a:t>26/04/2023</a:t>
            </a:r>
            <a:endParaRPr lang="en-US" sz="2000">
              <a:effectLst/>
            </a:endParaRPr>
          </a:p>
        </p:txBody>
      </p:sp>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6946667" y="830431"/>
            <a:ext cx="4389120" cy="246888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6946667" y="4284102"/>
            <a:ext cx="4389120" cy="1163116"/>
          </a:xfrm>
          <a:prstGeom prst="rect">
            <a:avLst/>
          </a:prstGeom>
        </p:spPr>
      </p:pic>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20" y="1349647"/>
            <a:ext cx="10636746" cy="2847574"/>
          </a:xfrm>
          <a:prstGeom prst="rect">
            <a:avLst/>
          </a:prstGeom>
          <a:noFill/>
        </p:spPr>
        <p:txBody>
          <a:bodyPr wrap="square" lIns="91440" tIns="45720" rIns="91440" bIns="45720" anchor="t">
            <a:spAutoFit/>
          </a:bodyPr>
          <a:lstStyle/>
          <a:p>
            <a:pPr algn="just"/>
            <a:r>
              <a:rPr lang="en-IN" sz="2000" dirty="0">
                <a:latin typeface="Wingdings"/>
                <a:cs typeface="Times New Roman"/>
                <a:sym typeface="Wingdings"/>
              </a:rPr>
              <a:t>Ø</a:t>
            </a:r>
            <a:r>
              <a:rPr lang="en-IN" sz="2000" dirty="0">
                <a:latin typeface="Calibri"/>
                <a:cs typeface="Calibri"/>
              </a:rPr>
              <a:t>  Deploy the application: Deploy the application to a Tomcat server and test the functionality using Postman. Used Jenkins to automate the build and deployment process, and deploy the application on Kubernetes with multiple container instances running for scalability and availability.</a:t>
            </a:r>
            <a:endParaRPr lang="en-US" dirty="0"/>
          </a:p>
          <a:p>
            <a:pPr algn="just"/>
            <a:r>
              <a:rPr lang="en-IN" sz="2000" dirty="0">
                <a:latin typeface="Wingdings"/>
                <a:cs typeface="Times New Roman"/>
                <a:sym typeface="Wingdings"/>
              </a:rPr>
              <a:t>Ø</a:t>
            </a:r>
            <a:endParaRPr lang="en-IN" dirty="0"/>
          </a:p>
          <a:p>
            <a:pPr algn="just"/>
            <a:r>
              <a:rPr lang="en-IN" sz="2000" dirty="0">
                <a:latin typeface="Wingdings"/>
                <a:cs typeface="Times New Roman"/>
                <a:sym typeface="Wingdings"/>
              </a:rPr>
              <a:t>Ø</a:t>
            </a:r>
            <a:r>
              <a:rPr lang="en-IN" sz="2000" dirty="0">
                <a:latin typeface="Calibri"/>
                <a:cs typeface="Calibri"/>
              </a:rPr>
              <a:t>  Set up continuous deployment by integrating the deployment process with a CI/CD pipeline using tools such as Jenkins, GitHub Actions. This will ensure that any changes to the code are automatically built, tested, and deployed to the production environment, providing a streamlined and efficient deployment process.</a:t>
            </a:r>
            <a:endParaRPr lang="en-IN" dirty="0"/>
          </a:p>
          <a:p>
            <a:pPr algn="just">
              <a:lnSpc>
                <a:spcPct val="114999"/>
              </a:lnSpc>
            </a:pPr>
            <a:endParaRPr lang="en-IN" dirty="0">
              <a:effectLst/>
              <a:latin typeface="Times New Roman"/>
              <a:ea typeface="Arial" panose="020B0604020202020204" pitchFamily="34" charset="0"/>
              <a:cs typeface="Times New Roman"/>
            </a:endParaRP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20" y="1349647"/>
            <a:ext cx="11431877" cy="1841273"/>
          </a:xfrm>
          <a:prstGeom prst="rect">
            <a:avLst/>
          </a:prstGeom>
          <a:noFill/>
        </p:spPr>
        <p:txBody>
          <a:bodyPr wrap="square" lIns="91440" tIns="45720" rIns="91440" bIns="45720" anchor="t">
            <a:spAutoFit/>
          </a:bodyPr>
          <a:lstStyle/>
          <a:p>
            <a:pPr algn="just">
              <a:lnSpc>
                <a:spcPct val="114999"/>
              </a:lnSpc>
            </a:pPr>
            <a:r>
              <a:rPr lang="en-IN" sz="2000" dirty="0">
                <a:latin typeface="Calibri"/>
                <a:cs typeface="Calibri"/>
              </a:rPr>
              <a:t>The Employee Get Data Project demonstrates how to implement a secure and reliable web service for retrieving employee data from a database. The use of Java, Spring Boot, MySQL, and Log4j allowed for easy implementation and deployment of the project, while Jenkins and Git provided efficient version control and continuous integration. The project can be easily extended to include additional functionality and can serve as a basis for future web service projects.</a:t>
            </a:r>
            <a:endParaRPr lang="en-US" dirty="0"/>
          </a:p>
        </p:txBody>
      </p:sp>
    </p:spTree>
    <p:extLst>
      <p:ext uri="{BB962C8B-B14F-4D97-AF65-F5344CB8AC3E}">
        <p14:creationId xmlns:p14="http://schemas.microsoft.com/office/powerpoint/2010/main" val="98410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379786" y="974169"/>
            <a:ext cx="11310399" cy="3770904"/>
          </a:xfrm>
          <a:prstGeom prst="rect">
            <a:avLst/>
          </a:prstGeom>
          <a:noFill/>
        </p:spPr>
        <p:txBody>
          <a:bodyPr wrap="square" lIns="91440" tIns="45720" rIns="91440" bIns="45720" anchor="t">
            <a:spAutoFit/>
          </a:bodyPr>
          <a:lstStyle/>
          <a:p>
            <a:pPr algn="just"/>
            <a:r>
              <a:rPr lang="en-IN" sz="2000">
                <a:latin typeface="Wingdings"/>
                <a:cs typeface="Times New Roman"/>
                <a:sym typeface="Wingdings"/>
              </a:rPr>
              <a:t>Ø </a:t>
            </a:r>
            <a:r>
              <a:rPr lang="en-IN" sz="2000" dirty="0">
                <a:latin typeface="Calibri"/>
                <a:cs typeface="Calibri"/>
              </a:rPr>
              <a:t>Role-based access control: Enhance the security of the application by implementing role-based access control (RBAC) to restrict access to sensitive employee data based on user roles and permissions.</a:t>
            </a:r>
            <a:endParaRPr lang="en-US" dirty="0"/>
          </a:p>
          <a:p>
            <a:pPr algn="just"/>
            <a:r>
              <a:rPr lang="en-IN" sz="2000" dirty="0">
                <a:latin typeface="Wingdings"/>
                <a:cs typeface="Times New Roman"/>
                <a:sym typeface="Wingdings"/>
              </a:rPr>
              <a:t>Ø</a:t>
            </a:r>
            <a:endParaRPr lang="en-IN" dirty="0"/>
          </a:p>
          <a:p>
            <a:pPr algn="just"/>
            <a:r>
              <a:rPr lang="en-IN" sz="2000" dirty="0">
                <a:latin typeface="Wingdings"/>
                <a:cs typeface="Times New Roman"/>
                <a:sym typeface="Wingdings"/>
              </a:rPr>
              <a:t>Ø</a:t>
            </a:r>
            <a:r>
              <a:rPr lang="en-IN" sz="2000" dirty="0">
                <a:latin typeface="Calibri"/>
                <a:cs typeface="Calibri"/>
              </a:rPr>
              <a:t>API documentation: Create comprehensive documentation for the application programming interface (API) to help developers understand how to use the API and integrate it with other applications.</a:t>
            </a:r>
            <a:endParaRPr lang="en-IN" dirty="0"/>
          </a:p>
          <a:p>
            <a:pPr algn="just"/>
            <a:r>
              <a:rPr lang="en-IN" sz="2000" dirty="0">
                <a:latin typeface="Wingdings"/>
                <a:cs typeface="Times New Roman"/>
                <a:sym typeface="Wingdings"/>
              </a:rPr>
              <a:t>Ø</a:t>
            </a:r>
            <a:endParaRPr lang="en-IN" dirty="0"/>
          </a:p>
          <a:p>
            <a:pPr algn="just"/>
            <a:r>
              <a:rPr lang="en-IN" sz="2000" dirty="0" err="1">
                <a:latin typeface="Wingdings"/>
                <a:cs typeface="Times New Roman"/>
                <a:sym typeface="Wingdings"/>
              </a:rPr>
              <a:t>Ø</a:t>
            </a:r>
            <a:r>
              <a:rPr lang="en-IN" sz="2000" dirty="0" err="1">
                <a:latin typeface="Calibri"/>
                <a:cs typeface="Calibri"/>
              </a:rPr>
              <a:t>Additional</a:t>
            </a:r>
            <a:r>
              <a:rPr lang="en-IN" sz="2000" dirty="0">
                <a:latin typeface="Calibri"/>
                <a:cs typeface="Calibri"/>
              </a:rPr>
              <a:t> functionality: Add new functionality to the application, such as the ability to update or delete employee data, search for employees based on specific criteria, or generate reports on employee data.</a:t>
            </a:r>
            <a:endParaRPr lang="en-IN" dirty="0"/>
          </a:p>
          <a:p>
            <a:pPr algn="just"/>
            <a:r>
              <a:rPr lang="en-IN" sz="2000" dirty="0">
                <a:latin typeface="Wingdings"/>
                <a:cs typeface="Times New Roman"/>
                <a:sym typeface="Wingdings"/>
              </a:rPr>
              <a:t>Ø</a:t>
            </a:r>
            <a:endParaRPr lang="en-IN" dirty="0"/>
          </a:p>
          <a:p>
            <a:pPr algn="just"/>
            <a:r>
              <a:rPr lang="en-IN" sz="2000" dirty="0">
                <a:latin typeface="Wingdings"/>
                <a:cs typeface="Times New Roman"/>
                <a:sym typeface="Wingdings"/>
              </a:rPr>
              <a:t>Ø</a:t>
            </a:r>
            <a:r>
              <a:rPr lang="en-IN" sz="2000" dirty="0">
                <a:latin typeface="Calibri"/>
                <a:cs typeface="Calibri"/>
              </a:rPr>
              <a:t>By implementing these enhancements, the Employee Get Data Project can continue to evolve and improve to meet the needs of its users.</a:t>
            </a:r>
            <a:endParaRPr lang="en-IN" dirty="0"/>
          </a:p>
          <a:p>
            <a:pPr algn="just">
              <a:lnSpc>
                <a:spcPct val="114999"/>
              </a:lnSpc>
            </a:pPr>
            <a:endParaRPr lang="en-IN" dirty="0">
              <a:effectLst/>
              <a:latin typeface="Times New Roman"/>
              <a:ea typeface="Arial" panose="020B0604020202020204" pitchFamily="34" charset="0"/>
              <a:cs typeface="Times New Roman"/>
            </a:endParaRPr>
          </a:p>
        </p:txBody>
      </p:sp>
    </p:spTree>
    <p:extLst>
      <p:ext uri="{BB962C8B-B14F-4D97-AF65-F5344CB8AC3E}">
        <p14:creationId xmlns:p14="http://schemas.microsoft.com/office/powerpoint/2010/main" val="234379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0220" y="1349647"/>
            <a:ext cx="11045355" cy="2324354"/>
          </a:xfrm>
          <a:prstGeom prst="rect">
            <a:avLst/>
          </a:prstGeom>
          <a:noFill/>
        </p:spPr>
        <p:txBody>
          <a:bodyPr wrap="square" lIns="91440" tIns="45720" rIns="91440" bIns="45720" anchor="t">
            <a:spAutoFit/>
          </a:bodyPr>
          <a:lstStyle/>
          <a:p>
            <a:pPr algn="just"/>
            <a:r>
              <a:rPr lang="en-IN" dirty="0">
                <a:latin typeface="Calibri"/>
                <a:cs typeface="Calibri"/>
              </a:rPr>
              <a:t>Self-Signed SSL Certificate Generator - </a:t>
            </a:r>
            <a:r>
              <a:rPr lang="en-IN" u="sng" dirty="0">
                <a:latin typeface="Calibri"/>
                <a:cs typeface="Calibri"/>
                <a:hlinkClick r:id="rId4"/>
              </a:rPr>
              <a:t>https://www.sslshopper.com/article-how-to-create-a-self-signed-certificate-in-iis-7.html</a:t>
            </a:r>
            <a:endParaRPr lang="en-US"/>
          </a:p>
          <a:p>
            <a:pPr algn="just"/>
            <a:r>
              <a:rPr lang="en-IN" dirty="0">
                <a:latin typeface="Calibri"/>
                <a:cs typeface="Calibri"/>
              </a:rPr>
              <a:t>Continuous Integration and Continuous Deployment (CI/CD) with Jenkins - </a:t>
            </a:r>
            <a:r>
              <a:rPr lang="en-IN" u="sng" dirty="0">
                <a:latin typeface="Calibri"/>
                <a:cs typeface="Calibri"/>
                <a:hlinkClick r:id="rId5"/>
              </a:rPr>
              <a:t>https://www.jenkins.io/doc/tutorials/build-a-java-app-with-maven/</a:t>
            </a:r>
            <a:endParaRPr lang="en-IN"/>
          </a:p>
          <a:p>
            <a:pPr algn="just"/>
            <a:r>
              <a:rPr lang="en-IN" dirty="0">
                <a:latin typeface="Calibri"/>
                <a:cs typeface="Calibri"/>
              </a:rPr>
              <a:t>Kubernetes Documentation - </a:t>
            </a:r>
            <a:r>
              <a:rPr lang="en-IN" u="sng" dirty="0">
                <a:latin typeface="Calibri"/>
                <a:cs typeface="Calibri"/>
                <a:hlinkClick r:id="rId6"/>
              </a:rPr>
              <a:t>https://kubernetes.io/docs/home/</a:t>
            </a:r>
            <a:endParaRPr lang="en-IN"/>
          </a:p>
          <a:p>
            <a:pPr algn="just"/>
            <a:r>
              <a:rPr lang="en-IN" dirty="0">
                <a:latin typeface="Calibri"/>
                <a:cs typeface="Calibri"/>
              </a:rPr>
              <a:t>These resources can provide guidance and support for the development, testing, deployment, and maintenance of the Employee Get Data Project.</a:t>
            </a:r>
            <a:endParaRPr lang="en-IN" dirty="0"/>
          </a:p>
          <a:p>
            <a:pPr algn="just">
              <a:lnSpc>
                <a:spcPct val="114999"/>
              </a:lnSpc>
            </a:pPr>
            <a:endParaRPr lang="en-IN" dirty="0">
              <a:effectLst/>
              <a:latin typeface="Times New Roman"/>
              <a:ea typeface="Arial" panose="020B0604020202020204" pitchFamily="34" charset="0"/>
              <a:cs typeface="Times New Roman"/>
            </a:endParaRPr>
          </a:p>
        </p:txBody>
      </p:sp>
    </p:spTree>
    <p:extLst>
      <p:ext uri="{BB962C8B-B14F-4D97-AF65-F5344CB8AC3E}">
        <p14:creationId xmlns:p14="http://schemas.microsoft.com/office/powerpoint/2010/main" val="169436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49647"/>
            <a:ext cx="5026660" cy="1022139"/>
          </a:xfrm>
          <a:prstGeom prst="rect">
            <a:avLst/>
          </a:prstGeom>
          <a:noFill/>
        </p:spPr>
        <p:txBody>
          <a:bodyPr wrap="square">
            <a:spAutoFit/>
          </a:bodyPr>
          <a:lstStyle/>
          <a:p>
            <a:pPr algn="just">
              <a:lnSpc>
                <a:spcPct val="115000"/>
              </a:lnSpc>
            </a:pPr>
            <a:r>
              <a:rPr lang="en-IN" sz="1800" dirty="0">
                <a:effectLst/>
                <a:latin typeface="Times New Roman" panose="02020603050405020304" pitchFamily="18" charset="0"/>
                <a:ea typeface="Arial" panose="020B0604020202020204" pitchFamily="34" charset="0"/>
              </a:rPr>
              <a:t>This section includes any additional materials that support the project, such as screenshots, code snippets, or diagrams.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1414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A6378-3B1A-A3B5-DDBC-1D35B80779E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Curl Commands ScreenShots</a:t>
            </a:r>
          </a:p>
        </p:txBody>
      </p:sp>
      <p:pic>
        <p:nvPicPr>
          <p:cNvPr id="5" name="Picture 5">
            <a:extLst>
              <a:ext uri="{FF2B5EF4-FFF2-40B4-BE49-F238E27FC236}">
                <a16:creationId xmlns:a16="http://schemas.microsoft.com/office/drawing/2014/main" id="{0E98F903-125C-96CE-5CE4-4412BECE1C63}"/>
              </a:ext>
            </a:extLst>
          </p:cNvPr>
          <p:cNvPicPr>
            <a:picLocks noChangeAspect="1"/>
          </p:cNvPicPr>
          <p:nvPr/>
        </p:nvPicPr>
        <p:blipFill>
          <a:blip r:embed="rId2"/>
          <a:stretch>
            <a:fillRect/>
          </a:stretch>
        </p:blipFill>
        <p:spPr>
          <a:xfrm>
            <a:off x="4777316" y="1520764"/>
            <a:ext cx="6780700" cy="3814143"/>
          </a:xfrm>
          <a:prstGeom prst="rect">
            <a:avLst/>
          </a:prstGeom>
        </p:spPr>
      </p:pic>
    </p:spTree>
    <p:extLst>
      <p:ext uri="{BB962C8B-B14F-4D97-AF65-F5344CB8AC3E}">
        <p14:creationId xmlns:p14="http://schemas.microsoft.com/office/powerpoint/2010/main" val="323184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3F191-BBA6-0130-DCED-E953ADF35A9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Encrypted Data Output </a:t>
            </a:r>
          </a:p>
        </p:txBody>
      </p:sp>
      <p:pic>
        <p:nvPicPr>
          <p:cNvPr id="4" name="Picture 4" descr="A screenshot of a computer&#10;&#10;Description automatically generated">
            <a:extLst>
              <a:ext uri="{FF2B5EF4-FFF2-40B4-BE49-F238E27FC236}">
                <a16:creationId xmlns:a16="http://schemas.microsoft.com/office/drawing/2014/main" id="{7D580359-99B9-2B09-4A81-3240AA338DAE}"/>
              </a:ext>
            </a:extLst>
          </p:cNvPr>
          <p:cNvPicPr>
            <a:picLocks noGrp="1" noChangeAspect="1"/>
          </p:cNvPicPr>
          <p:nvPr>
            <p:ph idx="1"/>
          </p:nvPr>
        </p:nvPicPr>
        <p:blipFill>
          <a:blip r:embed="rId2"/>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268469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7D255-8634-25E1-3B3B-A949595951B1}"/>
              </a:ext>
            </a:extLst>
          </p:cNvPr>
          <p:cNvSpPr>
            <a:spLocks noGrp="1"/>
          </p:cNvSpPr>
          <p:nvPr>
            <p:ph type="title"/>
          </p:nvPr>
        </p:nvSpPr>
        <p:spPr>
          <a:xfrm>
            <a:off x="630936" y="639520"/>
            <a:ext cx="3429000" cy="1719072"/>
          </a:xfrm>
        </p:spPr>
        <p:txBody>
          <a:bodyPr anchor="b">
            <a:normAutofit/>
          </a:bodyPr>
          <a:lstStyle/>
          <a:p>
            <a:r>
              <a:rPr lang="en-US" sz="4600">
                <a:cs typeface="Calibri Light"/>
              </a:rPr>
              <a:t>Decrypted Data Output </a:t>
            </a:r>
            <a:endParaRPr lang="en-US" sz="4600"/>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7">
            <a:extLst>
              <a:ext uri="{FF2B5EF4-FFF2-40B4-BE49-F238E27FC236}">
                <a16:creationId xmlns:a16="http://schemas.microsoft.com/office/drawing/2014/main" id="{2D99468E-F16B-F40E-3A42-465C4FD92923}"/>
              </a:ext>
            </a:extLst>
          </p:cNvPr>
          <p:cNvSpPr>
            <a:spLocks noGrp="1"/>
          </p:cNvSpPr>
          <p:nvPr>
            <p:ph idx="1"/>
          </p:nvPr>
        </p:nvSpPr>
        <p:spPr>
          <a:xfrm>
            <a:off x="630936" y="2807208"/>
            <a:ext cx="3429000" cy="3410712"/>
          </a:xfrm>
        </p:spPr>
        <p:txBody>
          <a:bodyPr anchor="t">
            <a:normAutofit/>
          </a:bodyPr>
          <a:lstStyle/>
          <a:p>
            <a:endParaRPr lang="en-US" sz="2200"/>
          </a:p>
        </p:txBody>
      </p:sp>
      <p:pic>
        <p:nvPicPr>
          <p:cNvPr id="4" name="Picture 4" descr="A screenshot of a computer&#10;&#10;Description automatically generated">
            <a:extLst>
              <a:ext uri="{FF2B5EF4-FFF2-40B4-BE49-F238E27FC236}">
                <a16:creationId xmlns:a16="http://schemas.microsoft.com/office/drawing/2014/main" id="{03F15E19-473F-F05D-87C1-B7437CD6C938}"/>
              </a:ext>
            </a:extLst>
          </p:cNvPr>
          <p:cNvPicPr>
            <a:picLocks noChangeAspect="1"/>
          </p:cNvPicPr>
          <p:nvPr/>
        </p:nvPicPr>
        <p:blipFill>
          <a:blip r:embed="rId2"/>
          <a:stretch>
            <a:fillRect/>
          </a:stretch>
        </p:blipFill>
        <p:spPr>
          <a:xfrm>
            <a:off x="4654296" y="1487329"/>
            <a:ext cx="6903720" cy="3883342"/>
          </a:xfrm>
          <a:prstGeom prst="rect">
            <a:avLst/>
          </a:prstGeom>
        </p:spPr>
      </p:pic>
    </p:spTree>
    <p:extLst>
      <p:ext uri="{BB962C8B-B14F-4D97-AF65-F5344CB8AC3E}">
        <p14:creationId xmlns:p14="http://schemas.microsoft.com/office/powerpoint/2010/main" val="281373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7"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2D705698-B631-5967-28B2-509BE0EE2ECB}"/>
              </a:ext>
            </a:extLst>
          </p:cNvPr>
          <p:cNvSpPr>
            <a:spLocks noGrp="1"/>
          </p:cNvSpPr>
          <p:nvPr>
            <p:ph type="title"/>
          </p:nvPr>
        </p:nvSpPr>
        <p:spPr>
          <a:xfrm>
            <a:off x="1191966" y="905011"/>
            <a:ext cx="3629555" cy="1889135"/>
          </a:xfrm>
        </p:spPr>
        <p:txBody>
          <a:bodyPr anchor="b">
            <a:normAutofit/>
          </a:bodyPr>
          <a:lstStyle/>
          <a:p>
            <a:r>
              <a:rPr lang="en-US" sz="4800">
                <a:cs typeface="Calibri Light"/>
              </a:rPr>
              <a:t>Jenkins ScreenShot</a:t>
            </a:r>
            <a:endParaRPr lang="en-US" sz="4800"/>
          </a:p>
        </p:txBody>
      </p:sp>
      <p:sp>
        <p:nvSpPr>
          <p:cNvPr id="8" name="Content Placeholder 7">
            <a:extLst>
              <a:ext uri="{FF2B5EF4-FFF2-40B4-BE49-F238E27FC236}">
                <a16:creationId xmlns:a16="http://schemas.microsoft.com/office/drawing/2014/main" id="{2EE82705-8A7F-0C39-5F8F-D0CB5D7C6BC8}"/>
              </a:ext>
            </a:extLst>
          </p:cNvPr>
          <p:cNvSpPr>
            <a:spLocks noGrp="1"/>
          </p:cNvSpPr>
          <p:nvPr>
            <p:ph idx="1"/>
          </p:nvPr>
        </p:nvSpPr>
        <p:spPr>
          <a:xfrm>
            <a:off x="1191966" y="2965592"/>
            <a:ext cx="3629555" cy="2987397"/>
          </a:xfrm>
        </p:spPr>
        <p:txBody>
          <a:bodyPr>
            <a:normAutofit/>
          </a:bodyPr>
          <a:lstStyle/>
          <a:p>
            <a:endParaRPr lang="en-US" sz="1800"/>
          </a:p>
        </p:txBody>
      </p:sp>
      <p:pic>
        <p:nvPicPr>
          <p:cNvPr id="4" name="Picture 4" descr="Graphical user interface, application&#10;&#10;Description automatically generated">
            <a:extLst>
              <a:ext uri="{FF2B5EF4-FFF2-40B4-BE49-F238E27FC236}">
                <a16:creationId xmlns:a16="http://schemas.microsoft.com/office/drawing/2014/main" id="{744D0B6D-2F0B-E09E-1E36-0B55016B9DF7}"/>
              </a:ext>
            </a:extLst>
          </p:cNvPr>
          <p:cNvPicPr>
            <a:picLocks noChangeAspect="1"/>
          </p:cNvPicPr>
          <p:nvPr/>
        </p:nvPicPr>
        <p:blipFill>
          <a:blip r:embed="rId3"/>
          <a:stretch>
            <a:fillRect/>
          </a:stretch>
        </p:blipFill>
        <p:spPr>
          <a:xfrm>
            <a:off x="5359151" y="1706980"/>
            <a:ext cx="6107166" cy="3435280"/>
          </a:xfrm>
          <a:prstGeom prst="rect">
            <a:avLst/>
          </a:prstGeom>
        </p:spPr>
      </p:pic>
    </p:spTree>
    <p:extLst>
      <p:ext uri="{BB962C8B-B14F-4D97-AF65-F5344CB8AC3E}">
        <p14:creationId xmlns:p14="http://schemas.microsoft.com/office/powerpoint/2010/main" val="285246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5D35-E7F7-1DC7-C7D6-9056AB716DEF}"/>
              </a:ext>
            </a:extLst>
          </p:cNvPr>
          <p:cNvSpPr>
            <a:spLocks noGrp="1"/>
          </p:cNvSpPr>
          <p:nvPr>
            <p:ph type="title"/>
          </p:nvPr>
        </p:nvSpPr>
        <p:spPr>
          <a:solidFill>
            <a:srgbClr val="ED7D31"/>
          </a:solidFill>
        </p:spPr>
        <p:txBody>
          <a:bodyPr/>
          <a:lstStyle/>
          <a:p>
            <a:r>
              <a:rPr lang="en-US" dirty="0" err="1">
                <a:cs typeface="Calibri Light"/>
              </a:rPr>
              <a:t>DockerImage</a:t>
            </a:r>
            <a:endParaRPr lang="en-US" dirty="0" err="1"/>
          </a:p>
        </p:txBody>
      </p:sp>
      <p:pic>
        <p:nvPicPr>
          <p:cNvPr id="4" name="Picture 4" descr="A screenshot of a computer&#10;&#10;Description automatically generated">
            <a:extLst>
              <a:ext uri="{FF2B5EF4-FFF2-40B4-BE49-F238E27FC236}">
                <a16:creationId xmlns:a16="http://schemas.microsoft.com/office/drawing/2014/main" id="{D6D24D55-B6A6-B6B6-6009-3A165F3E332D}"/>
              </a:ext>
            </a:extLst>
          </p:cNvPr>
          <p:cNvPicPr>
            <a:picLocks noGrp="1" noChangeAspect="1"/>
          </p:cNvPicPr>
          <p:nvPr>
            <p:ph idx="1"/>
          </p:nvPr>
        </p:nvPicPr>
        <p:blipFill>
          <a:blip r:embed="rId2"/>
          <a:stretch>
            <a:fillRect/>
          </a:stretch>
        </p:blipFill>
        <p:spPr>
          <a:xfrm>
            <a:off x="1734454" y="1825625"/>
            <a:ext cx="8841148" cy="4351338"/>
          </a:xfrm>
        </p:spPr>
      </p:pic>
    </p:spTree>
    <p:extLst>
      <p:ext uri="{BB962C8B-B14F-4D97-AF65-F5344CB8AC3E}">
        <p14:creationId xmlns:p14="http://schemas.microsoft.com/office/powerpoint/2010/main" val="408788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811813"/>
          </a:xfrm>
          <a:prstGeom prst="rect">
            <a:avLst/>
          </a:prstGeom>
          <a:noFill/>
        </p:spPr>
        <p:txBody>
          <a:bodyPr wrap="square" lIns="91440" tIns="45720" rIns="91440" bIns="45720" anchor="t">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indent="-342900">
              <a:buSzPts val="1400"/>
              <a:buFont typeface="+mj-lt"/>
              <a:buAutoNum type="arabicPeriod"/>
            </a:pPr>
            <a:r>
              <a:rPr lang="en-IN" b="1" dirty="0">
                <a:latin typeface="Times New Roman"/>
                <a:cs typeface="Times New Roman"/>
              </a:rPr>
              <a:t>Back-end Development </a:t>
            </a:r>
            <a:endParaRPr lang="en-IN" b="1" dirty="0">
              <a:latin typeface="Times New Roman" panose="02020603050405020304" pitchFamily="18" charset="0"/>
              <a:cs typeface="Times New Roman"/>
            </a:endParaRP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8BD77-6329-B7C8-05E7-2054499D65A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Kubernates ScreenShots</a:t>
            </a:r>
          </a:p>
        </p:txBody>
      </p:sp>
      <p:pic>
        <p:nvPicPr>
          <p:cNvPr id="4" name="Picture 4" descr="A screenshot of a computer&#10;&#10;Description automatically generated">
            <a:extLst>
              <a:ext uri="{FF2B5EF4-FFF2-40B4-BE49-F238E27FC236}">
                <a16:creationId xmlns:a16="http://schemas.microsoft.com/office/drawing/2014/main" id="{51734E7F-4379-A260-054F-9A7374EE1429}"/>
              </a:ext>
            </a:extLst>
          </p:cNvPr>
          <p:cNvPicPr>
            <a:picLocks noGrp="1" noChangeAspect="1"/>
          </p:cNvPicPr>
          <p:nvPr>
            <p:ph idx="1"/>
          </p:nvPr>
        </p:nvPicPr>
        <p:blipFill>
          <a:blip r:embed="rId2"/>
          <a:stretch>
            <a:fillRect/>
          </a:stretch>
        </p:blipFill>
        <p:spPr>
          <a:xfrm>
            <a:off x="4777316" y="1520764"/>
            <a:ext cx="6780700" cy="3814143"/>
          </a:xfrm>
          <a:prstGeom prst="rect">
            <a:avLst/>
          </a:prstGeom>
        </p:spPr>
      </p:pic>
    </p:spTree>
    <p:extLst>
      <p:ext uri="{BB962C8B-B14F-4D97-AF65-F5344CB8AC3E}">
        <p14:creationId xmlns:p14="http://schemas.microsoft.com/office/powerpoint/2010/main" val="264832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D6650-0C66-532C-6608-B385AA6FD41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Kubernates ScreenShot</a:t>
            </a:r>
          </a:p>
        </p:txBody>
      </p:sp>
      <p:pic>
        <p:nvPicPr>
          <p:cNvPr id="4" name="Picture 4" descr="A screenshot of a computer&#10;&#10;Description automatically generated">
            <a:extLst>
              <a:ext uri="{FF2B5EF4-FFF2-40B4-BE49-F238E27FC236}">
                <a16:creationId xmlns:a16="http://schemas.microsoft.com/office/drawing/2014/main" id="{0FF25309-B783-838C-6542-7F6DBC87BA44}"/>
              </a:ext>
            </a:extLst>
          </p:cNvPr>
          <p:cNvPicPr>
            <a:picLocks noGrp="1" noChangeAspect="1"/>
          </p:cNvPicPr>
          <p:nvPr>
            <p:ph idx="1"/>
          </p:nvPr>
        </p:nvPicPr>
        <p:blipFill>
          <a:blip r:embed="rId2"/>
          <a:stretch>
            <a:fillRect/>
          </a:stretch>
        </p:blipFill>
        <p:spPr>
          <a:xfrm>
            <a:off x="4777316" y="1520764"/>
            <a:ext cx="6780700" cy="3814143"/>
          </a:xfrm>
          <a:prstGeom prst="rect">
            <a:avLst/>
          </a:prstGeom>
        </p:spPr>
      </p:pic>
    </p:spTree>
    <p:extLst>
      <p:ext uri="{BB962C8B-B14F-4D97-AF65-F5344CB8AC3E}">
        <p14:creationId xmlns:p14="http://schemas.microsoft.com/office/powerpoint/2010/main" val="50877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
        <p:nvSpPr>
          <p:cNvPr id="2" name="TextBox 1">
            <a:extLst>
              <a:ext uri="{FF2B5EF4-FFF2-40B4-BE49-F238E27FC236}">
                <a16:creationId xmlns:a16="http://schemas.microsoft.com/office/drawing/2014/main" id="{8C486429-73A9-9500-3646-143F9C8CD03E}"/>
              </a:ext>
            </a:extLst>
          </p:cNvPr>
          <p:cNvSpPr txBox="1"/>
          <p:nvPr/>
        </p:nvSpPr>
        <p:spPr>
          <a:xfrm>
            <a:off x="1072738" y="1369622"/>
            <a:ext cx="643444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Wingdings"/>
                <a:ea typeface="+mn-lt"/>
                <a:cs typeface="+mn-lt"/>
                <a:sym typeface="Wingdings"/>
              </a:rPr>
              <a:t>Ø </a:t>
            </a:r>
            <a:r>
              <a:rPr lang="en-US" sz="2400" dirty="0">
                <a:latin typeface="Calibri"/>
                <a:ea typeface="+mn-lt"/>
                <a:cs typeface="+mn-lt"/>
              </a:rPr>
              <a:t>The Employee Get Data Project is a web service that allows users to retrieve employee data from a database. The project is implemented using Java and Spring Boot, and the data is stored in a MySQL database. The project is designed to be deployed on a Tomcat server and can be accessed via HTTP or HTTPS.</a:t>
            </a:r>
            <a:endParaRPr lang="en-US" dirty="0"/>
          </a:p>
          <a:p>
            <a:endParaRPr lang="en-US" dirty="0">
              <a:latin typeface="Söhne"/>
              <a:ea typeface="+mn-lt"/>
              <a:cs typeface="+mn-lt"/>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349647"/>
            <a:ext cx="10537355" cy="5002010"/>
          </a:xfrm>
          <a:prstGeom prst="rect">
            <a:avLst/>
          </a:prstGeom>
          <a:noFill/>
        </p:spPr>
        <p:txBody>
          <a:bodyPr wrap="square" lIns="91440" tIns="45720" rIns="91440" bIns="45720" anchor="t">
            <a:spAutoFit/>
          </a:bodyPr>
          <a:lstStyle/>
          <a:p>
            <a:r>
              <a:rPr lang="en-IN" sz="2000" dirty="0">
                <a:latin typeface="Wingdings"/>
                <a:ea typeface="Calibri"/>
                <a:cs typeface="Times New Roman"/>
                <a:sym typeface="Wingdings"/>
              </a:rPr>
              <a:t>Ø </a:t>
            </a:r>
            <a:r>
              <a:rPr lang="en-IN" sz="2000" dirty="0">
                <a:latin typeface="Calibri"/>
                <a:ea typeface="Calibri"/>
                <a:cs typeface="Calibri"/>
              </a:rPr>
              <a:t>The project consists of a single RESTful endpoint .</a:t>
            </a:r>
            <a:endParaRPr lang="en-US" dirty="0"/>
          </a:p>
          <a:p>
            <a:endParaRPr lang="en-IN" sz="2000" dirty="0">
              <a:latin typeface="Wingdings"/>
              <a:cs typeface="Times New Roman"/>
              <a:sym typeface="Wingdings"/>
            </a:endParaRPr>
          </a:p>
          <a:p>
            <a:r>
              <a:rPr lang="en-IN" sz="2000" dirty="0">
                <a:latin typeface="Wingdings"/>
                <a:ea typeface="Calibri"/>
                <a:cs typeface="Times New Roman"/>
                <a:sym typeface="Wingdings"/>
              </a:rPr>
              <a:t>Ø </a:t>
            </a:r>
            <a:r>
              <a:rPr lang="en-IN" sz="2000" dirty="0">
                <a:latin typeface="Calibri"/>
                <a:ea typeface="Calibri"/>
                <a:cs typeface="Calibri"/>
              </a:rPr>
              <a:t>The code for the project is hosted on a Git repository and is built and deployed using Jenkins. </a:t>
            </a:r>
            <a:endParaRPr lang="en-IN">
              <a:latin typeface="Calibri"/>
              <a:ea typeface="Calibri"/>
              <a:cs typeface="Calibri"/>
            </a:endParaRPr>
          </a:p>
          <a:p>
            <a:r>
              <a:rPr lang="en-IN" sz="2000" dirty="0">
                <a:latin typeface="Wingdings"/>
                <a:cs typeface="Times New Roman"/>
                <a:sym typeface="Wingdings"/>
              </a:rPr>
              <a:t>Ø</a:t>
            </a:r>
            <a:endParaRPr lang="en-IN" dirty="0"/>
          </a:p>
          <a:p>
            <a:r>
              <a:rPr lang="en-IN" sz="2000" dirty="0">
                <a:latin typeface="Wingdings"/>
                <a:ea typeface="Calibri"/>
                <a:cs typeface="Times New Roman"/>
                <a:sym typeface="Wingdings"/>
              </a:rPr>
              <a:t>Ø </a:t>
            </a:r>
            <a:r>
              <a:rPr lang="en-IN" sz="2000" dirty="0">
                <a:latin typeface="Calibri"/>
                <a:ea typeface="Calibri"/>
                <a:cs typeface="Calibri"/>
              </a:rPr>
              <a:t>Jenkins is configured to automatically build and deploy the project whenever changes are made to the Git repository.</a:t>
            </a:r>
            <a:endParaRPr lang="en-IN" dirty="0"/>
          </a:p>
          <a:p>
            <a:r>
              <a:rPr lang="en-IN" sz="2000" dirty="0">
                <a:latin typeface="Wingdings"/>
                <a:cs typeface="Times New Roman"/>
                <a:sym typeface="Wingdings"/>
              </a:rPr>
              <a:t>Ø</a:t>
            </a:r>
            <a:endParaRPr lang="en-IN" dirty="0"/>
          </a:p>
          <a:p>
            <a:r>
              <a:rPr lang="en-IN" sz="2000" dirty="0">
                <a:latin typeface="Wingdings"/>
                <a:ea typeface="Calibri"/>
                <a:cs typeface="Times New Roman"/>
                <a:sym typeface="Wingdings"/>
              </a:rPr>
              <a:t>Ø</a:t>
            </a:r>
            <a:r>
              <a:rPr lang="en-IN" sz="2000" dirty="0">
                <a:latin typeface="Calibri"/>
                <a:ea typeface="Calibri"/>
                <a:cs typeface="Calibri"/>
              </a:rPr>
              <a:t> The project also includes logging functionality using Log4j. </a:t>
            </a:r>
            <a:endParaRPr lang="en-IN"/>
          </a:p>
          <a:p>
            <a:r>
              <a:rPr lang="en-IN" sz="2000" dirty="0">
                <a:latin typeface="Wingdings"/>
                <a:cs typeface="Times New Roman"/>
                <a:sym typeface="Wingdings"/>
              </a:rPr>
              <a:t>Ø</a:t>
            </a:r>
            <a:endParaRPr lang="en-IN" dirty="0"/>
          </a:p>
          <a:p>
            <a:r>
              <a:rPr lang="en-IN" sz="2000" dirty="0">
                <a:latin typeface="Wingdings"/>
                <a:ea typeface="Calibri"/>
                <a:cs typeface="Times New Roman"/>
                <a:sym typeface="Wingdings"/>
              </a:rPr>
              <a:t>Ø </a:t>
            </a:r>
            <a:r>
              <a:rPr lang="en-IN" sz="2000" dirty="0">
                <a:latin typeface="Calibri"/>
                <a:ea typeface="Calibri"/>
                <a:cs typeface="Calibri"/>
              </a:rPr>
              <a:t>The project is also designed to be secure, with HTTPS support using a self-signed certificate. This ensures that sensitive employee data is not transmitted in plain text over the internet.</a:t>
            </a:r>
            <a:endParaRPr lang="en-IN" dirty="0"/>
          </a:p>
          <a:p>
            <a:r>
              <a:rPr lang="en-IN" sz="2000" dirty="0">
                <a:latin typeface="Wingdings"/>
                <a:cs typeface="Times New Roman"/>
                <a:sym typeface="Wingdings"/>
              </a:rPr>
              <a:t>Ø</a:t>
            </a:r>
            <a:endParaRPr lang="en-IN" dirty="0"/>
          </a:p>
          <a:p>
            <a:r>
              <a:rPr lang="en-IN" sz="2000" dirty="0">
                <a:latin typeface="Wingdings"/>
                <a:ea typeface="Calibri"/>
                <a:cs typeface="Times New Roman"/>
                <a:sym typeface="Wingdings"/>
              </a:rPr>
              <a:t>Ø </a:t>
            </a:r>
            <a:r>
              <a:rPr lang="en-IN" sz="2000" dirty="0">
                <a:latin typeface="Calibri"/>
                <a:ea typeface="Calibri"/>
                <a:cs typeface="Calibri"/>
              </a:rPr>
              <a:t>The project also includes encryption of the </a:t>
            </a:r>
            <a:r>
              <a:rPr lang="en-IN" sz="2000" dirty="0" err="1">
                <a:latin typeface="Calibri"/>
                <a:ea typeface="Calibri"/>
                <a:cs typeface="Calibri"/>
              </a:rPr>
              <a:t>DateofBirth</a:t>
            </a:r>
            <a:r>
              <a:rPr lang="en-IN" sz="2000" dirty="0">
                <a:latin typeface="Calibri"/>
                <a:ea typeface="Calibri"/>
                <a:cs typeface="Calibri"/>
              </a:rPr>
              <a:t> field using AES-256. This ensures that the employee's date of birth is not stored in plain text in the database and can only be accessed by authorized users with the decryption key.</a:t>
            </a:r>
            <a:endParaRPr lang="en-IN" dirty="0"/>
          </a:p>
          <a:p>
            <a:pPr>
              <a:lnSpc>
                <a:spcPct val="114999"/>
              </a:lnSpc>
            </a:pPr>
            <a:endParaRPr lang="en-IN" dirty="0">
              <a:effectLst/>
              <a:latin typeface="Times New Roman"/>
              <a:ea typeface="Arial" panose="020B0604020202020204" pitchFamily="34" charset="0"/>
              <a:cs typeface="Times New Roman"/>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4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638881" y="457200"/>
            <a:ext cx="10909640" cy="136861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a:effectLst/>
                <a:latin typeface="+mj-lt"/>
                <a:ea typeface="+mj-ea"/>
                <a:cs typeface="+mj-cs"/>
              </a:rPr>
              <a:t>Architecture Design</a:t>
            </a:r>
            <a:endParaRPr lang="en-US" sz="6600">
              <a:effectLst/>
              <a:latin typeface="+mj-lt"/>
              <a:ea typeface="+mj-ea"/>
              <a:cs typeface="+mj-cs"/>
            </a:endParaRPr>
          </a:p>
        </p:txBody>
      </p:sp>
      <p:sp>
        <p:nvSpPr>
          <p:cNvPr id="6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id="{0084D17A-B1FE-0EA8-36A0-859425F1C765}"/>
              </a:ext>
            </a:extLst>
          </p:cNvPr>
          <p:cNvPicPr>
            <a:picLocks noChangeAspect="1"/>
          </p:cNvPicPr>
          <p:nvPr/>
        </p:nvPicPr>
        <p:blipFill>
          <a:blip r:embed="rId2"/>
          <a:stretch>
            <a:fillRect/>
          </a:stretch>
        </p:blipFill>
        <p:spPr>
          <a:xfrm>
            <a:off x="640301" y="2678079"/>
            <a:ext cx="5299456" cy="3624529"/>
          </a:xfrm>
          <a:prstGeom prst="rect">
            <a:avLst/>
          </a:prstGeom>
        </p:spPr>
      </p:pic>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6254496" y="2866453"/>
            <a:ext cx="5614416" cy="3158109"/>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5026660" cy="385362"/>
          </a:xfrm>
          <a:prstGeom prst="rect">
            <a:avLst/>
          </a:prstGeom>
          <a:noFill/>
        </p:spPr>
        <p:txBody>
          <a:bodyPr wrap="square" lIns="91440" tIns="45720" rIns="91440" bIns="45720" anchor="t">
            <a:spAutoFit/>
          </a:bodyPr>
          <a:lstStyle/>
          <a:p>
            <a:pPr algn="just">
              <a:lnSpc>
                <a:spcPct val="115000"/>
              </a:lnSpc>
            </a:pPr>
            <a:endParaRPr lang="en-IN" dirty="0">
              <a:effectLst/>
              <a:latin typeface="Times New Roman"/>
              <a:ea typeface="Arial" panose="020B0604020202020204" pitchFamily="34" charset="0"/>
              <a:cs typeface="Times New Roman"/>
            </a:endParaRPr>
          </a:p>
        </p:txBody>
      </p:sp>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865698" y="1404865"/>
            <a:ext cx="9675964" cy="4185441"/>
          </a:xfrm>
          <a:prstGeom prst="rect">
            <a:avLst/>
          </a:prstGeom>
          <a:noFill/>
        </p:spPr>
        <p:txBody>
          <a:bodyPr wrap="square" lIns="91440" tIns="45720" rIns="91440" bIns="45720" anchor="t">
            <a:spAutoFit/>
          </a:bodyPr>
          <a:lstStyle/>
          <a:p>
            <a:r>
              <a:rPr lang="en-IN" sz="2400" dirty="0">
                <a:latin typeface="Calibri"/>
                <a:cs typeface="Calibri"/>
              </a:rPr>
              <a:t>The user interface for the Employee Get Data Project is designed to be simple and easy to use. </a:t>
            </a:r>
            <a:endParaRPr lang="en-US"/>
          </a:p>
          <a:p>
            <a:r>
              <a:rPr lang="en-IN" sz="2400" dirty="0">
                <a:latin typeface="Calibri"/>
                <a:cs typeface="Calibri"/>
              </a:rPr>
              <a:t>The main screen of the application consists of a single input field where the user can enter the Employee id. </a:t>
            </a:r>
            <a:endParaRPr lang="en-IN" dirty="0"/>
          </a:p>
          <a:p>
            <a:r>
              <a:rPr lang="en-IN" sz="2400" dirty="0">
                <a:latin typeface="Calibri"/>
                <a:cs typeface="Calibri"/>
              </a:rPr>
              <a:t>If the Employee id is valid, the application will display the employee's name and date of birth on the screen. If the Employee id is not valid, an error message will be displayed indicating that the Employee id is invalid.</a:t>
            </a:r>
            <a:endParaRPr lang="en-IN" dirty="0"/>
          </a:p>
          <a:p>
            <a:r>
              <a:rPr lang="en-IN" sz="2400" dirty="0">
                <a:latin typeface="Calibri"/>
                <a:cs typeface="Calibri"/>
              </a:rPr>
              <a:t>Overall, the user interface for the Employee Get Data Project is designed to be intuitive and user-friendly, allowing users to quickly and easily retrieve employee information.</a:t>
            </a:r>
            <a:endParaRPr lang="en-IN" dirty="0"/>
          </a:p>
          <a:p>
            <a:pPr>
              <a:lnSpc>
                <a:spcPct val="114999"/>
              </a:lnSpc>
            </a:pPr>
            <a:r>
              <a:rPr lang="en-IN" sz="2400" dirty="0">
                <a:latin typeface="Calibri"/>
                <a:cs typeface="Calibri"/>
              </a:rPr>
              <a:t>.</a:t>
            </a:r>
            <a:endParaRPr lang="en-IN" dirty="0"/>
          </a:p>
        </p:txBody>
      </p:sp>
    </p:spTree>
    <p:extLst>
      <p:ext uri="{BB962C8B-B14F-4D97-AF65-F5344CB8AC3E}">
        <p14:creationId xmlns:p14="http://schemas.microsoft.com/office/powerpoint/2010/main" val="12073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368741" y="1228169"/>
            <a:ext cx="11365616" cy="5032788"/>
          </a:xfrm>
          <a:prstGeom prst="rect">
            <a:avLst/>
          </a:prstGeom>
          <a:noFill/>
        </p:spPr>
        <p:txBody>
          <a:bodyPr wrap="square" lIns="91440" tIns="45720" rIns="91440" bIns="45720" anchor="t">
            <a:spAutoFit/>
          </a:bodyPr>
          <a:lstStyle/>
          <a:p>
            <a:pPr algn="just"/>
            <a:r>
              <a:rPr lang="en-IN" dirty="0">
                <a:latin typeface="Calibri"/>
                <a:cs typeface="Calibri"/>
              </a:rPr>
              <a:t>The back-end development of the Employee Get Data Project involves designing and implementing the database, creating the RESTful endpoint, and securing the application.</a:t>
            </a:r>
            <a:endParaRPr lang="en-US" dirty="0"/>
          </a:p>
          <a:p>
            <a:pPr algn="just"/>
            <a:r>
              <a:rPr lang="en-IN" sz="1400" dirty="0">
                <a:latin typeface="Wingdings"/>
                <a:cs typeface="Times New Roman"/>
                <a:sym typeface="Wingdings"/>
              </a:rPr>
              <a:t>Ø</a:t>
            </a:r>
            <a:endParaRPr lang="en-IN" dirty="0"/>
          </a:p>
          <a:p>
            <a:pPr algn="just"/>
            <a:r>
              <a:rPr lang="en-IN" dirty="0">
                <a:latin typeface="Wingdings"/>
                <a:cs typeface="Times New Roman"/>
                <a:sym typeface="Wingdings"/>
              </a:rPr>
              <a:t>Ø </a:t>
            </a:r>
            <a:r>
              <a:rPr lang="en-IN" dirty="0">
                <a:latin typeface="Calibri"/>
                <a:cs typeface="Calibri"/>
              </a:rPr>
              <a:t>Design and implement the database:</a:t>
            </a:r>
            <a:endParaRPr lang="en-IN" dirty="0"/>
          </a:p>
          <a:p>
            <a:pPr algn="just"/>
            <a:r>
              <a:rPr lang="en-IN" dirty="0">
                <a:latin typeface="Calibri"/>
                <a:cs typeface="Calibri"/>
              </a:rPr>
              <a:t>                 Create a database The "</a:t>
            </a:r>
            <a:r>
              <a:rPr lang="en-IN" dirty="0" err="1">
                <a:latin typeface="Calibri"/>
                <a:cs typeface="Calibri"/>
              </a:rPr>
              <a:t>EmployeeID</a:t>
            </a:r>
            <a:r>
              <a:rPr lang="en-IN" dirty="0">
                <a:latin typeface="Calibri"/>
                <a:cs typeface="Calibri"/>
              </a:rPr>
              <a:t>" column should be the primary key.</a:t>
            </a:r>
            <a:endParaRPr lang="en-IN" dirty="0"/>
          </a:p>
          <a:p>
            <a:pPr algn="just"/>
            <a:r>
              <a:rPr lang="en-IN" dirty="0">
                <a:latin typeface="Wingdings"/>
                <a:cs typeface="Times New Roman"/>
                <a:sym typeface="Wingdings"/>
              </a:rPr>
              <a:t>Ø </a:t>
            </a:r>
            <a:r>
              <a:rPr lang="en-IN" dirty="0">
                <a:latin typeface="Calibri"/>
                <a:cs typeface="Calibri"/>
              </a:rPr>
              <a:t>Create the RESTful endpoint: </a:t>
            </a:r>
            <a:endParaRPr lang="en-IN">
              <a:latin typeface="Calibri"/>
              <a:cs typeface="Calibri"/>
            </a:endParaRPr>
          </a:p>
          <a:p>
            <a:pPr algn="just"/>
            <a:r>
              <a:rPr lang="en-IN" dirty="0">
                <a:latin typeface="Calibri"/>
                <a:cs typeface="Calibri"/>
              </a:rPr>
              <a:t>  Create a RESTful endpoint that accepts an </a:t>
            </a:r>
            <a:r>
              <a:rPr lang="en-IN" dirty="0" err="1">
                <a:latin typeface="Calibri"/>
                <a:cs typeface="Calibri"/>
              </a:rPr>
              <a:t>EmployeeID</a:t>
            </a:r>
            <a:r>
              <a:rPr lang="en-IN" dirty="0">
                <a:latin typeface="Calibri"/>
                <a:cs typeface="Calibri"/>
              </a:rPr>
              <a:t> parameter and returns the corresponding   employee data from the database. </a:t>
            </a:r>
            <a:endParaRPr lang="en-IN"/>
          </a:p>
          <a:p>
            <a:pPr algn="just"/>
            <a:r>
              <a:rPr lang="en-IN" dirty="0">
                <a:latin typeface="Wingdings"/>
                <a:cs typeface="Times New Roman"/>
                <a:sym typeface="Wingdings"/>
              </a:rPr>
              <a:t>Ø </a:t>
            </a:r>
            <a:r>
              <a:rPr lang="en-IN" dirty="0">
                <a:latin typeface="Calibri"/>
                <a:cs typeface="Calibri"/>
              </a:rPr>
              <a:t>Secure the application: </a:t>
            </a:r>
            <a:endParaRPr lang="en-IN"/>
          </a:p>
          <a:p>
            <a:pPr algn="just"/>
            <a:r>
              <a:rPr lang="en-IN" dirty="0">
                <a:latin typeface="Calibri"/>
                <a:cs typeface="Calibri"/>
              </a:rPr>
              <a:t>  Implement HTTPS support using a self-signed certificate to ensure that sensitive employee data is not   transmitted in plain text over the internet.</a:t>
            </a:r>
            <a:endParaRPr lang="en-IN" dirty="0"/>
          </a:p>
          <a:p>
            <a:pPr algn="just"/>
            <a:r>
              <a:rPr lang="en-IN" dirty="0">
                <a:latin typeface="Wingdings"/>
                <a:cs typeface="Times New Roman"/>
                <a:sym typeface="Wingdings"/>
              </a:rPr>
              <a:t>Ø</a:t>
            </a:r>
            <a:endParaRPr lang="en-IN" dirty="0"/>
          </a:p>
          <a:p>
            <a:pPr algn="just"/>
            <a:r>
              <a:rPr lang="en-IN" dirty="0">
                <a:latin typeface="Wingdings"/>
                <a:cs typeface="Times New Roman"/>
                <a:sym typeface="Wingdings"/>
              </a:rPr>
              <a:t>Ø</a:t>
            </a:r>
            <a:r>
              <a:rPr lang="en-IN" dirty="0">
                <a:latin typeface="Calibri"/>
                <a:cs typeface="Calibri"/>
              </a:rPr>
              <a:t> Additionally, encrypt the "</a:t>
            </a:r>
            <a:r>
              <a:rPr lang="en-IN" dirty="0" err="1">
                <a:latin typeface="Calibri"/>
                <a:cs typeface="Calibri"/>
              </a:rPr>
              <a:t>DateOfBirth</a:t>
            </a:r>
            <a:r>
              <a:rPr lang="en-IN" dirty="0">
                <a:latin typeface="Calibri"/>
                <a:cs typeface="Calibri"/>
              </a:rPr>
              <a:t>" field using AES-256 to ensure that it is not stored in plain text in the   database and can only be accessed by authorized users with the decryption key.</a:t>
            </a:r>
            <a:endParaRPr lang="en-IN" dirty="0"/>
          </a:p>
          <a:p>
            <a:pPr algn="just"/>
            <a:r>
              <a:rPr lang="en-IN" dirty="0">
                <a:latin typeface="Wingdings"/>
                <a:cs typeface="Times New Roman"/>
                <a:sym typeface="Wingdings"/>
              </a:rPr>
              <a:t>Ø</a:t>
            </a:r>
            <a:endParaRPr lang="en-IN" dirty="0"/>
          </a:p>
          <a:p>
            <a:pPr algn="just"/>
            <a:r>
              <a:rPr lang="en-IN" dirty="0">
                <a:latin typeface="Wingdings"/>
                <a:cs typeface="Times New Roman"/>
                <a:sym typeface="Wingdings"/>
              </a:rPr>
              <a:t>Ø </a:t>
            </a:r>
            <a:r>
              <a:rPr lang="en-IN" dirty="0">
                <a:latin typeface="Calibri"/>
                <a:cs typeface="Calibri"/>
              </a:rPr>
              <a:t>Implement logging functionality: </a:t>
            </a:r>
            <a:endParaRPr lang="en-IN" dirty="0"/>
          </a:p>
          <a:p>
            <a:pPr algn="just"/>
            <a:r>
              <a:rPr lang="en-IN" dirty="0">
                <a:latin typeface="Calibri"/>
                <a:cs typeface="Calibri"/>
              </a:rPr>
              <a:t>   Configure logging using a logging framework such as Log4j to record each request made to the server. </a:t>
            </a:r>
            <a:endParaRPr lang="en-IN" dirty="0"/>
          </a:p>
          <a:p>
            <a:pPr algn="just">
              <a:lnSpc>
                <a:spcPct val="114999"/>
              </a:lnSpc>
            </a:pPr>
            <a:endParaRPr lang="en-IN" dirty="0">
              <a:effectLst/>
              <a:latin typeface="Times New Roman"/>
              <a:ea typeface="Arial" panose="020B0604020202020204" pitchFamily="34" charset="0"/>
              <a:cs typeface="Times New Roman"/>
            </a:endParaRPr>
          </a:p>
        </p:txBody>
      </p:sp>
    </p:spTree>
    <p:extLst>
      <p:ext uri="{BB962C8B-B14F-4D97-AF65-F5344CB8AC3E}">
        <p14:creationId xmlns:p14="http://schemas.microsoft.com/office/powerpoint/2010/main" val="4192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Front-end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20" y="1349647"/>
            <a:ext cx="11133703" cy="4540345"/>
          </a:xfrm>
          <a:prstGeom prst="rect">
            <a:avLst/>
          </a:prstGeom>
          <a:noFill/>
        </p:spPr>
        <p:txBody>
          <a:bodyPr wrap="square" lIns="91440" tIns="45720" rIns="91440" bIns="45720" anchor="t">
            <a:spAutoFit/>
          </a:bodyPr>
          <a:lstStyle/>
          <a:p>
            <a:pPr algn="just"/>
            <a:r>
              <a:rPr lang="en-IN" dirty="0" err="1">
                <a:latin typeface="Wingdings"/>
                <a:cs typeface="Times New Roman"/>
                <a:sym typeface="Wingdings"/>
              </a:rPr>
              <a:t>Ø</a:t>
            </a:r>
            <a:r>
              <a:rPr lang="en-IN" dirty="0" err="1">
                <a:latin typeface="Calibri"/>
                <a:cs typeface="Calibri"/>
              </a:rPr>
              <a:t>Integration</a:t>
            </a:r>
            <a:r>
              <a:rPr lang="en-IN" dirty="0">
                <a:latin typeface="Calibri"/>
                <a:cs typeface="Calibri"/>
              </a:rPr>
              <a:t> testing: </a:t>
            </a:r>
            <a:endParaRPr lang="en-US" dirty="0"/>
          </a:p>
          <a:p>
            <a:pPr algn="just"/>
            <a:r>
              <a:rPr lang="en-IN" dirty="0">
                <a:latin typeface="Calibri"/>
                <a:cs typeface="Calibri"/>
              </a:rPr>
              <a:t>This includes testing the integration of the front-end user interface with the back-end server, as well as testing the integration of the various components of the back-end system such as the database, RESTful endpoint, and logging functionality.</a:t>
            </a:r>
            <a:endParaRPr lang="en-IN" dirty="0"/>
          </a:p>
          <a:p>
            <a:pPr algn="just"/>
            <a:r>
              <a:rPr lang="en-IN" dirty="0">
                <a:latin typeface="Wingdings"/>
                <a:cs typeface="Times New Roman"/>
                <a:sym typeface="Wingdings"/>
              </a:rPr>
              <a:t>Ø</a:t>
            </a:r>
            <a:endParaRPr lang="en-IN" dirty="0"/>
          </a:p>
          <a:p>
            <a:pPr algn="just"/>
            <a:r>
              <a:rPr lang="en-IN" dirty="0" err="1">
                <a:latin typeface="Wingdings"/>
                <a:cs typeface="Times New Roman"/>
                <a:sym typeface="Wingdings"/>
              </a:rPr>
              <a:t>Ø</a:t>
            </a:r>
            <a:r>
              <a:rPr lang="en-IN" dirty="0" err="1">
                <a:latin typeface="Calibri"/>
                <a:cs typeface="Calibri"/>
              </a:rPr>
              <a:t>Unit</a:t>
            </a:r>
            <a:r>
              <a:rPr lang="en-IN" dirty="0">
                <a:latin typeface="Calibri"/>
                <a:cs typeface="Calibri"/>
              </a:rPr>
              <a:t> testing: </a:t>
            </a:r>
            <a:endParaRPr lang="en-IN"/>
          </a:p>
          <a:p>
            <a:pPr algn="just"/>
            <a:r>
              <a:rPr lang="en-IN" dirty="0">
                <a:latin typeface="Calibri"/>
                <a:cs typeface="Calibri"/>
              </a:rPr>
              <a:t>Perform unit testing on the individual components of the system, such as the database queries, RESTful endpoint, and encryption/decryption logic. </a:t>
            </a:r>
            <a:endParaRPr lang="en-IN"/>
          </a:p>
          <a:p>
            <a:pPr algn="just"/>
            <a:r>
              <a:rPr lang="en-IN" dirty="0">
                <a:latin typeface="Wingdings"/>
                <a:cs typeface="Times New Roman"/>
                <a:sym typeface="Wingdings"/>
              </a:rPr>
              <a:t>Ø</a:t>
            </a:r>
            <a:endParaRPr lang="en-IN" dirty="0"/>
          </a:p>
          <a:p>
            <a:pPr algn="just"/>
            <a:r>
              <a:rPr lang="en-IN" dirty="0" err="1">
                <a:latin typeface="Wingdings"/>
                <a:cs typeface="Times New Roman"/>
                <a:sym typeface="Wingdings"/>
              </a:rPr>
              <a:t>Ø</a:t>
            </a:r>
            <a:r>
              <a:rPr lang="en-IN" dirty="0" err="1">
                <a:latin typeface="Calibri"/>
                <a:cs typeface="Calibri"/>
              </a:rPr>
              <a:t>Functional</a:t>
            </a:r>
            <a:r>
              <a:rPr lang="en-IN" dirty="0">
                <a:latin typeface="Calibri"/>
                <a:cs typeface="Calibri"/>
              </a:rPr>
              <a:t> testing: </a:t>
            </a:r>
            <a:endParaRPr lang="en-IN"/>
          </a:p>
          <a:p>
            <a:pPr algn="just"/>
            <a:r>
              <a:rPr lang="en-IN" dirty="0">
                <a:latin typeface="Calibri"/>
                <a:cs typeface="Calibri"/>
              </a:rPr>
              <a:t>This includes testing the retrieval of employee data based on valid and invalid </a:t>
            </a:r>
            <a:r>
              <a:rPr lang="en-IN" dirty="0" err="1">
                <a:latin typeface="Calibri"/>
                <a:cs typeface="Calibri"/>
              </a:rPr>
              <a:t>EmployeeIDs</a:t>
            </a:r>
            <a:r>
              <a:rPr lang="en-IN" dirty="0">
                <a:latin typeface="Calibri"/>
                <a:cs typeface="Calibri"/>
              </a:rPr>
              <a:t>, verifying that the encrypted "</a:t>
            </a:r>
            <a:r>
              <a:rPr lang="en-IN" dirty="0" err="1">
                <a:latin typeface="Calibri"/>
                <a:cs typeface="Calibri"/>
              </a:rPr>
              <a:t>DateOfBirth</a:t>
            </a:r>
            <a:r>
              <a:rPr lang="en-IN" dirty="0">
                <a:latin typeface="Calibri"/>
                <a:cs typeface="Calibri"/>
              </a:rPr>
              <a:t>" field can be decrypted properly, and testing the logging functionality.</a:t>
            </a:r>
            <a:endParaRPr lang="en-IN" dirty="0"/>
          </a:p>
          <a:p>
            <a:pPr algn="just"/>
            <a:r>
              <a:rPr lang="en-IN" dirty="0">
                <a:latin typeface="Wingdings"/>
                <a:cs typeface="Times New Roman"/>
                <a:sym typeface="Wingdings"/>
              </a:rPr>
              <a:t>Ø</a:t>
            </a:r>
            <a:endParaRPr lang="en-IN" dirty="0"/>
          </a:p>
          <a:p>
            <a:pPr algn="just"/>
            <a:r>
              <a:rPr lang="en-IN" dirty="0" err="1">
                <a:latin typeface="Wingdings"/>
                <a:cs typeface="Times New Roman"/>
                <a:sym typeface="Wingdings"/>
              </a:rPr>
              <a:t>Ø</a:t>
            </a:r>
            <a:r>
              <a:rPr lang="en-IN" dirty="0" err="1">
                <a:latin typeface="Calibri"/>
                <a:cs typeface="Calibri"/>
              </a:rPr>
              <a:t>Security</a:t>
            </a:r>
            <a:r>
              <a:rPr lang="en-IN" dirty="0">
                <a:latin typeface="Calibri"/>
                <a:cs typeface="Calibri"/>
              </a:rPr>
              <a:t> testing: </a:t>
            </a:r>
            <a:endParaRPr lang="en-IN" dirty="0"/>
          </a:p>
          <a:p>
            <a:pPr algn="just"/>
            <a:r>
              <a:rPr lang="en-IN" dirty="0">
                <a:latin typeface="Calibri"/>
                <a:cs typeface="Calibri"/>
              </a:rPr>
              <a:t>This includes testing the HTTPS support, verifying that the encryption/decryption logic is working properly.</a:t>
            </a:r>
            <a:endParaRPr lang="en-IN" dirty="0"/>
          </a:p>
          <a:p>
            <a:pPr algn="just">
              <a:lnSpc>
                <a:spcPct val="114999"/>
              </a:lnSpc>
            </a:pPr>
            <a:endParaRPr lang="en-IN" dirty="0">
              <a:effectLst/>
              <a:latin typeface="Times New Roman"/>
              <a:ea typeface="Arial" panose="020B0604020202020204" pitchFamily="34" charset="0"/>
              <a:cs typeface="Times New Roman"/>
            </a:endParaRPr>
          </a:p>
        </p:txBody>
      </p:sp>
    </p:spTree>
    <p:extLst>
      <p:ext uri="{BB962C8B-B14F-4D97-AF65-F5344CB8AC3E}">
        <p14:creationId xmlns:p14="http://schemas.microsoft.com/office/powerpoint/2010/main" val="375509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11078486" cy="4540345"/>
          </a:xfrm>
          <a:prstGeom prst="rect">
            <a:avLst/>
          </a:prstGeom>
          <a:noFill/>
        </p:spPr>
        <p:txBody>
          <a:bodyPr wrap="square" lIns="91440" tIns="45720" rIns="91440" bIns="45720" anchor="t">
            <a:spAutoFit/>
          </a:bodyPr>
          <a:lstStyle/>
          <a:p>
            <a:pPr algn="just"/>
            <a:r>
              <a:rPr lang="en-IN" dirty="0">
                <a:latin typeface="Wingdings"/>
                <a:cs typeface="Times New Roman"/>
                <a:sym typeface="Wingdings"/>
              </a:rPr>
              <a:t>Ø </a:t>
            </a:r>
            <a:r>
              <a:rPr lang="en-IN" dirty="0">
                <a:latin typeface="Calibri"/>
                <a:cs typeface="Calibri"/>
              </a:rPr>
              <a:t>Integration testing: </a:t>
            </a:r>
            <a:endParaRPr lang="en-US" dirty="0"/>
          </a:p>
          <a:p>
            <a:pPr algn="just"/>
            <a:r>
              <a:rPr lang="en-IN" dirty="0">
                <a:latin typeface="Calibri"/>
                <a:cs typeface="Calibri"/>
              </a:rPr>
              <a:t>This includes testing the integration of the front-end user interface with the back-end server, as well as testing the integration of the various components of the back-end system such as the database, RESTful endpoint, and logging functionality.</a:t>
            </a:r>
            <a:endParaRPr lang="en-IN" dirty="0"/>
          </a:p>
          <a:p>
            <a:pPr algn="just"/>
            <a:endParaRPr lang="en-IN" dirty="0">
              <a:latin typeface="Wingdings"/>
              <a:cs typeface="Times New Roman"/>
              <a:sym typeface="Wingdings"/>
            </a:endParaRPr>
          </a:p>
          <a:p>
            <a:pPr algn="just"/>
            <a:r>
              <a:rPr lang="en-IN" dirty="0">
                <a:latin typeface="Wingdings"/>
                <a:cs typeface="Times New Roman"/>
                <a:sym typeface="Wingdings"/>
              </a:rPr>
              <a:t>Ø </a:t>
            </a:r>
            <a:r>
              <a:rPr lang="en-IN" dirty="0">
                <a:latin typeface="Calibri"/>
                <a:cs typeface="Calibri"/>
              </a:rPr>
              <a:t>Unit testing: </a:t>
            </a:r>
            <a:endParaRPr lang="en-IN"/>
          </a:p>
          <a:p>
            <a:pPr algn="just"/>
            <a:r>
              <a:rPr lang="en-IN" dirty="0">
                <a:latin typeface="Calibri"/>
                <a:cs typeface="Calibri"/>
              </a:rPr>
              <a:t>Perform unit testing on the individual components of the system, such as the database queries, RESTful endpoint, and encryption/decryption logic. </a:t>
            </a:r>
            <a:endParaRPr lang="en-IN"/>
          </a:p>
          <a:p>
            <a:pPr algn="just"/>
            <a:endParaRPr lang="en-IN" dirty="0">
              <a:latin typeface="Wingdings"/>
              <a:cs typeface="Times New Roman"/>
              <a:sym typeface="Wingdings"/>
            </a:endParaRPr>
          </a:p>
          <a:p>
            <a:pPr algn="just"/>
            <a:r>
              <a:rPr lang="en-IN" dirty="0">
                <a:latin typeface="Wingdings"/>
                <a:cs typeface="Times New Roman"/>
                <a:sym typeface="Wingdings"/>
              </a:rPr>
              <a:t>Ø </a:t>
            </a:r>
            <a:r>
              <a:rPr lang="en-IN" dirty="0">
                <a:latin typeface="Calibri"/>
                <a:cs typeface="Calibri"/>
              </a:rPr>
              <a:t>Functional testing: </a:t>
            </a:r>
            <a:endParaRPr lang="en-IN"/>
          </a:p>
          <a:p>
            <a:pPr algn="just"/>
            <a:r>
              <a:rPr lang="en-IN" dirty="0">
                <a:latin typeface="Calibri"/>
                <a:cs typeface="Calibri"/>
              </a:rPr>
              <a:t>This includes testing the retrieval of employee data based on valid and invalid </a:t>
            </a:r>
            <a:r>
              <a:rPr lang="en-IN" dirty="0" err="1">
                <a:latin typeface="Calibri"/>
                <a:cs typeface="Calibri"/>
              </a:rPr>
              <a:t>EmployeeIDs</a:t>
            </a:r>
            <a:r>
              <a:rPr lang="en-IN" dirty="0">
                <a:latin typeface="Calibri"/>
                <a:cs typeface="Calibri"/>
              </a:rPr>
              <a:t>, verifying that the encrypted "</a:t>
            </a:r>
            <a:r>
              <a:rPr lang="en-IN" dirty="0" err="1">
                <a:latin typeface="Calibri"/>
                <a:cs typeface="Calibri"/>
              </a:rPr>
              <a:t>DateOfBirth</a:t>
            </a:r>
            <a:r>
              <a:rPr lang="en-IN" dirty="0">
                <a:latin typeface="Calibri"/>
                <a:cs typeface="Calibri"/>
              </a:rPr>
              <a:t>" field can be decrypted properly, and testing the logging functionality.</a:t>
            </a:r>
            <a:endParaRPr lang="en-IN" dirty="0"/>
          </a:p>
          <a:p>
            <a:pPr algn="just"/>
            <a:r>
              <a:rPr lang="en-IN" dirty="0">
                <a:latin typeface="Wingdings"/>
                <a:cs typeface="Times New Roman"/>
                <a:sym typeface="Wingdings"/>
              </a:rPr>
              <a:t>Ø</a:t>
            </a:r>
            <a:endParaRPr lang="en-IN" dirty="0"/>
          </a:p>
          <a:p>
            <a:pPr algn="just"/>
            <a:r>
              <a:rPr lang="en-IN" dirty="0">
                <a:latin typeface="Wingdings"/>
                <a:cs typeface="Times New Roman"/>
                <a:sym typeface="Wingdings"/>
              </a:rPr>
              <a:t>Ø </a:t>
            </a:r>
            <a:r>
              <a:rPr lang="en-IN" dirty="0">
                <a:latin typeface="Calibri"/>
                <a:cs typeface="Calibri"/>
              </a:rPr>
              <a:t>Security testing: </a:t>
            </a:r>
            <a:endParaRPr lang="en-IN"/>
          </a:p>
          <a:p>
            <a:pPr algn="just"/>
            <a:r>
              <a:rPr lang="en-IN" dirty="0">
                <a:latin typeface="Calibri"/>
                <a:cs typeface="Calibri"/>
              </a:rPr>
              <a:t>This includes testing the HTTPS support, verifying that the encryption/decryption logic is working properly.</a:t>
            </a:r>
            <a:endParaRPr lang="en-IN" dirty="0"/>
          </a:p>
          <a:p>
            <a:pPr algn="just">
              <a:lnSpc>
                <a:spcPct val="114999"/>
              </a:lnSpc>
            </a:pPr>
            <a:endParaRPr lang="en-IN" dirty="0">
              <a:effectLst/>
              <a:latin typeface="Times New Roman"/>
              <a:ea typeface="Arial" panose="020B0604020202020204" pitchFamily="34" charset="0"/>
              <a:cs typeface="Times New Roman"/>
            </a:endParaRPr>
          </a:p>
        </p:txBody>
      </p:sp>
    </p:spTree>
    <p:extLst>
      <p:ext uri="{BB962C8B-B14F-4D97-AF65-F5344CB8AC3E}">
        <p14:creationId xmlns:p14="http://schemas.microsoft.com/office/powerpoint/2010/main" val="3984528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TotalTime>
  <Words>385</Words>
  <Application>Microsoft Office PowerPoint</Application>
  <PresentationFormat>Widescreen</PresentationFormat>
  <Paragraphs>46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Curl Commands ScreenShots</vt:lpstr>
      <vt:lpstr>Encrypted Data Output </vt:lpstr>
      <vt:lpstr>Decrypted Data Output </vt:lpstr>
      <vt:lpstr>Jenkins ScreenShot</vt:lpstr>
      <vt:lpstr>DockerImage</vt:lpstr>
      <vt:lpstr>Kubernates ScreenShots</vt:lpstr>
      <vt:lpstr>Kubernates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Bharani Sri [MUBC]</cp:lastModifiedBy>
  <cp:revision>174</cp:revision>
  <dcterms:created xsi:type="dcterms:W3CDTF">2023-04-15T11:22:40Z</dcterms:created>
  <dcterms:modified xsi:type="dcterms:W3CDTF">2023-04-28T13:01:10Z</dcterms:modified>
</cp:coreProperties>
</file>