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8" r:id="rId11"/>
    <p:sldId id="269" r:id="rId12"/>
    <p:sldId id="270" r:id="rId13"/>
    <p:sldId id="271" r:id="rId14"/>
    <p:sldId id="275" r:id="rId15"/>
    <p:sldId id="276" r:id="rId16"/>
    <p:sldId id="277" r:id="rId17"/>
    <p:sldId id="278" r:id="rId18"/>
    <p:sldId id="279" r:id="rId19"/>
    <p:sldId id="280" r:id="rId20"/>
    <p:sldId id="281"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7AFC9CA-BC25-AA3C-2768-3A7E824EEAE5}"/>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5" name="Footer Placeholder 4">
            <a:extLst>
              <a:ext uri="{FF2B5EF4-FFF2-40B4-BE49-F238E27FC236}">
                <a16:creationId xmlns:a16="http://schemas.microsoft.com/office/drawing/2014/main" xmlns=""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1A309F-94DE-293D-E0E4-782EBA5A1609}"/>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5" name="Footer Placeholder 4">
            <a:extLst>
              <a:ext uri="{FF2B5EF4-FFF2-40B4-BE49-F238E27FC236}">
                <a16:creationId xmlns:a16="http://schemas.microsoft.com/office/drawing/2014/main" xmlns=""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04284B-BCE6-A5C8-7739-4DDA8C1C205A}"/>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5" name="Footer Placeholder 4">
            <a:extLst>
              <a:ext uri="{FF2B5EF4-FFF2-40B4-BE49-F238E27FC236}">
                <a16:creationId xmlns:a16="http://schemas.microsoft.com/office/drawing/2014/main" xmlns=""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07D0833-DED5-263D-D4D7-2DD28FB031B3}"/>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5" name="Footer Placeholder 4">
            <a:extLst>
              <a:ext uri="{FF2B5EF4-FFF2-40B4-BE49-F238E27FC236}">
                <a16:creationId xmlns:a16="http://schemas.microsoft.com/office/drawing/2014/main" xmlns=""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8CF8989-545D-8EA5-BF36-EA1D5870253B}"/>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5" name="Footer Placeholder 4">
            <a:extLst>
              <a:ext uri="{FF2B5EF4-FFF2-40B4-BE49-F238E27FC236}">
                <a16:creationId xmlns:a16="http://schemas.microsoft.com/office/drawing/2014/main" xmlns=""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DD6FF17-BAFA-C0FE-E8B4-A8ED0EBF5E8F}"/>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6" name="Footer Placeholder 5">
            <a:extLst>
              <a:ext uri="{FF2B5EF4-FFF2-40B4-BE49-F238E27FC236}">
                <a16:creationId xmlns:a16="http://schemas.microsoft.com/office/drawing/2014/main" xmlns=""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4455DA4-D5DE-29A5-F8F4-75AB8AD8CADA}"/>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8" name="Footer Placeholder 7">
            <a:extLst>
              <a:ext uri="{FF2B5EF4-FFF2-40B4-BE49-F238E27FC236}">
                <a16:creationId xmlns:a16="http://schemas.microsoft.com/office/drawing/2014/main" xmlns=""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67D62DC-9D8B-9ED5-1866-5BC183A44A55}"/>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4" name="Footer Placeholder 3">
            <a:extLst>
              <a:ext uri="{FF2B5EF4-FFF2-40B4-BE49-F238E27FC236}">
                <a16:creationId xmlns:a16="http://schemas.microsoft.com/office/drawing/2014/main" xmlns=""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04DBE64-6118-9AFD-0616-BC6CB26C4BF3}"/>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3" name="Footer Placeholder 2">
            <a:extLst>
              <a:ext uri="{FF2B5EF4-FFF2-40B4-BE49-F238E27FC236}">
                <a16:creationId xmlns:a16="http://schemas.microsoft.com/office/drawing/2014/main" xmlns=""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5D746A-CD00-7802-5968-DE12C324EB96}"/>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6" name="Footer Placeholder 5">
            <a:extLst>
              <a:ext uri="{FF2B5EF4-FFF2-40B4-BE49-F238E27FC236}">
                <a16:creationId xmlns:a16="http://schemas.microsoft.com/office/drawing/2014/main" xmlns=""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2F1DFD0-FCAB-7EBC-65ED-C95698A1ACF2}"/>
              </a:ext>
            </a:extLst>
          </p:cNvPr>
          <p:cNvSpPr>
            <a:spLocks noGrp="1"/>
          </p:cNvSpPr>
          <p:nvPr>
            <p:ph type="dt" sz="half" idx="10"/>
          </p:nvPr>
        </p:nvSpPr>
        <p:spPr/>
        <p:txBody>
          <a:bodyPr/>
          <a:lstStyle/>
          <a:p>
            <a:fld id="{6D3052E0-193B-4471-BAD0-B156ECCE0645}" type="datetimeFigureOut">
              <a:rPr lang="en-IN" smtClean="0"/>
              <a:t>21-04-2023</a:t>
            </a:fld>
            <a:endParaRPr lang="en-IN"/>
          </a:p>
        </p:txBody>
      </p:sp>
      <p:sp>
        <p:nvSpPr>
          <p:cNvPr id="6" name="Footer Placeholder 5">
            <a:extLst>
              <a:ext uri="{FF2B5EF4-FFF2-40B4-BE49-F238E27FC236}">
                <a16:creationId xmlns:a16="http://schemas.microsoft.com/office/drawing/2014/main" xmlns=""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21-04-2023</a:t>
            </a:fld>
            <a:endParaRPr lang="en-IN"/>
          </a:p>
        </p:txBody>
      </p:sp>
      <p:sp>
        <p:nvSpPr>
          <p:cNvPr id="5" name="Footer Placeholder 4">
            <a:extLst>
              <a:ext uri="{FF2B5EF4-FFF2-40B4-BE49-F238E27FC236}">
                <a16:creationId xmlns:a16="http://schemas.microsoft.com/office/drawing/2014/main" xmlns=""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xmlns="" id="{513506B1-3967-6BD4-A69D-6500BA86F120}"/>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xmlns="" id="{F2F1ADF4-B0C7-C7C2-8B63-8895D3F81EBA}"/>
              </a:ext>
            </a:extLst>
          </p:cNvPr>
          <p:cNvSpPr txBox="1">
            <a:spLocks noGrp="1" noRot="1" noMove="1" noResize="1" noEditPoints="1" noAdjustHandles="1" noChangeArrowheads="1" noChangeShapeType="1"/>
          </p:cNvSpPr>
          <p:nvPr/>
        </p:nvSpPr>
        <p:spPr>
          <a:xfrm>
            <a:off x="2397756" y="2382691"/>
            <a:ext cx="7396481" cy="555986"/>
          </a:xfrm>
          <a:prstGeom prst="rect">
            <a:avLst/>
          </a:prstGeom>
          <a:noFill/>
        </p:spPr>
        <p:txBody>
          <a:bodyPr wrap="square">
            <a:spAutoFit/>
          </a:bodyPr>
          <a:lstStyle/>
          <a:p>
            <a:pPr algn="ctr">
              <a:lnSpc>
                <a:spcPct val="115000"/>
              </a:lnSpc>
            </a:pPr>
            <a:r>
              <a:rPr lang="en-IN" sz="2800" b="1" dirty="0" smtClean="0">
                <a:effectLst/>
                <a:latin typeface="Times New Roman" pitchFamily="18" charset="0"/>
                <a:ea typeface="Arial" panose="020B0604020202020204" pitchFamily="34" charset="0"/>
                <a:cs typeface="Times New Roman" pitchFamily="18" charset="0"/>
              </a:rPr>
              <a:t>“</a:t>
            </a:r>
            <a:r>
              <a:rPr lang="en-IN" sz="2800" b="1" dirty="0">
                <a:latin typeface="Times New Roman" pitchFamily="18" charset="0"/>
                <a:cs typeface="Times New Roman" pitchFamily="18" charset="0"/>
              </a:rPr>
              <a:t>Movie Ticket Booking </a:t>
            </a:r>
            <a:r>
              <a:rPr lang="en-IN" sz="2800" b="1" dirty="0" smtClean="0">
                <a:latin typeface="Times New Roman" pitchFamily="18" charset="0"/>
                <a:cs typeface="Times New Roman" pitchFamily="18" charset="0"/>
              </a:rPr>
              <a:t>Application</a:t>
            </a:r>
            <a:r>
              <a:rPr lang="en-IN" sz="2800" b="1" dirty="0" smtClean="0">
                <a:effectLst/>
                <a:latin typeface="Times New Roman" panose="02020603050405020304" pitchFamily="18" charset="0"/>
                <a:ea typeface="Arial" panose="020B0604020202020204" pitchFamily="34" charset="0"/>
                <a:cs typeface="Times New Roman" pitchFamily="18" charset="0"/>
              </a:rPr>
              <a:t>”</a:t>
            </a:r>
            <a:endParaRPr lang="en-IN" sz="1200" b="1" dirty="0">
              <a:effectLst/>
              <a:latin typeface="Times New Roman" pitchFamily="18" charset="0"/>
              <a:ea typeface="Arial" panose="020B0604020202020204" pitchFamily="34" charset="0"/>
              <a:cs typeface="Times New Roman" pitchFamily="18" charset="0"/>
            </a:endParaRPr>
          </a:p>
        </p:txBody>
      </p:sp>
      <p:sp>
        <p:nvSpPr>
          <p:cNvPr id="9" name="TextBox 8">
            <a:extLst>
              <a:ext uri="{FF2B5EF4-FFF2-40B4-BE49-F238E27FC236}">
                <a16:creationId xmlns:a16="http://schemas.microsoft.com/office/drawing/2014/main" xmlns=""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b="1" dirty="0">
                <a:effectLst/>
                <a:latin typeface="Times New Roman" pitchFamily="18" charset="0"/>
                <a:ea typeface="Arial" panose="020B0604020202020204" pitchFamily="34" charset="0"/>
                <a:cs typeface="Times New Roman" pitchFamily="18" charset="0"/>
              </a:rPr>
              <a:t>Submitted </a:t>
            </a:r>
            <a:r>
              <a:rPr lang="en-IN" b="1" dirty="0" smtClean="0">
                <a:effectLst/>
                <a:latin typeface="Times New Roman" panose="02020603050405020304" pitchFamily="18" charset="0"/>
                <a:ea typeface="Arial" panose="020B0604020202020204" pitchFamily="34" charset="0"/>
                <a:cs typeface="Times New Roman" pitchFamily="18" charset="0"/>
              </a:rPr>
              <a:t>by:</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Mohan </a:t>
            </a:r>
            <a:r>
              <a:rPr lang="en-IN" b="1" dirty="0" err="1">
                <a:latin typeface="Times New Roman" pitchFamily="18" charset="0"/>
                <a:cs typeface="Times New Roman" pitchFamily="18" charset="0"/>
              </a:rPr>
              <a:t>Geet</a:t>
            </a:r>
            <a:r>
              <a:rPr lang="en-IN" b="1" dirty="0">
                <a:latin typeface="Times New Roman" pitchFamily="18" charset="0"/>
                <a:cs typeface="Times New Roman" pitchFamily="18" charset="0"/>
              </a:rPr>
              <a:t> </a:t>
            </a:r>
            <a:r>
              <a:rPr lang="en-IN" b="1" dirty="0" err="1" smtClean="0">
                <a:latin typeface="Times New Roman" pitchFamily="18" charset="0"/>
                <a:cs typeface="Times New Roman" pitchFamily="18" charset="0"/>
              </a:rPr>
              <a:t>Chakkani</a:t>
            </a:r>
            <a:endParaRPr lang="en-IN" b="1" dirty="0">
              <a:effectLst/>
              <a:latin typeface="Times New Roman" pitchFamily="18" charset="0"/>
              <a:ea typeface="Arial" panose="020B0604020202020204" pitchFamily="34" charset="0"/>
              <a:cs typeface="Times New Roman" pitchFamily="18" charset="0"/>
            </a:endParaRPr>
          </a:p>
          <a:p>
            <a:pPr>
              <a:lnSpc>
                <a:spcPct val="115000"/>
              </a:lnSpc>
            </a:pPr>
            <a:r>
              <a:rPr lang="en-IN" b="1" dirty="0">
                <a:latin typeface="Times New Roman" panose="02020603050405020304" pitchFamily="18" charset="0"/>
                <a:cs typeface="Times New Roman" pitchFamily="18" charset="0"/>
              </a:rPr>
              <a:t>Submission type : </a:t>
            </a:r>
            <a:r>
              <a:rPr lang="en-IN" b="1" dirty="0" smtClean="0">
                <a:latin typeface="Times New Roman" panose="02020603050405020304" pitchFamily="18" charset="0"/>
                <a:cs typeface="Times New Roman" pitchFamily="18" charset="0"/>
              </a:rPr>
              <a:t>Individual</a:t>
            </a:r>
            <a:endParaRPr lang="en-IN" b="1" dirty="0">
              <a:latin typeface="Times New Roman" panose="02020603050405020304" pitchFamily="18" charset="0"/>
              <a:cs typeface="Times New Roman" pitchFamily="18" charset="0"/>
            </a:endParaRPr>
          </a:p>
          <a:p>
            <a:pPr>
              <a:lnSpc>
                <a:spcPct val="115000"/>
              </a:lnSpc>
            </a:pPr>
            <a:r>
              <a:rPr lang="en-IN" b="1" dirty="0">
                <a:effectLst/>
                <a:latin typeface="Times New Roman" panose="02020603050405020304" pitchFamily="18" charset="0"/>
                <a:ea typeface="Arial" panose="020B0604020202020204" pitchFamily="34" charset="0"/>
                <a:cs typeface="Times New Roman" pitchFamily="18" charset="0"/>
              </a:rPr>
              <a:t>Name</a:t>
            </a:r>
            <a:r>
              <a:rPr lang="en-IN" b="1" dirty="0" smtClean="0">
                <a:effectLst/>
                <a:latin typeface="Times New Roman" panose="02020603050405020304" pitchFamily="18" charset="0"/>
                <a:ea typeface="Arial" panose="020B0604020202020204" pitchFamily="34" charset="0"/>
                <a:cs typeface="Times New Roman" pitchFamily="18" charset="0"/>
              </a:rPr>
              <a:t>:</a:t>
            </a:r>
            <a:r>
              <a:rPr lang="en-IN" b="1" dirty="0">
                <a:latin typeface="Times New Roman" panose="02020603050405020304" pitchFamily="18" charset="0"/>
                <a:ea typeface="Arial" panose="020B0604020202020204" pitchFamily="34" charset="0"/>
                <a:cs typeface="Times New Roman" pitchFamily="18" charset="0"/>
              </a:rPr>
              <a:t> :</a:t>
            </a:r>
            <a:r>
              <a:rPr lang="en-IN" b="1" dirty="0">
                <a:latin typeface="Times New Roman" pitchFamily="18" charset="0"/>
                <a:cs typeface="Times New Roman" pitchFamily="18" charset="0"/>
              </a:rPr>
              <a:t> Mohan </a:t>
            </a:r>
            <a:r>
              <a:rPr lang="en-IN" b="1" dirty="0" err="1">
                <a:latin typeface="Times New Roman" pitchFamily="18" charset="0"/>
                <a:cs typeface="Times New Roman" pitchFamily="18" charset="0"/>
              </a:rPr>
              <a:t>Geet</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Chakkani</a:t>
            </a:r>
            <a:endParaRPr lang="en-IN" b="1" dirty="0">
              <a:effectLst/>
              <a:latin typeface="Times New Roman" pitchFamily="18" charset="0"/>
              <a:ea typeface="Arial" panose="020B0604020202020204" pitchFamily="34" charset="0"/>
              <a:cs typeface="Times New Roman" pitchFamily="18" charset="0"/>
            </a:endParaRPr>
          </a:p>
          <a:p>
            <a:pPr>
              <a:lnSpc>
                <a:spcPct val="115000"/>
              </a:lnSpc>
            </a:pPr>
            <a:r>
              <a:rPr lang="en-IN" b="1" dirty="0">
                <a:effectLst/>
                <a:latin typeface="Times New Roman" pitchFamily="18" charset="0"/>
                <a:ea typeface="Arial" panose="020B0604020202020204" pitchFamily="34" charset="0"/>
                <a:cs typeface="Times New Roman" pitchFamily="18" charset="0"/>
              </a:rPr>
              <a:t>Batch </a:t>
            </a:r>
            <a:r>
              <a:rPr lang="en-IN" b="1" dirty="0" smtClean="0">
                <a:effectLst/>
                <a:latin typeface="Times New Roman" panose="02020603050405020304" pitchFamily="18" charset="0"/>
                <a:ea typeface="Arial" panose="020B0604020202020204" pitchFamily="34" charset="0"/>
                <a:cs typeface="Times New Roman" pitchFamily="18" charset="0"/>
              </a:rPr>
              <a:t>:</a:t>
            </a:r>
            <a:r>
              <a:rPr lang="en-IN" b="1" dirty="0">
                <a:latin typeface="Times New Roman" panose="02020603050405020304" pitchFamily="18" charset="0"/>
                <a:ea typeface="Arial" panose="020B0604020202020204" pitchFamily="34" charset="0"/>
                <a:cs typeface="Times New Roman" pitchFamily="18" charset="0"/>
              </a:rPr>
              <a:t>HDFC API Development </a:t>
            </a:r>
            <a:r>
              <a:rPr lang="en-IN" b="1" dirty="0" smtClean="0">
                <a:latin typeface="Times New Roman" panose="02020603050405020304" pitchFamily="18" charset="0"/>
                <a:ea typeface="Arial" panose="020B0604020202020204" pitchFamily="34" charset="0"/>
                <a:cs typeface="Times New Roman" pitchFamily="18" charset="0"/>
              </a:rPr>
              <a:t>program</a:t>
            </a:r>
            <a:endParaRPr lang="en-IN" b="1" dirty="0">
              <a:effectLst/>
              <a:latin typeface="Times New Roman" pitchFamily="18" charset="0"/>
              <a:ea typeface="Arial" panose="020B0604020202020204" pitchFamily="34" charset="0"/>
              <a:cs typeface="Times New Roman" pitchFamily="18" charset="0"/>
            </a:endParaRPr>
          </a:p>
          <a:p>
            <a:pPr>
              <a:lnSpc>
                <a:spcPct val="115000"/>
              </a:lnSpc>
            </a:pPr>
            <a:r>
              <a:rPr lang="en-IN" b="1" dirty="0">
                <a:effectLst/>
                <a:latin typeface="Times New Roman" pitchFamily="18" charset="0"/>
                <a:ea typeface="Arial" panose="020B0604020202020204" pitchFamily="34" charset="0"/>
                <a:cs typeface="Times New Roman" pitchFamily="18" charset="0"/>
              </a:rPr>
              <a:t>LMS Id : </a:t>
            </a:r>
          </a:p>
          <a:p>
            <a:pPr>
              <a:lnSpc>
                <a:spcPct val="115000"/>
              </a:lnSpc>
            </a:pPr>
            <a:r>
              <a:rPr lang="en-IN" b="1" dirty="0">
                <a:effectLst/>
                <a:latin typeface="Times New Roman" pitchFamily="18" charset="0"/>
                <a:ea typeface="Arial" panose="020B0604020202020204" pitchFamily="34" charset="0"/>
                <a:cs typeface="Times New Roman" pitchFamily="18" charset="0"/>
              </a:rPr>
              <a:t>Program </a:t>
            </a:r>
            <a:r>
              <a:rPr lang="en-IN" b="1" dirty="0" smtClean="0">
                <a:effectLst/>
                <a:latin typeface="Times New Roman" panose="02020603050405020304" pitchFamily="18" charset="0"/>
                <a:ea typeface="Arial" panose="020B0604020202020204" pitchFamily="34" charset="0"/>
                <a:cs typeface="Times New Roman" pitchFamily="18" charset="0"/>
              </a:rPr>
              <a:t>:</a:t>
            </a:r>
            <a:r>
              <a:rPr lang="en-IN" b="1" dirty="0">
                <a:latin typeface="Times New Roman" panose="02020603050405020304" pitchFamily="18" charset="0"/>
                <a:ea typeface="Arial" panose="020B0604020202020204" pitchFamily="34" charset="0"/>
                <a:cs typeface="Times New Roman" pitchFamily="18" charset="0"/>
              </a:rPr>
              <a:t>HDFC API Development </a:t>
            </a:r>
            <a:r>
              <a:rPr lang="en-IN" b="1" dirty="0" smtClean="0">
                <a:latin typeface="Times New Roman" panose="02020603050405020304" pitchFamily="18" charset="0"/>
                <a:ea typeface="Arial" panose="020B0604020202020204" pitchFamily="34" charset="0"/>
                <a:cs typeface="Times New Roman" pitchFamily="18" charset="0"/>
              </a:rPr>
              <a:t>program</a:t>
            </a:r>
            <a:endParaRPr lang="en-IN" b="1" dirty="0">
              <a:effectLst/>
              <a:latin typeface="Times New Roman" pitchFamily="18" charset="0"/>
              <a:ea typeface="Arial" panose="020B0604020202020204" pitchFamily="34" charset="0"/>
              <a:cs typeface="Times New Roman" pitchFamily="18" charset="0"/>
            </a:endParaRPr>
          </a:p>
          <a:p>
            <a:pPr>
              <a:lnSpc>
                <a:spcPct val="115000"/>
              </a:lnSpc>
            </a:pPr>
            <a:r>
              <a:rPr lang="en-IN" b="1" dirty="0">
                <a:effectLst/>
                <a:latin typeface="Times New Roman" pitchFamily="18" charset="0"/>
                <a:ea typeface="Arial" panose="020B0604020202020204" pitchFamily="34" charset="0"/>
                <a:cs typeface="Times New Roman" pitchFamily="18" charset="0"/>
              </a:rPr>
              <a:t>Date: </a:t>
            </a:r>
            <a:r>
              <a:rPr lang="en-IN" b="1" dirty="0">
                <a:latin typeface="Times New Roman" panose="02020603050405020304" pitchFamily="18" charset="0"/>
                <a:ea typeface="Arial" panose="020B0604020202020204" pitchFamily="34" charset="0"/>
                <a:cs typeface="Times New Roman" pitchFamily="18" charset="0"/>
              </a:rPr>
              <a:t>20/04/2023</a:t>
            </a:r>
            <a:endParaRPr lang="en-IN" b="1" dirty="0">
              <a:effectLst/>
              <a:latin typeface="Times New Roman" pitchFamily="18" charset="0"/>
              <a:ea typeface="Arial" panose="020B0604020202020204" pitchFamily="34" charset="0"/>
              <a:cs typeface="Times New Roman" pitchFamily="18"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US" sz="2400" b="1" dirty="0" smtClean="0">
                <a:solidFill>
                  <a:schemeClr val="bg1"/>
                </a:solidFill>
                <a:latin typeface="Times New Roman" panose="02020603050405020304" pitchFamily="18" charset="0"/>
              </a:rPr>
              <a:t>Sequence  Diagram</a:t>
            </a:r>
            <a:endParaRPr lang="en-IN" sz="2400" b="1" dirty="0">
              <a:solidFill>
                <a:schemeClr val="bg1"/>
              </a:solidFill>
              <a:latin typeface="Times New Roman" panose="02020603050405020304" pitchFamily="18" charset="0"/>
            </a:endParaRPr>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578634" y="1164567"/>
            <a:ext cx="8609161" cy="5029200"/>
          </a:xfrm>
          <a:prstGeom prst="rect">
            <a:avLst/>
          </a:prstGeom>
        </p:spPr>
      </p:pic>
    </p:spTree>
    <p:extLst>
      <p:ext uri="{BB962C8B-B14F-4D97-AF65-F5344CB8AC3E}">
        <p14:creationId xmlns:p14="http://schemas.microsoft.com/office/powerpoint/2010/main" val="234379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US" sz="2400" b="1" dirty="0" smtClean="0">
                <a:solidFill>
                  <a:schemeClr val="bg1"/>
                </a:solidFill>
                <a:latin typeface="Times New Roman" panose="02020603050405020304" pitchFamily="18" charset="0"/>
              </a:rPr>
              <a:t>Entity class UML Diagram</a:t>
            </a:r>
            <a:endParaRPr lang="en-IN" sz="2400" b="1" dirty="0">
              <a:solidFill>
                <a:schemeClr val="bg1"/>
              </a:solidFill>
              <a:latin typeface="Times New Roman" panose="02020603050405020304" pitchFamily="18" charset="0"/>
            </a:endParaRPr>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1199237" y="1155940"/>
            <a:ext cx="9290484" cy="4925683"/>
          </a:xfrm>
          <a:prstGeom prst="rect">
            <a:avLst/>
          </a:prstGeom>
        </p:spPr>
      </p:pic>
    </p:spTree>
    <p:extLst>
      <p:ext uri="{BB962C8B-B14F-4D97-AF65-F5344CB8AC3E}">
        <p14:creationId xmlns:p14="http://schemas.microsoft.com/office/powerpoint/2010/main" val="169436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err="1" smtClean="0">
                <a:solidFill>
                  <a:schemeClr val="bg1"/>
                </a:solidFill>
                <a:latin typeface="Times New Roman" panose="02020603050405020304" pitchFamily="18" charset="0"/>
              </a:rPr>
              <a:t>UseCase</a:t>
            </a:r>
            <a:r>
              <a:rPr lang="en-IN" sz="2400" b="1" dirty="0" smtClean="0">
                <a:solidFill>
                  <a:schemeClr val="bg1"/>
                </a:solidFill>
                <a:latin typeface="Times New Roman" panose="02020603050405020304" pitchFamily="18" charset="0"/>
              </a:rPr>
              <a:t> Diagram</a:t>
            </a:r>
            <a:endParaRPr lang="en-IN" sz="2400" b="1" dirty="0">
              <a:solidFill>
                <a:schemeClr val="bg1"/>
              </a:solidFill>
              <a:latin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2035834" y="1052423"/>
            <a:ext cx="7608498" cy="4951561"/>
          </a:xfrm>
          <a:prstGeom prst="rect">
            <a:avLst/>
          </a:prstGeom>
        </p:spPr>
      </p:pic>
    </p:spTree>
    <p:extLst>
      <p:ext uri="{BB962C8B-B14F-4D97-AF65-F5344CB8AC3E}">
        <p14:creationId xmlns:p14="http://schemas.microsoft.com/office/powerpoint/2010/main" val="271414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43797" y="1052423"/>
            <a:ext cx="10110324" cy="5227608"/>
          </a:xfrm>
          <a:prstGeom prst="rect">
            <a:avLst/>
          </a:prstGeom>
        </p:spPr>
      </p:pic>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278905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043796" y="1138686"/>
            <a:ext cx="10343072" cy="5218981"/>
          </a:xfrm>
          <a:prstGeom prst="rect">
            <a:avLst/>
          </a:prstGeom>
        </p:spPr>
      </p:pic>
      <p:pic>
        <p:nvPicPr>
          <p:cNvPr id="3" name="Picture 2">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36245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46982" y="1061048"/>
            <a:ext cx="10826150" cy="5348377"/>
          </a:xfrm>
          <a:prstGeom prst="rect">
            <a:avLst/>
          </a:prstGeom>
        </p:spPr>
      </p:pic>
      <p:pic>
        <p:nvPicPr>
          <p:cNvPr id="3" name="Picture 2">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219980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41872" y="1250830"/>
            <a:ext cx="10368951" cy="5141343"/>
          </a:xfrm>
          <a:prstGeom prst="rect">
            <a:avLst/>
          </a:prstGeom>
        </p:spPr>
      </p:pic>
      <p:pic>
        <p:nvPicPr>
          <p:cNvPr id="3" name="Picture 2">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339729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02257" y="1121433"/>
            <a:ext cx="10351698" cy="5305245"/>
          </a:xfrm>
          <a:prstGeom prst="rect">
            <a:avLst/>
          </a:prstGeom>
        </p:spPr>
      </p:pic>
      <p:pic>
        <p:nvPicPr>
          <p:cNvPr id="3" name="Picture 2">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79040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043795" y="1250830"/>
            <a:ext cx="9911751" cy="5037826"/>
          </a:xfrm>
          <a:prstGeom prst="rect">
            <a:avLst/>
          </a:prstGeom>
        </p:spPr>
      </p:pic>
      <p:pic>
        <p:nvPicPr>
          <p:cNvPr id="3" name="Picture 2">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105209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017917" y="1155940"/>
            <a:ext cx="10041147" cy="5106837"/>
          </a:xfrm>
          <a:prstGeom prst="rect">
            <a:avLst/>
          </a:prstGeom>
        </p:spPr>
      </p:pic>
      <p:pic>
        <p:nvPicPr>
          <p:cNvPr id="3" name="Picture 2">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52800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xmlns="" id="{C7DDF28F-771F-D180-B602-4C9BA1896597}"/>
              </a:ext>
            </a:extLst>
          </p:cNvPr>
          <p:cNvSpPr txBox="1">
            <a:spLocks noGrp="1" noRot="1" noMove="1" noResize="1" noEditPoints="1" noAdjustHandles="1" noChangeArrowheads="1" noChangeShapeType="1"/>
          </p:cNvSpPr>
          <p:nvPr/>
        </p:nvSpPr>
        <p:spPr>
          <a:xfrm>
            <a:off x="697940" y="1503679"/>
            <a:ext cx="10061497" cy="4672048"/>
          </a:xfrm>
          <a:prstGeom prst="rect">
            <a:avLst/>
          </a:prstGeom>
          <a:noFill/>
        </p:spPr>
        <p:txBody>
          <a:bodyPr wrap="square">
            <a:spAutoFit/>
          </a:bodyPr>
          <a:lstStyle/>
          <a:p>
            <a:pPr algn="ctr">
              <a:lnSpc>
                <a:spcPct val="115000"/>
              </a:lnSpc>
            </a:pPr>
            <a:r>
              <a:rPr lang="en-IN" sz="2400" b="1" dirty="0">
                <a:effectLst/>
                <a:latin typeface="Times New Roman" pitchFamily="18" charset="0"/>
                <a:ea typeface="Arial" panose="020B0604020202020204" pitchFamily="34" charset="0"/>
                <a:cs typeface="Times New Roman" pitchFamily="18" charset="0"/>
              </a:rPr>
              <a:t>Table of </a:t>
            </a:r>
            <a:r>
              <a:rPr lang="en-IN" sz="2400" b="1" dirty="0" smtClean="0">
                <a:effectLst/>
                <a:latin typeface="Times New Roman" panose="02020603050405020304" pitchFamily="18" charset="0"/>
                <a:ea typeface="Arial" panose="020B0604020202020204" pitchFamily="34" charset="0"/>
                <a:cs typeface="Times New Roman" pitchFamily="18" charset="0"/>
              </a:rPr>
              <a:t>contents</a:t>
            </a:r>
          </a:p>
          <a:p>
            <a:r>
              <a:rPr lang="en-IN" dirty="0">
                <a:latin typeface="Times New Roman" pitchFamily="18" charset="0"/>
                <a:cs typeface="Times New Roman" pitchFamily="18" charset="0"/>
              </a:rPr>
              <a:t> </a:t>
            </a:r>
          </a:p>
          <a:p>
            <a:r>
              <a:rPr lang="en-IN" dirty="0" smtClean="0">
                <a:latin typeface="Times New Roman" pitchFamily="18" charset="0"/>
                <a:cs typeface="Times New Roman" pitchFamily="18" charset="0"/>
              </a:rPr>
              <a:t>INTRODUCTION </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PROJECT </a:t>
            </a:r>
            <a:r>
              <a:rPr lang="en-IN" dirty="0">
                <a:latin typeface="Times New Roman" pitchFamily="18" charset="0"/>
                <a:cs typeface="Times New Roman" pitchFamily="18" charset="0"/>
              </a:rPr>
              <a:t>DESCRIPTION</a:t>
            </a:r>
          </a:p>
          <a:p>
            <a:r>
              <a:rPr lang="en-IN" dirty="0" smtClean="0">
                <a:latin typeface="Times New Roman" pitchFamily="18" charset="0"/>
                <a:cs typeface="Times New Roman" pitchFamily="18" charset="0"/>
              </a:rPr>
              <a:t>SYSTEM </a:t>
            </a:r>
            <a:r>
              <a:rPr lang="en-IN" dirty="0">
                <a:latin typeface="Times New Roman" pitchFamily="18" charset="0"/>
                <a:cs typeface="Times New Roman" pitchFamily="18" charset="0"/>
              </a:rPr>
              <a:t>STUDY</a:t>
            </a:r>
          </a:p>
          <a:p>
            <a:r>
              <a:rPr lang="en-IN" dirty="0" smtClean="0">
                <a:latin typeface="Times New Roman" pitchFamily="18" charset="0"/>
                <a:cs typeface="Times New Roman" pitchFamily="18" charset="0"/>
              </a:rPr>
              <a:t>EXISTING </a:t>
            </a:r>
            <a:r>
              <a:rPr lang="en-IN" dirty="0">
                <a:latin typeface="Times New Roman" pitchFamily="18" charset="0"/>
                <a:cs typeface="Times New Roman" pitchFamily="18" charset="0"/>
              </a:rPr>
              <a:t>SYSTEM</a:t>
            </a:r>
          </a:p>
          <a:p>
            <a:r>
              <a:rPr lang="en-IN" dirty="0" smtClean="0">
                <a:latin typeface="Times New Roman" pitchFamily="18" charset="0"/>
                <a:cs typeface="Times New Roman" pitchFamily="18" charset="0"/>
              </a:rPr>
              <a:t>PROPOSED SYSTEM</a:t>
            </a:r>
          </a:p>
          <a:p>
            <a:r>
              <a:rPr lang="en-IN" dirty="0" smtClean="0">
                <a:latin typeface="Times New Roman" pitchFamily="18" charset="0"/>
                <a:cs typeface="Times New Roman" pitchFamily="18" charset="0"/>
              </a:rPr>
              <a:t>SYSTEM SPECIFICATION</a:t>
            </a:r>
          </a:p>
          <a:p>
            <a:r>
              <a:rPr lang="en-IN" dirty="0" smtClean="0">
                <a:latin typeface="Times New Roman" pitchFamily="18" charset="0"/>
                <a:cs typeface="Times New Roman" pitchFamily="18" charset="0"/>
              </a:rPr>
              <a:t>SOFTWARE </a:t>
            </a:r>
            <a:r>
              <a:rPr lang="en-IN" dirty="0">
                <a:latin typeface="Times New Roman" pitchFamily="18" charset="0"/>
                <a:cs typeface="Times New Roman" pitchFamily="18" charset="0"/>
              </a:rPr>
              <a:t>REQUIREMENTS </a:t>
            </a:r>
          </a:p>
          <a:p>
            <a:r>
              <a:rPr lang="en-IN" dirty="0" smtClean="0">
                <a:latin typeface="Times New Roman" pitchFamily="18" charset="0"/>
                <a:cs typeface="Times New Roman" pitchFamily="18" charset="0"/>
              </a:rPr>
              <a:t>HARDWARE </a:t>
            </a:r>
            <a:r>
              <a:rPr lang="en-IN" dirty="0">
                <a:latin typeface="Times New Roman" pitchFamily="18" charset="0"/>
                <a:cs typeface="Times New Roman" pitchFamily="18" charset="0"/>
              </a:rPr>
              <a:t>REQUIREMENTS </a:t>
            </a:r>
          </a:p>
          <a:p>
            <a:r>
              <a:rPr lang="en-IN" dirty="0" smtClean="0">
                <a:latin typeface="Times New Roman" pitchFamily="18" charset="0"/>
                <a:cs typeface="Times New Roman" pitchFamily="18" charset="0"/>
              </a:rPr>
              <a:t>ARCHITECTURE</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SPRING </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MICROSERVICE</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PROJECT </a:t>
            </a:r>
            <a:r>
              <a:rPr lang="en-IN" dirty="0">
                <a:latin typeface="Times New Roman" pitchFamily="18" charset="0"/>
                <a:cs typeface="Times New Roman" pitchFamily="18" charset="0"/>
              </a:rPr>
              <a:t>ARCHITECTURE</a:t>
            </a:r>
          </a:p>
          <a:p>
            <a:r>
              <a:rPr lang="en-IN" dirty="0" smtClean="0">
                <a:latin typeface="Times New Roman" pitchFamily="18" charset="0"/>
                <a:cs typeface="Times New Roman" pitchFamily="18" charset="0"/>
              </a:rPr>
              <a:t>DATA </a:t>
            </a:r>
            <a:r>
              <a:rPr lang="en-IN" dirty="0">
                <a:latin typeface="Times New Roman" pitchFamily="18" charset="0"/>
                <a:cs typeface="Times New Roman" pitchFamily="18" charset="0"/>
              </a:rPr>
              <a:t>BASE RELATION / ARCHITECTURE </a:t>
            </a:r>
          </a:p>
          <a:p>
            <a:r>
              <a:rPr lang="en-IN" dirty="0" smtClean="0">
                <a:latin typeface="Times New Roman" pitchFamily="18" charset="0"/>
                <a:cs typeface="Times New Roman" pitchFamily="18" charset="0"/>
              </a:rPr>
              <a:t>USE </a:t>
            </a:r>
            <a:r>
              <a:rPr lang="en-IN" dirty="0">
                <a:latin typeface="Times New Roman" pitchFamily="18" charset="0"/>
                <a:cs typeface="Times New Roman" pitchFamily="18" charset="0"/>
              </a:rPr>
              <a:t>CASE DIAGRAM</a:t>
            </a: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76377" y="1224950"/>
            <a:ext cx="10308566" cy="5175849"/>
          </a:xfrm>
          <a:prstGeom prst="rect">
            <a:avLst/>
          </a:prstGeom>
        </p:spPr>
      </p:pic>
      <p:pic>
        <p:nvPicPr>
          <p:cNvPr id="3" name="Picture 2">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301733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xmlns="" id="{B4E07FE1-E878-E386-9DF4-34E931415690}"/>
              </a:ext>
            </a:extLst>
          </p:cNvPr>
          <p:cNvSpPr txBox="1"/>
          <p:nvPr/>
        </p:nvSpPr>
        <p:spPr>
          <a:xfrm>
            <a:off x="490220" y="1349647"/>
            <a:ext cx="10482580" cy="1415772"/>
          </a:xfrm>
          <a:prstGeom prst="rect">
            <a:avLst/>
          </a:prstGeom>
          <a:noFill/>
        </p:spPr>
        <p:txBody>
          <a:bodyPr wrap="square">
            <a:spAutoFit/>
          </a:bodyPr>
          <a:lstStyle/>
          <a:p>
            <a:r>
              <a:rPr lang="en-US" dirty="0"/>
              <a:t>The Movie Ticket Booking Application is an essential requirement for moviegoers to book their movie tickets easily and efficiently. </a:t>
            </a:r>
            <a:endParaRPr lang="en-US" dirty="0"/>
          </a:p>
          <a:p>
            <a:r>
              <a:rPr lang="en-US" dirty="0"/>
              <a:t/>
            </a:r>
            <a:br>
              <a:rPr lang="en-US" dirty="0"/>
            </a:br>
            <a:r>
              <a:rPr lang="en-US" dirty="0"/>
              <a:t/>
            </a:r>
            <a:br>
              <a:rPr lang="en-US" dirty="0"/>
            </a:b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smtClean="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xmlns="" id="{9E6CB871-F71A-0AA9-2DC6-C9AA195CBD29}"/>
              </a:ext>
            </a:extLst>
          </p:cNvPr>
          <p:cNvSpPr txBox="1"/>
          <p:nvPr/>
        </p:nvSpPr>
        <p:spPr>
          <a:xfrm>
            <a:off x="490219" y="1349648"/>
            <a:ext cx="10327305" cy="3139321"/>
          </a:xfrm>
          <a:prstGeom prst="rect">
            <a:avLst/>
          </a:prstGeom>
          <a:noFill/>
        </p:spPr>
        <p:txBody>
          <a:bodyPr wrap="square">
            <a:spAutoFit/>
          </a:bodyPr>
          <a:lstStyle/>
          <a:p>
            <a:r>
              <a:rPr lang="en-IN" dirty="0"/>
              <a:t> </a:t>
            </a:r>
          </a:p>
          <a:p>
            <a:r>
              <a:rPr lang="en-IN" dirty="0"/>
              <a:t>This project is aimed at developing an online movie ticket booking system website for customers. Online movie ticket booking system is a project developed for booking movie ticket  online. This project saves lots of time and  reduces the work of the customer . In online movie ticket booking system booking the movie ticket can be done from anywhere and at any time(24*7)</a:t>
            </a:r>
          </a:p>
          <a:p>
            <a:r>
              <a:rPr lang="en-IN" dirty="0"/>
              <a:t>      This application will reserve the tickets. This online ticket reservation system provides a website for a cinema hall where any user of internet can access it. User is required to login to the system. User get all the shows playing in the city and cancel ticket any time after booking. Now a days ,everyone has a busy life, and why people have to waste to time standing in the queue for movie tickets. The main purpose of this project is to save peoples time standing in line and to make easy online payments . User can choose the city and select movies which are playing in that city and book ticket easily. </a:t>
            </a:r>
          </a:p>
        </p:txBody>
      </p:sp>
    </p:spTree>
    <p:extLst>
      <p:ext uri="{BB962C8B-B14F-4D97-AF65-F5344CB8AC3E}">
        <p14:creationId xmlns:p14="http://schemas.microsoft.com/office/powerpoint/2010/main" val="407802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US" sz="2400" b="1" dirty="0" smtClean="0">
                <a:solidFill>
                  <a:schemeClr val="bg1"/>
                </a:solidFill>
                <a:latin typeface="Times New Roman" panose="02020603050405020304" pitchFamily="18" charset="0"/>
                <a:ea typeface="Arial" panose="020B0604020202020204" pitchFamily="34" charset="0"/>
              </a:rPr>
              <a:t>System specification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xmlns="" id="{F71EEDC0-3CC6-66B5-D744-43E72A9CA66B}"/>
              </a:ext>
            </a:extLst>
          </p:cNvPr>
          <p:cNvSpPr txBox="1"/>
          <p:nvPr/>
        </p:nvSpPr>
        <p:spPr>
          <a:xfrm>
            <a:off x="1069339" y="1755089"/>
            <a:ext cx="8307573" cy="3970318"/>
          </a:xfrm>
          <a:prstGeom prst="rect">
            <a:avLst/>
          </a:prstGeom>
          <a:noFill/>
        </p:spPr>
        <p:txBody>
          <a:bodyPr wrap="square">
            <a:spAutoFit/>
          </a:bodyPr>
          <a:lstStyle/>
          <a:p>
            <a:r>
              <a:rPr lang="en-IN" dirty="0"/>
              <a:t>SYSTEM SPECIFICATIONS</a:t>
            </a:r>
          </a:p>
          <a:p>
            <a:r>
              <a:rPr lang="en-IN" dirty="0"/>
              <a:t>3.1 HARDWARE REQIUREMENTS</a:t>
            </a:r>
          </a:p>
          <a:p>
            <a:r>
              <a:rPr lang="en-IN" dirty="0"/>
              <a:t> The hardware used for the development of the project is:</a:t>
            </a:r>
          </a:p>
          <a:p>
            <a:r>
              <a:rPr lang="en-IN" dirty="0"/>
              <a:t>Processor : Intel or AMD dual core x86 processor.</a:t>
            </a:r>
          </a:p>
          <a:p>
            <a:r>
              <a:rPr lang="en-IN" dirty="0"/>
              <a:t>RAM : 4 GB or above.</a:t>
            </a:r>
          </a:p>
          <a:p>
            <a:r>
              <a:rPr lang="en-IN" dirty="0"/>
              <a:t>Hard Disk : 500 MB of free disk space or more.</a:t>
            </a:r>
          </a:p>
          <a:p>
            <a:r>
              <a:rPr lang="en-IN" dirty="0"/>
              <a:t> </a:t>
            </a:r>
          </a:p>
          <a:p>
            <a:r>
              <a:rPr lang="en-IN" dirty="0"/>
              <a:t>3.2 SOFTWARE REQIUREMENTS</a:t>
            </a:r>
          </a:p>
          <a:p>
            <a:r>
              <a:rPr lang="en-IN" dirty="0"/>
              <a:t> The software used for the development of the project is:</a:t>
            </a:r>
          </a:p>
          <a:p>
            <a:r>
              <a:rPr lang="en-IN" dirty="0"/>
              <a:t>Technologies : Spring Boot, &amp; Database</a:t>
            </a:r>
          </a:p>
          <a:p>
            <a:r>
              <a:rPr lang="en-IN" dirty="0" err="1"/>
              <a:t>Languages:Java</a:t>
            </a:r>
            <a:endParaRPr lang="en-IN" dirty="0"/>
          </a:p>
          <a:p>
            <a:r>
              <a:rPr lang="en-IN" dirty="0"/>
              <a:t>IDE : Eclipse, </a:t>
            </a:r>
            <a:r>
              <a:rPr lang="en-IN" dirty="0" err="1"/>
              <a:t>Vs</a:t>
            </a:r>
            <a:r>
              <a:rPr lang="en-IN" dirty="0"/>
              <a:t> code &amp; MySQL Workbench</a:t>
            </a:r>
          </a:p>
          <a:p>
            <a:r>
              <a:rPr lang="en-IN" dirty="0"/>
              <a:t>Operating System : Windows 7/8/10/11, Linux </a:t>
            </a:r>
            <a:r>
              <a:rPr lang="en-IN" dirty="0" err="1"/>
              <a:t>distros</a:t>
            </a:r>
            <a:r>
              <a:rPr lang="en-IN" dirty="0"/>
              <a:t>, </a:t>
            </a:r>
            <a:r>
              <a:rPr lang="en-IN" dirty="0" err="1"/>
              <a:t>macOS</a:t>
            </a:r>
            <a:r>
              <a:rPr lang="en-IN" dirty="0"/>
              <a:t> or later.</a:t>
            </a:r>
          </a:p>
          <a:p>
            <a:r>
              <a:rPr lang="en-IN" dirty="0"/>
              <a:t>Backend : MySQL SERVER</a:t>
            </a:r>
          </a:p>
        </p:txBody>
      </p:sp>
    </p:spTree>
    <p:extLst>
      <p:ext uri="{BB962C8B-B14F-4D97-AF65-F5344CB8AC3E}">
        <p14:creationId xmlns:p14="http://schemas.microsoft.com/office/powerpoint/2010/main" val="50320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318998"/>
          </a:xfrm>
          <a:prstGeom prst="rect">
            <a:avLst/>
          </a:prstGeom>
          <a:solidFill>
            <a:srgbClr val="FF6709"/>
          </a:solidFill>
        </p:spPr>
        <p:txBody>
          <a:bodyPr wrap="square" rtlCol="0">
            <a:spAutoFit/>
          </a:bodyPr>
          <a:lstStyle/>
          <a:p>
            <a:pPr>
              <a:lnSpc>
                <a:spcPct val="115000"/>
              </a:lnSpc>
            </a:pP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xmlns="" id="{665F3BBB-36FE-E6E4-6217-C50A5E5EF88B}"/>
              </a:ext>
            </a:extLst>
          </p:cNvPr>
          <p:cNvSpPr txBox="1"/>
          <p:nvPr/>
        </p:nvSpPr>
        <p:spPr>
          <a:xfrm>
            <a:off x="490220" y="1349647"/>
            <a:ext cx="10154776" cy="2862322"/>
          </a:xfrm>
          <a:prstGeom prst="rect">
            <a:avLst/>
          </a:prstGeom>
          <a:noFill/>
        </p:spPr>
        <p:txBody>
          <a:bodyPr wrap="square">
            <a:spAutoFit/>
          </a:bodyPr>
          <a:lstStyle/>
          <a:p>
            <a:r>
              <a:rPr lang="en-IN" dirty="0"/>
              <a:t> </a:t>
            </a:r>
          </a:p>
          <a:p>
            <a:r>
              <a:rPr lang="en-IN" dirty="0"/>
              <a:t>4.2 Spring Boot Architecture:</a:t>
            </a:r>
          </a:p>
          <a:p>
            <a:r>
              <a:rPr lang="en-IN" dirty="0"/>
              <a:t>Description: </a:t>
            </a:r>
          </a:p>
          <a:p>
            <a:r>
              <a:rPr lang="en-IN" dirty="0"/>
              <a:t> The Client makes an HTTP request (GET, PUT, POST, etc.) </a:t>
            </a:r>
          </a:p>
          <a:p>
            <a:r>
              <a:rPr lang="en-IN" dirty="0"/>
              <a:t> The HTTP request is forwarded to the Controller. The controller maps the request. It </a:t>
            </a:r>
          </a:p>
          <a:p>
            <a:r>
              <a:rPr lang="en-IN" dirty="0"/>
              <a:t>Processes the handles and calls the server logic. </a:t>
            </a:r>
          </a:p>
          <a:p>
            <a:r>
              <a:rPr lang="en-IN" dirty="0"/>
              <a:t> The business logic is performed in the Service layer. The spring boot performs all the </a:t>
            </a:r>
          </a:p>
          <a:p>
            <a:r>
              <a:rPr lang="en-IN" dirty="0"/>
              <a:t>Logic over the data of the database which is mapped to the spring boot model class through java persistence library (JPA). </a:t>
            </a:r>
          </a:p>
          <a:p>
            <a:r>
              <a:rPr lang="en-IN" dirty="0"/>
              <a:t> The JSP page is returned as Response from the controller</a:t>
            </a:r>
            <a:r>
              <a:rPr lang="en-IN" sz="1800" dirty="0" smtClean="0">
                <a:effectLst/>
                <a:latin typeface="Times New Roman" panose="02020603050405020304" pitchFamily="18"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0734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endParaRPr lang="en-IN" sz="2400"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348693" y="2115817"/>
            <a:ext cx="5116195" cy="2917825"/>
          </a:xfrm>
          <a:prstGeom prst="rect">
            <a:avLst/>
          </a:prstGeom>
        </p:spPr>
      </p:pic>
      <p:sp>
        <p:nvSpPr>
          <p:cNvPr id="2" name="Rectangle 1"/>
          <p:cNvSpPr/>
          <p:nvPr/>
        </p:nvSpPr>
        <p:spPr>
          <a:xfrm>
            <a:off x="351382" y="1894321"/>
            <a:ext cx="5744617" cy="3693319"/>
          </a:xfrm>
          <a:prstGeom prst="rect">
            <a:avLst/>
          </a:prstGeom>
        </p:spPr>
        <p:txBody>
          <a:bodyPr wrap="square">
            <a:spAutoFit/>
          </a:bodyPr>
          <a:lstStyle/>
          <a:p>
            <a:r>
              <a:rPr lang="en-IN" dirty="0"/>
              <a:t> </a:t>
            </a:r>
            <a:r>
              <a:rPr lang="en-IN" b="1" dirty="0"/>
              <a:t>4.2 Spring Boot Architecture:</a:t>
            </a:r>
          </a:p>
          <a:p>
            <a:r>
              <a:rPr lang="en-IN" b="1" dirty="0"/>
              <a:t>Description: </a:t>
            </a:r>
          </a:p>
          <a:p>
            <a:endParaRPr lang="en-IN" dirty="0"/>
          </a:p>
          <a:p>
            <a:r>
              <a:rPr lang="en-IN" dirty="0"/>
              <a:t> The Client makes an HTTP request (GET, PUT, POST, etc.) </a:t>
            </a:r>
          </a:p>
          <a:p>
            <a:r>
              <a:rPr lang="en-IN" dirty="0"/>
              <a:t> The HTTP request is forwarded to the Controller. The controller maps the request. It </a:t>
            </a:r>
          </a:p>
          <a:p>
            <a:r>
              <a:rPr lang="en-IN" dirty="0"/>
              <a:t>Processes the handles and calls the server logic. </a:t>
            </a:r>
          </a:p>
          <a:p>
            <a:r>
              <a:rPr lang="en-IN" dirty="0"/>
              <a:t> The business logic is performed in the Service layer. The spring boot performs all the </a:t>
            </a:r>
          </a:p>
          <a:p>
            <a:r>
              <a:rPr lang="en-IN" dirty="0"/>
              <a:t>Logic over the data of the database which is mapped to the spring boot model class through java persistence library (JPA). </a:t>
            </a:r>
          </a:p>
          <a:p>
            <a:r>
              <a:rPr lang="en-IN" dirty="0"/>
              <a:t> The JSP page is returned as Response from the controller. </a:t>
            </a:r>
          </a:p>
        </p:txBody>
      </p:sp>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318998"/>
          </a:xfrm>
          <a:prstGeom prst="rect">
            <a:avLst/>
          </a:prstGeom>
          <a:solidFill>
            <a:srgbClr val="FF6709"/>
          </a:solidFill>
        </p:spPr>
        <p:txBody>
          <a:bodyPr wrap="square" rtlCol="0">
            <a:spAutoFit/>
          </a:bodyPr>
          <a:lstStyle/>
          <a:p>
            <a:pPr>
              <a:lnSpc>
                <a:spcPct val="115000"/>
              </a:lnSpc>
            </a:pP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xmlns="" id="{42C9D8A8-1C42-C2FD-EA56-C22FFDE8AF0E}"/>
              </a:ext>
            </a:extLst>
          </p:cNvPr>
          <p:cNvSpPr txBox="1"/>
          <p:nvPr/>
        </p:nvSpPr>
        <p:spPr>
          <a:xfrm>
            <a:off x="217505" y="1194373"/>
            <a:ext cx="11428155" cy="5355312"/>
          </a:xfrm>
          <a:prstGeom prst="rect">
            <a:avLst/>
          </a:prstGeom>
          <a:noFill/>
        </p:spPr>
        <p:txBody>
          <a:bodyPr wrap="square">
            <a:spAutoFit/>
          </a:bodyPr>
          <a:lstStyle/>
          <a:p>
            <a:r>
              <a:rPr lang="en-IN" dirty="0"/>
              <a:t>The spring boot consists of the following four layers: </a:t>
            </a:r>
          </a:p>
          <a:p>
            <a:pPr lvl="0"/>
            <a:r>
              <a:rPr lang="en-IN" dirty="0"/>
              <a:t>Presentation Layer – Authentication &amp; J Son Translation </a:t>
            </a:r>
          </a:p>
          <a:p>
            <a:pPr lvl="0"/>
            <a:r>
              <a:rPr lang="en-IN" dirty="0"/>
              <a:t>Business Layer – Business Logic, Validation &amp; Authorization</a:t>
            </a:r>
          </a:p>
          <a:p>
            <a:pPr lvl="0"/>
            <a:r>
              <a:rPr lang="en-IN" dirty="0"/>
              <a:t> Persistence Layer – Storage Logic</a:t>
            </a:r>
          </a:p>
          <a:p>
            <a:pPr lvl="0"/>
            <a:r>
              <a:rPr lang="en-IN" dirty="0"/>
              <a:t>Database Layer – Actual Database</a:t>
            </a:r>
          </a:p>
          <a:p>
            <a:r>
              <a:rPr lang="en-IN" dirty="0"/>
              <a:t>4.2.1 Presentation Layer</a:t>
            </a:r>
          </a:p>
          <a:p>
            <a:r>
              <a:rPr lang="en-IN" dirty="0"/>
              <a:t>The presentation layer is the top layer of the spring boot architecture. It consists of views. i.e., the front-end part of the application. It handles the HTTP requests and performs authentication. It is responsible for converting the JSON field’s parameter to Java Objects and vice-versa. Once it performs the authentication of the request it passes it to the next layer. i.e., the business layer.</a:t>
            </a:r>
          </a:p>
          <a:p>
            <a:r>
              <a:rPr lang="en-IN" dirty="0"/>
              <a:t>4.2.2. Business Layer </a:t>
            </a:r>
          </a:p>
          <a:p>
            <a:r>
              <a:rPr lang="en-IN" dirty="0"/>
              <a:t>The business layer contains all the business logic. It consists of services classes. It is responsible for validation and authorization. </a:t>
            </a:r>
          </a:p>
          <a:p>
            <a:r>
              <a:rPr lang="en-IN" dirty="0"/>
              <a:t>4.2.3. Persistence Layer </a:t>
            </a:r>
          </a:p>
          <a:p>
            <a:r>
              <a:rPr lang="en-IN" dirty="0"/>
              <a:t>The persistence layer contains all the database storage logic. It is responsible for </a:t>
            </a:r>
          </a:p>
          <a:p>
            <a:r>
              <a:rPr lang="en-IN" dirty="0"/>
              <a:t>converting business objects to the database row and vice-versa. </a:t>
            </a:r>
          </a:p>
          <a:p>
            <a:r>
              <a:rPr lang="en-IN" dirty="0"/>
              <a:t>4.2.4. Database Layer </a:t>
            </a:r>
          </a:p>
          <a:p>
            <a:r>
              <a:rPr lang="en-IN" dirty="0"/>
              <a:t>The database layer contains all the databases like My SQL. This layer can contain </a:t>
            </a:r>
          </a:p>
          <a:p>
            <a:r>
              <a:rPr lang="en-IN" dirty="0"/>
              <a:t>multiple databases. It is responsible for performing CRUD operations</a:t>
            </a:r>
            <a:r>
              <a:rPr lang="en-IN" dirty="0" smtClean="0"/>
              <a:t>.</a:t>
            </a:r>
            <a:endParaRPr lang="en-IN" dirty="0"/>
          </a:p>
        </p:txBody>
      </p:sp>
    </p:spTree>
    <p:extLst>
      <p:ext uri="{BB962C8B-B14F-4D97-AF65-F5344CB8AC3E}">
        <p14:creationId xmlns:p14="http://schemas.microsoft.com/office/powerpoint/2010/main" val="375509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endParaRPr lang="en-IN" sz="2400" dirty="0"/>
          </a:p>
        </p:txBody>
      </p:sp>
      <p:sp>
        <p:nvSpPr>
          <p:cNvPr id="7" name="TextBox 6">
            <a:extLst>
              <a:ext uri="{FF2B5EF4-FFF2-40B4-BE49-F238E27FC236}">
                <a16:creationId xmlns:a16="http://schemas.microsoft.com/office/drawing/2014/main" xmlns="" id="{7A00B694-CE8C-1B3C-6470-234A7FE34C41}"/>
              </a:ext>
            </a:extLst>
          </p:cNvPr>
          <p:cNvSpPr txBox="1"/>
          <p:nvPr/>
        </p:nvSpPr>
        <p:spPr>
          <a:xfrm>
            <a:off x="490220" y="1349647"/>
            <a:ext cx="3797108" cy="5078313"/>
          </a:xfrm>
          <a:prstGeom prst="rect">
            <a:avLst/>
          </a:prstGeom>
          <a:noFill/>
        </p:spPr>
        <p:txBody>
          <a:bodyPr wrap="square">
            <a:spAutoFit/>
          </a:bodyPr>
          <a:lstStyle/>
          <a:p>
            <a:r>
              <a:rPr lang="en-IN" b="1" dirty="0"/>
              <a:t>4.3Micro Services Architectures</a:t>
            </a:r>
            <a:r>
              <a:rPr lang="en-IN" b="1" dirty="0" smtClean="0"/>
              <a:t>:</a:t>
            </a:r>
          </a:p>
          <a:p>
            <a:endParaRPr lang="en-IN" dirty="0"/>
          </a:p>
          <a:p>
            <a:endParaRPr lang="en-IN" dirty="0" smtClean="0"/>
          </a:p>
          <a:p>
            <a:r>
              <a:rPr lang="en-IN" dirty="0" smtClean="0"/>
              <a:t>Micro </a:t>
            </a:r>
            <a:r>
              <a:rPr lang="en-IN" dirty="0"/>
              <a:t>service architectures are the 'new normal'. Building small, self-contained, ready to run applications can bring great flexibility and added resilience to your code. Spring Boot's many purpose-built features make it easy to build and run your micro services in production at scale</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5072332" y="1017917"/>
            <a:ext cx="6461185" cy="4951562"/>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UML Class Diagram</a:t>
            </a:r>
            <a:endParaRPr lang="en-IN" sz="2400" b="1" dirty="0">
              <a:solidFill>
                <a:schemeClr val="bg1"/>
              </a:solidFill>
              <a:latin typeface="Times New Roman" panose="02020603050405020304" pitchFamily="18" charset="0"/>
            </a:endParaRPr>
          </a:p>
        </p:txBody>
      </p:sp>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1199237" y="1349647"/>
            <a:ext cx="9997850" cy="5189175"/>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393</TotalTime>
  <Words>376</Words>
  <Application>Microsoft Office PowerPoint</Application>
  <PresentationFormat>Custom</PresentationFormat>
  <Paragraphs>92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admin</cp:lastModifiedBy>
  <cp:revision>7</cp:revision>
  <dcterms:created xsi:type="dcterms:W3CDTF">2023-04-15T11:22:40Z</dcterms:created>
  <dcterms:modified xsi:type="dcterms:W3CDTF">2023-04-21T18:41:58Z</dcterms:modified>
</cp:coreProperties>
</file>