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gif" ContentType="image/gif"/>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C06C7F9A-536A-4A89-885C-F0A161EC20DF}" type="datetime">
              <a:rPr b="0" lang="en-US" sz="1200" spc="-1" strike="noStrike">
                <a:solidFill>
                  <a:srgbClr val="8b8b8b"/>
                </a:solidFill>
                <a:latin typeface="Calibri"/>
              </a:rPr>
              <a:t>3/22/20</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C620D614-3F9E-4AB8-82DD-443A242A942B}"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p>
            <a:pPr marL="432000" indent="-32400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864000" indent="-324000">
              <a:lnSpc>
                <a:spcPct val="100000"/>
              </a:lnSpc>
              <a:spcBef>
                <a:spcPts val="561"/>
              </a:spcBef>
              <a:buClr>
                <a:srgbClr val="000000"/>
              </a:buClr>
              <a:buSzPct val="75000"/>
              <a:buFont typeface="Symbol" charset="2"/>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296000" indent="-288000">
              <a:lnSpc>
                <a:spcPct val="100000"/>
              </a:lnSpc>
              <a:spcBef>
                <a:spcPts val="479"/>
              </a:spcBef>
              <a:buClr>
                <a:srgbClr val="000000"/>
              </a:buClr>
              <a:buSzPct val="45000"/>
              <a:buFont typeface="Wingdings" charset="2"/>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728000" indent="-216000">
              <a:lnSpc>
                <a:spcPct val="100000"/>
              </a:lnSpc>
              <a:spcBef>
                <a:spcPts val="400"/>
              </a:spcBef>
              <a:buClr>
                <a:srgbClr val="000000"/>
              </a:buClr>
              <a:buSzPct val="75000"/>
              <a:buFont typeface="Symbol" charset="2"/>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160000" indent="-216000">
              <a:lnSpc>
                <a:spcPct val="100000"/>
              </a:lnSpc>
              <a:spcBef>
                <a:spcPts val="400"/>
              </a:spcBef>
              <a:buClr>
                <a:srgbClr val="000000"/>
              </a:buClr>
              <a:buSzPct val="45000"/>
              <a:buFont typeface="Wingdings" charset="2"/>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5500D0DC-80F0-48BE-B3B8-A57D049B1442}" type="datetime">
              <a:rPr b="0" lang="en-US" sz="1200" spc="-1" strike="noStrike">
                <a:solidFill>
                  <a:srgbClr val="8b8b8b"/>
                </a:solidFill>
                <a:latin typeface="Calibri"/>
              </a:rPr>
              <a:t>3/22/20</a:t>
            </a:fld>
            <a:endParaRPr b="0" lang="en-US"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C8EE58D-5C77-40FC-9DA1-29DF9ED640DD}"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2.xml"/>
</Relationships>
</file>

<file path=ppt/slides/_rels/slide9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
</Relationships>
</file>

<file path=ppt/slides/_rels/slide9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685800" y="0"/>
            <a:ext cx="7772040" cy="1469520"/>
          </a:xfrm>
          <a:prstGeom prst="rect">
            <a:avLst/>
          </a:prstGeom>
          <a:noFill/>
          <a:ln>
            <a:noFill/>
          </a:ln>
        </p:spPr>
        <p:txBody>
          <a:bodyPr anchor="ctr"/>
          <a:p>
            <a:pPr algn="ctr">
              <a:lnSpc>
                <a:spcPct val="100000"/>
              </a:lnSpc>
            </a:pPr>
            <a:r>
              <a:rPr b="1" lang="en-US" sz="4400" spc="-1" strike="noStrike">
                <a:solidFill>
                  <a:srgbClr val="000000"/>
                </a:solidFill>
                <a:latin typeface="Calibri"/>
              </a:rPr>
              <a:t>REAL-TIME KERNELS</a:t>
            </a:r>
            <a:br/>
            <a:endParaRPr b="0" lang="en-US" sz="4400" spc="-1" strike="noStrike">
              <a:solidFill>
                <a:srgbClr val="000000"/>
              </a:solidFill>
              <a:latin typeface="Calibri"/>
            </a:endParaRPr>
          </a:p>
        </p:txBody>
      </p:sp>
      <p:sp>
        <p:nvSpPr>
          <p:cNvPr id="83" name="TextShape 2"/>
          <p:cNvSpPr txBox="1"/>
          <p:nvPr/>
        </p:nvSpPr>
        <p:spPr>
          <a:xfrm>
            <a:off x="0" y="914400"/>
            <a:ext cx="9143640" cy="5943240"/>
          </a:xfrm>
          <a:prstGeom prst="rect">
            <a:avLst/>
          </a:prstGeom>
          <a:noFill/>
          <a:ln>
            <a:noFill/>
          </a:ln>
        </p:spPr>
        <p:txBody>
          <a:bodyPr>
            <a:normAutofit/>
          </a:bodyPr>
          <a:p>
            <a:pPr>
              <a:lnSpc>
                <a:spcPct val="100000"/>
              </a:lnSpc>
              <a:spcBef>
                <a:spcPts val="641"/>
              </a:spcBef>
            </a:pPr>
            <a:r>
              <a:rPr b="1" lang="en-US" sz="3200" spc="-1" strike="noStrike">
                <a:solidFill>
                  <a:srgbClr val="000000"/>
                </a:solidFill>
                <a:latin typeface="Calibri"/>
              </a:rPr>
              <a:t>REAL-TIME KERNELS</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 process is an </a:t>
            </a:r>
            <a:r>
              <a:rPr b="1" lang="en-US" sz="3200" spc="-1" strike="noStrike">
                <a:solidFill>
                  <a:srgbClr val="000000"/>
                </a:solidFill>
                <a:latin typeface="Calibri"/>
              </a:rPr>
              <a:t>abstraction of a running program </a:t>
            </a:r>
            <a:r>
              <a:rPr b="0" lang="en-US" sz="3200" spc="-1" strike="noStrike">
                <a:solidFill>
                  <a:srgbClr val="000000"/>
                </a:solidFill>
                <a:latin typeface="Calibri"/>
              </a:rPr>
              <a:t>and is the </a:t>
            </a:r>
            <a:r>
              <a:rPr b="1" lang="en-US" sz="3200" spc="-1" strike="noStrike">
                <a:solidFill>
                  <a:srgbClr val="000000"/>
                </a:solidFill>
                <a:latin typeface="Calibri"/>
              </a:rPr>
              <a:t>logical unit of work</a:t>
            </a:r>
            <a:r>
              <a:rPr b="0" lang="en-US" sz="3200" spc="-1" strike="noStrike">
                <a:solidFill>
                  <a:srgbClr val="000000"/>
                </a:solidFill>
                <a:latin typeface="Calibri"/>
              </a:rPr>
              <a:t> scheduled by the operating system represented by a data structure that contains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 </a:t>
            </a:r>
            <a:r>
              <a:rPr b="1" lang="en-US" sz="3200" spc="-1" strike="noStrike">
                <a:solidFill>
                  <a:srgbClr val="000000"/>
                </a:solidFill>
                <a:latin typeface="Calibri"/>
              </a:rPr>
              <a:t>state of execution</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an </a:t>
            </a:r>
            <a:r>
              <a:rPr b="1" lang="en-US" sz="3200" spc="-1" strike="noStrike">
                <a:solidFill>
                  <a:srgbClr val="000000"/>
                </a:solidFill>
                <a:latin typeface="Calibri"/>
              </a:rPr>
              <a:t>identity</a:t>
            </a:r>
            <a:r>
              <a:rPr b="0" lang="en-US" sz="3200" spc="-1" strike="noStrike">
                <a:solidFill>
                  <a:srgbClr val="000000"/>
                </a:solidFill>
                <a:latin typeface="Calibri"/>
              </a:rPr>
              <a:t> (real-time)</a:t>
            </a:r>
            <a:endParaRPr b="0" lang="en-US" sz="3200" spc="-1" strike="noStrike">
              <a:latin typeface="Arial"/>
            </a:endParaRPr>
          </a:p>
          <a:p>
            <a:pPr>
              <a:lnSpc>
                <a:spcPct val="100000"/>
              </a:lnSpc>
              <a:spcBef>
                <a:spcPts val="641"/>
              </a:spcBef>
            </a:pPr>
            <a:r>
              <a:rPr b="1" lang="en-US" sz="3200" spc="-1" strike="noStrike">
                <a:solidFill>
                  <a:srgbClr val="000000"/>
                </a:solidFill>
                <a:latin typeface="Calibri"/>
              </a:rPr>
              <a:t>	</a:t>
            </a:r>
            <a:r>
              <a:rPr b="1" lang="en-US" sz="3200" spc="-1" strike="noStrike">
                <a:solidFill>
                  <a:srgbClr val="000000"/>
                </a:solidFill>
                <a:latin typeface="Calibri"/>
              </a:rPr>
              <a:t>attributes</a:t>
            </a:r>
            <a:r>
              <a:rPr b="0" lang="en-US" sz="3200" spc="-1" strike="noStrike">
                <a:solidFill>
                  <a:srgbClr val="000000"/>
                </a:solidFill>
                <a:latin typeface="Calibri"/>
              </a:rPr>
              <a:t> (e.g., execution time)</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the</a:t>
            </a:r>
            <a:r>
              <a:rPr b="1" lang="en-US" sz="3200" spc="-1" strike="noStrike">
                <a:solidFill>
                  <a:srgbClr val="000000"/>
                </a:solidFill>
                <a:latin typeface="Calibri"/>
              </a:rPr>
              <a:t> resources </a:t>
            </a:r>
            <a:r>
              <a:rPr b="0" lang="en-US" sz="3200" spc="-1" strike="noStrike">
                <a:solidFill>
                  <a:srgbClr val="000000"/>
                </a:solidFill>
                <a:latin typeface="Calibri"/>
              </a:rPr>
              <a:t>associated with it.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 thread is a </a:t>
            </a:r>
            <a:r>
              <a:rPr b="1" lang="en-US" sz="3200" spc="-1" strike="noStrike">
                <a:solidFill>
                  <a:srgbClr val="000000"/>
                </a:solidFill>
                <a:latin typeface="Calibri"/>
              </a:rPr>
              <a:t>lightweight process</a:t>
            </a:r>
            <a:r>
              <a:rPr b="0" lang="en-US" sz="3200" spc="-1" strike="noStrike">
                <a:solidFill>
                  <a:srgbClr val="000000"/>
                </a:solidFill>
                <a:latin typeface="Calibri"/>
              </a:rPr>
              <a:t> that shares resources with other processes or threads.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Each thread </a:t>
            </a:r>
            <a:r>
              <a:rPr b="1" lang="en-US" sz="3200" spc="-1" strike="noStrike">
                <a:solidFill>
                  <a:srgbClr val="000000"/>
                </a:solidFill>
                <a:latin typeface="Calibri"/>
              </a:rPr>
              <a:t>must “reside” within some process </a:t>
            </a:r>
            <a:r>
              <a:rPr b="0" lang="en-US" sz="3200" spc="-1" strike="noStrike">
                <a:solidFill>
                  <a:srgbClr val="000000"/>
                </a:solidFill>
                <a:latin typeface="Calibri"/>
              </a:rPr>
              <a:t>and make use of the resources of that process.</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Threads that reside within the same process </a:t>
            </a:r>
            <a:r>
              <a:rPr b="1" lang="en-US" sz="3200" spc="-1" strike="noStrike">
                <a:solidFill>
                  <a:srgbClr val="000000"/>
                </a:solidFill>
                <a:latin typeface="Calibri"/>
              </a:rPr>
              <a:t>share that processes’ resources</a:t>
            </a:r>
            <a:r>
              <a:rPr b="0" lang="en-US" sz="3200" spc="-1" strike="noStrike">
                <a:solidFill>
                  <a:srgbClr val="000000"/>
                </a:solidFill>
                <a:latin typeface="Calibri"/>
              </a:rPr>
              <a:t>.</a:t>
            </a:r>
            <a:endParaRPr b="0" lang="en-US" sz="32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Synchronized Polled Loop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pic>
        <p:nvPicPr>
          <p:cNvPr id="103" name="Picture 1" descr=""/>
          <p:cNvPicPr/>
          <p:nvPr/>
        </p:nvPicPr>
        <p:blipFill>
          <a:blip r:embed="rId1"/>
          <a:stretch/>
        </p:blipFill>
        <p:spPr>
          <a:xfrm>
            <a:off x="762120" y="1143000"/>
            <a:ext cx="7695720" cy="5152680"/>
          </a:xfrm>
          <a:prstGeom prst="rect">
            <a:avLst/>
          </a:prstGeom>
          <a:ln w="9360">
            <a:noFill/>
          </a:ln>
        </p:spPr>
      </p:pic>
      <p:sp>
        <p:nvSpPr>
          <p:cNvPr id="104"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380880" y="1504800"/>
            <a:ext cx="8534160" cy="1075680"/>
          </a:xfrm>
          <a:prstGeom prst="rect">
            <a:avLst/>
          </a:prstGeom>
          <a:noFill/>
          <a:ln w="9360">
            <a:noFill/>
          </a:ln>
        </p:spPr>
        <p:style>
          <a:lnRef idx="0"/>
          <a:fillRef idx="0"/>
          <a:effectRef idx="0"/>
          <a:fontRef idx="minor"/>
        </p:style>
        <p:txBody>
          <a:bodyPr lIns="90000" rIns="90000" tIns="45000" bIns="45000"/>
          <a:p>
            <a:pPr>
              <a:lnSpc>
                <a:spcPct val="100000"/>
              </a:lnSpc>
              <a:spcBef>
                <a:spcPts val="641"/>
              </a:spcBef>
            </a:pPr>
            <a:endParaRPr b="0" lang="en-US" sz="1800" spc="-1" strike="noStrike">
              <a:latin typeface="Arial"/>
            </a:endParaRPr>
          </a:p>
          <a:p>
            <a:pPr>
              <a:lnSpc>
                <a:spcPct val="100000"/>
              </a:lnSpc>
              <a:spcBef>
                <a:spcPts val="561"/>
              </a:spcBef>
            </a:pPr>
            <a:endParaRPr b="0" lang="en-US" sz="1800" spc="-1" strike="noStrike">
              <a:latin typeface="Arial"/>
            </a:endParaRPr>
          </a:p>
        </p:txBody>
      </p:sp>
      <p:sp>
        <p:nvSpPr>
          <p:cNvPr id="328" name="CustomShape 2"/>
          <p:cNvSpPr/>
          <p:nvPr/>
        </p:nvSpPr>
        <p:spPr>
          <a:xfrm>
            <a:off x="4724280" y="1295280"/>
            <a:ext cx="7619760" cy="741240"/>
          </a:xfrm>
          <a:prstGeom prst="rect">
            <a:avLst/>
          </a:prstGeom>
          <a:noFill/>
          <a:ln w="9360">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lang="en-US" sz="2000" spc="-1" strike="noStrike">
                <a:solidFill>
                  <a:srgbClr val="000000"/>
                </a:solidFill>
                <a:latin typeface="Calibri"/>
              </a:rPr>
              <a:t>Tasks T</a:t>
            </a:r>
            <a:r>
              <a:rPr b="0" lang="en-US" sz="2000" spc="-1" strike="noStrike" baseline="-25000">
                <a:solidFill>
                  <a:srgbClr val="000000"/>
                </a:solidFill>
                <a:latin typeface="Calibri"/>
              </a:rPr>
              <a:t>1</a:t>
            </a:r>
            <a:r>
              <a:rPr b="0" lang="en-US" sz="2000" spc="-1" strike="noStrike">
                <a:solidFill>
                  <a:srgbClr val="000000"/>
                </a:solidFill>
                <a:latin typeface="Calibri"/>
              </a:rPr>
              <a:t>(2, 0.9), T</a:t>
            </a:r>
            <a:r>
              <a:rPr b="0" lang="en-US" sz="2000" spc="-1" strike="noStrike" baseline="-25000">
                <a:solidFill>
                  <a:srgbClr val="000000"/>
                </a:solidFill>
                <a:latin typeface="Calibri"/>
              </a:rPr>
              <a:t>2</a:t>
            </a:r>
            <a:r>
              <a:rPr b="0" lang="en-US" sz="2000" spc="-1" strike="noStrike">
                <a:solidFill>
                  <a:srgbClr val="000000"/>
                </a:solidFill>
                <a:latin typeface="Calibri"/>
              </a:rPr>
              <a:t>(5, 2.3)</a:t>
            </a:r>
            <a:endParaRPr b="0" lang="en-US" sz="2000" spc="-1" strike="noStrike">
              <a:latin typeface="Arial"/>
            </a:endParaRPr>
          </a:p>
        </p:txBody>
      </p:sp>
      <p:sp>
        <p:nvSpPr>
          <p:cNvPr id="329" name="CustomShape 3"/>
          <p:cNvSpPr/>
          <p:nvPr/>
        </p:nvSpPr>
        <p:spPr>
          <a:xfrm>
            <a:off x="457200" y="76320"/>
            <a:ext cx="8229240" cy="11426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800" spc="-1" strike="noStrike">
                <a:solidFill>
                  <a:srgbClr val="000000"/>
                </a:solidFill>
                <a:latin typeface="Impact"/>
              </a:rPr>
              <a:t>Static  Vs  Dynamic  Priority Algorithms</a:t>
            </a:r>
            <a:endParaRPr b="0" lang="en-US" sz="4800" spc="-1" strike="noStrike">
              <a:latin typeface="Arial"/>
            </a:endParaRPr>
          </a:p>
        </p:txBody>
      </p:sp>
      <p:sp>
        <p:nvSpPr>
          <p:cNvPr id="330" name="Line 4"/>
          <p:cNvSpPr/>
          <p:nvPr/>
        </p:nvSpPr>
        <p:spPr>
          <a:xfrm flipH="1">
            <a:off x="4635360" y="5852880"/>
            <a:ext cx="1440" cy="609480"/>
          </a:xfrm>
          <a:prstGeom prst="line">
            <a:avLst/>
          </a:prstGeom>
          <a:ln w="9360">
            <a:solidFill>
              <a:srgbClr val="4a7ebb"/>
            </a:solidFill>
            <a:round/>
          </a:ln>
        </p:spPr>
        <p:style>
          <a:lnRef idx="0"/>
          <a:fillRef idx="0"/>
          <a:effectRef idx="0"/>
          <a:fontRef idx="minor"/>
        </p:style>
      </p:sp>
      <p:sp>
        <p:nvSpPr>
          <p:cNvPr id="331" name="Line 5"/>
          <p:cNvSpPr/>
          <p:nvPr/>
        </p:nvSpPr>
        <p:spPr>
          <a:xfrm>
            <a:off x="776160" y="5624280"/>
            <a:ext cx="7467480" cy="1800"/>
          </a:xfrm>
          <a:prstGeom prst="line">
            <a:avLst/>
          </a:prstGeom>
          <a:ln w="9360">
            <a:solidFill>
              <a:srgbClr val="4a7ebb"/>
            </a:solidFill>
            <a:round/>
          </a:ln>
        </p:spPr>
        <p:style>
          <a:lnRef idx="0"/>
          <a:fillRef idx="0"/>
          <a:effectRef idx="0"/>
          <a:fontRef idx="minor"/>
        </p:style>
      </p:sp>
      <p:sp>
        <p:nvSpPr>
          <p:cNvPr id="332" name="Line 6"/>
          <p:cNvSpPr/>
          <p:nvPr/>
        </p:nvSpPr>
        <p:spPr>
          <a:xfrm>
            <a:off x="685800" y="6460920"/>
            <a:ext cx="7467480" cy="1440"/>
          </a:xfrm>
          <a:prstGeom prst="line">
            <a:avLst/>
          </a:prstGeom>
          <a:ln w="9360">
            <a:solidFill>
              <a:srgbClr val="4a7ebb"/>
            </a:solidFill>
            <a:round/>
          </a:ln>
        </p:spPr>
        <p:style>
          <a:lnRef idx="0"/>
          <a:fillRef idx="0"/>
          <a:effectRef idx="0"/>
          <a:fontRef idx="minor"/>
        </p:style>
      </p:sp>
      <p:sp>
        <p:nvSpPr>
          <p:cNvPr id="333" name="Line 7"/>
          <p:cNvSpPr/>
          <p:nvPr/>
        </p:nvSpPr>
        <p:spPr>
          <a:xfrm flipH="1">
            <a:off x="1614240" y="5014800"/>
            <a:ext cx="1800" cy="609480"/>
          </a:xfrm>
          <a:prstGeom prst="line">
            <a:avLst/>
          </a:prstGeom>
          <a:ln w="9360">
            <a:solidFill>
              <a:srgbClr val="4a7ebb"/>
            </a:solidFill>
            <a:round/>
          </a:ln>
        </p:spPr>
        <p:style>
          <a:lnRef idx="0"/>
          <a:fillRef idx="0"/>
          <a:effectRef idx="0"/>
          <a:fontRef idx="minor"/>
        </p:style>
      </p:sp>
      <p:sp>
        <p:nvSpPr>
          <p:cNvPr id="334" name="Line 8"/>
          <p:cNvSpPr/>
          <p:nvPr/>
        </p:nvSpPr>
        <p:spPr>
          <a:xfrm flipH="1">
            <a:off x="1600200" y="5852880"/>
            <a:ext cx="1440" cy="609480"/>
          </a:xfrm>
          <a:prstGeom prst="line">
            <a:avLst/>
          </a:prstGeom>
          <a:ln w="9360">
            <a:solidFill>
              <a:srgbClr val="4a7ebb"/>
            </a:solidFill>
            <a:round/>
          </a:ln>
        </p:spPr>
        <p:style>
          <a:lnRef idx="0"/>
          <a:fillRef idx="0"/>
          <a:effectRef idx="0"/>
          <a:fontRef idx="minor"/>
        </p:style>
      </p:sp>
      <p:sp>
        <p:nvSpPr>
          <p:cNvPr id="335" name="Line 9"/>
          <p:cNvSpPr/>
          <p:nvPr/>
        </p:nvSpPr>
        <p:spPr>
          <a:xfrm flipH="1">
            <a:off x="2374560" y="5014800"/>
            <a:ext cx="1800" cy="609480"/>
          </a:xfrm>
          <a:prstGeom prst="line">
            <a:avLst/>
          </a:prstGeom>
          <a:ln w="9360">
            <a:solidFill>
              <a:srgbClr val="4a7ebb"/>
            </a:solidFill>
            <a:round/>
          </a:ln>
        </p:spPr>
        <p:style>
          <a:lnRef idx="0"/>
          <a:fillRef idx="0"/>
          <a:effectRef idx="0"/>
          <a:fontRef idx="minor"/>
        </p:style>
      </p:sp>
      <p:sp>
        <p:nvSpPr>
          <p:cNvPr id="336" name="Line 10"/>
          <p:cNvSpPr/>
          <p:nvPr/>
        </p:nvSpPr>
        <p:spPr>
          <a:xfrm flipH="1">
            <a:off x="3125520" y="5014800"/>
            <a:ext cx="1800" cy="609480"/>
          </a:xfrm>
          <a:prstGeom prst="line">
            <a:avLst/>
          </a:prstGeom>
          <a:ln w="9360">
            <a:solidFill>
              <a:srgbClr val="4a7ebb"/>
            </a:solidFill>
            <a:round/>
          </a:ln>
        </p:spPr>
        <p:style>
          <a:lnRef idx="0"/>
          <a:fillRef idx="0"/>
          <a:effectRef idx="0"/>
          <a:fontRef idx="minor"/>
        </p:style>
      </p:sp>
      <p:sp>
        <p:nvSpPr>
          <p:cNvPr id="337" name="Line 11"/>
          <p:cNvSpPr/>
          <p:nvPr/>
        </p:nvSpPr>
        <p:spPr>
          <a:xfrm flipH="1">
            <a:off x="3516120" y="5852880"/>
            <a:ext cx="1440" cy="609480"/>
          </a:xfrm>
          <a:prstGeom prst="line">
            <a:avLst/>
          </a:prstGeom>
          <a:ln w="9360">
            <a:solidFill>
              <a:srgbClr val="4a7ebb"/>
            </a:solidFill>
            <a:round/>
          </a:ln>
        </p:spPr>
        <p:style>
          <a:lnRef idx="0"/>
          <a:fillRef idx="0"/>
          <a:effectRef idx="0"/>
          <a:fontRef idx="minor"/>
        </p:style>
      </p:sp>
      <p:sp>
        <p:nvSpPr>
          <p:cNvPr id="338" name="Line 12"/>
          <p:cNvSpPr/>
          <p:nvPr/>
        </p:nvSpPr>
        <p:spPr>
          <a:xfrm flipH="1">
            <a:off x="3886200" y="5014800"/>
            <a:ext cx="1440" cy="609480"/>
          </a:xfrm>
          <a:prstGeom prst="line">
            <a:avLst/>
          </a:prstGeom>
          <a:ln w="9360">
            <a:solidFill>
              <a:srgbClr val="4a7ebb"/>
            </a:solidFill>
            <a:round/>
          </a:ln>
        </p:spPr>
        <p:style>
          <a:lnRef idx="0"/>
          <a:fillRef idx="0"/>
          <a:effectRef idx="0"/>
          <a:fontRef idx="minor"/>
        </p:style>
      </p:sp>
      <p:sp>
        <p:nvSpPr>
          <p:cNvPr id="339" name="Line 13"/>
          <p:cNvSpPr/>
          <p:nvPr/>
        </p:nvSpPr>
        <p:spPr>
          <a:xfrm flipH="1">
            <a:off x="4649760" y="5014800"/>
            <a:ext cx="1440" cy="609480"/>
          </a:xfrm>
          <a:prstGeom prst="line">
            <a:avLst/>
          </a:prstGeom>
          <a:ln w="9360">
            <a:solidFill>
              <a:srgbClr val="4a7ebb"/>
            </a:solidFill>
            <a:round/>
          </a:ln>
        </p:spPr>
        <p:style>
          <a:lnRef idx="0"/>
          <a:fillRef idx="0"/>
          <a:effectRef idx="0"/>
          <a:fontRef idx="minor"/>
        </p:style>
      </p:sp>
      <p:sp>
        <p:nvSpPr>
          <p:cNvPr id="340" name="Line 14"/>
          <p:cNvSpPr/>
          <p:nvPr/>
        </p:nvSpPr>
        <p:spPr>
          <a:xfrm flipH="1">
            <a:off x="5410080" y="5014800"/>
            <a:ext cx="1440" cy="609480"/>
          </a:xfrm>
          <a:prstGeom prst="line">
            <a:avLst/>
          </a:prstGeom>
          <a:ln w="9360">
            <a:solidFill>
              <a:srgbClr val="4a7ebb"/>
            </a:solidFill>
            <a:round/>
          </a:ln>
        </p:spPr>
        <p:style>
          <a:lnRef idx="0"/>
          <a:fillRef idx="0"/>
          <a:effectRef idx="0"/>
          <a:fontRef idx="minor"/>
        </p:style>
      </p:sp>
      <p:sp>
        <p:nvSpPr>
          <p:cNvPr id="341" name="Line 15"/>
          <p:cNvSpPr/>
          <p:nvPr/>
        </p:nvSpPr>
        <p:spPr>
          <a:xfrm flipH="1">
            <a:off x="5395680" y="5852880"/>
            <a:ext cx="1800" cy="609480"/>
          </a:xfrm>
          <a:prstGeom prst="line">
            <a:avLst/>
          </a:prstGeom>
          <a:ln w="9360">
            <a:solidFill>
              <a:srgbClr val="4a7ebb"/>
            </a:solidFill>
            <a:round/>
          </a:ln>
        </p:spPr>
        <p:style>
          <a:lnRef idx="0"/>
          <a:fillRef idx="0"/>
          <a:effectRef idx="0"/>
          <a:fontRef idx="minor"/>
        </p:style>
      </p:sp>
      <p:sp>
        <p:nvSpPr>
          <p:cNvPr id="342" name="Line 16"/>
          <p:cNvSpPr/>
          <p:nvPr/>
        </p:nvSpPr>
        <p:spPr>
          <a:xfrm flipH="1">
            <a:off x="6157800" y="5014800"/>
            <a:ext cx="1440" cy="609480"/>
          </a:xfrm>
          <a:prstGeom prst="line">
            <a:avLst/>
          </a:prstGeom>
          <a:ln w="9360">
            <a:solidFill>
              <a:srgbClr val="4a7ebb"/>
            </a:solidFill>
            <a:round/>
          </a:ln>
        </p:spPr>
        <p:style>
          <a:lnRef idx="0"/>
          <a:fillRef idx="0"/>
          <a:effectRef idx="0"/>
          <a:fontRef idx="minor"/>
        </p:style>
      </p:sp>
      <p:sp>
        <p:nvSpPr>
          <p:cNvPr id="343" name="Line 17"/>
          <p:cNvSpPr/>
          <p:nvPr/>
        </p:nvSpPr>
        <p:spPr>
          <a:xfrm flipH="1">
            <a:off x="6157800" y="5852880"/>
            <a:ext cx="1440" cy="609480"/>
          </a:xfrm>
          <a:prstGeom prst="line">
            <a:avLst/>
          </a:prstGeom>
          <a:ln w="9360">
            <a:solidFill>
              <a:srgbClr val="4a7ebb"/>
            </a:solidFill>
            <a:round/>
          </a:ln>
        </p:spPr>
        <p:style>
          <a:lnRef idx="0"/>
          <a:fillRef idx="0"/>
          <a:effectRef idx="0"/>
          <a:fontRef idx="minor"/>
        </p:style>
      </p:sp>
      <p:sp>
        <p:nvSpPr>
          <p:cNvPr id="344" name="CustomShape 18"/>
          <p:cNvSpPr/>
          <p:nvPr/>
        </p:nvSpPr>
        <p:spPr>
          <a:xfrm>
            <a:off x="1486080" y="6424560"/>
            <a:ext cx="1519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0</a:t>
            </a:r>
            <a:endParaRPr b="0" lang="en-US" sz="1800" spc="-1" strike="noStrike">
              <a:latin typeface="Arial"/>
            </a:endParaRPr>
          </a:p>
        </p:txBody>
      </p:sp>
      <p:sp>
        <p:nvSpPr>
          <p:cNvPr id="345" name="CustomShape 19"/>
          <p:cNvSpPr/>
          <p:nvPr/>
        </p:nvSpPr>
        <p:spPr>
          <a:xfrm>
            <a:off x="2208240" y="6438960"/>
            <a:ext cx="53316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2</a:t>
            </a:r>
            <a:endParaRPr b="0" lang="en-US" sz="1800" spc="-1" strike="noStrike">
              <a:latin typeface="Arial"/>
            </a:endParaRPr>
          </a:p>
        </p:txBody>
      </p:sp>
      <p:sp>
        <p:nvSpPr>
          <p:cNvPr id="346" name="CustomShape 20"/>
          <p:cNvSpPr/>
          <p:nvPr/>
        </p:nvSpPr>
        <p:spPr>
          <a:xfrm>
            <a:off x="3009960" y="6424560"/>
            <a:ext cx="1519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4</a:t>
            </a:r>
            <a:endParaRPr b="0" lang="en-US" sz="1800" spc="-1" strike="noStrike">
              <a:latin typeface="Arial"/>
            </a:endParaRPr>
          </a:p>
        </p:txBody>
      </p:sp>
      <p:sp>
        <p:nvSpPr>
          <p:cNvPr id="347" name="CustomShape 21"/>
          <p:cNvSpPr/>
          <p:nvPr/>
        </p:nvSpPr>
        <p:spPr>
          <a:xfrm>
            <a:off x="3784680" y="6438960"/>
            <a:ext cx="1519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6</a:t>
            </a:r>
            <a:endParaRPr b="0" lang="en-US" sz="1800" spc="-1" strike="noStrike">
              <a:latin typeface="Arial"/>
            </a:endParaRPr>
          </a:p>
        </p:txBody>
      </p:sp>
      <p:sp>
        <p:nvSpPr>
          <p:cNvPr id="348" name="CustomShape 22"/>
          <p:cNvSpPr/>
          <p:nvPr/>
        </p:nvSpPr>
        <p:spPr>
          <a:xfrm>
            <a:off x="4495680" y="6475320"/>
            <a:ext cx="1519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8</a:t>
            </a:r>
            <a:endParaRPr b="0" lang="en-US" sz="1800" spc="-1" strike="noStrike">
              <a:latin typeface="Arial"/>
            </a:endParaRPr>
          </a:p>
        </p:txBody>
      </p:sp>
      <p:sp>
        <p:nvSpPr>
          <p:cNvPr id="349" name="CustomShape 23"/>
          <p:cNvSpPr/>
          <p:nvPr/>
        </p:nvSpPr>
        <p:spPr>
          <a:xfrm>
            <a:off x="5308560" y="6488280"/>
            <a:ext cx="71100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10</a:t>
            </a:r>
            <a:endParaRPr b="0" lang="en-US" sz="1800" spc="-1" strike="noStrike">
              <a:latin typeface="Arial"/>
            </a:endParaRPr>
          </a:p>
        </p:txBody>
      </p:sp>
      <p:sp>
        <p:nvSpPr>
          <p:cNvPr id="350" name="CustomShape 24"/>
          <p:cNvSpPr/>
          <p:nvPr/>
        </p:nvSpPr>
        <p:spPr>
          <a:xfrm>
            <a:off x="533520" y="5154480"/>
            <a:ext cx="609120" cy="40140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T</a:t>
            </a:r>
            <a:r>
              <a:rPr b="0" lang="en-US" sz="1800" spc="-1" strike="noStrike" baseline="-25000">
                <a:solidFill>
                  <a:srgbClr val="ffffff"/>
                </a:solidFill>
                <a:latin typeface="Calibri"/>
              </a:rPr>
              <a:t>1</a:t>
            </a:r>
            <a:endParaRPr b="0" lang="en-US" sz="1800" spc="-1" strike="noStrike">
              <a:latin typeface="Arial"/>
            </a:endParaRPr>
          </a:p>
        </p:txBody>
      </p:sp>
      <p:sp>
        <p:nvSpPr>
          <p:cNvPr id="351" name="CustomShape 25"/>
          <p:cNvSpPr/>
          <p:nvPr/>
        </p:nvSpPr>
        <p:spPr>
          <a:xfrm>
            <a:off x="533520" y="5992920"/>
            <a:ext cx="609120" cy="40140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T</a:t>
            </a:r>
            <a:r>
              <a:rPr b="0" lang="en-US" sz="1800" spc="-1" strike="noStrike" baseline="-25000">
                <a:solidFill>
                  <a:srgbClr val="ffffff"/>
                </a:solidFill>
                <a:latin typeface="Calibri"/>
              </a:rPr>
              <a:t>2</a:t>
            </a:r>
            <a:endParaRPr b="0" lang="en-US" sz="1800" spc="-1" strike="noStrike">
              <a:latin typeface="Arial"/>
            </a:endParaRPr>
          </a:p>
        </p:txBody>
      </p:sp>
      <p:sp>
        <p:nvSpPr>
          <p:cNvPr id="352" name="Line 26"/>
          <p:cNvSpPr/>
          <p:nvPr/>
        </p:nvSpPr>
        <p:spPr>
          <a:xfrm flipH="1">
            <a:off x="1979280" y="5547960"/>
            <a:ext cx="3240" cy="152640"/>
          </a:xfrm>
          <a:prstGeom prst="line">
            <a:avLst/>
          </a:prstGeom>
          <a:ln w="9360">
            <a:solidFill>
              <a:srgbClr val="4a7ebb"/>
            </a:solidFill>
            <a:round/>
          </a:ln>
        </p:spPr>
        <p:style>
          <a:lnRef idx="0"/>
          <a:fillRef idx="0"/>
          <a:effectRef idx="0"/>
          <a:fontRef idx="minor"/>
        </p:style>
      </p:sp>
      <p:sp>
        <p:nvSpPr>
          <p:cNvPr id="353" name="Line 27"/>
          <p:cNvSpPr/>
          <p:nvPr/>
        </p:nvSpPr>
        <p:spPr>
          <a:xfrm flipH="1">
            <a:off x="2743200" y="5547960"/>
            <a:ext cx="1440" cy="152640"/>
          </a:xfrm>
          <a:prstGeom prst="line">
            <a:avLst/>
          </a:prstGeom>
          <a:ln w="9360">
            <a:solidFill>
              <a:srgbClr val="4a7ebb"/>
            </a:solidFill>
            <a:round/>
          </a:ln>
        </p:spPr>
        <p:style>
          <a:lnRef idx="0"/>
          <a:fillRef idx="0"/>
          <a:effectRef idx="0"/>
          <a:fontRef idx="minor"/>
        </p:style>
      </p:sp>
      <p:sp>
        <p:nvSpPr>
          <p:cNvPr id="354" name="Line 28"/>
          <p:cNvSpPr/>
          <p:nvPr/>
        </p:nvSpPr>
        <p:spPr>
          <a:xfrm flipH="1">
            <a:off x="3501720" y="5547960"/>
            <a:ext cx="1800" cy="152640"/>
          </a:xfrm>
          <a:prstGeom prst="line">
            <a:avLst/>
          </a:prstGeom>
          <a:ln w="9360">
            <a:solidFill>
              <a:srgbClr val="4a7ebb"/>
            </a:solidFill>
            <a:round/>
          </a:ln>
        </p:spPr>
        <p:style>
          <a:lnRef idx="0"/>
          <a:fillRef idx="0"/>
          <a:effectRef idx="0"/>
          <a:fontRef idx="minor"/>
        </p:style>
      </p:sp>
      <p:sp>
        <p:nvSpPr>
          <p:cNvPr id="355" name="Line 29"/>
          <p:cNvSpPr/>
          <p:nvPr/>
        </p:nvSpPr>
        <p:spPr>
          <a:xfrm flipH="1">
            <a:off x="4265280" y="5547960"/>
            <a:ext cx="1800" cy="152640"/>
          </a:xfrm>
          <a:prstGeom prst="line">
            <a:avLst/>
          </a:prstGeom>
          <a:ln w="9360">
            <a:solidFill>
              <a:srgbClr val="4a7ebb"/>
            </a:solidFill>
            <a:round/>
          </a:ln>
        </p:spPr>
        <p:style>
          <a:lnRef idx="0"/>
          <a:fillRef idx="0"/>
          <a:effectRef idx="0"/>
          <a:fontRef idx="minor"/>
        </p:style>
      </p:sp>
      <p:sp>
        <p:nvSpPr>
          <p:cNvPr id="356" name="Line 30"/>
          <p:cNvSpPr/>
          <p:nvPr/>
        </p:nvSpPr>
        <p:spPr>
          <a:xfrm flipH="1">
            <a:off x="5027400" y="5547960"/>
            <a:ext cx="3240" cy="152640"/>
          </a:xfrm>
          <a:prstGeom prst="line">
            <a:avLst/>
          </a:prstGeom>
          <a:ln w="9360">
            <a:solidFill>
              <a:srgbClr val="4a7ebb"/>
            </a:solidFill>
            <a:round/>
          </a:ln>
        </p:spPr>
        <p:style>
          <a:lnRef idx="0"/>
          <a:fillRef idx="0"/>
          <a:effectRef idx="0"/>
          <a:fontRef idx="minor"/>
        </p:style>
      </p:sp>
      <p:sp>
        <p:nvSpPr>
          <p:cNvPr id="357" name="Line 31"/>
          <p:cNvSpPr/>
          <p:nvPr/>
        </p:nvSpPr>
        <p:spPr>
          <a:xfrm flipH="1">
            <a:off x="5790960" y="5547960"/>
            <a:ext cx="1800" cy="152640"/>
          </a:xfrm>
          <a:prstGeom prst="line">
            <a:avLst/>
          </a:prstGeom>
          <a:ln w="9360">
            <a:solidFill>
              <a:srgbClr val="4a7ebb"/>
            </a:solidFill>
            <a:round/>
          </a:ln>
        </p:spPr>
        <p:style>
          <a:lnRef idx="0"/>
          <a:fillRef idx="0"/>
          <a:effectRef idx="0"/>
          <a:fontRef idx="minor"/>
        </p:style>
      </p:sp>
      <p:sp>
        <p:nvSpPr>
          <p:cNvPr id="358" name="Line 32"/>
          <p:cNvSpPr/>
          <p:nvPr/>
        </p:nvSpPr>
        <p:spPr>
          <a:xfrm flipH="1">
            <a:off x="6549840" y="5547960"/>
            <a:ext cx="1440" cy="152640"/>
          </a:xfrm>
          <a:prstGeom prst="line">
            <a:avLst/>
          </a:prstGeom>
          <a:ln w="9360">
            <a:solidFill>
              <a:srgbClr val="4a7ebb"/>
            </a:solidFill>
            <a:round/>
          </a:ln>
        </p:spPr>
        <p:style>
          <a:lnRef idx="0"/>
          <a:fillRef idx="0"/>
          <a:effectRef idx="0"/>
          <a:fontRef idx="minor"/>
        </p:style>
      </p:sp>
      <p:sp>
        <p:nvSpPr>
          <p:cNvPr id="359" name="Line 33"/>
          <p:cNvSpPr/>
          <p:nvPr/>
        </p:nvSpPr>
        <p:spPr>
          <a:xfrm flipH="1">
            <a:off x="7313400" y="5547960"/>
            <a:ext cx="1800" cy="152640"/>
          </a:xfrm>
          <a:prstGeom prst="line">
            <a:avLst/>
          </a:prstGeom>
          <a:ln w="9360">
            <a:solidFill>
              <a:srgbClr val="4a7ebb"/>
            </a:solidFill>
            <a:round/>
          </a:ln>
        </p:spPr>
        <p:style>
          <a:lnRef idx="0"/>
          <a:fillRef idx="0"/>
          <a:effectRef idx="0"/>
          <a:fontRef idx="minor"/>
        </p:style>
      </p:sp>
      <p:sp>
        <p:nvSpPr>
          <p:cNvPr id="360" name="Line 34"/>
          <p:cNvSpPr/>
          <p:nvPr/>
        </p:nvSpPr>
        <p:spPr>
          <a:xfrm flipH="1">
            <a:off x="1981080" y="6386400"/>
            <a:ext cx="1440" cy="152280"/>
          </a:xfrm>
          <a:prstGeom prst="line">
            <a:avLst/>
          </a:prstGeom>
          <a:ln w="9360">
            <a:solidFill>
              <a:srgbClr val="4a7ebb"/>
            </a:solidFill>
            <a:round/>
          </a:ln>
        </p:spPr>
        <p:style>
          <a:lnRef idx="0"/>
          <a:fillRef idx="0"/>
          <a:effectRef idx="0"/>
          <a:fontRef idx="minor"/>
        </p:style>
      </p:sp>
      <p:sp>
        <p:nvSpPr>
          <p:cNvPr id="361" name="Line 35"/>
          <p:cNvSpPr/>
          <p:nvPr/>
        </p:nvSpPr>
        <p:spPr>
          <a:xfrm flipH="1">
            <a:off x="2744640" y="6384600"/>
            <a:ext cx="1440" cy="152640"/>
          </a:xfrm>
          <a:prstGeom prst="line">
            <a:avLst/>
          </a:prstGeom>
          <a:ln w="9360">
            <a:solidFill>
              <a:srgbClr val="4a7ebb"/>
            </a:solidFill>
            <a:round/>
          </a:ln>
        </p:spPr>
        <p:style>
          <a:lnRef idx="0"/>
          <a:fillRef idx="0"/>
          <a:effectRef idx="0"/>
          <a:fontRef idx="minor"/>
        </p:style>
      </p:sp>
      <p:sp>
        <p:nvSpPr>
          <p:cNvPr id="362" name="Line 36"/>
          <p:cNvSpPr/>
          <p:nvPr/>
        </p:nvSpPr>
        <p:spPr>
          <a:xfrm flipH="1">
            <a:off x="3503520" y="6386400"/>
            <a:ext cx="1440" cy="152280"/>
          </a:xfrm>
          <a:prstGeom prst="line">
            <a:avLst/>
          </a:prstGeom>
          <a:ln w="9360">
            <a:solidFill>
              <a:srgbClr val="4a7ebb"/>
            </a:solidFill>
            <a:round/>
          </a:ln>
        </p:spPr>
        <p:style>
          <a:lnRef idx="0"/>
          <a:fillRef idx="0"/>
          <a:effectRef idx="0"/>
          <a:fontRef idx="minor"/>
        </p:style>
      </p:sp>
      <p:sp>
        <p:nvSpPr>
          <p:cNvPr id="363" name="Line 37"/>
          <p:cNvSpPr/>
          <p:nvPr/>
        </p:nvSpPr>
        <p:spPr>
          <a:xfrm flipH="1">
            <a:off x="4265280" y="6384600"/>
            <a:ext cx="3240" cy="152640"/>
          </a:xfrm>
          <a:prstGeom prst="line">
            <a:avLst/>
          </a:prstGeom>
          <a:ln w="9360">
            <a:solidFill>
              <a:srgbClr val="4a7ebb"/>
            </a:solidFill>
            <a:round/>
          </a:ln>
        </p:spPr>
        <p:style>
          <a:lnRef idx="0"/>
          <a:fillRef idx="0"/>
          <a:effectRef idx="0"/>
          <a:fontRef idx="minor"/>
        </p:style>
      </p:sp>
      <p:sp>
        <p:nvSpPr>
          <p:cNvPr id="364" name="Line 38"/>
          <p:cNvSpPr/>
          <p:nvPr/>
        </p:nvSpPr>
        <p:spPr>
          <a:xfrm flipH="1">
            <a:off x="5029200" y="6386400"/>
            <a:ext cx="1440" cy="152280"/>
          </a:xfrm>
          <a:prstGeom prst="line">
            <a:avLst/>
          </a:prstGeom>
          <a:ln w="9360">
            <a:solidFill>
              <a:srgbClr val="4a7ebb"/>
            </a:solidFill>
            <a:round/>
          </a:ln>
        </p:spPr>
        <p:style>
          <a:lnRef idx="0"/>
          <a:fillRef idx="0"/>
          <a:effectRef idx="0"/>
          <a:fontRef idx="minor"/>
        </p:style>
      </p:sp>
      <p:sp>
        <p:nvSpPr>
          <p:cNvPr id="365" name="Line 39"/>
          <p:cNvSpPr/>
          <p:nvPr/>
        </p:nvSpPr>
        <p:spPr>
          <a:xfrm flipH="1">
            <a:off x="5792760" y="6384600"/>
            <a:ext cx="1440" cy="152640"/>
          </a:xfrm>
          <a:prstGeom prst="line">
            <a:avLst/>
          </a:prstGeom>
          <a:ln w="9360">
            <a:solidFill>
              <a:srgbClr val="4a7ebb"/>
            </a:solidFill>
            <a:round/>
          </a:ln>
        </p:spPr>
        <p:style>
          <a:lnRef idx="0"/>
          <a:fillRef idx="0"/>
          <a:effectRef idx="0"/>
          <a:fontRef idx="minor"/>
        </p:style>
      </p:sp>
      <p:sp>
        <p:nvSpPr>
          <p:cNvPr id="366" name="Line 40"/>
          <p:cNvSpPr/>
          <p:nvPr/>
        </p:nvSpPr>
        <p:spPr>
          <a:xfrm flipH="1">
            <a:off x="6551280" y="6386400"/>
            <a:ext cx="1800" cy="152280"/>
          </a:xfrm>
          <a:prstGeom prst="line">
            <a:avLst/>
          </a:prstGeom>
          <a:ln w="9360">
            <a:solidFill>
              <a:srgbClr val="4a7ebb"/>
            </a:solidFill>
            <a:round/>
          </a:ln>
        </p:spPr>
        <p:style>
          <a:lnRef idx="0"/>
          <a:fillRef idx="0"/>
          <a:effectRef idx="0"/>
          <a:fontRef idx="minor"/>
        </p:style>
      </p:sp>
      <p:sp>
        <p:nvSpPr>
          <p:cNvPr id="367" name="Line 41"/>
          <p:cNvSpPr/>
          <p:nvPr/>
        </p:nvSpPr>
        <p:spPr>
          <a:xfrm flipH="1">
            <a:off x="7313400" y="6384600"/>
            <a:ext cx="3240" cy="152640"/>
          </a:xfrm>
          <a:prstGeom prst="line">
            <a:avLst/>
          </a:prstGeom>
          <a:ln w="9360">
            <a:solidFill>
              <a:srgbClr val="4a7ebb"/>
            </a:solidFill>
            <a:round/>
          </a:ln>
        </p:spPr>
        <p:style>
          <a:lnRef idx="0"/>
          <a:fillRef idx="0"/>
          <a:effectRef idx="0"/>
          <a:fontRef idx="minor"/>
        </p:style>
      </p:sp>
      <p:sp>
        <p:nvSpPr>
          <p:cNvPr id="368" name="CustomShape 42"/>
          <p:cNvSpPr/>
          <p:nvPr/>
        </p:nvSpPr>
        <p:spPr>
          <a:xfrm>
            <a:off x="1625760" y="5243400"/>
            <a:ext cx="304560" cy="380520"/>
          </a:xfrm>
          <a:prstGeom prst="rect">
            <a:avLst/>
          </a:prstGeom>
          <a:solidFill>
            <a:srgbClr val="4f81bd"/>
          </a:solidFill>
          <a:ln w="25560">
            <a:solidFill>
              <a:srgbClr val="3a5f8b"/>
            </a:solidFill>
            <a:round/>
          </a:ln>
        </p:spPr>
        <p:style>
          <a:lnRef idx="0"/>
          <a:fillRef idx="0"/>
          <a:effectRef idx="0"/>
          <a:fontRef idx="minor"/>
        </p:style>
      </p:sp>
      <p:sp>
        <p:nvSpPr>
          <p:cNvPr id="369" name="CustomShape 43"/>
          <p:cNvSpPr/>
          <p:nvPr/>
        </p:nvSpPr>
        <p:spPr>
          <a:xfrm>
            <a:off x="1955880" y="6081840"/>
            <a:ext cx="380520" cy="380520"/>
          </a:xfrm>
          <a:prstGeom prst="rect">
            <a:avLst/>
          </a:prstGeom>
          <a:solidFill>
            <a:srgbClr val="4f81bd"/>
          </a:solidFill>
          <a:ln w="25560">
            <a:solidFill>
              <a:srgbClr val="3a5f8b"/>
            </a:solidFill>
            <a:round/>
          </a:ln>
        </p:spPr>
        <p:style>
          <a:lnRef idx="0"/>
          <a:fillRef idx="0"/>
          <a:effectRef idx="0"/>
          <a:fontRef idx="minor"/>
        </p:style>
      </p:sp>
      <p:sp>
        <p:nvSpPr>
          <p:cNvPr id="370" name="CustomShape 44"/>
          <p:cNvSpPr/>
          <p:nvPr/>
        </p:nvSpPr>
        <p:spPr>
          <a:xfrm>
            <a:off x="2387520" y="5243400"/>
            <a:ext cx="304560" cy="380520"/>
          </a:xfrm>
          <a:prstGeom prst="rect">
            <a:avLst/>
          </a:prstGeom>
          <a:solidFill>
            <a:srgbClr val="4f81bd"/>
          </a:solidFill>
          <a:ln w="25560">
            <a:solidFill>
              <a:srgbClr val="3a5f8b"/>
            </a:solidFill>
            <a:round/>
          </a:ln>
        </p:spPr>
        <p:style>
          <a:lnRef idx="0"/>
          <a:fillRef idx="0"/>
          <a:effectRef idx="0"/>
          <a:fontRef idx="minor"/>
        </p:style>
      </p:sp>
      <p:sp>
        <p:nvSpPr>
          <p:cNvPr id="371" name="CustomShape 45"/>
          <p:cNvSpPr/>
          <p:nvPr/>
        </p:nvSpPr>
        <p:spPr>
          <a:xfrm>
            <a:off x="2717640" y="6081840"/>
            <a:ext cx="380520" cy="380520"/>
          </a:xfrm>
          <a:prstGeom prst="rect">
            <a:avLst/>
          </a:prstGeom>
          <a:solidFill>
            <a:srgbClr val="4f81bd"/>
          </a:solidFill>
          <a:ln w="25560">
            <a:solidFill>
              <a:srgbClr val="3a5f8b"/>
            </a:solidFill>
            <a:round/>
          </a:ln>
        </p:spPr>
        <p:style>
          <a:lnRef idx="0"/>
          <a:fillRef idx="0"/>
          <a:effectRef idx="0"/>
          <a:fontRef idx="minor"/>
        </p:style>
      </p:sp>
      <p:sp>
        <p:nvSpPr>
          <p:cNvPr id="372" name="CustomShape 46"/>
          <p:cNvSpPr/>
          <p:nvPr/>
        </p:nvSpPr>
        <p:spPr>
          <a:xfrm>
            <a:off x="3149640" y="5243400"/>
            <a:ext cx="304560" cy="380520"/>
          </a:xfrm>
          <a:prstGeom prst="rect">
            <a:avLst/>
          </a:prstGeom>
          <a:solidFill>
            <a:srgbClr val="4f81bd"/>
          </a:solidFill>
          <a:ln w="25560">
            <a:solidFill>
              <a:srgbClr val="3a5f8b"/>
            </a:solidFill>
            <a:round/>
          </a:ln>
        </p:spPr>
        <p:style>
          <a:lnRef idx="0"/>
          <a:fillRef idx="0"/>
          <a:effectRef idx="0"/>
          <a:fontRef idx="minor"/>
        </p:style>
      </p:sp>
      <p:sp>
        <p:nvSpPr>
          <p:cNvPr id="373" name="CustomShape 47"/>
          <p:cNvSpPr/>
          <p:nvPr/>
        </p:nvSpPr>
        <p:spPr>
          <a:xfrm>
            <a:off x="3467160" y="6081840"/>
            <a:ext cx="380520" cy="380520"/>
          </a:xfrm>
          <a:prstGeom prst="rect">
            <a:avLst/>
          </a:prstGeom>
          <a:solidFill>
            <a:srgbClr val="4f81bd"/>
          </a:solidFill>
          <a:ln w="25560">
            <a:solidFill>
              <a:srgbClr val="3a5f8b"/>
            </a:solidFill>
            <a:round/>
          </a:ln>
        </p:spPr>
        <p:style>
          <a:lnRef idx="0"/>
          <a:fillRef idx="0"/>
          <a:effectRef idx="0"/>
          <a:fontRef idx="minor"/>
        </p:style>
      </p:sp>
      <p:sp>
        <p:nvSpPr>
          <p:cNvPr id="374" name="CustomShape 48"/>
          <p:cNvSpPr/>
          <p:nvPr/>
        </p:nvSpPr>
        <p:spPr>
          <a:xfrm>
            <a:off x="3898800" y="5243400"/>
            <a:ext cx="304560" cy="380520"/>
          </a:xfrm>
          <a:prstGeom prst="rect">
            <a:avLst/>
          </a:prstGeom>
          <a:solidFill>
            <a:srgbClr val="4f81bd"/>
          </a:solidFill>
          <a:ln w="25560">
            <a:solidFill>
              <a:srgbClr val="3a5f8b"/>
            </a:solidFill>
            <a:round/>
          </a:ln>
        </p:spPr>
        <p:style>
          <a:lnRef idx="0"/>
          <a:fillRef idx="0"/>
          <a:effectRef idx="0"/>
          <a:fontRef idx="minor"/>
        </p:style>
      </p:sp>
      <p:sp>
        <p:nvSpPr>
          <p:cNvPr id="375" name="CustomShape 49"/>
          <p:cNvSpPr/>
          <p:nvPr/>
        </p:nvSpPr>
        <p:spPr>
          <a:xfrm>
            <a:off x="4660920" y="5243400"/>
            <a:ext cx="304560" cy="380520"/>
          </a:xfrm>
          <a:prstGeom prst="rect">
            <a:avLst/>
          </a:prstGeom>
          <a:solidFill>
            <a:srgbClr val="4f81bd"/>
          </a:solidFill>
          <a:ln w="25560">
            <a:solidFill>
              <a:srgbClr val="3a5f8b"/>
            </a:solidFill>
            <a:round/>
          </a:ln>
        </p:spPr>
        <p:style>
          <a:lnRef idx="0"/>
          <a:fillRef idx="0"/>
          <a:effectRef idx="0"/>
          <a:fontRef idx="minor"/>
        </p:style>
      </p:sp>
      <p:sp>
        <p:nvSpPr>
          <p:cNvPr id="376" name="CustomShape 50"/>
          <p:cNvSpPr/>
          <p:nvPr/>
        </p:nvSpPr>
        <p:spPr>
          <a:xfrm>
            <a:off x="4991040" y="6081840"/>
            <a:ext cx="75960" cy="380520"/>
          </a:xfrm>
          <a:prstGeom prst="rect">
            <a:avLst/>
          </a:prstGeom>
          <a:solidFill>
            <a:srgbClr val="4f81bd"/>
          </a:solidFill>
          <a:ln w="25560">
            <a:solidFill>
              <a:srgbClr val="3a5f8b"/>
            </a:solidFill>
            <a:round/>
          </a:ln>
        </p:spPr>
        <p:style>
          <a:lnRef idx="0"/>
          <a:fillRef idx="0"/>
          <a:effectRef idx="0"/>
          <a:fontRef idx="minor"/>
        </p:style>
      </p:sp>
      <p:sp>
        <p:nvSpPr>
          <p:cNvPr id="377" name="CustomShape 51"/>
          <p:cNvSpPr/>
          <p:nvPr/>
        </p:nvSpPr>
        <p:spPr>
          <a:xfrm>
            <a:off x="4241880" y="6081840"/>
            <a:ext cx="380520" cy="380520"/>
          </a:xfrm>
          <a:prstGeom prst="rect">
            <a:avLst/>
          </a:prstGeom>
          <a:solidFill>
            <a:srgbClr val="4f81bd"/>
          </a:solidFill>
          <a:ln w="25560">
            <a:solidFill>
              <a:srgbClr val="3a5f8b"/>
            </a:solidFill>
            <a:round/>
          </a:ln>
        </p:spPr>
        <p:style>
          <a:lnRef idx="0"/>
          <a:fillRef idx="0"/>
          <a:effectRef idx="0"/>
          <a:fontRef idx="minor"/>
        </p:style>
      </p:sp>
      <p:sp>
        <p:nvSpPr>
          <p:cNvPr id="378" name="Line 52"/>
          <p:cNvSpPr/>
          <p:nvPr/>
        </p:nvSpPr>
        <p:spPr>
          <a:xfrm>
            <a:off x="788760" y="2973240"/>
            <a:ext cx="7467480" cy="1440"/>
          </a:xfrm>
          <a:prstGeom prst="line">
            <a:avLst/>
          </a:prstGeom>
          <a:ln w="9360">
            <a:solidFill>
              <a:srgbClr val="4a7ebb"/>
            </a:solidFill>
            <a:round/>
          </a:ln>
        </p:spPr>
        <p:style>
          <a:lnRef idx="0"/>
          <a:fillRef idx="0"/>
          <a:effectRef idx="0"/>
          <a:fontRef idx="minor"/>
        </p:style>
      </p:sp>
      <p:sp>
        <p:nvSpPr>
          <p:cNvPr id="379" name="Line 53"/>
          <p:cNvSpPr/>
          <p:nvPr/>
        </p:nvSpPr>
        <p:spPr>
          <a:xfrm>
            <a:off x="698400" y="3808080"/>
            <a:ext cx="7467480" cy="3240"/>
          </a:xfrm>
          <a:prstGeom prst="line">
            <a:avLst/>
          </a:prstGeom>
          <a:ln w="9360">
            <a:solidFill>
              <a:srgbClr val="4a7ebb"/>
            </a:solidFill>
            <a:round/>
          </a:ln>
        </p:spPr>
        <p:style>
          <a:lnRef idx="0"/>
          <a:fillRef idx="0"/>
          <a:effectRef idx="0"/>
          <a:fontRef idx="minor"/>
        </p:style>
      </p:sp>
      <p:sp>
        <p:nvSpPr>
          <p:cNvPr id="380" name="Line 54"/>
          <p:cNvSpPr/>
          <p:nvPr/>
        </p:nvSpPr>
        <p:spPr>
          <a:xfrm flipH="1">
            <a:off x="1641240" y="2363760"/>
            <a:ext cx="1800" cy="609480"/>
          </a:xfrm>
          <a:prstGeom prst="line">
            <a:avLst/>
          </a:prstGeom>
          <a:ln w="9360">
            <a:solidFill>
              <a:srgbClr val="4a7ebb"/>
            </a:solidFill>
            <a:round/>
          </a:ln>
        </p:spPr>
        <p:style>
          <a:lnRef idx="0"/>
          <a:fillRef idx="0"/>
          <a:effectRef idx="0"/>
          <a:fontRef idx="minor"/>
        </p:style>
      </p:sp>
      <p:sp>
        <p:nvSpPr>
          <p:cNvPr id="381" name="Line 55"/>
          <p:cNvSpPr/>
          <p:nvPr/>
        </p:nvSpPr>
        <p:spPr>
          <a:xfrm flipH="1">
            <a:off x="1612800" y="3201840"/>
            <a:ext cx="1440" cy="609480"/>
          </a:xfrm>
          <a:prstGeom prst="line">
            <a:avLst/>
          </a:prstGeom>
          <a:ln w="9360">
            <a:solidFill>
              <a:srgbClr val="4a7ebb"/>
            </a:solidFill>
            <a:round/>
          </a:ln>
        </p:spPr>
        <p:style>
          <a:lnRef idx="0"/>
          <a:fillRef idx="0"/>
          <a:effectRef idx="0"/>
          <a:fontRef idx="minor"/>
        </p:style>
      </p:sp>
      <p:sp>
        <p:nvSpPr>
          <p:cNvPr id="382" name="Line 56"/>
          <p:cNvSpPr/>
          <p:nvPr/>
        </p:nvSpPr>
        <p:spPr>
          <a:xfrm flipH="1">
            <a:off x="2395440" y="2361960"/>
            <a:ext cx="1440" cy="609480"/>
          </a:xfrm>
          <a:prstGeom prst="line">
            <a:avLst/>
          </a:prstGeom>
          <a:ln w="9360">
            <a:solidFill>
              <a:srgbClr val="4a7ebb"/>
            </a:solidFill>
            <a:round/>
          </a:ln>
        </p:spPr>
        <p:style>
          <a:lnRef idx="0"/>
          <a:fillRef idx="0"/>
          <a:effectRef idx="0"/>
          <a:fontRef idx="minor"/>
        </p:style>
      </p:sp>
      <p:sp>
        <p:nvSpPr>
          <p:cNvPr id="383" name="Line 57"/>
          <p:cNvSpPr/>
          <p:nvPr/>
        </p:nvSpPr>
        <p:spPr>
          <a:xfrm flipH="1">
            <a:off x="3198600" y="2363760"/>
            <a:ext cx="1800" cy="609480"/>
          </a:xfrm>
          <a:prstGeom prst="line">
            <a:avLst/>
          </a:prstGeom>
          <a:ln w="9360">
            <a:solidFill>
              <a:srgbClr val="4a7ebb"/>
            </a:solidFill>
            <a:round/>
          </a:ln>
        </p:spPr>
        <p:style>
          <a:lnRef idx="0"/>
          <a:fillRef idx="0"/>
          <a:effectRef idx="0"/>
          <a:fontRef idx="minor"/>
        </p:style>
      </p:sp>
      <p:sp>
        <p:nvSpPr>
          <p:cNvPr id="384" name="Line 58"/>
          <p:cNvSpPr/>
          <p:nvPr/>
        </p:nvSpPr>
        <p:spPr>
          <a:xfrm flipH="1">
            <a:off x="3590640" y="3201840"/>
            <a:ext cx="1800" cy="609480"/>
          </a:xfrm>
          <a:prstGeom prst="line">
            <a:avLst/>
          </a:prstGeom>
          <a:ln w="9360">
            <a:solidFill>
              <a:srgbClr val="4a7ebb"/>
            </a:solidFill>
            <a:round/>
          </a:ln>
        </p:spPr>
        <p:style>
          <a:lnRef idx="0"/>
          <a:fillRef idx="0"/>
          <a:effectRef idx="0"/>
          <a:fontRef idx="minor"/>
        </p:style>
      </p:sp>
      <p:sp>
        <p:nvSpPr>
          <p:cNvPr id="385" name="Line 59"/>
          <p:cNvSpPr/>
          <p:nvPr/>
        </p:nvSpPr>
        <p:spPr>
          <a:xfrm flipH="1">
            <a:off x="3919320" y="2361960"/>
            <a:ext cx="1800" cy="609480"/>
          </a:xfrm>
          <a:prstGeom prst="line">
            <a:avLst/>
          </a:prstGeom>
          <a:ln w="9360">
            <a:solidFill>
              <a:srgbClr val="4a7ebb"/>
            </a:solidFill>
            <a:round/>
          </a:ln>
        </p:spPr>
        <p:style>
          <a:lnRef idx="0"/>
          <a:fillRef idx="0"/>
          <a:effectRef idx="0"/>
          <a:fontRef idx="minor"/>
        </p:style>
      </p:sp>
      <p:sp>
        <p:nvSpPr>
          <p:cNvPr id="386" name="Line 60"/>
          <p:cNvSpPr/>
          <p:nvPr/>
        </p:nvSpPr>
        <p:spPr>
          <a:xfrm flipH="1">
            <a:off x="4682880" y="2363760"/>
            <a:ext cx="1800" cy="609480"/>
          </a:xfrm>
          <a:prstGeom prst="line">
            <a:avLst/>
          </a:prstGeom>
          <a:ln w="9360">
            <a:solidFill>
              <a:srgbClr val="4a7ebb"/>
            </a:solidFill>
            <a:round/>
          </a:ln>
        </p:spPr>
        <p:style>
          <a:lnRef idx="0"/>
          <a:fillRef idx="0"/>
          <a:effectRef idx="0"/>
          <a:fontRef idx="minor"/>
        </p:style>
      </p:sp>
      <p:sp>
        <p:nvSpPr>
          <p:cNvPr id="387" name="Line 61"/>
          <p:cNvSpPr/>
          <p:nvPr/>
        </p:nvSpPr>
        <p:spPr>
          <a:xfrm flipH="1">
            <a:off x="4708440" y="3201840"/>
            <a:ext cx="1440" cy="609480"/>
          </a:xfrm>
          <a:prstGeom prst="line">
            <a:avLst/>
          </a:prstGeom>
          <a:ln w="9360">
            <a:solidFill>
              <a:srgbClr val="4a7ebb"/>
            </a:solidFill>
            <a:round/>
          </a:ln>
        </p:spPr>
        <p:style>
          <a:lnRef idx="0"/>
          <a:fillRef idx="0"/>
          <a:effectRef idx="0"/>
          <a:fontRef idx="minor"/>
        </p:style>
      </p:sp>
      <p:sp>
        <p:nvSpPr>
          <p:cNvPr id="388" name="Line 62"/>
          <p:cNvSpPr/>
          <p:nvPr/>
        </p:nvSpPr>
        <p:spPr>
          <a:xfrm flipH="1">
            <a:off x="5513040" y="2361960"/>
            <a:ext cx="1800" cy="609480"/>
          </a:xfrm>
          <a:prstGeom prst="line">
            <a:avLst/>
          </a:prstGeom>
          <a:ln w="9360">
            <a:solidFill>
              <a:srgbClr val="4a7ebb"/>
            </a:solidFill>
            <a:round/>
          </a:ln>
        </p:spPr>
        <p:style>
          <a:lnRef idx="0"/>
          <a:fillRef idx="0"/>
          <a:effectRef idx="0"/>
          <a:fontRef idx="minor"/>
        </p:style>
      </p:sp>
      <p:sp>
        <p:nvSpPr>
          <p:cNvPr id="389" name="Line 63"/>
          <p:cNvSpPr/>
          <p:nvPr/>
        </p:nvSpPr>
        <p:spPr>
          <a:xfrm flipH="1">
            <a:off x="5508360" y="3200400"/>
            <a:ext cx="1800" cy="609480"/>
          </a:xfrm>
          <a:prstGeom prst="line">
            <a:avLst/>
          </a:prstGeom>
          <a:ln w="9360">
            <a:solidFill>
              <a:srgbClr val="4a7ebb"/>
            </a:solidFill>
            <a:round/>
          </a:ln>
        </p:spPr>
        <p:style>
          <a:lnRef idx="0"/>
          <a:fillRef idx="0"/>
          <a:effectRef idx="0"/>
          <a:fontRef idx="minor"/>
        </p:style>
      </p:sp>
      <p:sp>
        <p:nvSpPr>
          <p:cNvPr id="390" name="Line 64"/>
          <p:cNvSpPr/>
          <p:nvPr/>
        </p:nvSpPr>
        <p:spPr>
          <a:xfrm flipH="1">
            <a:off x="6260760" y="2361960"/>
            <a:ext cx="1800" cy="609840"/>
          </a:xfrm>
          <a:prstGeom prst="line">
            <a:avLst/>
          </a:prstGeom>
          <a:ln w="9360">
            <a:solidFill>
              <a:srgbClr val="4a7ebb"/>
            </a:solidFill>
            <a:round/>
          </a:ln>
        </p:spPr>
        <p:style>
          <a:lnRef idx="0"/>
          <a:fillRef idx="0"/>
          <a:effectRef idx="0"/>
          <a:fontRef idx="minor"/>
        </p:style>
      </p:sp>
      <p:sp>
        <p:nvSpPr>
          <p:cNvPr id="391" name="Line 65"/>
          <p:cNvSpPr/>
          <p:nvPr/>
        </p:nvSpPr>
        <p:spPr>
          <a:xfrm flipH="1">
            <a:off x="6270480" y="3200400"/>
            <a:ext cx="1440" cy="609480"/>
          </a:xfrm>
          <a:prstGeom prst="line">
            <a:avLst/>
          </a:prstGeom>
          <a:ln w="9360">
            <a:solidFill>
              <a:srgbClr val="4a7ebb"/>
            </a:solidFill>
            <a:round/>
          </a:ln>
        </p:spPr>
        <p:style>
          <a:lnRef idx="0"/>
          <a:fillRef idx="0"/>
          <a:effectRef idx="0"/>
          <a:fontRef idx="minor"/>
        </p:style>
      </p:sp>
      <p:sp>
        <p:nvSpPr>
          <p:cNvPr id="392" name="CustomShape 66"/>
          <p:cNvSpPr/>
          <p:nvPr/>
        </p:nvSpPr>
        <p:spPr>
          <a:xfrm>
            <a:off x="1512720" y="3757680"/>
            <a:ext cx="1519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0</a:t>
            </a:r>
            <a:endParaRPr b="0" lang="en-US" sz="1800" spc="-1" strike="noStrike">
              <a:latin typeface="Arial"/>
            </a:endParaRPr>
          </a:p>
        </p:txBody>
      </p:sp>
      <p:sp>
        <p:nvSpPr>
          <p:cNvPr id="393" name="CustomShape 67"/>
          <p:cNvSpPr/>
          <p:nvPr/>
        </p:nvSpPr>
        <p:spPr>
          <a:xfrm>
            <a:off x="2235240" y="3772080"/>
            <a:ext cx="53316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2</a:t>
            </a:r>
            <a:endParaRPr b="0" lang="en-US" sz="1800" spc="-1" strike="noStrike">
              <a:latin typeface="Arial"/>
            </a:endParaRPr>
          </a:p>
        </p:txBody>
      </p:sp>
      <p:sp>
        <p:nvSpPr>
          <p:cNvPr id="394" name="CustomShape 68"/>
          <p:cNvSpPr/>
          <p:nvPr/>
        </p:nvSpPr>
        <p:spPr>
          <a:xfrm>
            <a:off x="3035160" y="3757680"/>
            <a:ext cx="1519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4</a:t>
            </a:r>
            <a:endParaRPr b="0" lang="en-US" sz="1800" spc="-1" strike="noStrike">
              <a:latin typeface="Arial"/>
            </a:endParaRPr>
          </a:p>
        </p:txBody>
      </p:sp>
      <p:sp>
        <p:nvSpPr>
          <p:cNvPr id="395" name="CustomShape 69"/>
          <p:cNvSpPr/>
          <p:nvPr/>
        </p:nvSpPr>
        <p:spPr>
          <a:xfrm>
            <a:off x="3809880" y="3772080"/>
            <a:ext cx="1519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6</a:t>
            </a:r>
            <a:endParaRPr b="0" lang="en-US" sz="1800" spc="-1" strike="noStrike">
              <a:latin typeface="Arial"/>
            </a:endParaRPr>
          </a:p>
        </p:txBody>
      </p:sp>
      <p:sp>
        <p:nvSpPr>
          <p:cNvPr id="396" name="CustomShape 70"/>
          <p:cNvSpPr/>
          <p:nvPr/>
        </p:nvSpPr>
        <p:spPr>
          <a:xfrm>
            <a:off x="4522680" y="3808440"/>
            <a:ext cx="15192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8</a:t>
            </a:r>
            <a:endParaRPr b="0" lang="en-US" sz="1800" spc="-1" strike="noStrike">
              <a:latin typeface="Arial"/>
            </a:endParaRPr>
          </a:p>
        </p:txBody>
      </p:sp>
      <p:sp>
        <p:nvSpPr>
          <p:cNvPr id="397" name="CustomShape 71"/>
          <p:cNvSpPr/>
          <p:nvPr/>
        </p:nvSpPr>
        <p:spPr>
          <a:xfrm>
            <a:off x="5334120" y="3821040"/>
            <a:ext cx="712440" cy="36468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10</a:t>
            </a:r>
            <a:endParaRPr b="0" lang="en-US" sz="1800" spc="-1" strike="noStrike">
              <a:latin typeface="Arial"/>
            </a:endParaRPr>
          </a:p>
        </p:txBody>
      </p:sp>
      <p:sp>
        <p:nvSpPr>
          <p:cNvPr id="398" name="CustomShape 72"/>
          <p:cNvSpPr/>
          <p:nvPr/>
        </p:nvSpPr>
        <p:spPr>
          <a:xfrm>
            <a:off x="560520" y="2502000"/>
            <a:ext cx="609120" cy="40140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T</a:t>
            </a:r>
            <a:r>
              <a:rPr b="0" lang="en-US" sz="1800" spc="-1" strike="noStrike" baseline="-25000">
                <a:solidFill>
                  <a:srgbClr val="ffffff"/>
                </a:solidFill>
                <a:latin typeface="Calibri"/>
              </a:rPr>
              <a:t>1</a:t>
            </a:r>
            <a:endParaRPr b="0" lang="en-US" sz="1800" spc="-1" strike="noStrike">
              <a:latin typeface="Arial"/>
            </a:endParaRPr>
          </a:p>
        </p:txBody>
      </p:sp>
      <p:sp>
        <p:nvSpPr>
          <p:cNvPr id="399" name="CustomShape 73"/>
          <p:cNvSpPr/>
          <p:nvPr/>
        </p:nvSpPr>
        <p:spPr>
          <a:xfrm>
            <a:off x="560520" y="3340080"/>
            <a:ext cx="609120" cy="40140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a:solidFill>
                  <a:srgbClr val="ffffff"/>
                </a:solidFill>
                <a:latin typeface="Calibri"/>
              </a:rPr>
              <a:t>T</a:t>
            </a:r>
            <a:r>
              <a:rPr b="0" lang="en-US" sz="1800" spc="-1" strike="noStrike" baseline="-25000">
                <a:solidFill>
                  <a:srgbClr val="ffffff"/>
                </a:solidFill>
                <a:latin typeface="Calibri"/>
              </a:rPr>
              <a:t>2</a:t>
            </a:r>
            <a:endParaRPr b="0" lang="en-US" sz="1800" spc="-1" strike="noStrike">
              <a:latin typeface="Arial"/>
            </a:endParaRPr>
          </a:p>
        </p:txBody>
      </p:sp>
      <p:sp>
        <p:nvSpPr>
          <p:cNvPr id="400" name="Line 74"/>
          <p:cNvSpPr/>
          <p:nvPr/>
        </p:nvSpPr>
        <p:spPr>
          <a:xfrm flipH="1">
            <a:off x="2008080" y="2896920"/>
            <a:ext cx="1440" cy="152640"/>
          </a:xfrm>
          <a:prstGeom prst="line">
            <a:avLst/>
          </a:prstGeom>
          <a:ln w="9360">
            <a:solidFill>
              <a:srgbClr val="4a7ebb"/>
            </a:solidFill>
            <a:round/>
          </a:ln>
        </p:spPr>
        <p:style>
          <a:lnRef idx="0"/>
          <a:fillRef idx="0"/>
          <a:effectRef idx="0"/>
          <a:fontRef idx="minor"/>
        </p:style>
      </p:sp>
      <p:sp>
        <p:nvSpPr>
          <p:cNvPr id="401" name="Line 75"/>
          <p:cNvSpPr/>
          <p:nvPr/>
        </p:nvSpPr>
        <p:spPr>
          <a:xfrm flipH="1">
            <a:off x="2755800" y="2895480"/>
            <a:ext cx="1440" cy="152280"/>
          </a:xfrm>
          <a:prstGeom prst="line">
            <a:avLst/>
          </a:prstGeom>
          <a:ln w="9360">
            <a:solidFill>
              <a:srgbClr val="4a7ebb"/>
            </a:solidFill>
            <a:round/>
          </a:ln>
        </p:spPr>
        <p:style>
          <a:lnRef idx="0"/>
          <a:fillRef idx="0"/>
          <a:effectRef idx="0"/>
          <a:fontRef idx="minor"/>
        </p:style>
      </p:sp>
      <p:sp>
        <p:nvSpPr>
          <p:cNvPr id="402" name="Line 76"/>
          <p:cNvSpPr/>
          <p:nvPr/>
        </p:nvSpPr>
        <p:spPr>
          <a:xfrm flipH="1">
            <a:off x="3514680" y="2896920"/>
            <a:ext cx="1440" cy="152640"/>
          </a:xfrm>
          <a:prstGeom prst="line">
            <a:avLst/>
          </a:prstGeom>
          <a:ln w="9360">
            <a:solidFill>
              <a:srgbClr val="4a7ebb"/>
            </a:solidFill>
            <a:round/>
          </a:ln>
        </p:spPr>
        <p:style>
          <a:lnRef idx="0"/>
          <a:fillRef idx="0"/>
          <a:effectRef idx="0"/>
          <a:fontRef idx="minor"/>
        </p:style>
      </p:sp>
      <p:sp>
        <p:nvSpPr>
          <p:cNvPr id="403" name="Line 77"/>
          <p:cNvSpPr/>
          <p:nvPr/>
        </p:nvSpPr>
        <p:spPr>
          <a:xfrm flipH="1">
            <a:off x="4278240" y="2895480"/>
            <a:ext cx="1440" cy="152280"/>
          </a:xfrm>
          <a:prstGeom prst="line">
            <a:avLst/>
          </a:prstGeom>
          <a:ln w="9360">
            <a:solidFill>
              <a:srgbClr val="4a7ebb"/>
            </a:solidFill>
            <a:round/>
          </a:ln>
        </p:spPr>
        <p:style>
          <a:lnRef idx="0"/>
          <a:fillRef idx="0"/>
          <a:effectRef idx="0"/>
          <a:fontRef idx="minor"/>
        </p:style>
      </p:sp>
      <p:sp>
        <p:nvSpPr>
          <p:cNvPr id="404" name="Line 78"/>
          <p:cNvSpPr/>
          <p:nvPr/>
        </p:nvSpPr>
        <p:spPr>
          <a:xfrm flipH="1">
            <a:off x="5132160" y="2896920"/>
            <a:ext cx="1800" cy="152640"/>
          </a:xfrm>
          <a:prstGeom prst="line">
            <a:avLst/>
          </a:prstGeom>
          <a:ln w="9360">
            <a:solidFill>
              <a:srgbClr val="4a7ebb"/>
            </a:solidFill>
            <a:round/>
          </a:ln>
        </p:spPr>
        <p:style>
          <a:lnRef idx="0"/>
          <a:fillRef idx="0"/>
          <a:effectRef idx="0"/>
          <a:fontRef idx="minor"/>
        </p:style>
      </p:sp>
      <p:sp>
        <p:nvSpPr>
          <p:cNvPr id="405" name="Line 79"/>
          <p:cNvSpPr/>
          <p:nvPr/>
        </p:nvSpPr>
        <p:spPr>
          <a:xfrm flipH="1">
            <a:off x="5894280" y="2895480"/>
            <a:ext cx="1440" cy="152280"/>
          </a:xfrm>
          <a:prstGeom prst="line">
            <a:avLst/>
          </a:prstGeom>
          <a:ln w="9360">
            <a:solidFill>
              <a:srgbClr val="4a7ebb"/>
            </a:solidFill>
            <a:round/>
          </a:ln>
        </p:spPr>
        <p:style>
          <a:lnRef idx="0"/>
          <a:fillRef idx="0"/>
          <a:effectRef idx="0"/>
          <a:fontRef idx="minor"/>
        </p:style>
      </p:sp>
      <p:sp>
        <p:nvSpPr>
          <p:cNvPr id="406" name="Line 80"/>
          <p:cNvSpPr/>
          <p:nvPr/>
        </p:nvSpPr>
        <p:spPr>
          <a:xfrm flipH="1">
            <a:off x="6654600" y="2896920"/>
            <a:ext cx="1440" cy="152640"/>
          </a:xfrm>
          <a:prstGeom prst="line">
            <a:avLst/>
          </a:prstGeom>
          <a:ln w="9360">
            <a:solidFill>
              <a:srgbClr val="4a7ebb"/>
            </a:solidFill>
            <a:round/>
          </a:ln>
        </p:spPr>
        <p:style>
          <a:lnRef idx="0"/>
          <a:fillRef idx="0"/>
          <a:effectRef idx="0"/>
          <a:fontRef idx="minor"/>
        </p:style>
      </p:sp>
      <p:sp>
        <p:nvSpPr>
          <p:cNvPr id="407" name="Line 81"/>
          <p:cNvSpPr/>
          <p:nvPr/>
        </p:nvSpPr>
        <p:spPr>
          <a:xfrm flipH="1">
            <a:off x="7326000" y="2895480"/>
            <a:ext cx="1800" cy="152280"/>
          </a:xfrm>
          <a:prstGeom prst="line">
            <a:avLst/>
          </a:prstGeom>
          <a:ln w="9360">
            <a:solidFill>
              <a:srgbClr val="4a7ebb"/>
            </a:solidFill>
            <a:round/>
          </a:ln>
        </p:spPr>
        <p:style>
          <a:lnRef idx="0"/>
          <a:fillRef idx="0"/>
          <a:effectRef idx="0"/>
          <a:fontRef idx="minor"/>
        </p:style>
      </p:sp>
      <p:sp>
        <p:nvSpPr>
          <p:cNvPr id="408" name="Line 82"/>
          <p:cNvSpPr/>
          <p:nvPr/>
        </p:nvSpPr>
        <p:spPr>
          <a:xfrm flipH="1">
            <a:off x="2054160" y="3733560"/>
            <a:ext cx="1440" cy="152640"/>
          </a:xfrm>
          <a:prstGeom prst="line">
            <a:avLst/>
          </a:prstGeom>
          <a:ln w="9360">
            <a:solidFill>
              <a:srgbClr val="4a7ebb"/>
            </a:solidFill>
            <a:round/>
          </a:ln>
        </p:spPr>
        <p:style>
          <a:lnRef idx="0"/>
          <a:fillRef idx="0"/>
          <a:effectRef idx="0"/>
          <a:fontRef idx="minor"/>
        </p:style>
      </p:sp>
      <p:sp>
        <p:nvSpPr>
          <p:cNvPr id="409" name="Line 83"/>
          <p:cNvSpPr/>
          <p:nvPr/>
        </p:nvSpPr>
        <p:spPr>
          <a:xfrm flipH="1">
            <a:off x="2817720" y="3732120"/>
            <a:ext cx="1440" cy="152280"/>
          </a:xfrm>
          <a:prstGeom prst="line">
            <a:avLst/>
          </a:prstGeom>
          <a:ln w="9360">
            <a:solidFill>
              <a:srgbClr val="4a7ebb"/>
            </a:solidFill>
            <a:round/>
          </a:ln>
        </p:spPr>
        <p:style>
          <a:lnRef idx="0"/>
          <a:fillRef idx="0"/>
          <a:effectRef idx="0"/>
          <a:fontRef idx="minor"/>
        </p:style>
      </p:sp>
      <p:sp>
        <p:nvSpPr>
          <p:cNvPr id="410" name="Line 84"/>
          <p:cNvSpPr/>
          <p:nvPr/>
        </p:nvSpPr>
        <p:spPr>
          <a:xfrm flipH="1">
            <a:off x="3576600" y="3733560"/>
            <a:ext cx="1440" cy="152280"/>
          </a:xfrm>
          <a:prstGeom prst="line">
            <a:avLst/>
          </a:prstGeom>
          <a:ln w="9360">
            <a:solidFill>
              <a:srgbClr val="4a7ebb"/>
            </a:solidFill>
            <a:round/>
          </a:ln>
        </p:spPr>
        <p:style>
          <a:lnRef idx="0"/>
          <a:fillRef idx="0"/>
          <a:effectRef idx="0"/>
          <a:fontRef idx="minor"/>
        </p:style>
      </p:sp>
      <p:sp>
        <p:nvSpPr>
          <p:cNvPr id="411" name="Line 85"/>
          <p:cNvSpPr/>
          <p:nvPr/>
        </p:nvSpPr>
        <p:spPr>
          <a:xfrm flipH="1">
            <a:off x="4340160" y="3732120"/>
            <a:ext cx="1440" cy="152280"/>
          </a:xfrm>
          <a:prstGeom prst="line">
            <a:avLst/>
          </a:prstGeom>
          <a:ln w="9360">
            <a:solidFill>
              <a:srgbClr val="4a7ebb"/>
            </a:solidFill>
            <a:round/>
          </a:ln>
        </p:spPr>
        <p:style>
          <a:lnRef idx="0"/>
          <a:fillRef idx="0"/>
          <a:effectRef idx="0"/>
          <a:fontRef idx="minor"/>
        </p:style>
      </p:sp>
      <p:sp>
        <p:nvSpPr>
          <p:cNvPr id="412" name="Line 86"/>
          <p:cNvSpPr/>
          <p:nvPr/>
        </p:nvSpPr>
        <p:spPr>
          <a:xfrm flipH="1">
            <a:off x="5101920" y="3733560"/>
            <a:ext cx="1800" cy="152640"/>
          </a:xfrm>
          <a:prstGeom prst="line">
            <a:avLst/>
          </a:prstGeom>
          <a:ln w="9360">
            <a:solidFill>
              <a:srgbClr val="4a7ebb"/>
            </a:solidFill>
            <a:round/>
          </a:ln>
        </p:spPr>
        <p:style>
          <a:lnRef idx="0"/>
          <a:fillRef idx="0"/>
          <a:effectRef idx="0"/>
          <a:fontRef idx="minor"/>
        </p:style>
      </p:sp>
      <p:sp>
        <p:nvSpPr>
          <p:cNvPr id="413" name="Line 87"/>
          <p:cNvSpPr/>
          <p:nvPr/>
        </p:nvSpPr>
        <p:spPr>
          <a:xfrm flipH="1">
            <a:off x="5865480" y="3732120"/>
            <a:ext cx="1800" cy="152280"/>
          </a:xfrm>
          <a:prstGeom prst="line">
            <a:avLst/>
          </a:prstGeom>
          <a:ln w="9360">
            <a:solidFill>
              <a:srgbClr val="4a7ebb"/>
            </a:solidFill>
            <a:round/>
          </a:ln>
        </p:spPr>
        <p:style>
          <a:lnRef idx="0"/>
          <a:fillRef idx="0"/>
          <a:effectRef idx="0"/>
          <a:fontRef idx="minor"/>
        </p:style>
      </p:sp>
      <p:sp>
        <p:nvSpPr>
          <p:cNvPr id="414" name="Line 88"/>
          <p:cNvSpPr/>
          <p:nvPr/>
        </p:nvSpPr>
        <p:spPr>
          <a:xfrm flipH="1">
            <a:off x="6624360" y="3733560"/>
            <a:ext cx="1800" cy="152280"/>
          </a:xfrm>
          <a:prstGeom prst="line">
            <a:avLst/>
          </a:prstGeom>
          <a:ln w="9360">
            <a:solidFill>
              <a:srgbClr val="4a7ebb"/>
            </a:solidFill>
            <a:round/>
          </a:ln>
        </p:spPr>
        <p:style>
          <a:lnRef idx="0"/>
          <a:fillRef idx="0"/>
          <a:effectRef idx="0"/>
          <a:fontRef idx="minor"/>
        </p:style>
      </p:sp>
      <p:sp>
        <p:nvSpPr>
          <p:cNvPr id="415" name="Line 89"/>
          <p:cNvSpPr/>
          <p:nvPr/>
        </p:nvSpPr>
        <p:spPr>
          <a:xfrm flipH="1">
            <a:off x="7387920" y="3732120"/>
            <a:ext cx="1800" cy="152280"/>
          </a:xfrm>
          <a:prstGeom prst="line">
            <a:avLst/>
          </a:prstGeom>
          <a:ln w="9360">
            <a:solidFill>
              <a:srgbClr val="4a7ebb"/>
            </a:solidFill>
            <a:round/>
          </a:ln>
        </p:spPr>
        <p:style>
          <a:lnRef idx="0"/>
          <a:fillRef idx="0"/>
          <a:effectRef idx="0"/>
          <a:fontRef idx="minor"/>
        </p:style>
      </p:sp>
      <p:sp>
        <p:nvSpPr>
          <p:cNvPr id="416" name="CustomShape 90"/>
          <p:cNvSpPr/>
          <p:nvPr/>
        </p:nvSpPr>
        <p:spPr>
          <a:xfrm>
            <a:off x="1627200" y="2590920"/>
            <a:ext cx="304560" cy="380520"/>
          </a:xfrm>
          <a:prstGeom prst="rect">
            <a:avLst/>
          </a:prstGeom>
          <a:solidFill>
            <a:srgbClr val="4f81bd"/>
          </a:solidFill>
          <a:ln w="25560">
            <a:solidFill>
              <a:srgbClr val="3a5f8b"/>
            </a:solidFill>
            <a:round/>
          </a:ln>
        </p:spPr>
        <p:style>
          <a:lnRef idx="0"/>
          <a:fillRef idx="0"/>
          <a:effectRef idx="0"/>
          <a:fontRef idx="minor"/>
        </p:style>
      </p:sp>
      <p:sp>
        <p:nvSpPr>
          <p:cNvPr id="417" name="CustomShape 91"/>
          <p:cNvSpPr/>
          <p:nvPr/>
        </p:nvSpPr>
        <p:spPr>
          <a:xfrm>
            <a:off x="2030400" y="3429000"/>
            <a:ext cx="380520" cy="380520"/>
          </a:xfrm>
          <a:prstGeom prst="rect">
            <a:avLst/>
          </a:prstGeom>
          <a:solidFill>
            <a:srgbClr val="4f81bd"/>
          </a:solidFill>
          <a:ln w="25560">
            <a:solidFill>
              <a:srgbClr val="3a5f8b"/>
            </a:solidFill>
            <a:round/>
          </a:ln>
        </p:spPr>
        <p:style>
          <a:lnRef idx="0"/>
          <a:fillRef idx="0"/>
          <a:effectRef idx="0"/>
          <a:fontRef idx="minor"/>
        </p:style>
      </p:sp>
      <p:sp>
        <p:nvSpPr>
          <p:cNvPr id="418" name="CustomShape 92"/>
          <p:cNvSpPr/>
          <p:nvPr/>
        </p:nvSpPr>
        <p:spPr>
          <a:xfrm>
            <a:off x="2408400" y="2590920"/>
            <a:ext cx="304560" cy="380520"/>
          </a:xfrm>
          <a:prstGeom prst="rect">
            <a:avLst/>
          </a:prstGeom>
          <a:solidFill>
            <a:srgbClr val="4f81bd"/>
          </a:solidFill>
          <a:ln w="25560">
            <a:solidFill>
              <a:srgbClr val="3a5f8b"/>
            </a:solidFill>
            <a:round/>
          </a:ln>
        </p:spPr>
        <p:style>
          <a:lnRef idx="0"/>
          <a:fillRef idx="0"/>
          <a:effectRef idx="0"/>
          <a:fontRef idx="minor"/>
        </p:style>
      </p:sp>
      <p:sp>
        <p:nvSpPr>
          <p:cNvPr id="419" name="CustomShape 93"/>
          <p:cNvSpPr/>
          <p:nvPr/>
        </p:nvSpPr>
        <p:spPr>
          <a:xfrm>
            <a:off x="2778120" y="3429000"/>
            <a:ext cx="482400" cy="380520"/>
          </a:xfrm>
          <a:prstGeom prst="rect">
            <a:avLst/>
          </a:prstGeom>
          <a:solidFill>
            <a:srgbClr val="4f81bd"/>
          </a:solidFill>
          <a:ln w="25560">
            <a:solidFill>
              <a:srgbClr val="3a5f8b"/>
            </a:solidFill>
            <a:round/>
          </a:ln>
        </p:spPr>
        <p:style>
          <a:lnRef idx="0"/>
          <a:fillRef idx="0"/>
          <a:effectRef idx="0"/>
          <a:fontRef idx="minor"/>
        </p:style>
      </p:sp>
      <p:sp>
        <p:nvSpPr>
          <p:cNvPr id="420" name="CustomShape 94"/>
          <p:cNvSpPr/>
          <p:nvPr/>
        </p:nvSpPr>
        <p:spPr>
          <a:xfrm>
            <a:off x="3273480" y="2590920"/>
            <a:ext cx="304560" cy="380520"/>
          </a:xfrm>
          <a:prstGeom prst="rect">
            <a:avLst/>
          </a:prstGeom>
          <a:solidFill>
            <a:srgbClr val="4f81bd"/>
          </a:solidFill>
          <a:ln w="25560">
            <a:solidFill>
              <a:srgbClr val="3a5f8b"/>
            </a:solidFill>
            <a:round/>
          </a:ln>
        </p:spPr>
        <p:style>
          <a:lnRef idx="0"/>
          <a:fillRef idx="0"/>
          <a:effectRef idx="0"/>
          <a:fontRef idx="minor"/>
        </p:style>
      </p:sp>
      <p:sp>
        <p:nvSpPr>
          <p:cNvPr id="421" name="CustomShape 95"/>
          <p:cNvSpPr/>
          <p:nvPr/>
        </p:nvSpPr>
        <p:spPr>
          <a:xfrm>
            <a:off x="3592440" y="3429000"/>
            <a:ext cx="380520" cy="380520"/>
          </a:xfrm>
          <a:prstGeom prst="rect">
            <a:avLst/>
          </a:prstGeom>
          <a:solidFill>
            <a:srgbClr val="4f81bd"/>
          </a:solidFill>
          <a:ln w="25560">
            <a:solidFill>
              <a:srgbClr val="3a5f8b"/>
            </a:solidFill>
            <a:round/>
          </a:ln>
        </p:spPr>
        <p:style>
          <a:lnRef idx="0"/>
          <a:fillRef idx="0"/>
          <a:effectRef idx="0"/>
          <a:fontRef idx="minor"/>
        </p:style>
      </p:sp>
      <p:sp>
        <p:nvSpPr>
          <p:cNvPr id="422" name="CustomShape 96"/>
          <p:cNvSpPr/>
          <p:nvPr/>
        </p:nvSpPr>
        <p:spPr>
          <a:xfrm>
            <a:off x="3933720" y="2590920"/>
            <a:ext cx="304560" cy="380520"/>
          </a:xfrm>
          <a:prstGeom prst="rect">
            <a:avLst/>
          </a:prstGeom>
          <a:solidFill>
            <a:srgbClr val="4f81bd"/>
          </a:solidFill>
          <a:ln w="25560">
            <a:solidFill>
              <a:srgbClr val="3a5f8b"/>
            </a:solidFill>
            <a:round/>
          </a:ln>
        </p:spPr>
        <p:style>
          <a:lnRef idx="0"/>
          <a:fillRef idx="0"/>
          <a:effectRef idx="0"/>
          <a:fontRef idx="minor"/>
        </p:style>
      </p:sp>
      <p:sp>
        <p:nvSpPr>
          <p:cNvPr id="423" name="CustomShape 97"/>
          <p:cNvSpPr/>
          <p:nvPr/>
        </p:nvSpPr>
        <p:spPr>
          <a:xfrm>
            <a:off x="4695840" y="2590920"/>
            <a:ext cx="304560" cy="380520"/>
          </a:xfrm>
          <a:prstGeom prst="rect">
            <a:avLst/>
          </a:prstGeom>
          <a:solidFill>
            <a:srgbClr val="4f81bd"/>
          </a:solidFill>
          <a:ln w="25560">
            <a:solidFill>
              <a:srgbClr val="3a5f8b"/>
            </a:solidFill>
            <a:round/>
          </a:ln>
        </p:spPr>
        <p:style>
          <a:lnRef idx="0"/>
          <a:fillRef idx="0"/>
          <a:effectRef idx="0"/>
          <a:fontRef idx="minor"/>
        </p:style>
      </p:sp>
      <p:sp>
        <p:nvSpPr>
          <p:cNvPr id="424" name="CustomShape 98"/>
          <p:cNvSpPr/>
          <p:nvPr/>
        </p:nvSpPr>
        <p:spPr>
          <a:xfrm>
            <a:off x="5065560" y="3429000"/>
            <a:ext cx="75960" cy="380520"/>
          </a:xfrm>
          <a:prstGeom prst="rect">
            <a:avLst/>
          </a:prstGeom>
          <a:solidFill>
            <a:srgbClr val="4f81bd"/>
          </a:solidFill>
          <a:ln w="25560">
            <a:solidFill>
              <a:srgbClr val="3a5f8b"/>
            </a:solidFill>
            <a:round/>
          </a:ln>
        </p:spPr>
        <p:style>
          <a:lnRef idx="0"/>
          <a:fillRef idx="0"/>
          <a:effectRef idx="0"/>
          <a:fontRef idx="minor"/>
        </p:style>
      </p:sp>
      <p:sp>
        <p:nvSpPr>
          <p:cNvPr id="425" name="CustomShape 99"/>
          <p:cNvSpPr/>
          <p:nvPr/>
        </p:nvSpPr>
        <p:spPr>
          <a:xfrm>
            <a:off x="4316400" y="3429000"/>
            <a:ext cx="380520" cy="380520"/>
          </a:xfrm>
          <a:prstGeom prst="rect">
            <a:avLst/>
          </a:prstGeom>
          <a:solidFill>
            <a:srgbClr val="4f81bd"/>
          </a:solidFill>
          <a:ln w="25560">
            <a:solidFill>
              <a:srgbClr val="3a5f8b"/>
            </a:solidFill>
            <a:round/>
          </a:ln>
        </p:spPr>
        <p:style>
          <a:lnRef idx="0"/>
          <a:fillRef idx="0"/>
          <a:effectRef idx="0"/>
          <a:fontRef idx="minor"/>
        </p:style>
      </p:sp>
      <p:sp>
        <p:nvSpPr>
          <p:cNvPr id="426" name="Line 100"/>
          <p:cNvSpPr/>
          <p:nvPr/>
        </p:nvSpPr>
        <p:spPr>
          <a:xfrm flipH="1">
            <a:off x="3197160" y="3733560"/>
            <a:ext cx="1440" cy="152640"/>
          </a:xfrm>
          <a:prstGeom prst="line">
            <a:avLst/>
          </a:prstGeom>
          <a:ln w="9360">
            <a:solidFill>
              <a:srgbClr val="4a7ebb"/>
            </a:solidFill>
            <a:round/>
          </a:ln>
        </p:spPr>
        <p:style>
          <a:lnRef idx="0"/>
          <a:fillRef idx="0"/>
          <a:effectRef idx="0"/>
          <a:fontRef idx="minor"/>
        </p:style>
      </p:sp>
      <p:sp>
        <p:nvSpPr>
          <p:cNvPr id="427" name="CustomShape 101"/>
          <p:cNvSpPr/>
          <p:nvPr/>
        </p:nvSpPr>
        <p:spPr>
          <a:xfrm>
            <a:off x="0" y="4267080"/>
            <a:ext cx="1828440" cy="1551960"/>
          </a:xfrm>
          <a:prstGeom prst="rect">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Calibri"/>
              </a:rPr>
              <a:t>Static Priority</a:t>
            </a:r>
            <a:endParaRPr b="0" lang="en-US" sz="3200" spc="-1" strike="noStrike">
              <a:latin typeface="Arial"/>
            </a:endParaRPr>
          </a:p>
        </p:txBody>
      </p:sp>
      <p:sp>
        <p:nvSpPr>
          <p:cNvPr id="428" name="CustomShape 102"/>
          <p:cNvSpPr/>
          <p:nvPr/>
        </p:nvSpPr>
        <p:spPr>
          <a:xfrm>
            <a:off x="0" y="1523880"/>
            <a:ext cx="1828440" cy="2039400"/>
          </a:xfrm>
          <a:prstGeom prst="rect">
            <a:avLst/>
          </a:prstGeom>
          <a:noFill/>
          <a:ln w="9360">
            <a:noFill/>
          </a:ln>
        </p:spPr>
        <p:style>
          <a:lnRef idx="0"/>
          <a:fillRef idx="0"/>
          <a:effectRef idx="0"/>
          <a:fontRef idx="minor"/>
        </p:style>
        <p:txBody>
          <a:bodyPr lIns="90000" rIns="90000" tIns="45000" bIns="45000"/>
          <a:p>
            <a:pPr>
              <a:lnSpc>
                <a:spcPct val="100000"/>
              </a:lnSpc>
            </a:pPr>
            <a:r>
              <a:rPr b="1" lang="en-US" sz="3200" spc="-1" strike="noStrike">
                <a:solidFill>
                  <a:srgbClr val="000000"/>
                </a:solidFill>
                <a:latin typeface="Calibri"/>
              </a:rPr>
              <a:t>Dynamic Priority</a:t>
            </a:r>
            <a:endParaRPr b="0" lang="en-US" sz="3200" spc="-1" strike="noStrike">
              <a:latin typeface="Arial"/>
            </a:endParaRPr>
          </a:p>
        </p:txBody>
      </p:sp>
    </p:spTree>
  </p:cSld>
  <p:transition>
    <p:newsflash/>
  </p:transition>
  <p:timing>
    <p:tnLst>
      <p:par>
        <p:cTn id="122" dur="indefinite" restart="never" nodeType="tmRoot">
          <p:childTnLst>
            <p:seq>
              <p:cTn id="123" dur="indefinite" nodeType="mainSeq">
                <p:childTnLst>
                  <p:par>
                    <p:cTn id="124" fill="hold">
                      <p:stCondLst>
                        <p:cond delay="indefinite"/>
                      </p:stCondLst>
                      <p:childTnLst>
                        <p:par>
                          <p:cTn id="125" fill="hold">
                            <p:stCondLst>
                              <p:cond delay="0"/>
                            </p:stCondLst>
                            <p:childTnLst>
                              <p:par>
                                <p:cTn id="126" nodeType="clickEffect" fill="hold" presetClass="entr" presetID="4" presetSubtype="16">
                                  <p:stCondLst>
                                    <p:cond delay="0"/>
                                  </p:stCondLst>
                                  <p:endCondLst>
                                    <p:cond delay="5000"/>
                                  </p:endCondLst>
                                  <p:childTnLst>
                                    <p:set>
                                      <p:cBhvr>
                                        <p:cTn id="127" dur="1" fill="hold">
                                          <p:stCondLst>
                                            <p:cond delay="0"/>
                                          </p:stCondLst>
                                        </p:cTn>
                                        <p:tgtEl>
                                          <p:spTgt spid="327"/>
                                        </p:tgtEl>
                                        <p:attrNameLst>
                                          <p:attrName>style.visibility</p:attrName>
                                        </p:attrNameLst>
                                      </p:cBhvr>
                                      <p:to>
                                        <p:strVal val="visible"/>
                                      </p:to>
                                    </p:set>
                                    <p:animEffect filter="box(in)" transition="in">
                                      <p:cBhvr additive="repl">
                                        <p:cTn id="128" dur="500"/>
                                        <p:tgtEl>
                                          <p:spTgt spid="32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0" lang="en-US" sz="3600" spc="-1" strike="noStrike">
                <a:solidFill>
                  <a:srgbClr val="000000"/>
                </a:solidFill>
                <a:latin typeface="Calibri"/>
              </a:rPr>
              <a:t>Draw Execution Trace Timeline</a:t>
            </a:r>
            <a:endParaRPr b="0" lang="en-US" sz="3600" spc="-1" strike="noStrike">
              <a:solidFill>
                <a:srgbClr val="000000"/>
              </a:solidFill>
              <a:latin typeface="Calibri"/>
            </a:endParaRPr>
          </a:p>
        </p:txBody>
      </p:sp>
      <p:sp>
        <p:nvSpPr>
          <p:cNvPr id="430" name="TextShape 2"/>
          <p:cNvSpPr txBox="1"/>
          <p:nvPr/>
        </p:nvSpPr>
        <p:spPr>
          <a:xfrm>
            <a:off x="304920" y="3886200"/>
            <a:ext cx="8534160" cy="266652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EDF misses deadlines for both </a:t>
            </a:r>
            <a:r>
              <a:rPr b="0" i="1" lang="en-US" sz="3200" spc="-1" strike="noStrike">
                <a:solidFill>
                  <a:srgbClr val="000000"/>
                </a:solidFill>
                <a:latin typeface="Calibri"/>
              </a:rPr>
              <a:t>τ1 and τ2 (assuming that </a:t>
            </a:r>
            <a:r>
              <a:rPr b="0" lang="en-US" sz="3200" spc="-1" strike="noStrike">
                <a:solidFill>
                  <a:srgbClr val="000000"/>
                </a:solidFill>
                <a:latin typeface="Calibri"/>
              </a:rPr>
              <a:t>the late task is allowed to complete at its current assigned priority).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RM misses the deadline of </a:t>
            </a:r>
            <a:r>
              <a:rPr b="0" i="1" lang="en-US" sz="3200" spc="-1" strike="noStrike">
                <a:solidFill>
                  <a:srgbClr val="000000"/>
                </a:solidFill>
                <a:latin typeface="Calibri"/>
              </a:rPr>
              <a:t>τ2 only (every time).</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RM tends to need more preemption; EDF only preempts when an earlier-deadline task arrives.</a:t>
            </a:r>
            <a:endParaRPr b="0" lang="en-US" sz="3200" spc="-1" strike="noStrike">
              <a:latin typeface="Arial"/>
            </a:endParaRPr>
          </a:p>
        </p:txBody>
      </p:sp>
      <p:sp>
        <p:nvSpPr>
          <p:cNvPr id="431" name="CustomShape 3"/>
          <p:cNvSpPr/>
          <p:nvPr/>
        </p:nvSpPr>
        <p:spPr>
          <a:xfrm>
            <a:off x="0" y="0"/>
            <a:ext cx="9143640" cy="456840"/>
          </a:xfrm>
          <a:prstGeom prst="rect">
            <a:avLst/>
          </a:prstGeom>
          <a:noFill/>
          <a:ln w="9360">
            <a:noFill/>
          </a:ln>
        </p:spPr>
        <p:style>
          <a:lnRef idx="0"/>
          <a:fillRef idx="0"/>
          <a:effectRef idx="0"/>
          <a:fontRef idx="minor"/>
        </p:style>
      </p:sp>
      <p:pic>
        <p:nvPicPr>
          <p:cNvPr id="432" name="Picture 2" descr=""/>
          <p:cNvPicPr/>
          <p:nvPr/>
        </p:nvPicPr>
        <p:blipFill>
          <a:blip r:embed="rId1"/>
          <a:stretch/>
        </p:blipFill>
        <p:spPr>
          <a:xfrm>
            <a:off x="705600" y="1295280"/>
            <a:ext cx="7732080" cy="2371320"/>
          </a:xfrm>
          <a:prstGeom prst="rect">
            <a:avLst/>
          </a:prstGeom>
          <a:ln w="9360">
            <a:noFill/>
          </a:ln>
        </p:spPr>
      </p:pic>
    </p:spTree>
  </p:cSld>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2" presetSubtype="4">
                                  <p:stCondLst>
                                    <p:cond delay="0"/>
                                  </p:stCondLst>
                                  <p:childTnLst>
                                    <p:set>
                                      <p:cBhvr>
                                        <p:cTn id="134" dur="1" fill="hold">
                                          <p:stCondLst>
                                            <p:cond delay="0"/>
                                          </p:stCondLst>
                                        </p:cTn>
                                        <p:tgtEl>
                                          <p:spTgt spid="430">
                                            <p:txEl>
                                              <p:pRg st="0" end="0"/>
                                            </p:txEl>
                                          </p:spTgt>
                                        </p:tgtEl>
                                        <p:attrNameLst>
                                          <p:attrName>style.visibility</p:attrName>
                                        </p:attrNameLst>
                                      </p:cBhvr>
                                      <p:to>
                                        <p:strVal val="visible"/>
                                      </p:to>
                                    </p:set>
                                    <p:anim calcmode="lin" valueType="num">
                                      <p:cBhvr additive="repl">
                                        <p:cTn id="135" dur="500" fill="hold"/>
                                        <p:tgtEl>
                                          <p:spTgt spid="430">
                                            <p:txEl>
                                              <p:pRg st="0" end="0"/>
                                            </p:txEl>
                                          </p:spTgt>
                                        </p:tgtEl>
                                        <p:attrNameLst>
                                          <p:attrName>ppt_x</p:attrName>
                                        </p:attrNameLst>
                                      </p:cBhvr>
                                      <p:tavLst>
                                        <p:tav tm="0">
                                          <p:val>
                                            <p:strVal val="#ppt_x"/>
                                          </p:val>
                                        </p:tav>
                                        <p:tav tm="100000">
                                          <p:val>
                                            <p:strVal val="#ppt_x"/>
                                          </p:val>
                                        </p:tav>
                                      </p:tavLst>
                                    </p:anim>
                                    <p:anim calcmode="lin" valueType="num">
                                      <p:cBhvr additive="repl">
                                        <p:cTn id="136" dur="500" fill="hold"/>
                                        <p:tgtEl>
                                          <p:spTgt spid="4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2" presetSubtype="4">
                                  <p:stCondLst>
                                    <p:cond delay="0"/>
                                  </p:stCondLst>
                                  <p:childTnLst>
                                    <p:set>
                                      <p:cBhvr>
                                        <p:cTn id="140" dur="1" fill="hold">
                                          <p:stCondLst>
                                            <p:cond delay="0"/>
                                          </p:stCondLst>
                                        </p:cTn>
                                        <p:tgtEl>
                                          <p:spTgt spid="430">
                                            <p:txEl>
                                              <p:pRg st="1" end="1"/>
                                            </p:txEl>
                                          </p:spTgt>
                                        </p:tgtEl>
                                        <p:attrNameLst>
                                          <p:attrName>style.visibility</p:attrName>
                                        </p:attrNameLst>
                                      </p:cBhvr>
                                      <p:to>
                                        <p:strVal val="visible"/>
                                      </p:to>
                                    </p:set>
                                    <p:anim calcmode="lin" valueType="num">
                                      <p:cBhvr additive="repl">
                                        <p:cTn id="141" dur="500" fill="hold"/>
                                        <p:tgtEl>
                                          <p:spTgt spid="430">
                                            <p:txEl>
                                              <p:pRg st="1" end="1"/>
                                            </p:txEl>
                                          </p:spTgt>
                                        </p:tgtEl>
                                        <p:attrNameLst>
                                          <p:attrName>ppt_x</p:attrName>
                                        </p:attrNameLst>
                                      </p:cBhvr>
                                      <p:tavLst>
                                        <p:tav tm="0">
                                          <p:val>
                                            <p:strVal val="#ppt_x"/>
                                          </p:val>
                                        </p:tav>
                                        <p:tav tm="100000">
                                          <p:val>
                                            <p:strVal val="#ppt_x"/>
                                          </p:val>
                                        </p:tav>
                                      </p:tavLst>
                                    </p:anim>
                                    <p:anim calcmode="lin" valueType="num">
                                      <p:cBhvr additive="repl">
                                        <p:cTn id="142" dur="500" fill="hold"/>
                                        <p:tgtEl>
                                          <p:spTgt spid="4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2" presetSubtype="4">
                                  <p:stCondLst>
                                    <p:cond delay="0"/>
                                  </p:stCondLst>
                                  <p:childTnLst>
                                    <p:set>
                                      <p:cBhvr>
                                        <p:cTn id="146" dur="1" fill="hold">
                                          <p:stCondLst>
                                            <p:cond delay="0"/>
                                          </p:stCondLst>
                                        </p:cTn>
                                        <p:tgtEl>
                                          <p:spTgt spid="430">
                                            <p:txEl>
                                              <p:pRg st="2" end="2"/>
                                            </p:txEl>
                                          </p:spTgt>
                                        </p:tgtEl>
                                        <p:attrNameLst>
                                          <p:attrName>style.visibility</p:attrName>
                                        </p:attrNameLst>
                                      </p:cBhvr>
                                      <p:to>
                                        <p:strVal val="visible"/>
                                      </p:to>
                                    </p:set>
                                    <p:anim calcmode="lin" valueType="num">
                                      <p:cBhvr additive="repl">
                                        <p:cTn id="147" dur="500" fill="hold"/>
                                        <p:tgtEl>
                                          <p:spTgt spid="430">
                                            <p:txEl>
                                              <p:pRg st="2" end="2"/>
                                            </p:txEl>
                                          </p:spTgt>
                                        </p:tgtEl>
                                        <p:attrNameLst>
                                          <p:attrName>ppt_x</p:attrName>
                                        </p:attrNameLst>
                                      </p:cBhvr>
                                      <p:tavLst>
                                        <p:tav tm="0">
                                          <p:val>
                                            <p:strVal val="#ppt_x"/>
                                          </p:val>
                                        </p:tav>
                                        <p:tav tm="100000">
                                          <p:val>
                                            <p:strVal val="#ppt_x"/>
                                          </p:val>
                                        </p:tav>
                                      </p:tavLst>
                                    </p:anim>
                                    <p:anim calcmode="lin" valueType="num">
                                      <p:cBhvr additive="repl">
                                        <p:cTn id="148" dur="500" fill="hold"/>
                                        <p:tgtEl>
                                          <p:spTgt spid="4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Synchronized Polled Loop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06" name="TextShape 2"/>
          <p:cNvSpPr txBox="1"/>
          <p:nvPr/>
        </p:nvSpPr>
        <p:spPr>
          <a:xfrm>
            <a:off x="343080" y="990720"/>
            <a:ext cx="8457840" cy="57146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The event is signaled by an external device that sets a memory location via DMA. A delay period can be realized with a programmable timer that issues an interrupt after a  countdown period, but in absence of such hardware a software routine can be written to implement the delay and the C code looks like the following:</a:t>
            </a:r>
            <a:endParaRPr b="0" lang="en-US" sz="3200" spc="-1" strike="noStrike">
              <a:latin typeface="Arial"/>
            </a:endParaRPr>
          </a:p>
          <a:p>
            <a:pPr algn="just">
              <a:lnSpc>
                <a:spcPct val="100000"/>
              </a:lnSpc>
              <a:spcBef>
                <a:spcPts val="519"/>
              </a:spcBef>
            </a:pPr>
            <a:r>
              <a:rPr b="0" lang="en-US" sz="2600" spc="-1" strike="noStrike">
                <a:solidFill>
                  <a:srgbClr val="000000"/>
                </a:solidFill>
                <a:latin typeface="Calibri"/>
              </a:rPr>
              <a:t>for(;;) { </a:t>
            </a:r>
            <a:r>
              <a:rPr b="0" lang="en-US" sz="2600" spc="-1" strike="noStrike">
                <a:solidFill>
                  <a:srgbClr val="000000"/>
                </a:solidFill>
                <a:latin typeface="Calibri"/>
              </a:rPr>
              <a:t>	</a:t>
            </a:r>
            <a:r>
              <a:rPr b="0" lang="en-US" sz="2600" spc="-1" strike="noStrike">
                <a:solidFill>
                  <a:srgbClr val="000000"/>
                </a:solidFill>
                <a:latin typeface="Calibri"/>
              </a:rPr>
              <a:t>	</a:t>
            </a:r>
            <a:r>
              <a:rPr b="0" lang="en-US" sz="2600" spc="-1" strike="noStrike">
                <a:solidFill>
                  <a:srgbClr val="000000"/>
                </a:solidFill>
                <a:latin typeface="Calibri"/>
              </a:rPr>
              <a:t>/* do forever */</a:t>
            </a:r>
            <a:endParaRPr b="0" lang="en-US" sz="2600" spc="-1" strike="noStrike">
              <a:latin typeface="Arial"/>
            </a:endParaRPr>
          </a:p>
          <a:p>
            <a:pPr algn="just">
              <a:lnSpc>
                <a:spcPct val="100000"/>
              </a:lnSpc>
              <a:spcBef>
                <a:spcPts val="519"/>
              </a:spcBef>
            </a:pPr>
            <a:r>
              <a:rPr b="0" lang="en-US" sz="2600" spc="-1" strike="noStrike">
                <a:solidFill>
                  <a:srgbClr val="000000"/>
                </a:solidFill>
                <a:latin typeface="Calibri"/>
              </a:rPr>
              <a:t> </a:t>
            </a:r>
            <a:r>
              <a:rPr b="0" lang="en-US" sz="2600" spc="-1" strike="noStrike">
                <a:solidFill>
                  <a:srgbClr val="000000"/>
                </a:solidFill>
                <a:latin typeface="Calibri"/>
              </a:rPr>
              <a:t>if(flag) </a:t>
            </a:r>
            <a:r>
              <a:rPr b="0" lang="en-US" sz="2600" spc="-1" strike="noStrike">
                <a:solidFill>
                  <a:srgbClr val="000000"/>
                </a:solidFill>
                <a:latin typeface="Calibri"/>
              </a:rPr>
              <a:t>	</a:t>
            </a:r>
            <a:r>
              <a:rPr b="0" lang="en-US" sz="2600" spc="-1" strike="noStrike">
                <a:solidFill>
                  <a:srgbClr val="000000"/>
                </a:solidFill>
                <a:latin typeface="Calibri"/>
              </a:rPr>
              <a:t>	</a:t>
            </a:r>
            <a:r>
              <a:rPr b="0" lang="en-US" sz="2600" spc="-1" strike="noStrike">
                <a:solidFill>
                  <a:srgbClr val="000000"/>
                </a:solidFill>
                <a:latin typeface="Calibri"/>
              </a:rPr>
              <a:t>/* check flag */</a:t>
            </a:r>
            <a:endParaRPr b="0" lang="en-US" sz="2600" spc="-1" strike="noStrike">
              <a:latin typeface="Arial"/>
            </a:endParaRPr>
          </a:p>
          <a:p>
            <a:pPr algn="just">
              <a:lnSpc>
                <a:spcPct val="100000"/>
              </a:lnSpc>
              <a:spcBef>
                <a:spcPts val="519"/>
              </a:spcBef>
            </a:pPr>
            <a:r>
              <a:rPr b="0" lang="en-US" sz="2600" spc="-1" strike="noStrike">
                <a:solidFill>
                  <a:srgbClr val="000000"/>
                </a:solidFill>
                <a:latin typeface="Calibri"/>
              </a:rPr>
              <a:t>  </a:t>
            </a:r>
            <a:r>
              <a:rPr b="0" lang="en-US" sz="2600" spc="-1" strike="noStrike">
                <a:solidFill>
                  <a:srgbClr val="000000"/>
                </a:solidFill>
                <a:latin typeface="Calibri"/>
              </a:rPr>
              <a:t>{</a:t>
            </a:r>
            <a:endParaRPr b="0" lang="en-US" sz="2600" spc="-1" strike="noStrike">
              <a:latin typeface="Arial"/>
            </a:endParaRPr>
          </a:p>
          <a:p>
            <a:pPr algn="just">
              <a:lnSpc>
                <a:spcPct val="100000"/>
              </a:lnSpc>
              <a:spcBef>
                <a:spcPts val="519"/>
              </a:spcBef>
            </a:pPr>
            <a:r>
              <a:rPr b="0" lang="en-US" sz="2600" spc="-1" strike="noStrike">
                <a:solidFill>
                  <a:srgbClr val="000000"/>
                </a:solidFill>
                <a:latin typeface="Calibri"/>
              </a:rPr>
              <a:t>      </a:t>
            </a:r>
            <a:r>
              <a:rPr b="0" lang="en-US" sz="2600" spc="-1" strike="noStrike">
                <a:solidFill>
                  <a:srgbClr val="000000"/>
                </a:solidFill>
                <a:latin typeface="Calibri"/>
              </a:rPr>
              <a:t>pause(20); </a:t>
            </a:r>
            <a:r>
              <a:rPr b="0" lang="en-US" sz="2600" spc="-1" strike="noStrike">
                <a:solidFill>
                  <a:srgbClr val="000000"/>
                </a:solidFill>
                <a:latin typeface="Calibri"/>
              </a:rPr>
              <a:t>	</a:t>
            </a:r>
            <a:r>
              <a:rPr b="0" lang="en-US" sz="2600" spc="-1" strike="noStrike">
                <a:solidFill>
                  <a:srgbClr val="000000"/>
                </a:solidFill>
                <a:latin typeface="Calibri"/>
              </a:rPr>
              <a:t>	</a:t>
            </a:r>
            <a:r>
              <a:rPr b="0" lang="en-US" sz="2600" spc="-1" strike="noStrike">
                <a:solidFill>
                  <a:srgbClr val="000000"/>
                </a:solidFill>
                <a:latin typeface="Calibri"/>
              </a:rPr>
              <a:t>/* wait 20 ms */</a:t>
            </a:r>
            <a:endParaRPr b="0" lang="en-US" sz="2600" spc="-1" strike="noStrike">
              <a:latin typeface="Arial"/>
            </a:endParaRPr>
          </a:p>
          <a:p>
            <a:pPr algn="just">
              <a:lnSpc>
                <a:spcPct val="100000"/>
              </a:lnSpc>
              <a:spcBef>
                <a:spcPts val="519"/>
              </a:spcBef>
            </a:pPr>
            <a:r>
              <a:rPr b="0" lang="en-US" sz="2600" spc="-1" strike="noStrike">
                <a:solidFill>
                  <a:srgbClr val="000000"/>
                </a:solidFill>
                <a:latin typeface="Calibri"/>
              </a:rPr>
              <a:t>      </a:t>
            </a:r>
            <a:r>
              <a:rPr b="0" lang="en-US" sz="2600" spc="-1" strike="noStrike">
                <a:solidFill>
                  <a:srgbClr val="000000"/>
                </a:solidFill>
                <a:latin typeface="Calibri"/>
              </a:rPr>
              <a:t>process_event(); </a:t>
            </a:r>
            <a:r>
              <a:rPr b="0" lang="en-US" sz="2600" spc="-1" strike="noStrike">
                <a:solidFill>
                  <a:srgbClr val="000000"/>
                </a:solidFill>
                <a:latin typeface="Calibri"/>
              </a:rPr>
              <a:t>	</a:t>
            </a:r>
            <a:r>
              <a:rPr b="0" lang="en-US" sz="2600" spc="-1" strike="noStrike">
                <a:solidFill>
                  <a:srgbClr val="000000"/>
                </a:solidFill>
                <a:latin typeface="Calibri"/>
              </a:rPr>
              <a:t>/* process event */</a:t>
            </a:r>
            <a:endParaRPr b="0" lang="en-US" sz="2600" spc="-1" strike="noStrike">
              <a:latin typeface="Arial"/>
            </a:endParaRPr>
          </a:p>
          <a:p>
            <a:pPr algn="just">
              <a:lnSpc>
                <a:spcPct val="100000"/>
              </a:lnSpc>
              <a:spcBef>
                <a:spcPts val="519"/>
              </a:spcBef>
            </a:pPr>
            <a:r>
              <a:rPr b="0" lang="en-US" sz="2600" spc="-1" strike="noStrike">
                <a:solidFill>
                  <a:srgbClr val="000000"/>
                </a:solidFill>
                <a:latin typeface="Calibri"/>
              </a:rPr>
              <a:t>      </a:t>
            </a:r>
            <a:r>
              <a:rPr b="0" lang="en-US" sz="2600" spc="-1" strike="noStrike">
                <a:solidFill>
                  <a:srgbClr val="000000"/>
                </a:solidFill>
                <a:latin typeface="Calibri"/>
              </a:rPr>
              <a:t>flag=0; </a:t>
            </a:r>
            <a:r>
              <a:rPr b="0" lang="en-US" sz="2600" spc="-1" strike="noStrike">
                <a:solidFill>
                  <a:srgbClr val="000000"/>
                </a:solidFill>
                <a:latin typeface="Calibri"/>
              </a:rPr>
              <a:t>	</a:t>
            </a:r>
            <a:r>
              <a:rPr b="0" lang="en-US" sz="2600" spc="-1" strike="noStrike">
                <a:solidFill>
                  <a:srgbClr val="000000"/>
                </a:solidFill>
                <a:latin typeface="Calibri"/>
              </a:rPr>
              <a:t>	</a:t>
            </a:r>
            <a:r>
              <a:rPr b="0" lang="en-US" sz="2600" spc="-1" strike="noStrike">
                <a:solidFill>
                  <a:srgbClr val="000000"/>
                </a:solidFill>
                <a:latin typeface="Calibri"/>
              </a:rPr>
              <a:t>/* reset flag */</a:t>
            </a:r>
            <a:endParaRPr b="0" lang="en-US" sz="2600" spc="-1" strike="noStrike">
              <a:latin typeface="Arial"/>
            </a:endParaRPr>
          </a:p>
          <a:p>
            <a:pPr algn="just">
              <a:lnSpc>
                <a:spcPct val="100000"/>
              </a:lnSpc>
              <a:spcBef>
                <a:spcPts val="519"/>
              </a:spcBef>
            </a:pPr>
            <a:r>
              <a:rPr b="0" lang="en-US" sz="2600" spc="-1" strike="noStrike">
                <a:solidFill>
                  <a:srgbClr val="000000"/>
                </a:solidFill>
                <a:latin typeface="Calibri"/>
              </a:rPr>
              <a:t>   </a:t>
            </a:r>
            <a:r>
              <a:rPr b="0" lang="en-US" sz="2600" spc="-1" strike="noStrike">
                <a:solidFill>
                  <a:srgbClr val="000000"/>
                </a:solidFill>
                <a:latin typeface="Calibri"/>
              </a:rPr>
              <a:t>}</a:t>
            </a:r>
            <a:endParaRPr b="0" lang="en-US" sz="2600" spc="-1" strike="noStrike">
              <a:latin typeface="Arial"/>
            </a:endParaRPr>
          </a:p>
          <a:p>
            <a:pPr algn="just">
              <a:lnSpc>
                <a:spcPct val="100000"/>
              </a:lnSpc>
              <a:spcBef>
                <a:spcPts val="519"/>
              </a:spcBef>
            </a:pPr>
            <a:r>
              <a:rPr b="0" lang="en-US" sz="2600" spc="-1" strike="noStrike">
                <a:solidFill>
                  <a:srgbClr val="000000"/>
                </a:solidFill>
                <a:latin typeface="Calibri"/>
              </a:rPr>
              <a:t>}</a:t>
            </a:r>
            <a:endParaRPr b="0" lang="en-US" sz="2600" spc="-1" strike="noStrike">
              <a:latin typeface="Arial"/>
            </a:endParaRPr>
          </a:p>
          <a:p>
            <a:pPr algn="just">
              <a:lnSpc>
                <a:spcPct val="100000"/>
              </a:lnSpc>
              <a:spcBef>
                <a:spcPts val="641"/>
              </a:spcBef>
            </a:pPr>
            <a:r>
              <a:rPr b="1" lang="en-US" sz="3200" spc="-1" strike="noStrike">
                <a:solidFill>
                  <a:srgbClr val="000000"/>
                </a:solidFill>
                <a:latin typeface="Calibri"/>
              </a:rPr>
              <a:t>Polled loops inherently waste CPU time</a:t>
            </a:r>
            <a:r>
              <a:rPr b="0" lang="en-US" sz="3200" spc="-1" strike="noStrike">
                <a:solidFill>
                  <a:srgbClr val="000000"/>
                </a:solidFill>
                <a:latin typeface="Calibri"/>
              </a:rPr>
              <a:t>, especially if the event being polled occurs infrequently.</a:t>
            </a:r>
            <a:endParaRPr b="0" lang="en-US" sz="3200" spc="-1" strike="noStrike">
              <a:latin typeface="Arial"/>
            </a:endParaRPr>
          </a:p>
          <a:p>
            <a:pPr algn="just">
              <a:lnSpc>
                <a:spcPct val="100000"/>
              </a:lnSpc>
              <a:spcBef>
                <a:spcPts val="641"/>
              </a:spcBef>
            </a:pPr>
            <a:endParaRPr b="0" lang="en-US" sz="32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Cyclic Executives </a:t>
            </a: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08" name="TextShape 2"/>
          <p:cNvSpPr txBox="1"/>
          <p:nvPr/>
        </p:nvSpPr>
        <p:spPr>
          <a:xfrm>
            <a:off x="343080" y="990720"/>
            <a:ext cx="8457840" cy="57146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Cyclic executives are </a:t>
            </a:r>
            <a:r>
              <a:rPr b="1" lang="en-US" sz="3200" spc="-1" strike="noStrike">
                <a:solidFill>
                  <a:srgbClr val="000000"/>
                </a:solidFill>
                <a:latin typeface="Calibri"/>
              </a:rPr>
              <a:t>non interrupt-driven systems </a:t>
            </a:r>
            <a:r>
              <a:rPr b="0" lang="en-US" sz="3200" spc="-1" strike="noStrike">
                <a:solidFill>
                  <a:srgbClr val="000000"/>
                </a:solidFill>
                <a:latin typeface="Calibri"/>
              </a:rPr>
              <a:t>that can provide the illusion of simultaneity by taking advantage of relatively </a:t>
            </a:r>
            <a:r>
              <a:rPr b="1" lang="en-US" sz="3200" spc="-1" strike="noStrike">
                <a:solidFill>
                  <a:srgbClr val="000000"/>
                </a:solidFill>
                <a:latin typeface="Calibri"/>
              </a:rPr>
              <a:t>short processes on a fast processor in a continuous loop</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Example, consider the set of self-contained processes Process1 through Process_N in a continuous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loop as depicted below:</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for(;;) { /* do forever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Process_1();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Process_2();</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Process_N();</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Cyclic Executives </a:t>
            </a: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10" name="TextShape 2"/>
          <p:cNvSpPr txBox="1"/>
          <p:nvPr/>
        </p:nvSpPr>
        <p:spPr>
          <a:xfrm>
            <a:off x="343080" y="990720"/>
            <a:ext cx="8457840" cy="57146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A de facto cycle rate is established, which is the same for each task, as they </a:t>
            </a:r>
            <a:r>
              <a:rPr b="1" lang="en-US" sz="3200" spc="-1" strike="noStrike">
                <a:solidFill>
                  <a:srgbClr val="000000"/>
                </a:solidFill>
                <a:latin typeface="Calibri"/>
              </a:rPr>
              <a:t>execute in “round-robin” fashion</a:t>
            </a:r>
            <a:r>
              <a:rPr b="0" lang="en-US" sz="3200" spc="-1" strike="noStrike">
                <a:solidFill>
                  <a:srgbClr val="000000"/>
                </a:solidFill>
                <a:latin typeface="Calibri"/>
              </a:rPr>
              <a:t>. Different </a:t>
            </a:r>
            <a:r>
              <a:rPr b="1" lang="en-US" sz="3200" spc="-1" strike="noStrike">
                <a:solidFill>
                  <a:srgbClr val="000000"/>
                </a:solidFill>
                <a:latin typeface="Calibri"/>
              </a:rPr>
              <a:t>rate structures can be achieved</a:t>
            </a:r>
            <a:r>
              <a:rPr b="0" lang="en-US" sz="3200" spc="-1" strike="noStrike">
                <a:solidFill>
                  <a:srgbClr val="000000"/>
                </a:solidFill>
                <a:latin typeface="Calibri"/>
              </a:rPr>
              <a:t> by repeating a task in the list.</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for(;;) { /* do forever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Process_1();</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Process_2();</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Process_3();</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Process_3();</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Process_3 runs twice as frequently as Process_1 and Process_2.</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a:t>
            </a:r>
            <a:r>
              <a:rPr b="1" lang="en-US" sz="3200" spc="-1" strike="noStrike">
                <a:solidFill>
                  <a:srgbClr val="000000"/>
                </a:solidFill>
                <a:latin typeface="Calibri"/>
              </a:rPr>
              <a:t>task list can be made adjustable </a:t>
            </a:r>
            <a:r>
              <a:rPr b="0" lang="en-US" sz="3200" spc="-1" strike="noStrike">
                <a:solidFill>
                  <a:srgbClr val="000000"/>
                </a:solidFill>
                <a:latin typeface="Calibri"/>
              </a:rPr>
              <a:t>by keeping a list of pointers to processes that are managed by the “operating system” as tasks are created and completed, </a:t>
            </a:r>
            <a:r>
              <a:rPr b="1" lang="en-US" sz="3200" spc="-1" strike="noStrike">
                <a:solidFill>
                  <a:srgbClr val="000000"/>
                </a:solidFill>
                <a:latin typeface="Calibri"/>
              </a:rPr>
              <a:t>weighted round-robin fashion</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Intertask synchronization </a:t>
            </a:r>
            <a:r>
              <a:rPr b="0" lang="en-US" sz="3200" spc="-1" strike="noStrike">
                <a:solidFill>
                  <a:srgbClr val="000000"/>
                </a:solidFill>
                <a:latin typeface="Calibri"/>
              </a:rPr>
              <a:t>and communication can be achieved through </a:t>
            </a:r>
            <a:r>
              <a:rPr b="1" lang="en-US" sz="3200" spc="-1" strike="noStrike">
                <a:solidFill>
                  <a:srgbClr val="000000"/>
                </a:solidFill>
                <a:latin typeface="Calibri"/>
              </a:rPr>
              <a:t>global variables</a:t>
            </a:r>
            <a:r>
              <a:rPr b="0" lang="en-US" sz="3200" spc="-1" strike="noStrike">
                <a:solidFill>
                  <a:srgbClr val="000000"/>
                </a:solidFill>
                <a:latin typeface="Calibri"/>
              </a:rPr>
              <a:t> or parameter lists.</a:t>
            </a:r>
            <a:endParaRPr b="0" lang="en-US" sz="32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Cyclic Executives </a:t>
            </a: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12" name="TextShape 2"/>
          <p:cNvSpPr txBox="1"/>
          <p:nvPr/>
        </p:nvSpPr>
        <p:spPr>
          <a:xfrm>
            <a:off x="343080" y="990720"/>
            <a:ext cx="8457840" cy="5714640"/>
          </a:xfrm>
          <a:prstGeom prst="rect">
            <a:avLst/>
          </a:prstGeom>
          <a:noFill/>
          <a:ln>
            <a:noFill/>
          </a:ln>
        </p:spPr>
        <p:txBody>
          <a:bodyPr>
            <a:normAutofit/>
          </a:bodyPr>
          <a:p>
            <a:pPr>
              <a:lnSpc>
                <a:spcPct val="100000"/>
              </a:lnSpc>
              <a:spcBef>
                <a:spcPts val="819"/>
              </a:spcBef>
            </a:pPr>
            <a:r>
              <a:rPr b="1" lang="en-US" sz="4100" spc="-1" strike="noStrike">
                <a:solidFill>
                  <a:srgbClr val="000000"/>
                </a:solidFill>
                <a:latin typeface="Calibri"/>
              </a:rPr>
              <a:t>Space Invaders game</a:t>
            </a:r>
            <a:endParaRPr b="0" lang="en-US" sz="4100" spc="-1" strike="noStrike">
              <a:latin typeface="Arial"/>
            </a:endParaRPr>
          </a:p>
          <a:p>
            <a:pPr>
              <a:lnSpc>
                <a:spcPct val="100000"/>
              </a:lnSpc>
              <a:spcBef>
                <a:spcPts val="641"/>
              </a:spcBef>
            </a:pPr>
            <a:r>
              <a:rPr b="1" lang="en-US" sz="3200" spc="-1" strike="noStrike">
                <a:solidFill>
                  <a:srgbClr val="000000"/>
                </a:solidFill>
                <a:latin typeface="Calibri"/>
              </a:rPr>
              <a:t>Servicing three button events</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Left movement of the tank</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Right movement of the tank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Fire missile  </a:t>
            </a:r>
            <a:endParaRPr b="0" lang="en-US" sz="3200" spc="-1" strike="noStrike">
              <a:latin typeface="Arial"/>
            </a:endParaRPr>
          </a:p>
          <a:p>
            <a:pPr>
              <a:lnSpc>
                <a:spcPct val="100000"/>
              </a:lnSpc>
              <a:spcBef>
                <a:spcPts val="641"/>
              </a:spcBef>
            </a:pPr>
            <a:r>
              <a:rPr b="1" lang="en-US" sz="3200" spc="-1" strike="noStrike">
                <a:solidFill>
                  <a:srgbClr val="000000"/>
                </a:solidFill>
                <a:latin typeface="Calibri"/>
              </a:rPr>
              <a:t>Tasks:</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Moving the aliens</a:t>
            </a:r>
            <a:r>
              <a:rPr b="0" lang="en-US" sz="3200" spc="-1" strike="noStrike">
                <a:solidFill>
                  <a:srgbClr val="000000"/>
                </a:solidFill>
                <a:latin typeface="Calibri"/>
              </a:rPr>
              <a:t>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Computing collisions</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Updating the screen </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1040"/>
              </a:spcBef>
            </a:pPr>
            <a:r>
              <a:rPr b="0" lang="en-US" sz="5200" spc="-1" strike="noStrike">
                <a:solidFill>
                  <a:srgbClr val="000000"/>
                </a:solidFill>
                <a:latin typeface="Calibri"/>
              </a:rPr>
              <a:t>Cyclic executive for the Game?</a:t>
            </a:r>
            <a:endParaRPr b="0" lang="en-US" sz="5200" spc="-1" strike="noStrike">
              <a:latin typeface="Arial"/>
            </a:endParaRPr>
          </a:p>
          <a:p>
            <a:pPr>
              <a:lnSpc>
                <a:spcPct val="100000"/>
              </a:lnSpc>
              <a:spcBef>
                <a:spcPts val="641"/>
              </a:spcBef>
            </a:pPr>
            <a:endParaRPr b="0" lang="en-US" sz="5200" spc="-1" strike="noStrike">
              <a:latin typeface="Arial"/>
            </a:endParaRPr>
          </a:p>
          <a:p>
            <a:pPr>
              <a:lnSpc>
                <a:spcPct val="100000"/>
              </a:lnSpc>
              <a:spcBef>
                <a:spcPts val="641"/>
              </a:spcBef>
            </a:pPr>
            <a:r>
              <a:rPr b="0" lang="en-US" sz="3200" spc="-1" strike="noStrike">
                <a:solidFill>
                  <a:srgbClr val="000000"/>
                </a:solidFill>
                <a:latin typeface="Calibri"/>
              </a:rPr>
              <a:t>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endParaRPr b="0" lang="en-US" sz="32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Cyclic Executives </a:t>
            </a: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14" name="TextShape 2"/>
          <p:cNvSpPr txBox="1"/>
          <p:nvPr/>
        </p:nvSpPr>
        <p:spPr>
          <a:xfrm>
            <a:off x="343080" y="762120"/>
            <a:ext cx="8457840" cy="594324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for(;;) { /* do forever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check_for_keypressed();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move_aliens();</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check_for_keypressed();</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check_for_collison()</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check_for_keypressed();</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update_screen();</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The process check_for_keypressed, which services the three button pressings, contains the processes move_tank and fire_missile, and is executed three times as frequently as the others in order to provide faster response to user input.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If each </a:t>
            </a:r>
            <a:r>
              <a:rPr b="1" lang="en-US" sz="3200" spc="-1" strike="noStrike">
                <a:solidFill>
                  <a:srgbClr val="000000"/>
                </a:solidFill>
                <a:latin typeface="Calibri"/>
              </a:rPr>
              <a:t>process is relatively short </a:t>
            </a:r>
            <a:r>
              <a:rPr b="0" lang="en-US" sz="3200" spc="-1" strike="noStrike">
                <a:solidFill>
                  <a:srgbClr val="000000"/>
                </a:solidFill>
                <a:latin typeface="Calibri"/>
              </a:rPr>
              <a:t>and uniform in size, then reactivity and </a:t>
            </a:r>
            <a:r>
              <a:rPr b="1" lang="en-US" sz="3200" spc="-1" strike="noStrike">
                <a:solidFill>
                  <a:srgbClr val="000000"/>
                </a:solidFill>
                <a:latin typeface="Calibri"/>
              </a:rPr>
              <a:t>simultaneity can be achieved without interrupts</a:t>
            </a: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Moreover, if each process is carefully constructed including synchronization through messaging or global variables, complete determinism and schedulability can be achieved.</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Cyclic executives are, however, inadequate for all but the simplest of real-time systems because of the </a:t>
            </a:r>
            <a:r>
              <a:rPr b="1" lang="en-US" sz="3200" spc="-1" strike="noStrike">
                <a:solidFill>
                  <a:srgbClr val="000000"/>
                </a:solidFill>
                <a:latin typeface="Calibri"/>
              </a:rPr>
              <a:t>difficulties in uniformly dividing the processes</a:t>
            </a:r>
            <a:r>
              <a:rPr b="0" lang="en-US" sz="3200" spc="-1" strike="noStrike">
                <a:solidFill>
                  <a:srgbClr val="000000"/>
                </a:solidFill>
                <a:latin typeface="Calibri"/>
              </a:rPr>
              <a:t> and in the long response times that are created</a:t>
            </a:r>
            <a:endParaRPr b="0" lang="en-US" sz="32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0" y="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Pseudokernels: </a:t>
            </a:r>
            <a:r>
              <a:rPr b="1" i="1" lang="en-US" sz="4400" spc="-1" strike="noStrike">
                <a:solidFill>
                  <a:srgbClr val="000000"/>
                </a:solidFill>
                <a:latin typeface="Calibri"/>
              </a:rPr>
              <a:t>State-Driven Code </a:t>
            </a:r>
            <a:b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16"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State-driven code </a:t>
            </a:r>
            <a:r>
              <a:rPr b="1" lang="en-US" sz="3200" spc="-1" strike="noStrike">
                <a:solidFill>
                  <a:srgbClr val="000000"/>
                </a:solidFill>
                <a:latin typeface="Calibri"/>
              </a:rPr>
              <a:t>uses nested if–then statements</a:t>
            </a:r>
            <a:r>
              <a:rPr b="0" lang="en-US" sz="3200" spc="-1" strike="noStrike">
                <a:solidFill>
                  <a:srgbClr val="000000"/>
                </a:solidFill>
                <a:latin typeface="Calibri"/>
              </a:rPr>
              <a:t>, case statements, or finite state automata</a:t>
            </a:r>
            <a:r>
              <a:rPr b="1" lang="en-US" sz="3200" spc="-1" strike="noStrike">
                <a:solidFill>
                  <a:srgbClr val="000000"/>
                </a:solidFill>
                <a:latin typeface="Calibri"/>
              </a:rPr>
              <a:t> </a:t>
            </a:r>
            <a:r>
              <a:rPr b="0" lang="en-US" sz="3200" spc="-1" strike="noStrike">
                <a:solidFill>
                  <a:srgbClr val="000000"/>
                </a:solidFill>
                <a:latin typeface="Calibri"/>
              </a:rPr>
              <a:t>to </a:t>
            </a:r>
            <a:r>
              <a:rPr b="1" lang="en-US" sz="3200" spc="-1" strike="noStrike">
                <a:solidFill>
                  <a:srgbClr val="000000"/>
                </a:solidFill>
                <a:latin typeface="Calibri"/>
              </a:rPr>
              <a:t>break up the processing of functions into code segments. </a:t>
            </a:r>
            <a:endParaRPr b="0" lang="en-US" sz="3200" spc="-1" strike="noStrike">
              <a:latin typeface="Arial"/>
            </a:endParaRPr>
          </a:p>
          <a:p>
            <a:pPr algn="just">
              <a:lnSpc>
                <a:spcPct val="100000"/>
              </a:lnSpc>
              <a:spcBef>
                <a:spcPts val="28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a:t>
            </a:r>
            <a:r>
              <a:rPr b="1" lang="en-US" sz="3200" spc="-1" strike="noStrike">
                <a:solidFill>
                  <a:srgbClr val="000000"/>
                </a:solidFill>
                <a:latin typeface="Calibri"/>
              </a:rPr>
              <a:t>separation of processes</a:t>
            </a:r>
            <a:r>
              <a:rPr b="0" lang="en-US" sz="3200" spc="-1" strike="noStrike">
                <a:solidFill>
                  <a:srgbClr val="000000"/>
                </a:solidFill>
                <a:latin typeface="Calibri"/>
              </a:rPr>
              <a:t> </a:t>
            </a:r>
            <a:r>
              <a:rPr b="1" lang="en-US" sz="3200" spc="-1" strike="noStrike">
                <a:solidFill>
                  <a:srgbClr val="000000"/>
                </a:solidFill>
                <a:latin typeface="Calibri"/>
              </a:rPr>
              <a:t>allows each to be temporarily suspended</a:t>
            </a:r>
            <a:r>
              <a:rPr b="0" lang="en-US" sz="3200" spc="-1" strike="noStrike">
                <a:solidFill>
                  <a:srgbClr val="000000"/>
                </a:solidFill>
                <a:latin typeface="Calibri"/>
              </a:rPr>
              <a:t> before completion, without loss of critical data facilitating multitasking via a scheme such as </a:t>
            </a:r>
            <a:r>
              <a:rPr b="1" lang="en-US" sz="3200" spc="-1" strike="noStrike">
                <a:solidFill>
                  <a:srgbClr val="000000"/>
                </a:solidFill>
                <a:latin typeface="Calibri"/>
              </a:rPr>
              <a:t>coroutines</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28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State-driven code works well in conjunction with cyclic executives when the processes are too long or nonuniform in size.</a:t>
            </a:r>
            <a:endParaRPr b="0" lang="en-US" sz="3200" spc="-1" strike="noStrike">
              <a:latin typeface="Arial"/>
            </a:endParaRPr>
          </a:p>
          <a:p>
            <a:pPr algn="just">
              <a:lnSpc>
                <a:spcPct val="100000"/>
              </a:lnSpc>
              <a:spcBef>
                <a:spcPts val="22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Communications program such as </a:t>
            </a:r>
            <a:r>
              <a:rPr b="1" lang="en-US" sz="3200" spc="-1" strike="noStrike">
                <a:solidFill>
                  <a:srgbClr val="000000"/>
                </a:solidFill>
                <a:latin typeface="Calibri"/>
              </a:rPr>
              <a:t>network packet handlers </a:t>
            </a:r>
            <a:r>
              <a:rPr b="0" lang="en-US" sz="3200" spc="-1" strike="noStrike">
                <a:solidFill>
                  <a:srgbClr val="000000"/>
                </a:solidFill>
                <a:latin typeface="Calibri"/>
              </a:rPr>
              <a:t>are broken up into phases.</a:t>
            </a:r>
            <a:endParaRPr b="0" lang="en-US" sz="3200" spc="-1" strike="noStrike">
              <a:latin typeface="Arial"/>
            </a:endParaRPr>
          </a:p>
          <a:p>
            <a:pPr algn="just">
              <a:lnSpc>
                <a:spcPct val="100000"/>
              </a:lnSpc>
              <a:spcBef>
                <a:spcPts val="28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Some processes are therefore unsuitable for this technique as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they cannot be </a:t>
            </a:r>
            <a:r>
              <a:rPr b="1" lang="en-US" sz="3200" spc="-1" strike="noStrike">
                <a:solidFill>
                  <a:srgbClr val="000000"/>
                </a:solidFill>
                <a:latin typeface="Calibri"/>
              </a:rPr>
              <a:t>divided into states</a:t>
            </a:r>
            <a:endParaRPr b="0" lang="en-US" sz="3200" spc="-1" strike="noStrike">
              <a:latin typeface="Arial"/>
            </a:endParaRPr>
          </a:p>
          <a:p>
            <a:pPr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the tables needed to implement the code can become </a:t>
            </a:r>
            <a:r>
              <a:rPr b="0" lang="en-US" sz="3200" spc="-1" strike="noStrike">
                <a:solidFill>
                  <a:srgbClr val="000000"/>
                </a:solidFill>
                <a:latin typeface="Calibri"/>
              </a:rPr>
              <a:t>	</a:t>
            </a:r>
            <a:r>
              <a:rPr b="0" lang="en-US" sz="3200" spc="-1" strike="noStrike">
                <a:solidFill>
                  <a:srgbClr val="000000"/>
                </a:solidFill>
                <a:latin typeface="Calibri"/>
              </a:rPr>
              <a:t>quite </a:t>
            </a:r>
            <a:r>
              <a:rPr b="0" lang="en-US" sz="3200" spc="-1" strike="noStrike">
                <a:solidFill>
                  <a:srgbClr val="000000"/>
                </a:solidFill>
                <a:latin typeface="Calibri"/>
              </a:rPr>
              <a:t>	</a:t>
            </a:r>
            <a:r>
              <a:rPr b="0" lang="en-US" sz="3200" spc="-1" strike="noStrike">
                <a:solidFill>
                  <a:srgbClr val="000000"/>
                </a:solidFill>
                <a:latin typeface="Calibri"/>
              </a:rPr>
              <a:t>large. </a:t>
            </a:r>
            <a:endParaRPr b="0" lang="en-US" sz="3200" spc="-1" strike="noStrike">
              <a:latin typeface="Arial"/>
            </a:endParaRPr>
          </a:p>
          <a:p>
            <a:pPr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the manual translation process from the finite state </a:t>
            </a:r>
            <a:r>
              <a:rPr b="0" lang="en-US" sz="3200" spc="-1" strike="noStrike">
                <a:solidFill>
                  <a:srgbClr val="000000"/>
                </a:solidFill>
                <a:latin typeface="Calibri"/>
              </a:rPr>
              <a:t>	</a:t>
            </a:r>
            <a:r>
              <a:rPr b="0" lang="en-US" sz="3200" spc="-1" strike="noStrike">
                <a:solidFill>
                  <a:srgbClr val="000000"/>
                </a:solidFill>
                <a:latin typeface="Calibri"/>
              </a:rPr>
              <a:t>automaton to tabular form is error-prone.</a:t>
            </a:r>
            <a:endParaRPr b="0" lang="en-US" sz="32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Coroutines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18"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Coroutines or cooperative </a:t>
            </a:r>
            <a:r>
              <a:rPr b="1" lang="en-US" sz="3200" spc="-1" strike="noStrike">
                <a:solidFill>
                  <a:srgbClr val="000000"/>
                </a:solidFill>
                <a:latin typeface="Calibri"/>
              </a:rPr>
              <a:t>multitasking systems </a:t>
            </a:r>
            <a:r>
              <a:rPr b="0" lang="en-US" sz="3200" spc="-1" strike="noStrike">
                <a:solidFill>
                  <a:srgbClr val="000000"/>
                </a:solidFill>
                <a:latin typeface="Calibri"/>
              </a:rPr>
              <a:t>require disciplined programming and an appropriate application. </a:t>
            </a:r>
            <a:endParaRPr b="0" lang="en-US" sz="3200" spc="-1" strike="noStrike">
              <a:latin typeface="Arial"/>
            </a:endParaRPr>
          </a:p>
          <a:p>
            <a:pPr algn="just">
              <a:lnSpc>
                <a:spcPct val="100000"/>
              </a:lnSpc>
              <a:spcBef>
                <a:spcPts val="2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These types of kernels are employed</a:t>
            </a:r>
            <a:r>
              <a:rPr b="1" lang="en-US" sz="3200" spc="-1" strike="noStrike">
                <a:solidFill>
                  <a:srgbClr val="000000"/>
                </a:solidFill>
                <a:latin typeface="Calibri"/>
              </a:rPr>
              <a:t> in conjunction with code-driven by finite state automata</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2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 this scheme, </a:t>
            </a:r>
            <a:r>
              <a:rPr b="1" lang="en-US" sz="3200" spc="-1" strike="noStrike">
                <a:solidFill>
                  <a:srgbClr val="000000"/>
                </a:solidFill>
                <a:latin typeface="Calibri"/>
              </a:rPr>
              <a:t>two or more processes are coded </a:t>
            </a:r>
            <a:r>
              <a:rPr b="0" lang="en-US" sz="3200" spc="-1" strike="noStrike">
                <a:solidFill>
                  <a:srgbClr val="000000"/>
                </a:solidFill>
                <a:latin typeface="Calibri"/>
              </a:rPr>
              <a:t>in </a:t>
            </a:r>
            <a:r>
              <a:rPr b="1" lang="en-US" sz="3200" spc="-1" strike="noStrike">
                <a:solidFill>
                  <a:srgbClr val="000000"/>
                </a:solidFill>
                <a:latin typeface="Calibri"/>
              </a:rPr>
              <a:t>the state-driven fashion</a:t>
            </a:r>
            <a:r>
              <a:rPr b="0" lang="en-US" sz="3200" spc="-1" strike="noStrike">
                <a:solidFill>
                  <a:srgbClr val="000000"/>
                </a:solidFill>
                <a:latin typeface="Calibri"/>
              </a:rPr>
              <a:t>, and after each phase is complete, a </a:t>
            </a:r>
            <a:r>
              <a:rPr b="1" lang="en-US" sz="3200" spc="-1" strike="noStrike">
                <a:solidFill>
                  <a:srgbClr val="000000"/>
                </a:solidFill>
                <a:latin typeface="Calibri"/>
              </a:rPr>
              <a:t>call is made to a central dispatcher</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2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dispatcher holds the program counter for a list of processes that are executed in round-robin fashion and aids in selecting the next process to execute. </a:t>
            </a:r>
            <a:endParaRPr b="0" lang="en-US" sz="3200" spc="-1" strike="noStrike">
              <a:latin typeface="Arial"/>
            </a:endParaRPr>
          </a:p>
          <a:p>
            <a:pPr algn="just">
              <a:lnSpc>
                <a:spcPct val="100000"/>
              </a:lnSpc>
              <a:spcBef>
                <a:spcPts val="26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If there is only one coroutine, then it will be repeated cyclically, such a system is called a cycle executive.</a:t>
            </a:r>
            <a:endParaRPr b="0" lang="en-US" sz="3200" spc="-1" strike="noStrike">
              <a:latin typeface="Arial"/>
            </a:endParaRPr>
          </a:p>
          <a:p>
            <a:pPr algn="just">
              <a:lnSpc>
                <a:spcPct val="100000"/>
              </a:lnSpc>
              <a:spcBef>
                <a:spcPts val="26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Communication between the processes is achieved via </a:t>
            </a:r>
            <a:r>
              <a:rPr b="1" lang="en-US" sz="3200" spc="-1" strike="noStrike">
                <a:solidFill>
                  <a:srgbClr val="000000"/>
                </a:solidFill>
                <a:latin typeface="Calibri"/>
              </a:rPr>
              <a:t>global variables that hold </a:t>
            </a:r>
            <a:r>
              <a:rPr b="0" lang="en-US" sz="3200" spc="-1" strike="noStrike">
                <a:solidFill>
                  <a:srgbClr val="000000"/>
                </a:solidFill>
                <a:latin typeface="Calibri"/>
              </a:rPr>
              <a:t>data that needs to be preserved between dispatches.</a:t>
            </a:r>
            <a:endParaRPr b="0" lang="en-US" sz="32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Coroutines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20"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Consider a system in which two processes are </a:t>
            </a:r>
            <a:r>
              <a:rPr b="1" lang="en-US" sz="3200" spc="-1" strike="noStrike">
                <a:solidFill>
                  <a:srgbClr val="000000"/>
                </a:solidFill>
                <a:latin typeface="Calibri"/>
              </a:rPr>
              <a:t>executing “in parallel” </a:t>
            </a:r>
            <a:r>
              <a:rPr b="0" lang="en-US" sz="3200" spc="-1" strike="noStrike">
                <a:solidFill>
                  <a:srgbClr val="000000"/>
                </a:solidFill>
                <a:latin typeface="Calibri"/>
              </a:rPr>
              <a:t>and in isolation.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After executing phase_a1, process_a returns control to the central dispatcher by executing break.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dispatcher initiates process_b, which executes phase_b1 to completion before returning control to the dispatcher.</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dispatcher then starts process_a, which begins phase_a2, and so on. </a:t>
            </a:r>
            <a:endParaRPr b="0" lang="en-US" sz="3200" spc="-1" strike="noStrike">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Coroutines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22" name="TextShape 2"/>
          <p:cNvSpPr txBox="1"/>
          <p:nvPr/>
        </p:nvSpPr>
        <p:spPr>
          <a:xfrm>
            <a:off x="343080" y="762120"/>
            <a:ext cx="4228920" cy="594324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void process_a(void)</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for(;;)</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switch(state_a)</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case 1: phase_a1();</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break;</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case 2: phase_a2();</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break;</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case 3: phase_a3();</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break;</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case 4: phase_a4();</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break;</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case 5: phase_a5();</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break;</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p:txBody>
      </p:sp>
      <p:sp>
        <p:nvSpPr>
          <p:cNvPr id="123" name="CustomShape 3"/>
          <p:cNvSpPr/>
          <p:nvPr/>
        </p:nvSpPr>
        <p:spPr>
          <a:xfrm>
            <a:off x="4572000" y="762120"/>
            <a:ext cx="4228920" cy="5943240"/>
          </a:xfrm>
          <a:prstGeom prst="rect">
            <a:avLst/>
          </a:prstGeom>
          <a:noFill/>
          <a:ln>
            <a:noFill/>
          </a:ln>
        </p:spPr>
        <p:style>
          <a:lnRef idx="0"/>
          <a:fillRef idx="0"/>
          <a:effectRef idx="0"/>
          <a:fontRef idx="minor"/>
        </p:style>
        <p:txBody>
          <a:bodyPr>
            <a:normAutofit/>
          </a:bodyPr>
          <a:p>
            <a:pPr>
              <a:lnSpc>
                <a:spcPct val="100000"/>
              </a:lnSpc>
              <a:spcBef>
                <a:spcPts val="641"/>
              </a:spcBef>
            </a:pPr>
            <a:r>
              <a:rPr b="0" lang="en-US" sz="3200" spc="-1" strike="noStrike">
                <a:latin typeface="Calibri"/>
              </a:rPr>
              <a:t>void process_b(void)</a:t>
            </a:r>
            <a:endParaRPr b="0" lang="en-US" sz="3200" spc="-1" strike="noStrike">
              <a:latin typeface="Arial"/>
            </a:endParaRPr>
          </a:p>
          <a:p>
            <a:pPr>
              <a:lnSpc>
                <a:spcPct val="100000"/>
              </a:lnSpc>
              <a:spcBef>
                <a:spcPts val="641"/>
              </a:spcBef>
            </a:pPr>
            <a:r>
              <a:rPr b="0" lang="en-US" sz="3200" spc="-1" strike="noStrike">
                <a:latin typeface="Calibri"/>
              </a:rPr>
              <a:t>{</a:t>
            </a:r>
            <a:endParaRPr b="0" lang="en-US" sz="3200" spc="-1" strike="noStrike">
              <a:latin typeface="Arial"/>
            </a:endParaRPr>
          </a:p>
          <a:p>
            <a:pPr>
              <a:lnSpc>
                <a:spcPct val="100000"/>
              </a:lnSpc>
              <a:spcBef>
                <a:spcPts val="641"/>
              </a:spcBef>
            </a:pPr>
            <a:r>
              <a:rPr b="0" lang="en-US" sz="3200" spc="-1" strike="noStrike">
                <a:latin typeface="Calibri"/>
              </a:rPr>
              <a:t>for(;;)</a:t>
            </a:r>
            <a:endParaRPr b="0" lang="en-US" sz="3200" spc="-1" strike="noStrike">
              <a:latin typeface="Arial"/>
            </a:endParaRPr>
          </a:p>
          <a:p>
            <a:pPr>
              <a:lnSpc>
                <a:spcPct val="100000"/>
              </a:lnSpc>
              <a:spcBef>
                <a:spcPts val="641"/>
              </a:spcBef>
            </a:pPr>
            <a:r>
              <a:rPr b="0" lang="en-US" sz="3200" spc="-1" strike="noStrike">
                <a:latin typeface="Calibri"/>
              </a:rPr>
              <a:t>{</a:t>
            </a:r>
            <a:endParaRPr b="0" lang="en-US" sz="3200" spc="-1" strike="noStrike">
              <a:latin typeface="Arial"/>
            </a:endParaRPr>
          </a:p>
          <a:p>
            <a:pPr>
              <a:lnSpc>
                <a:spcPct val="100000"/>
              </a:lnSpc>
              <a:spcBef>
                <a:spcPts val="641"/>
              </a:spcBef>
            </a:pPr>
            <a:r>
              <a:rPr b="0" lang="en-US" sz="3200" spc="-1" strike="noStrike">
                <a:latin typeface="Calibri"/>
              </a:rPr>
              <a:t>switch(state_b)</a:t>
            </a:r>
            <a:endParaRPr b="0" lang="en-US" sz="3200" spc="-1" strike="noStrike">
              <a:latin typeface="Arial"/>
            </a:endParaRPr>
          </a:p>
          <a:p>
            <a:pPr>
              <a:lnSpc>
                <a:spcPct val="100000"/>
              </a:lnSpc>
              <a:spcBef>
                <a:spcPts val="641"/>
              </a:spcBef>
            </a:pPr>
            <a:r>
              <a:rPr b="0" lang="en-US" sz="3200" spc="-1" strike="noStrike">
                <a:latin typeface="Calibri"/>
              </a:rPr>
              <a:t>{</a:t>
            </a:r>
            <a:endParaRPr b="0" lang="en-US" sz="3200" spc="-1" strike="noStrike">
              <a:latin typeface="Arial"/>
            </a:endParaRPr>
          </a:p>
          <a:p>
            <a:pPr>
              <a:lnSpc>
                <a:spcPct val="100000"/>
              </a:lnSpc>
              <a:spcBef>
                <a:spcPts val="641"/>
              </a:spcBef>
            </a:pPr>
            <a:r>
              <a:rPr b="0" lang="en-US" sz="3200" spc="-1" strike="noStrike">
                <a:latin typeface="Calibri"/>
              </a:rPr>
              <a:t>case 1: phase_b1();</a:t>
            </a:r>
            <a:endParaRPr b="0" lang="en-US" sz="3200" spc="-1" strike="noStrike">
              <a:latin typeface="Arial"/>
            </a:endParaRPr>
          </a:p>
          <a:p>
            <a:pPr>
              <a:lnSpc>
                <a:spcPct val="100000"/>
              </a:lnSpc>
              <a:spcBef>
                <a:spcPts val="641"/>
              </a:spcBef>
            </a:pPr>
            <a:r>
              <a:rPr b="0" lang="en-US" sz="3200" spc="-1" strike="noStrike">
                <a:latin typeface="Calibri"/>
              </a:rPr>
              <a:t>break;</a:t>
            </a:r>
            <a:endParaRPr b="0" lang="en-US" sz="3200" spc="-1" strike="noStrike">
              <a:latin typeface="Arial"/>
            </a:endParaRPr>
          </a:p>
          <a:p>
            <a:pPr>
              <a:lnSpc>
                <a:spcPct val="100000"/>
              </a:lnSpc>
              <a:spcBef>
                <a:spcPts val="641"/>
              </a:spcBef>
            </a:pPr>
            <a:r>
              <a:rPr b="0" lang="en-US" sz="3200" spc="-1" strike="noStrike">
                <a:latin typeface="Calibri"/>
              </a:rPr>
              <a:t>case 2: phase_b2();</a:t>
            </a:r>
            <a:endParaRPr b="0" lang="en-US" sz="3200" spc="-1" strike="noStrike">
              <a:latin typeface="Arial"/>
            </a:endParaRPr>
          </a:p>
          <a:p>
            <a:pPr>
              <a:lnSpc>
                <a:spcPct val="100000"/>
              </a:lnSpc>
              <a:spcBef>
                <a:spcPts val="641"/>
              </a:spcBef>
            </a:pPr>
            <a:r>
              <a:rPr b="0" lang="en-US" sz="3200" spc="-1" strike="noStrike">
                <a:latin typeface="Calibri"/>
              </a:rPr>
              <a:t>break;</a:t>
            </a:r>
            <a:endParaRPr b="0" lang="en-US" sz="3200" spc="-1" strike="noStrike">
              <a:latin typeface="Arial"/>
            </a:endParaRPr>
          </a:p>
          <a:p>
            <a:pPr>
              <a:lnSpc>
                <a:spcPct val="100000"/>
              </a:lnSpc>
              <a:spcBef>
                <a:spcPts val="641"/>
              </a:spcBef>
            </a:pPr>
            <a:r>
              <a:rPr b="0" lang="en-US" sz="3200" spc="-1" strike="noStrike">
                <a:latin typeface="Calibri"/>
              </a:rPr>
              <a:t>case 3: phase_b3();</a:t>
            </a:r>
            <a:endParaRPr b="0" lang="en-US" sz="3200" spc="-1" strike="noStrike">
              <a:latin typeface="Arial"/>
            </a:endParaRPr>
          </a:p>
          <a:p>
            <a:pPr>
              <a:lnSpc>
                <a:spcPct val="100000"/>
              </a:lnSpc>
              <a:spcBef>
                <a:spcPts val="641"/>
              </a:spcBef>
            </a:pPr>
            <a:r>
              <a:rPr b="0" lang="en-US" sz="3200" spc="-1" strike="noStrike">
                <a:latin typeface="Calibri"/>
              </a:rPr>
              <a:t>break;</a:t>
            </a:r>
            <a:endParaRPr b="0" lang="en-US" sz="3200" spc="-1" strike="noStrike">
              <a:latin typeface="Arial"/>
            </a:endParaRPr>
          </a:p>
          <a:p>
            <a:pPr>
              <a:lnSpc>
                <a:spcPct val="100000"/>
              </a:lnSpc>
              <a:spcBef>
                <a:spcPts val="641"/>
              </a:spcBef>
            </a:pPr>
            <a:r>
              <a:rPr b="0" lang="en-US" sz="3200" spc="-1" strike="noStrike">
                <a:latin typeface="Calibri"/>
              </a:rPr>
              <a:t>case 4: phase_b4();</a:t>
            </a:r>
            <a:endParaRPr b="0" lang="en-US" sz="3200" spc="-1" strike="noStrike">
              <a:latin typeface="Arial"/>
            </a:endParaRPr>
          </a:p>
          <a:p>
            <a:pPr>
              <a:lnSpc>
                <a:spcPct val="100000"/>
              </a:lnSpc>
              <a:spcBef>
                <a:spcPts val="641"/>
              </a:spcBef>
            </a:pPr>
            <a:r>
              <a:rPr b="0" lang="en-US" sz="3200" spc="-1" strike="noStrike">
                <a:latin typeface="Calibri"/>
              </a:rPr>
              <a:t>break;</a:t>
            </a:r>
            <a:endParaRPr b="0" lang="en-US" sz="3200" spc="-1" strike="noStrike">
              <a:latin typeface="Arial"/>
            </a:endParaRPr>
          </a:p>
          <a:p>
            <a:pPr>
              <a:lnSpc>
                <a:spcPct val="100000"/>
              </a:lnSpc>
              <a:spcBef>
                <a:spcPts val="641"/>
              </a:spcBef>
            </a:pPr>
            <a:r>
              <a:rPr b="0" lang="en-US" sz="3200" spc="-1" strike="noStrike">
                <a:latin typeface="Calibri"/>
              </a:rPr>
              <a:t>case 5: phase_b5();</a:t>
            </a:r>
            <a:endParaRPr b="0" lang="en-US" sz="3200" spc="-1" strike="noStrike">
              <a:latin typeface="Arial"/>
            </a:endParaRPr>
          </a:p>
          <a:p>
            <a:pPr>
              <a:lnSpc>
                <a:spcPct val="100000"/>
              </a:lnSpc>
              <a:spcBef>
                <a:spcPts val="641"/>
              </a:spcBef>
            </a:pPr>
            <a:r>
              <a:rPr b="0" lang="en-US" sz="3200" spc="-1" strike="noStrike">
                <a:latin typeface="Calibri"/>
              </a:rPr>
              <a:t>break;</a:t>
            </a:r>
            <a:endParaRPr b="0" lang="en-US" sz="3200" spc="-1" strike="noStrike">
              <a:latin typeface="Arial"/>
            </a:endParaRPr>
          </a:p>
          <a:p>
            <a:pPr>
              <a:lnSpc>
                <a:spcPct val="100000"/>
              </a:lnSpc>
              <a:spcBef>
                <a:spcPts val="641"/>
              </a:spcBef>
            </a:pPr>
            <a:r>
              <a:rPr b="0" lang="en-US" sz="3200" spc="-1" strike="noStrike">
                <a:latin typeface="Calibri"/>
              </a:rPr>
              <a:t>}</a:t>
            </a:r>
            <a:endParaRPr b="0" lang="en-US" sz="3200" spc="-1" strike="noStrike">
              <a:latin typeface="Arial"/>
            </a:endParaRPr>
          </a:p>
          <a:p>
            <a:pPr>
              <a:lnSpc>
                <a:spcPct val="100000"/>
              </a:lnSpc>
              <a:spcBef>
                <a:spcPts val="641"/>
              </a:spcBef>
            </a:pPr>
            <a:r>
              <a:rPr b="0" lang="en-US" sz="3200" spc="-1" strike="noStrike">
                <a:latin typeface="Calibri"/>
              </a:rPr>
              <a:t>}</a:t>
            </a:r>
            <a:endParaRPr b="0" lang="en-US" sz="3200" spc="-1" strike="noStrike">
              <a:latin typeface="Arial"/>
            </a:endParaRPr>
          </a:p>
          <a:p>
            <a:pPr>
              <a:lnSpc>
                <a:spcPct val="100000"/>
              </a:lnSpc>
              <a:spcBef>
                <a:spcPts val="641"/>
              </a:spcBef>
            </a:pPr>
            <a:r>
              <a:rPr b="0" lang="en-US" sz="3200" spc="-1" strike="noStrike">
                <a:latin typeface="Calibri"/>
              </a:rPr>
              <a:t>}</a:t>
            </a:r>
            <a:endParaRPr b="0" lang="en-US" sz="32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685800" y="0"/>
            <a:ext cx="7772040" cy="1469520"/>
          </a:xfrm>
          <a:prstGeom prst="rect">
            <a:avLst/>
          </a:prstGeom>
          <a:noFill/>
          <a:ln>
            <a:noFill/>
          </a:ln>
        </p:spPr>
        <p:txBody>
          <a:bodyPr anchor="ctr"/>
          <a:p>
            <a:pPr algn="ctr">
              <a:lnSpc>
                <a:spcPct val="100000"/>
              </a:lnSpc>
            </a:pPr>
            <a:r>
              <a:rPr b="1" lang="en-US" sz="4400" spc="-1" strike="noStrike">
                <a:solidFill>
                  <a:srgbClr val="000000"/>
                </a:solidFill>
                <a:latin typeface="Calibri"/>
              </a:rPr>
              <a:t>REAL-TIME KERNELS</a:t>
            </a:r>
            <a:br/>
            <a:endParaRPr b="0" lang="en-US" sz="4400" spc="-1" strike="noStrike">
              <a:solidFill>
                <a:srgbClr val="000000"/>
              </a:solidFill>
              <a:latin typeface="Calibri"/>
            </a:endParaRPr>
          </a:p>
        </p:txBody>
      </p:sp>
      <p:sp>
        <p:nvSpPr>
          <p:cNvPr id="85" name="TextShape 2"/>
          <p:cNvSpPr txBox="1"/>
          <p:nvPr/>
        </p:nvSpPr>
        <p:spPr>
          <a:xfrm>
            <a:off x="0" y="914400"/>
            <a:ext cx="9143640" cy="5943240"/>
          </a:xfrm>
          <a:prstGeom prst="rect">
            <a:avLst/>
          </a:prstGeom>
          <a:noFill/>
          <a:ln>
            <a:noFill/>
          </a:ln>
        </p:spPr>
        <p:txBody>
          <a:bodyPr/>
          <a:p>
            <a:pPr>
              <a:lnSpc>
                <a:spcPct val="100000"/>
              </a:lnSpc>
              <a:spcBef>
                <a:spcPts val="641"/>
              </a:spcBef>
            </a:pPr>
            <a:r>
              <a:rPr b="0" lang="en-US" sz="3200" spc="-1" strike="noStrike">
                <a:solidFill>
                  <a:srgbClr val="000000"/>
                </a:solidFill>
                <a:latin typeface="Calibri"/>
              </a:rPr>
              <a:t>The </a:t>
            </a:r>
            <a:r>
              <a:rPr b="1" lang="en-US" sz="3200" spc="-1" strike="noStrike">
                <a:solidFill>
                  <a:srgbClr val="000000"/>
                </a:solidFill>
                <a:latin typeface="Calibri"/>
              </a:rPr>
              <a:t>kernel</a:t>
            </a:r>
            <a:r>
              <a:rPr b="0" lang="en-US" sz="3200" spc="-1" strike="noStrike">
                <a:solidFill>
                  <a:srgbClr val="000000"/>
                </a:solidFill>
                <a:latin typeface="Calibri"/>
              </a:rPr>
              <a:t> of Real-time operating systems must provide three specific functions with respect to tasks: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Scheduling</a:t>
            </a:r>
            <a:endParaRPr b="0" lang="en-US" sz="3200" spc="-1" strike="noStrike">
              <a:latin typeface="Arial"/>
            </a:endParaRPr>
          </a:p>
          <a:p>
            <a:pPr marL="457200">
              <a:lnSpc>
                <a:spcPct val="100000"/>
              </a:lnSpc>
              <a:spcBef>
                <a:spcPts val="561"/>
              </a:spcBef>
            </a:pPr>
            <a:r>
              <a:rPr b="0" lang="en-US" sz="2800" spc="-1" strike="noStrike">
                <a:solidFill>
                  <a:srgbClr val="000000"/>
                </a:solidFill>
                <a:latin typeface="Calibri"/>
              </a:rPr>
              <a:t>A </a:t>
            </a:r>
            <a:r>
              <a:rPr b="1" lang="en-US" sz="2800" spc="-1" strike="noStrike">
                <a:solidFill>
                  <a:srgbClr val="000000"/>
                </a:solidFill>
                <a:latin typeface="Calibri"/>
              </a:rPr>
              <a:t>scheduler </a:t>
            </a:r>
            <a:r>
              <a:rPr b="0" lang="en-US" sz="2800" spc="-1" strike="noStrike">
                <a:solidFill>
                  <a:srgbClr val="000000"/>
                </a:solidFill>
                <a:latin typeface="Calibri"/>
              </a:rPr>
              <a:t>determines which task will run next in a multitasking system</a:t>
            </a:r>
            <a:endParaRPr b="0" lang="en-US" sz="2800" spc="-1" strike="noStrike">
              <a:latin typeface="Arial"/>
            </a:endParaRPr>
          </a:p>
          <a:p>
            <a:pPr>
              <a:lnSpc>
                <a:spcPct val="100000"/>
              </a:lnSpc>
              <a:spcBef>
                <a:spcPts val="641"/>
              </a:spcBef>
            </a:pPr>
            <a:r>
              <a:rPr b="0" lang="en-US" sz="3200" spc="-1" strike="noStrike">
                <a:solidFill>
                  <a:srgbClr val="000000"/>
                </a:solidFill>
                <a:latin typeface="Calibri"/>
              </a:rPr>
              <a:t>Dispatching</a:t>
            </a:r>
            <a:endParaRPr b="0" lang="en-US" sz="3200" spc="-1" strike="noStrike">
              <a:latin typeface="Arial"/>
            </a:endParaRPr>
          </a:p>
          <a:p>
            <a:pPr marL="457200">
              <a:lnSpc>
                <a:spcPct val="100000"/>
              </a:lnSpc>
              <a:spcBef>
                <a:spcPts val="561"/>
              </a:spcBef>
            </a:pPr>
            <a:r>
              <a:rPr b="0" lang="en-US" sz="2800" spc="-1" strike="noStrike">
                <a:solidFill>
                  <a:srgbClr val="000000"/>
                </a:solidFill>
                <a:latin typeface="Calibri"/>
              </a:rPr>
              <a:t>A </a:t>
            </a:r>
            <a:r>
              <a:rPr b="1" lang="en-US" sz="2800" spc="-1" strike="noStrike">
                <a:solidFill>
                  <a:srgbClr val="000000"/>
                </a:solidFill>
                <a:latin typeface="Calibri"/>
              </a:rPr>
              <a:t>dispatcher</a:t>
            </a:r>
            <a:r>
              <a:rPr b="0" lang="en-US" sz="2800" spc="-1" strike="noStrike">
                <a:solidFill>
                  <a:srgbClr val="000000"/>
                </a:solidFill>
                <a:latin typeface="Calibri"/>
              </a:rPr>
              <a:t> performs the necessary </a:t>
            </a:r>
            <a:r>
              <a:rPr b="1" lang="en-US" sz="2800" spc="-1" strike="noStrike">
                <a:solidFill>
                  <a:srgbClr val="000000"/>
                </a:solidFill>
                <a:latin typeface="Calibri"/>
              </a:rPr>
              <a:t>bookkeeping to start that task</a:t>
            </a:r>
            <a:r>
              <a:rPr b="0" lang="en-US" sz="2800" spc="-1" strike="noStrike">
                <a:solidFill>
                  <a:srgbClr val="000000"/>
                </a:solidFill>
                <a:latin typeface="Calibri"/>
              </a:rPr>
              <a:t> </a:t>
            </a:r>
            <a:endParaRPr b="0" lang="en-US" sz="2800" spc="-1" strike="noStrike">
              <a:latin typeface="Arial"/>
            </a:endParaRPr>
          </a:p>
          <a:p>
            <a:pPr>
              <a:lnSpc>
                <a:spcPct val="100000"/>
              </a:lnSpc>
              <a:spcBef>
                <a:spcPts val="641"/>
              </a:spcBef>
            </a:pPr>
            <a:r>
              <a:rPr b="0" lang="en-US" sz="3200" spc="-1" strike="noStrike">
                <a:solidFill>
                  <a:srgbClr val="000000"/>
                </a:solidFill>
                <a:latin typeface="Calibri"/>
              </a:rPr>
              <a:t>Intercommunication and Synchronization. </a:t>
            </a:r>
            <a:endParaRPr b="0" lang="en-US" sz="3200" spc="-1" strike="noStrike">
              <a:latin typeface="Arial"/>
            </a:endParaRPr>
          </a:p>
          <a:p>
            <a:pPr marL="457200">
              <a:lnSpc>
                <a:spcPct val="100000"/>
              </a:lnSpc>
              <a:spcBef>
                <a:spcPts val="561"/>
              </a:spcBef>
            </a:pPr>
            <a:r>
              <a:rPr b="0" lang="en-US" sz="2800" spc="-1" strike="noStrike">
                <a:solidFill>
                  <a:srgbClr val="000000"/>
                </a:solidFill>
                <a:latin typeface="Calibri"/>
              </a:rPr>
              <a:t>Inter-task communication and synchronization assures that the </a:t>
            </a:r>
            <a:r>
              <a:rPr b="1" lang="en-US" sz="2800" spc="-1" strike="noStrike">
                <a:solidFill>
                  <a:srgbClr val="000000"/>
                </a:solidFill>
                <a:latin typeface="Calibri"/>
              </a:rPr>
              <a:t>tasks cooperate</a:t>
            </a:r>
            <a:r>
              <a:rPr b="0" lang="en-US" sz="2800" spc="-1" strike="noStrike">
                <a:solidFill>
                  <a:srgbClr val="000000"/>
                </a:solidFill>
                <a:latin typeface="Calibri"/>
              </a:rPr>
              <a:t>. </a:t>
            </a:r>
            <a:endParaRPr b="0" lang="en-US" sz="2800" spc="-1" strike="noStrike">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Coroutines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25"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In addition, the processes can be written by independent parties, and the </a:t>
            </a:r>
            <a:r>
              <a:rPr b="1" lang="en-US" sz="3200" spc="-1" strike="noStrike">
                <a:solidFill>
                  <a:srgbClr val="000000"/>
                </a:solidFill>
                <a:latin typeface="Calibri"/>
              </a:rPr>
              <a:t>number of processes need not be known beforehand.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Applications implemented using coroutines;  </a:t>
            </a:r>
            <a:endParaRPr b="0" lang="en-US" sz="3200" spc="-1" strike="noStrike">
              <a:latin typeface="Arial"/>
            </a:endParaRPr>
          </a:p>
          <a:p>
            <a:pPr algn="just">
              <a:lnSpc>
                <a:spcPct val="100000"/>
              </a:lnSpc>
              <a:spcBef>
                <a:spcPts val="641"/>
              </a:spcBef>
              <a:buClr>
                <a:srgbClr val="000000"/>
              </a:buClr>
              <a:buFont typeface="Arial"/>
              <a:buChar char="-"/>
            </a:pPr>
            <a:r>
              <a:rPr b="0" lang="en-US" sz="3200" spc="-1" strike="noStrike">
                <a:solidFill>
                  <a:srgbClr val="000000"/>
                </a:solidFill>
                <a:latin typeface="Calibri"/>
              </a:rPr>
              <a:t>IBM’s old transaction processing system</a:t>
            </a:r>
            <a:endParaRPr b="0" lang="en-US" sz="3200" spc="-1" strike="noStrike">
              <a:latin typeface="Arial"/>
            </a:endParaRPr>
          </a:p>
          <a:p>
            <a:pPr algn="just">
              <a:lnSpc>
                <a:spcPct val="100000"/>
              </a:lnSpc>
              <a:spcBef>
                <a:spcPts val="641"/>
              </a:spcBef>
              <a:buClr>
                <a:srgbClr val="000000"/>
              </a:buClr>
              <a:buFont typeface="Arial"/>
              <a:buChar char="-"/>
            </a:pPr>
            <a:r>
              <a:rPr b="0" lang="en-US" sz="3200" spc="-1" strike="noStrike">
                <a:solidFill>
                  <a:srgbClr val="000000"/>
                </a:solidFill>
                <a:latin typeface="Calibri"/>
              </a:rPr>
              <a:t>Customer Information Control System (CICS)</a:t>
            </a:r>
            <a:endParaRPr b="0" lang="en-US" sz="3200" spc="-1" strike="noStrike">
              <a:latin typeface="Arial"/>
            </a:endParaRPr>
          </a:p>
          <a:p>
            <a:pPr algn="just">
              <a:lnSpc>
                <a:spcPct val="100000"/>
              </a:lnSpc>
              <a:spcBef>
                <a:spcPts val="641"/>
              </a:spcBef>
              <a:buClr>
                <a:srgbClr val="000000"/>
              </a:buClr>
              <a:buFont typeface="Arial"/>
              <a:buChar char="-"/>
            </a:pPr>
            <a:r>
              <a:rPr b="0" lang="en-US" sz="3200" spc="-1" strike="noStrike">
                <a:solidFill>
                  <a:srgbClr val="000000"/>
                </a:solidFill>
                <a:latin typeface="Calibri"/>
              </a:rPr>
              <a:t>IBM’s OS/2 Presentation Manager used coroutines to coordinate the activities within the various user windows. </a:t>
            </a:r>
            <a:endParaRPr b="0" lang="en-US" sz="32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Coroutines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27"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1" lang="en-US" sz="3200" spc="-1" strike="noStrike">
                <a:solidFill>
                  <a:srgbClr val="000000"/>
                </a:solidFill>
                <a:latin typeface="Calibri"/>
              </a:rPr>
              <a:t>Issues regarding Coroutines: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Any use of coroutines assumes that each </a:t>
            </a:r>
            <a:r>
              <a:rPr b="0" lang="en-US" sz="3200" spc="-1" strike="noStrike">
                <a:solidFill>
                  <a:srgbClr val="000000"/>
                </a:solidFill>
                <a:latin typeface="Calibri"/>
              </a:rPr>
              <a:t>	</a:t>
            </a:r>
            <a:r>
              <a:rPr b="1" lang="en-US" sz="3200" spc="-1" strike="noStrike">
                <a:solidFill>
                  <a:srgbClr val="000000"/>
                </a:solidFill>
                <a:latin typeface="Calibri"/>
              </a:rPr>
              <a:t>task can relinquish the CPU </a:t>
            </a:r>
            <a:r>
              <a:rPr b="0" lang="en-US" sz="3200" spc="-1" strike="noStrike">
                <a:solidFill>
                  <a:srgbClr val="000000"/>
                </a:solidFill>
                <a:latin typeface="Calibri"/>
              </a:rPr>
              <a:t>at regular </a:t>
            </a:r>
            <a:r>
              <a:rPr b="0" lang="en-US" sz="3200" spc="-1" strike="noStrike">
                <a:solidFill>
                  <a:srgbClr val="000000"/>
                </a:solidFill>
                <a:latin typeface="Calibri"/>
              </a:rPr>
              <a:t>	</a:t>
            </a:r>
            <a:r>
              <a:rPr b="0" lang="en-US" sz="3200" spc="-1" strike="noStrike">
                <a:solidFill>
                  <a:srgbClr val="000000"/>
                </a:solidFill>
                <a:latin typeface="Calibri"/>
              </a:rPr>
              <a:t>intervals.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It also requires a communication scheme </a:t>
            </a:r>
            <a:r>
              <a:rPr b="0" lang="en-US" sz="3200" spc="-1" strike="noStrike">
                <a:solidFill>
                  <a:srgbClr val="000000"/>
                </a:solidFill>
                <a:latin typeface="Calibri"/>
              </a:rPr>
              <a:t>	</a:t>
            </a:r>
            <a:r>
              <a:rPr b="0" lang="en-US" sz="3200" spc="-1" strike="noStrike">
                <a:solidFill>
                  <a:srgbClr val="000000"/>
                </a:solidFill>
                <a:latin typeface="Calibri"/>
              </a:rPr>
              <a:t>involving </a:t>
            </a:r>
            <a:r>
              <a:rPr b="1" lang="en-US" sz="3200" spc="-1" strike="noStrike">
                <a:solidFill>
                  <a:srgbClr val="000000"/>
                </a:solidFill>
                <a:latin typeface="Calibri"/>
              </a:rPr>
              <a:t>global variables</a:t>
            </a:r>
            <a:r>
              <a:rPr b="0" lang="en-US" sz="3200" spc="-1" strike="noStrike">
                <a:solidFill>
                  <a:srgbClr val="000000"/>
                </a:solidFill>
                <a:latin typeface="Calibri"/>
              </a:rPr>
              <a:t>, which is </a:t>
            </a:r>
            <a:r>
              <a:rPr b="0" lang="en-US" sz="3200" spc="-1" strike="noStrike">
                <a:solidFill>
                  <a:srgbClr val="000000"/>
                </a:solidFill>
                <a:latin typeface="Calibri"/>
              </a:rPr>
              <a:t>	</a:t>
            </a:r>
            <a:r>
              <a:rPr b="0" lang="en-US" sz="3200" spc="-1" strike="noStrike">
                <a:solidFill>
                  <a:srgbClr val="000000"/>
                </a:solidFill>
                <a:latin typeface="Calibri"/>
              </a:rPr>
              <a:t>undesirable.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processes </a:t>
            </a:r>
            <a:r>
              <a:rPr b="1" lang="en-US" sz="3200" spc="-1" strike="noStrike">
                <a:solidFill>
                  <a:srgbClr val="000000"/>
                </a:solidFill>
                <a:latin typeface="Calibri"/>
              </a:rPr>
              <a:t>cannot always be easily </a:t>
            </a:r>
            <a:r>
              <a:rPr b="1" lang="en-US" sz="3200" spc="-1" strike="noStrike">
                <a:solidFill>
                  <a:srgbClr val="000000"/>
                </a:solidFill>
                <a:latin typeface="Calibri"/>
              </a:rPr>
              <a:t>	</a:t>
            </a:r>
            <a:r>
              <a:rPr b="1" lang="en-US" sz="3200" spc="-1" strike="noStrike">
                <a:solidFill>
                  <a:srgbClr val="000000"/>
                </a:solidFill>
                <a:latin typeface="Calibri"/>
              </a:rPr>
              <a:t>decomposed uniformly</a:t>
            </a:r>
            <a:r>
              <a:rPr b="0" lang="en-US" sz="3200" spc="-1" strike="noStrike">
                <a:solidFill>
                  <a:srgbClr val="000000"/>
                </a:solidFill>
                <a:latin typeface="Calibri"/>
              </a:rPr>
              <a:t>, which can </a:t>
            </a:r>
            <a:r>
              <a:rPr b="0" lang="en-US" sz="3200" spc="-1" strike="noStrike">
                <a:solidFill>
                  <a:srgbClr val="000000"/>
                </a:solidFill>
                <a:latin typeface="Calibri"/>
              </a:rPr>
              <a:t>	</a:t>
            </a:r>
            <a:r>
              <a:rPr b="0" lang="en-US" sz="3200" spc="-1" strike="noStrike">
                <a:solidFill>
                  <a:srgbClr val="000000"/>
                </a:solidFill>
                <a:latin typeface="Calibri"/>
              </a:rPr>
              <a:t>adversely affect response time since the </a:t>
            </a:r>
            <a:r>
              <a:rPr b="0" lang="en-US" sz="3200" spc="-1" strike="noStrike">
                <a:solidFill>
                  <a:srgbClr val="000000"/>
                </a:solidFill>
                <a:latin typeface="Calibri"/>
              </a:rPr>
              <a:t>	</a:t>
            </a:r>
            <a:r>
              <a:rPr b="0" lang="en-US" sz="3200" spc="-1" strike="noStrike">
                <a:solidFill>
                  <a:srgbClr val="000000"/>
                </a:solidFill>
                <a:latin typeface="Calibri"/>
              </a:rPr>
              <a:t>minimum size is a function of the longest </a:t>
            </a:r>
            <a:r>
              <a:rPr b="0" lang="en-US" sz="3200" spc="-1" strike="noStrike">
                <a:solidFill>
                  <a:srgbClr val="000000"/>
                </a:solidFill>
                <a:latin typeface="Calibri"/>
              </a:rPr>
              <a:t>	</a:t>
            </a:r>
            <a:r>
              <a:rPr b="0" lang="en-US" sz="3200" spc="-1" strike="noStrike">
                <a:solidFill>
                  <a:srgbClr val="000000"/>
                </a:solidFill>
                <a:latin typeface="Calibri"/>
              </a:rPr>
              <a:t>phase.</a:t>
            </a:r>
            <a:endParaRPr b="0" lang="en-US" sz="32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0" y="-38088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Interrupt-Driven Systems</a:t>
            </a:r>
            <a:endParaRPr b="0" lang="en-US" sz="4400" spc="-1" strike="noStrike">
              <a:solidFill>
                <a:srgbClr val="000000"/>
              </a:solidFill>
              <a:latin typeface="Calibri"/>
            </a:endParaRPr>
          </a:p>
        </p:txBody>
      </p:sp>
      <p:sp>
        <p:nvSpPr>
          <p:cNvPr id="129"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In interrupt-driven systems, the main program is a single </a:t>
            </a:r>
            <a:r>
              <a:rPr b="1" lang="en-US" sz="3200" spc="-1" strike="noStrike">
                <a:solidFill>
                  <a:srgbClr val="000000"/>
                </a:solidFill>
                <a:latin typeface="Calibri"/>
              </a:rPr>
              <a:t>jump-to-self instruction</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various tasks in the system are scheduled via either </a:t>
            </a:r>
            <a:r>
              <a:rPr b="1" lang="en-US" sz="3200" spc="-1" strike="noStrike">
                <a:solidFill>
                  <a:srgbClr val="000000"/>
                </a:solidFill>
                <a:latin typeface="Calibri"/>
              </a:rPr>
              <a:t>hardware </a:t>
            </a:r>
            <a:r>
              <a:rPr b="0" lang="en-US" sz="3200" spc="-1" strike="noStrike">
                <a:solidFill>
                  <a:srgbClr val="000000"/>
                </a:solidFill>
                <a:latin typeface="Calibri"/>
              </a:rPr>
              <a:t>or</a:t>
            </a:r>
            <a:r>
              <a:rPr b="1" lang="en-US" sz="3200" spc="-1" strike="noStrike">
                <a:solidFill>
                  <a:srgbClr val="000000"/>
                </a:solidFill>
                <a:latin typeface="Calibri"/>
              </a:rPr>
              <a:t> software interrupts</a:t>
            </a:r>
            <a:r>
              <a:rPr b="0" lang="en-US" sz="3200" spc="-1" strike="noStrike">
                <a:solidFill>
                  <a:srgbClr val="000000"/>
                </a:solidFill>
                <a:latin typeface="Calibri"/>
              </a:rPr>
              <a:t>, whereas dispatching is performed by the </a:t>
            </a:r>
            <a:r>
              <a:rPr b="1" lang="en-US" sz="3200" spc="-1" strike="noStrike">
                <a:solidFill>
                  <a:srgbClr val="000000"/>
                </a:solidFill>
                <a:latin typeface="Calibri"/>
              </a:rPr>
              <a:t>interrupt-handling routines</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Hardware scheduling</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 A clock or other external device </a:t>
            </a:r>
            <a:r>
              <a:rPr b="1" lang="en-US" sz="3200" spc="-1" strike="noStrike">
                <a:solidFill>
                  <a:srgbClr val="000000"/>
                </a:solidFill>
                <a:latin typeface="Calibri"/>
              </a:rPr>
              <a:t>issues interrupt signals </a:t>
            </a:r>
            <a:r>
              <a:rPr b="0" lang="en-US" sz="3200" spc="-1" strike="noStrike">
                <a:solidFill>
                  <a:srgbClr val="000000"/>
                </a:solidFill>
                <a:latin typeface="Calibri"/>
              </a:rPr>
              <a:t>that are </a:t>
            </a:r>
            <a:r>
              <a:rPr b="0" lang="en-US" sz="3200" spc="-1" strike="noStrike">
                <a:solidFill>
                  <a:srgbClr val="000000"/>
                </a:solidFill>
                <a:latin typeface="Calibri"/>
              </a:rPr>
              <a:t>	</a:t>
            </a:r>
            <a:r>
              <a:rPr b="0" lang="en-US" sz="3200" spc="-1" strike="noStrike">
                <a:solidFill>
                  <a:srgbClr val="000000"/>
                </a:solidFill>
                <a:latin typeface="Calibri"/>
              </a:rPr>
              <a:t>directed to an interrupt controller.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The </a:t>
            </a:r>
            <a:r>
              <a:rPr b="1" lang="en-US" sz="3200" spc="-1" strike="noStrike">
                <a:solidFill>
                  <a:srgbClr val="000000"/>
                </a:solidFill>
                <a:latin typeface="Calibri"/>
              </a:rPr>
              <a:t>interrupt controller issues interrupt signals</a:t>
            </a:r>
            <a:r>
              <a:rPr b="0" lang="en-US" sz="3200" spc="-1" strike="noStrike">
                <a:solidFill>
                  <a:srgbClr val="000000"/>
                </a:solidFill>
                <a:latin typeface="Calibri"/>
              </a:rPr>
              <a:t>, depending on </a:t>
            </a:r>
            <a:r>
              <a:rPr b="0" lang="en-US" sz="3200" spc="-1" strike="noStrike">
                <a:solidFill>
                  <a:srgbClr val="000000"/>
                </a:solidFill>
                <a:latin typeface="Calibri"/>
              </a:rPr>
              <a:t>	</a:t>
            </a:r>
            <a:r>
              <a:rPr b="0" lang="en-US" sz="3200" spc="-1" strike="noStrike">
                <a:solidFill>
                  <a:srgbClr val="000000"/>
                </a:solidFill>
                <a:latin typeface="Calibri"/>
              </a:rPr>
              <a:t>the order of arrival and priority of the interrupts involved.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If the computer architecture supports multiple interrupts, then </a:t>
            </a:r>
            <a:r>
              <a:rPr b="0" lang="en-US" sz="3200" spc="-1" strike="noStrike">
                <a:solidFill>
                  <a:srgbClr val="000000"/>
                </a:solidFill>
                <a:latin typeface="Calibri"/>
              </a:rPr>
              <a:t>	</a:t>
            </a:r>
            <a:r>
              <a:rPr b="0" lang="en-US" sz="3200" spc="-1" strike="noStrike">
                <a:solidFill>
                  <a:srgbClr val="000000"/>
                </a:solidFill>
                <a:latin typeface="Calibri"/>
              </a:rPr>
              <a:t>the hardware handles dispatching as well.</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If only a single interrupt level is available, then the </a:t>
            </a:r>
            <a:r>
              <a:rPr b="1" lang="en-US" sz="3200" spc="-1" strike="noStrike">
                <a:solidFill>
                  <a:srgbClr val="000000"/>
                </a:solidFill>
                <a:latin typeface="Calibri"/>
              </a:rPr>
              <a:t>interrupt-</a:t>
            </a:r>
            <a:r>
              <a:rPr b="1" lang="en-US" sz="3200" spc="-1" strike="noStrike">
                <a:solidFill>
                  <a:srgbClr val="000000"/>
                </a:solidFill>
                <a:latin typeface="Calibri"/>
              </a:rPr>
              <a:t>	</a:t>
            </a:r>
            <a:r>
              <a:rPr b="1" lang="en-US" sz="3200" spc="-1" strike="noStrike">
                <a:solidFill>
                  <a:srgbClr val="000000"/>
                </a:solidFill>
                <a:latin typeface="Calibri"/>
              </a:rPr>
              <a:t>handling routine will have to read the interrupt vector</a:t>
            </a:r>
            <a:r>
              <a:rPr b="0" lang="en-US" sz="3200" spc="-1" strike="noStrike">
                <a:solidFill>
                  <a:srgbClr val="000000"/>
                </a:solidFill>
                <a:latin typeface="Calibri"/>
              </a:rPr>
              <a:t> on the </a:t>
            </a:r>
            <a:r>
              <a:rPr b="0" lang="en-US" sz="3200" spc="-1" strike="noStrike">
                <a:solidFill>
                  <a:srgbClr val="000000"/>
                </a:solidFill>
                <a:latin typeface="Calibri"/>
              </a:rPr>
              <a:t>	</a:t>
            </a:r>
            <a:r>
              <a:rPr b="0" lang="en-US" sz="3200" spc="-1" strike="noStrike">
                <a:solidFill>
                  <a:srgbClr val="000000"/>
                </a:solidFill>
                <a:latin typeface="Calibri"/>
              </a:rPr>
              <a:t>interrupt controller, determine which interrupts occurred, and </a:t>
            </a:r>
            <a:r>
              <a:rPr b="0" lang="en-US" sz="3200" spc="-1" strike="noStrike">
                <a:solidFill>
                  <a:srgbClr val="000000"/>
                </a:solidFill>
                <a:latin typeface="Calibri"/>
              </a:rPr>
              <a:t>	</a:t>
            </a:r>
            <a:r>
              <a:rPr b="1" lang="en-US" sz="3200" spc="-1" strike="noStrike">
                <a:solidFill>
                  <a:srgbClr val="000000"/>
                </a:solidFill>
                <a:latin typeface="Calibri"/>
              </a:rPr>
              <a:t>dispatch the appropriate tasks</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Some processors </a:t>
            </a:r>
            <a:r>
              <a:rPr b="1" lang="en-US" sz="3200" spc="-1" strike="noStrike">
                <a:solidFill>
                  <a:srgbClr val="000000"/>
                </a:solidFill>
                <a:latin typeface="Calibri"/>
              </a:rPr>
              <a:t>implement this in microcode</a:t>
            </a:r>
            <a:r>
              <a:rPr b="0" lang="en-US" sz="3200" spc="-1" strike="noStrike">
                <a:solidFill>
                  <a:srgbClr val="000000"/>
                </a:solidFill>
                <a:latin typeface="Calibri"/>
              </a:rPr>
              <a:t>, and so the </a:t>
            </a:r>
            <a:r>
              <a:rPr b="0" lang="en-US" sz="3200" spc="-1" strike="noStrike">
                <a:solidFill>
                  <a:srgbClr val="000000"/>
                </a:solidFill>
                <a:latin typeface="Calibri"/>
              </a:rPr>
              <a:t>	</a:t>
            </a:r>
            <a:r>
              <a:rPr b="0" lang="en-US" sz="3200" spc="-1" strike="noStrike">
                <a:solidFill>
                  <a:srgbClr val="000000"/>
                </a:solidFill>
                <a:latin typeface="Calibri"/>
              </a:rPr>
              <a:t>operating systems designer is relieved of this duty.</a:t>
            </a:r>
            <a:endParaRPr b="0" lang="en-US" sz="32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0" y="-38088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Interrupt-Driven Systems</a:t>
            </a:r>
            <a:endParaRPr b="0" lang="en-US" sz="4400" spc="-1" strike="noStrike">
              <a:solidFill>
                <a:srgbClr val="000000"/>
              </a:solidFill>
              <a:latin typeface="Calibri"/>
            </a:endParaRPr>
          </a:p>
        </p:txBody>
      </p:sp>
      <p:sp>
        <p:nvSpPr>
          <p:cNvPr id="131" name="CustomShape 2"/>
          <p:cNvSpPr/>
          <p:nvPr/>
        </p:nvSpPr>
        <p:spPr>
          <a:xfrm>
            <a:off x="0" y="2438280"/>
            <a:ext cx="1523520" cy="1523520"/>
          </a:xfrm>
          <a:prstGeom prst="ellipse">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rPr>
              <a:t>External Devices</a:t>
            </a:r>
            <a:endParaRPr b="0" lang="en-US" sz="1800" spc="-1" strike="noStrike">
              <a:latin typeface="Arial"/>
            </a:endParaRPr>
          </a:p>
        </p:txBody>
      </p:sp>
      <p:sp>
        <p:nvSpPr>
          <p:cNvPr id="132" name="CustomShape 3"/>
          <p:cNvSpPr/>
          <p:nvPr/>
        </p:nvSpPr>
        <p:spPr>
          <a:xfrm>
            <a:off x="1523880" y="1981080"/>
            <a:ext cx="1523520" cy="243792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rPr>
              <a:t>Interrupt Signals  and Priorities</a:t>
            </a:r>
            <a:endParaRPr b="0" lang="en-US" sz="1800" spc="-1" strike="noStrike">
              <a:latin typeface="Arial"/>
            </a:endParaRPr>
          </a:p>
        </p:txBody>
      </p:sp>
      <p:sp>
        <p:nvSpPr>
          <p:cNvPr id="133" name="CustomShape 4"/>
          <p:cNvSpPr/>
          <p:nvPr/>
        </p:nvSpPr>
        <p:spPr>
          <a:xfrm>
            <a:off x="2971800" y="2514600"/>
            <a:ext cx="1676160" cy="1523520"/>
          </a:xfrm>
          <a:prstGeom prst="ellipse">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rPr>
              <a:t>Interrupt Controller</a:t>
            </a:r>
            <a:endParaRPr b="0" lang="en-US" sz="1800" spc="-1" strike="noStrike">
              <a:latin typeface="Arial"/>
            </a:endParaRPr>
          </a:p>
        </p:txBody>
      </p:sp>
      <p:sp>
        <p:nvSpPr>
          <p:cNvPr id="134" name="CustomShape 5"/>
          <p:cNvSpPr/>
          <p:nvPr/>
        </p:nvSpPr>
        <p:spPr>
          <a:xfrm>
            <a:off x="4648320" y="2133720"/>
            <a:ext cx="1447560" cy="243792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rPr>
              <a:t>Interrupt Signals</a:t>
            </a:r>
            <a:endParaRPr b="0" lang="en-US" sz="1800" spc="-1" strike="noStrike">
              <a:latin typeface="Arial"/>
            </a:endParaRPr>
          </a:p>
        </p:txBody>
      </p:sp>
      <p:sp>
        <p:nvSpPr>
          <p:cNvPr id="135" name="CustomShape 6"/>
          <p:cNvSpPr/>
          <p:nvPr/>
        </p:nvSpPr>
        <p:spPr>
          <a:xfrm>
            <a:off x="6019920" y="2590920"/>
            <a:ext cx="1523520" cy="1523520"/>
          </a:xfrm>
          <a:prstGeom prst="ellipse">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rPr>
              <a:t>Interrupt Handling Routine</a:t>
            </a:r>
            <a:endParaRPr b="0" lang="en-US" sz="1800" spc="-1" strike="noStrike">
              <a:latin typeface="Arial"/>
            </a:endParaRPr>
          </a:p>
        </p:txBody>
      </p:sp>
      <p:sp>
        <p:nvSpPr>
          <p:cNvPr id="136" name="CustomShape 7"/>
          <p:cNvSpPr/>
          <p:nvPr/>
        </p:nvSpPr>
        <p:spPr>
          <a:xfrm>
            <a:off x="7543800" y="2133720"/>
            <a:ext cx="1599840" cy="243792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rPr>
              <a:t>Dispatch Task</a:t>
            </a:r>
            <a:endParaRPr b="0" lang="en-US" sz="1800" spc="-1" strike="noStrike">
              <a:latin typeface="Arial"/>
            </a:endParaRPr>
          </a:p>
        </p:txBody>
      </p:sp>
      <p:sp>
        <p:nvSpPr>
          <p:cNvPr id="137" name="CustomShape 8"/>
          <p:cNvSpPr/>
          <p:nvPr/>
        </p:nvSpPr>
        <p:spPr>
          <a:xfrm rot="5625600">
            <a:off x="3615120" y="3394800"/>
            <a:ext cx="2765520" cy="4004640"/>
          </a:xfrm>
          <a:prstGeom prst="curvedLeftArrow">
            <a:avLst>
              <a:gd name="adj1" fmla="val 25000"/>
              <a:gd name="adj2" fmla="val 50000"/>
              <a:gd name="adj3" fmla="val 25000"/>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0" lang="en-US" sz="1800" spc="-1" strike="noStrike">
                <a:solidFill>
                  <a:srgbClr val="000000"/>
                </a:solidFill>
                <a:latin typeface="Calibri"/>
              </a:rPr>
              <a:t>Read interrupt vector</a:t>
            </a:r>
            <a:endParaRPr b="0" lang="en-US" sz="1800" spc="-1" strike="noStrike">
              <a:latin typeface="Arial"/>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131"/>
                                        </p:tgtEl>
                                        <p:attrNameLst>
                                          <p:attrName>style.visibility</p:attrName>
                                        </p:attrNameLst>
                                      </p:cBhvr>
                                      <p:to>
                                        <p:strVal val="visible"/>
                                      </p:to>
                                    </p:set>
                                    <p:anim calcmode="lin" valueType="num">
                                      <p:cBhvr additive="repl">
                                        <p:cTn id="15" dur="500" fill="hold"/>
                                        <p:tgtEl>
                                          <p:spTgt spid="131"/>
                                        </p:tgtEl>
                                        <p:attrNameLst>
                                          <p:attrName>ppt_x</p:attrName>
                                        </p:attrNameLst>
                                      </p:cBhvr>
                                      <p:tavLst>
                                        <p:tav tm="0">
                                          <p:val>
                                            <p:strVal val="#ppt_x"/>
                                          </p:val>
                                        </p:tav>
                                        <p:tav tm="100000">
                                          <p:val>
                                            <p:strVal val="#ppt_x"/>
                                          </p:val>
                                        </p:tav>
                                      </p:tavLst>
                                    </p:anim>
                                    <p:anim calcmode="lin" valueType="num">
                                      <p:cBhvr additive="repl">
                                        <p:cTn id="16"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2" presetSubtype="4">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repl">
                                        <p:cTn id="21" dur="500" fill="hold"/>
                                        <p:tgtEl>
                                          <p:spTgt spid="132"/>
                                        </p:tgtEl>
                                        <p:attrNameLst>
                                          <p:attrName>ppt_x</p:attrName>
                                        </p:attrNameLst>
                                      </p:cBhvr>
                                      <p:tavLst>
                                        <p:tav tm="0">
                                          <p:val>
                                            <p:strVal val="#ppt_x"/>
                                          </p:val>
                                        </p:tav>
                                        <p:tav tm="100000">
                                          <p:val>
                                            <p:strVal val="#ppt_x"/>
                                          </p:val>
                                        </p:tav>
                                      </p:tavLst>
                                    </p:anim>
                                    <p:anim calcmode="lin" valueType="num">
                                      <p:cBhvr additive="repl">
                                        <p:cTn id="22"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 presetSubtype="4">
                                  <p:stCondLst>
                                    <p:cond delay="0"/>
                                  </p:stCondLst>
                                  <p:childTnLst>
                                    <p:set>
                                      <p:cBhvr>
                                        <p:cTn id="26" dur="1" fill="hold">
                                          <p:stCondLst>
                                            <p:cond delay="0"/>
                                          </p:stCondLst>
                                        </p:cTn>
                                        <p:tgtEl>
                                          <p:spTgt spid="133"/>
                                        </p:tgtEl>
                                        <p:attrNameLst>
                                          <p:attrName>style.visibility</p:attrName>
                                        </p:attrNameLst>
                                      </p:cBhvr>
                                      <p:to>
                                        <p:strVal val="visible"/>
                                      </p:to>
                                    </p:set>
                                    <p:anim calcmode="lin" valueType="num">
                                      <p:cBhvr additive="repl">
                                        <p:cTn id="27" dur="500" fill="hold"/>
                                        <p:tgtEl>
                                          <p:spTgt spid="133"/>
                                        </p:tgtEl>
                                        <p:attrNameLst>
                                          <p:attrName>ppt_x</p:attrName>
                                        </p:attrNameLst>
                                      </p:cBhvr>
                                      <p:tavLst>
                                        <p:tav tm="0">
                                          <p:val>
                                            <p:strVal val="#ppt_x"/>
                                          </p:val>
                                        </p:tav>
                                        <p:tav tm="100000">
                                          <p:val>
                                            <p:strVal val="#ppt_x"/>
                                          </p:val>
                                        </p:tav>
                                      </p:tavLst>
                                    </p:anim>
                                    <p:anim calcmode="lin" valueType="num">
                                      <p:cBhvr additive="repl">
                                        <p:cTn id="28"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2" presetSubtype="4">
                                  <p:stCondLst>
                                    <p:cond delay="0"/>
                                  </p:stCondLst>
                                  <p:childTnLst>
                                    <p:set>
                                      <p:cBhvr>
                                        <p:cTn id="32" dur="1" fill="hold">
                                          <p:stCondLst>
                                            <p:cond delay="0"/>
                                          </p:stCondLst>
                                        </p:cTn>
                                        <p:tgtEl>
                                          <p:spTgt spid="134"/>
                                        </p:tgtEl>
                                        <p:attrNameLst>
                                          <p:attrName>style.visibility</p:attrName>
                                        </p:attrNameLst>
                                      </p:cBhvr>
                                      <p:to>
                                        <p:strVal val="visible"/>
                                      </p:to>
                                    </p:set>
                                    <p:anim calcmode="lin" valueType="num">
                                      <p:cBhvr additive="repl">
                                        <p:cTn id="33" dur="500" fill="hold"/>
                                        <p:tgtEl>
                                          <p:spTgt spid="134"/>
                                        </p:tgtEl>
                                        <p:attrNameLst>
                                          <p:attrName>ppt_x</p:attrName>
                                        </p:attrNameLst>
                                      </p:cBhvr>
                                      <p:tavLst>
                                        <p:tav tm="0">
                                          <p:val>
                                            <p:strVal val="#ppt_x"/>
                                          </p:val>
                                        </p:tav>
                                        <p:tav tm="100000">
                                          <p:val>
                                            <p:strVal val="#ppt_x"/>
                                          </p:val>
                                        </p:tav>
                                      </p:tavLst>
                                    </p:anim>
                                    <p:anim calcmode="lin" valueType="num">
                                      <p:cBhvr additive="repl">
                                        <p:cTn id="34" dur="500" fill="hold"/>
                                        <p:tgtEl>
                                          <p:spTgt spid="13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nodeType="clickEffect" fill="hold" presetClass="entr" presetID="2" presetSubtype="4">
                                  <p:stCondLst>
                                    <p:cond delay="0"/>
                                  </p:stCondLst>
                                  <p:childTnLst>
                                    <p:set>
                                      <p:cBhvr>
                                        <p:cTn id="38" dur="1" fill="hold">
                                          <p:stCondLst>
                                            <p:cond delay="0"/>
                                          </p:stCondLst>
                                        </p:cTn>
                                        <p:tgtEl>
                                          <p:spTgt spid="135"/>
                                        </p:tgtEl>
                                        <p:attrNameLst>
                                          <p:attrName>style.visibility</p:attrName>
                                        </p:attrNameLst>
                                      </p:cBhvr>
                                      <p:to>
                                        <p:strVal val="visible"/>
                                      </p:to>
                                    </p:set>
                                    <p:anim calcmode="lin" valueType="num">
                                      <p:cBhvr additive="repl">
                                        <p:cTn id="39" dur="500" fill="hold"/>
                                        <p:tgtEl>
                                          <p:spTgt spid="135"/>
                                        </p:tgtEl>
                                        <p:attrNameLst>
                                          <p:attrName>ppt_x</p:attrName>
                                        </p:attrNameLst>
                                      </p:cBhvr>
                                      <p:tavLst>
                                        <p:tav tm="0">
                                          <p:val>
                                            <p:strVal val="#ppt_x"/>
                                          </p:val>
                                        </p:tav>
                                        <p:tav tm="100000">
                                          <p:val>
                                            <p:strVal val="#ppt_x"/>
                                          </p:val>
                                        </p:tav>
                                      </p:tavLst>
                                    </p:anim>
                                    <p:anim calcmode="lin" valueType="num">
                                      <p:cBhvr additive="repl">
                                        <p:cTn id="40"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 presetSubtype="4">
                                  <p:stCondLst>
                                    <p:cond delay="0"/>
                                  </p:stCondLst>
                                  <p:childTnLst>
                                    <p:set>
                                      <p:cBhvr>
                                        <p:cTn id="44" dur="1" fill="hold">
                                          <p:stCondLst>
                                            <p:cond delay="0"/>
                                          </p:stCondLst>
                                        </p:cTn>
                                        <p:tgtEl>
                                          <p:spTgt spid="136"/>
                                        </p:tgtEl>
                                        <p:attrNameLst>
                                          <p:attrName>style.visibility</p:attrName>
                                        </p:attrNameLst>
                                      </p:cBhvr>
                                      <p:to>
                                        <p:strVal val="visible"/>
                                      </p:to>
                                    </p:set>
                                    <p:anim calcmode="lin" valueType="num">
                                      <p:cBhvr additive="repl">
                                        <p:cTn id="45" dur="500" fill="hold"/>
                                        <p:tgtEl>
                                          <p:spTgt spid="136"/>
                                        </p:tgtEl>
                                        <p:attrNameLst>
                                          <p:attrName>ppt_x</p:attrName>
                                        </p:attrNameLst>
                                      </p:cBhvr>
                                      <p:tavLst>
                                        <p:tav tm="0">
                                          <p:val>
                                            <p:strVal val="#ppt_x"/>
                                          </p:val>
                                        </p:tav>
                                        <p:tav tm="100000">
                                          <p:val>
                                            <p:strVal val="#ppt_x"/>
                                          </p:val>
                                        </p:tav>
                                      </p:tavLst>
                                    </p:anim>
                                    <p:anim calcmode="lin" valueType="num">
                                      <p:cBhvr additive="repl">
                                        <p:cTn id="46"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 presetSubtype="4">
                                  <p:stCondLst>
                                    <p:cond delay="0"/>
                                  </p:stCondLst>
                                  <p:childTnLst>
                                    <p:set>
                                      <p:cBhvr>
                                        <p:cTn id="50" dur="1" fill="hold">
                                          <p:stCondLst>
                                            <p:cond delay="0"/>
                                          </p:stCondLst>
                                        </p:cTn>
                                        <p:tgtEl>
                                          <p:spTgt spid="137"/>
                                        </p:tgtEl>
                                        <p:attrNameLst>
                                          <p:attrName>style.visibility</p:attrName>
                                        </p:attrNameLst>
                                      </p:cBhvr>
                                      <p:to>
                                        <p:strVal val="visible"/>
                                      </p:to>
                                    </p:set>
                                    <p:anim calcmode="lin" valueType="num">
                                      <p:cBhvr additive="repl">
                                        <p:cTn id="51" dur="500" fill="hold"/>
                                        <p:tgtEl>
                                          <p:spTgt spid="137"/>
                                        </p:tgtEl>
                                        <p:attrNameLst>
                                          <p:attrName>ppt_x</p:attrName>
                                        </p:attrNameLst>
                                      </p:cBhvr>
                                      <p:tavLst>
                                        <p:tav tm="0">
                                          <p:val>
                                            <p:strVal val="#ppt_x"/>
                                          </p:val>
                                        </p:tav>
                                        <p:tav tm="100000">
                                          <p:val>
                                            <p:strVal val="#ppt_x"/>
                                          </p:val>
                                        </p:tav>
                                      </p:tavLst>
                                    </p:anim>
                                    <p:anim calcmode="lin" valueType="num">
                                      <p:cBhvr additive="repl">
                                        <p:cTn id="52"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0" y="-38088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Interrupt-Driven Systems</a:t>
            </a:r>
            <a:endParaRPr b="0" lang="en-US" sz="4400" spc="-1" strike="noStrike">
              <a:solidFill>
                <a:srgbClr val="000000"/>
              </a:solidFill>
              <a:latin typeface="Calibri"/>
            </a:endParaRPr>
          </a:p>
        </p:txBody>
      </p:sp>
      <p:pic>
        <p:nvPicPr>
          <p:cNvPr id="139" name="Picture 2" descr=""/>
          <p:cNvPicPr/>
          <p:nvPr/>
        </p:nvPicPr>
        <p:blipFill>
          <a:blip r:embed="rId1"/>
          <a:stretch/>
        </p:blipFill>
        <p:spPr>
          <a:xfrm>
            <a:off x="99720" y="1981080"/>
            <a:ext cx="9043920" cy="331452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Interrupt Service Routines </a:t>
            </a:r>
            <a:br/>
            <a:endParaRPr b="0" lang="en-US" sz="3600" spc="-1" strike="noStrike">
              <a:solidFill>
                <a:srgbClr val="000000"/>
              </a:solidFill>
              <a:latin typeface="Calibri"/>
            </a:endParaRPr>
          </a:p>
        </p:txBody>
      </p:sp>
      <p:sp>
        <p:nvSpPr>
          <p:cNvPr id="141"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In any system, there are two kinds of interrupts:</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i="1" lang="en-US" sz="3200" spc="-1" strike="noStrike">
                <a:solidFill>
                  <a:srgbClr val="000000"/>
                </a:solidFill>
                <a:latin typeface="Calibri"/>
              </a:rPr>
              <a:t>Hardware Interrupt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 signal generated by a </a:t>
            </a:r>
            <a:r>
              <a:rPr b="1" lang="en-US" sz="3200" spc="-1" strike="noStrike">
                <a:solidFill>
                  <a:srgbClr val="000000"/>
                </a:solidFill>
                <a:latin typeface="Calibri"/>
              </a:rPr>
              <a:t>peripheral device</a:t>
            </a:r>
            <a:r>
              <a:rPr b="0" lang="en-US" sz="3200" spc="-1" strike="noStrike">
                <a:solidFill>
                  <a:srgbClr val="000000"/>
                </a:solidFill>
                <a:latin typeface="Calibri"/>
              </a:rPr>
              <a:t> and sent to the CPU.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 turn, </a:t>
            </a:r>
            <a:r>
              <a:rPr b="1" lang="en-US" sz="3200" spc="-1" strike="noStrike">
                <a:solidFill>
                  <a:srgbClr val="000000"/>
                </a:solidFill>
                <a:latin typeface="Calibri"/>
              </a:rPr>
              <a:t>CPU executes an interrupt service routine</a:t>
            </a:r>
            <a:r>
              <a:rPr b="0" lang="en-US" sz="3200" spc="-1" strike="noStrike">
                <a:solidFill>
                  <a:srgbClr val="000000"/>
                </a:solidFill>
                <a:latin typeface="Calibri"/>
              </a:rPr>
              <a:t> (ISR), which takes action in response to interrupt.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trigger of a hardware interrupt is an </a:t>
            </a:r>
            <a:r>
              <a:rPr b="1" lang="en-US" sz="3200" spc="-1" strike="noStrike">
                <a:solidFill>
                  <a:srgbClr val="000000"/>
                </a:solidFill>
                <a:latin typeface="Calibri"/>
              </a:rPr>
              <a:t>electrical signal from an external device</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Hardware interrupts are asynchronous in nature, that is, an interrupt can happen at any time.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i="1" lang="en-US" sz="3200" spc="-1" strike="noStrike">
                <a:solidFill>
                  <a:srgbClr val="000000"/>
                </a:solidFill>
                <a:latin typeface="Calibri"/>
              </a:rPr>
              <a:t>Software Interrupt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Similar to the hardware interrupt, in that it </a:t>
            </a:r>
            <a:r>
              <a:rPr b="1" lang="en-US" sz="3200" spc="-1" strike="noStrike">
                <a:solidFill>
                  <a:srgbClr val="000000"/>
                </a:solidFill>
                <a:latin typeface="Calibri"/>
              </a:rPr>
              <a:t>causes one code module to pass control </a:t>
            </a:r>
            <a:r>
              <a:rPr b="0" lang="en-US" sz="3200" spc="-1" strike="noStrike">
                <a:solidFill>
                  <a:srgbClr val="000000"/>
                </a:solidFill>
                <a:latin typeface="Calibri"/>
              </a:rPr>
              <a:t>to another.</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trigger of a software interrupt is the </a:t>
            </a:r>
            <a:r>
              <a:rPr b="1" lang="en-US" sz="3200" spc="-1" strike="noStrike">
                <a:solidFill>
                  <a:srgbClr val="000000"/>
                </a:solidFill>
                <a:latin typeface="Calibri"/>
              </a:rPr>
              <a:t>execution of a machine language instruction</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endParaRPr b="0" lang="en-US" sz="32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Interrupt Service Routines </a:t>
            </a:r>
            <a:br/>
            <a:endParaRPr b="0" lang="en-US" sz="3600" spc="-1" strike="noStrike">
              <a:solidFill>
                <a:srgbClr val="000000"/>
              </a:solidFill>
              <a:latin typeface="Calibri"/>
            </a:endParaRPr>
          </a:p>
        </p:txBody>
      </p:sp>
      <p:sp>
        <p:nvSpPr>
          <p:cNvPr id="143" name="TextShape 2"/>
          <p:cNvSpPr txBox="1"/>
          <p:nvPr/>
        </p:nvSpPr>
        <p:spPr>
          <a:xfrm>
            <a:off x="343080" y="762120"/>
            <a:ext cx="8457840" cy="64004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A common concept found in programming languages is that of an exception, which is akin to an internal interrupt that is triggered by a program’s attempt to perform an unexpected or illegal operation. </a:t>
            </a:r>
            <a:endParaRPr b="0" lang="en-US" sz="3200" spc="-1" strike="noStrike">
              <a:latin typeface="Arial"/>
            </a:endParaRPr>
          </a:p>
          <a:p>
            <a:pPr algn="just">
              <a:lnSpc>
                <a:spcPct val="100000"/>
              </a:lnSpc>
              <a:spcBef>
                <a:spcPts val="26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All three situations cause the </a:t>
            </a:r>
            <a:r>
              <a:rPr b="1" lang="en-US" sz="3200" spc="-1" strike="noStrike">
                <a:solidFill>
                  <a:srgbClr val="000000"/>
                </a:solidFill>
                <a:latin typeface="Calibri"/>
              </a:rPr>
              <a:t>CPU to transfer execution to a known location and then execute code</a:t>
            </a:r>
            <a:r>
              <a:rPr b="0" lang="en-US" sz="3200" spc="-1" strike="noStrike">
                <a:solidFill>
                  <a:srgbClr val="000000"/>
                </a:solidFill>
                <a:latin typeface="Calibri"/>
              </a:rPr>
              <a:t> associated with that situation.</a:t>
            </a:r>
            <a:endParaRPr b="0" lang="en-US" sz="3200" spc="-1" strike="noStrike">
              <a:latin typeface="Arial"/>
            </a:endParaRPr>
          </a:p>
          <a:p>
            <a:pPr algn="just">
              <a:lnSpc>
                <a:spcPct val="100000"/>
              </a:lnSpc>
              <a:spcBef>
                <a:spcPts val="26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Often an application developer is required to </a:t>
            </a:r>
            <a:r>
              <a:rPr b="1" lang="en-US" sz="3200" spc="-1" strike="noStrike">
                <a:solidFill>
                  <a:srgbClr val="000000"/>
                </a:solidFill>
                <a:latin typeface="Calibri"/>
              </a:rPr>
              <a:t>write an ISR for a specific type</a:t>
            </a:r>
            <a:r>
              <a:rPr b="0" lang="en-US" sz="3200" spc="-1" strike="noStrike">
                <a:solidFill>
                  <a:srgbClr val="000000"/>
                </a:solidFill>
                <a:latin typeface="Calibri"/>
              </a:rPr>
              <a:t> of hardware interrupt. </a:t>
            </a:r>
            <a:endParaRPr b="0" lang="en-US" sz="3200" spc="-1" strike="noStrike">
              <a:latin typeface="Arial"/>
            </a:endParaRPr>
          </a:p>
          <a:p>
            <a:pPr algn="just">
              <a:lnSpc>
                <a:spcPct val="100000"/>
              </a:lnSpc>
              <a:spcBef>
                <a:spcPts val="2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For this, it is important to understand what constitutes the CPU state, and whether ISRs must preserve anything in addition to general registers.</a:t>
            </a:r>
            <a:endParaRPr b="0" lang="en-US" sz="3200" spc="-1" strike="noStrike">
              <a:latin typeface="Arial"/>
            </a:endParaRPr>
          </a:p>
          <a:p>
            <a:pPr algn="just">
              <a:lnSpc>
                <a:spcPct val="100000"/>
              </a:lnSpc>
              <a:spcBef>
                <a:spcPts val="241"/>
              </a:spcBef>
            </a:pP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Access to resources shared with an ISR is usually</a:t>
            </a:r>
            <a:r>
              <a:rPr b="0" lang="en-US" sz="3200" spc="-1" strike="noStrike">
                <a:solidFill>
                  <a:srgbClr val="000000"/>
                </a:solidFill>
                <a:latin typeface="Calibri"/>
              </a:rPr>
              <a:t> </a:t>
            </a:r>
            <a:r>
              <a:rPr b="1" lang="en-US" sz="3200" spc="-1" strike="noStrike">
                <a:solidFill>
                  <a:srgbClr val="000000"/>
                </a:solidFill>
                <a:latin typeface="Calibri"/>
              </a:rPr>
              <a:t>controlled by disabling interrupts</a:t>
            </a:r>
            <a:r>
              <a:rPr b="0" lang="en-US" sz="3200" spc="-1" strike="noStrike">
                <a:solidFill>
                  <a:srgbClr val="000000"/>
                </a:solidFill>
                <a:latin typeface="Calibri"/>
              </a:rPr>
              <a:t> in the application around any code that reads or writes to the resource.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endParaRPr b="0" lang="en-US" sz="32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0" y="3581280"/>
            <a:ext cx="9143640" cy="3276360"/>
          </a:xfrm>
          <a:prstGeom prst="rect">
            <a:avLst/>
          </a:prstGeom>
          <a:solidFill>
            <a:srgbClr val="ffffff"/>
          </a:solidFill>
          <a:ln w="25560">
            <a:noFill/>
          </a:ln>
        </p:spPr>
        <p:style>
          <a:lnRef idx="0"/>
          <a:fillRef idx="0"/>
          <a:effectRef idx="0"/>
          <a:fontRef idx="minor"/>
        </p:style>
      </p:sp>
      <p:pic>
        <p:nvPicPr>
          <p:cNvPr id="145" name="Picture 2" descr=""/>
          <p:cNvPicPr/>
          <p:nvPr/>
        </p:nvPicPr>
        <p:blipFill>
          <a:blip r:embed="rId1"/>
          <a:stretch/>
        </p:blipFill>
        <p:spPr>
          <a:xfrm>
            <a:off x="504720" y="523800"/>
            <a:ext cx="8133840" cy="5810040"/>
          </a:xfrm>
          <a:prstGeom prst="rect">
            <a:avLst/>
          </a:prstGeom>
          <a:ln w="9360">
            <a:noFill/>
          </a:ln>
        </p:spPr>
      </p:pic>
      <p:pic>
        <p:nvPicPr>
          <p:cNvPr id="146" name="Picture 3" descr=""/>
          <p:cNvPicPr/>
          <p:nvPr/>
        </p:nvPicPr>
        <p:blipFill>
          <a:blip r:embed="rId2"/>
          <a:stretch/>
        </p:blipFill>
        <p:spPr>
          <a:xfrm>
            <a:off x="504720" y="523800"/>
            <a:ext cx="8133840" cy="5810040"/>
          </a:xfrm>
          <a:prstGeom prst="rect">
            <a:avLst/>
          </a:prstGeom>
          <a:ln w="9360">
            <a:noFill/>
          </a:ln>
        </p:spPr>
      </p:pic>
      <p:pic>
        <p:nvPicPr>
          <p:cNvPr id="147" name="Picture 4" descr=""/>
          <p:cNvPicPr/>
          <p:nvPr/>
        </p:nvPicPr>
        <p:blipFill>
          <a:blip r:embed="rId3"/>
          <a:stretch/>
        </p:blipFill>
        <p:spPr>
          <a:xfrm>
            <a:off x="504720" y="523800"/>
            <a:ext cx="8133840" cy="5810040"/>
          </a:xfrm>
          <a:prstGeom prst="rect">
            <a:avLst/>
          </a:prstGeom>
          <a:ln w="9360">
            <a:noFill/>
          </a:ln>
        </p:spPr>
      </p:pic>
    </p:spTree>
  </p:cSld>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xit" presetID="2" presetSubtype="4">
                                  <p:stCondLst>
                                    <p:cond delay="0"/>
                                  </p:stCondLst>
                                  <p:childTnLst>
                                    <p:anim calcmode="lin" valueType="num">
                                      <p:cBhvr additive="repl">
                                        <p:cTn id="58" dur="500"/>
                                        <p:tgtEl>
                                          <p:spTgt spid="144"/>
                                        </p:tgtEl>
                                        <p:attrNameLst>
                                          <p:attrName>ppt_x</p:attrName>
                                        </p:attrNameLst>
                                      </p:cBhvr>
                                      <p:tavLst>
                                        <p:tav tm="0">
                                          <p:val>
                                            <p:strVal val="#ppt_x"/>
                                          </p:val>
                                        </p:tav>
                                        <p:tav tm="100000">
                                          <p:val>
                                            <p:strVal val="#ppt_x"/>
                                          </p:val>
                                        </p:tav>
                                      </p:tavLst>
                                    </p:anim>
                                    <p:anim calcmode="lin" valueType="num">
                                      <p:cBhvr additive="repl">
                                        <p:cTn id="59" dur="500"/>
                                        <p:tgtEl>
                                          <p:spTgt spid="144"/>
                                        </p:tgtEl>
                                        <p:attrNameLst>
                                          <p:attrName>ppt_y</p:attrName>
                                        </p:attrNameLst>
                                      </p:cBhvr>
                                      <p:tavLst>
                                        <p:tav tm="0">
                                          <p:val>
                                            <p:strVal val="#ppt_y"/>
                                          </p:val>
                                        </p:tav>
                                        <p:tav tm="100000">
                                          <p:val>
                                            <p:strVal val="1+#ppt_h/2"/>
                                          </p:val>
                                        </p:tav>
                                      </p:tavLst>
                                    </p:anim>
                                    <p:set>
                                      <p:cBhvr>
                                        <p:cTn id="60" dur="1" fill="hold">
                                          <p:stCondLst>
                                            <p:cond delay="499"/>
                                          </p:stCondLst>
                                        </p:cTn>
                                        <p:tgtEl>
                                          <p:spTgt spid="144"/>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0" y="3581280"/>
            <a:ext cx="9143640" cy="3276360"/>
          </a:xfrm>
          <a:prstGeom prst="rect">
            <a:avLst/>
          </a:prstGeom>
          <a:solidFill>
            <a:srgbClr val="ffffff"/>
          </a:solidFill>
          <a:ln w="25560">
            <a:noFill/>
          </a:ln>
        </p:spPr>
        <p:style>
          <a:lnRef idx="0"/>
          <a:fillRef idx="0"/>
          <a:effectRef idx="0"/>
          <a:fontRef idx="minor"/>
        </p:style>
      </p:sp>
      <p:pic>
        <p:nvPicPr>
          <p:cNvPr id="149" name="Picture 6" descr=""/>
          <p:cNvPicPr/>
          <p:nvPr/>
        </p:nvPicPr>
        <p:blipFill>
          <a:blip r:embed="rId1"/>
          <a:stretch/>
        </p:blipFill>
        <p:spPr>
          <a:xfrm>
            <a:off x="0" y="762120"/>
            <a:ext cx="9143640" cy="5333760"/>
          </a:xfrm>
          <a:prstGeom prst="rect">
            <a:avLst/>
          </a:prstGeom>
          <a:ln>
            <a:noFill/>
          </a:ln>
        </p:spPr>
      </p:pic>
    </p:spTree>
  </p:cSld>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xit" presetID="2" presetSubtype="4">
                                  <p:stCondLst>
                                    <p:cond delay="0"/>
                                  </p:stCondLst>
                                  <p:childTnLst>
                                    <p:anim calcmode="lin" valueType="num">
                                      <p:cBhvr additive="repl">
                                        <p:cTn id="66" dur="500"/>
                                        <p:tgtEl>
                                          <p:spTgt spid="148"/>
                                        </p:tgtEl>
                                        <p:attrNameLst>
                                          <p:attrName>ppt_x</p:attrName>
                                        </p:attrNameLst>
                                      </p:cBhvr>
                                      <p:tavLst>
                                        <p:tav tm="0">
                                          <p:val>
                                            <p:strVal val="#ppt_x"/>
                                          </p:val>
                                        </p:tav>
                                        <p:tav tm="100000">
                                          <p:val>
                                            <p:strVal val="#ppt_x"/>
                                          </p:val>
                                        </p:tav>
                                      </p:tavLst>
                                    </p:anim>
                                    <p:anim calcmode="lin" valueType="num">
                                      <p:cBhvr additive="repl">
                                        <p:cTn id="67" dur="500"/>
                                        <p:tgtEl>
                                          <p:spTgt spid="148"/>
                                        </p:tgtEl>
                                        <p:attrNameLst>
                                          <p:attrName>ppt_y</p:attrName>
                                        </p:attrNameLst>
                                      </p:cBhvr>
                                      <p:tavLst>
                                        <p:tav tm="0">
                                          <p:val>
                                            <p:strVal val="#ppt_y"/>
                                          </p:val>
                                        </p:tav>
                                        <p:tav tm="100000">
                                          <p:val>
                                            <p:strVal val="1+#ppt_h/2"/>
                                          </p:val>
                                        </p:tav>
                                      </p:tavLst>
                                    </p:anim>
                                    <p:set>
                                      <p:cBhvr>
                                        <p:cTn id="68" dur="1" fill="hold">
                                          <p:stCondLst>
                                            <p:cond delay="499"/>
                                          </p:stCondLst>
                                        </p:cTn>
                                        <p:tgtEl>
                                          <p:spTgt spid="148"/>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Interrupt Service Routines </a:t>
            </a:r>
            <a:br/>
            <a:endParaRPr b="0" lang="en-US" sz="3600" spc="-1" strike="noStrike">
              <a:solidFill>
                <a:srgbClr val="000000"/>
              </a:solidFill>
              <a:latin typeface="Calibri"/>
            </a:endParaRPr>
          </a:p>
        </p:txBody>
      </p:sp>
      <p:sp>
        <p:nvSpPr>
          <p:cNvPr id="151"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1" lang="en-US" sz="3200" spc="-1" strike="noStrike">
                <a:solidFill>
                  <a:srgbClr val="000000"/>
                </a:solidFill>
                <a:latin typeface="Calibri"/>
              </a:rPr>
              <a:t>Synchronization mechanisms cannot be used in an ISR </a:t>
            </a:r>
            <a:r>
              <a:rPr b="0" lang="en-US" sz="3200" spc="-1" strike="noStrike">
                <a:solidFill>
                  <a:srgbClr val="000000"/>
                </a:solidFill>
                <a:latin typeface="Calibri"/>
              </a:rPr>
              <a:t>because it is not possible for an ISR to wait indefinitely for a resource to be available.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When interrupts are disabled, the system’s ability to receive stimuli from the outside world is minimal.</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It is important to </a:t>
            </a:r>
            <a:r>
              <a:rPr b="1" lang="en-US" sz="3200" spc="-1" strike="noStrike">
                <a:solidFill>
                  <a:srgbClr val="000000"/>
                </a:solidFill>
                <a:latin typeface="Calibri"/>
              </a:rPr>
              <a:t>keep the critical sections</a:t>
            </a:r>
            <a:r>
              <a:rPr b="0" lang="en-US" sz="3200" spc="-1" strike="noStrike">
                <a:solidFill>
                  <a:srgbClr val="000000"/>
                </a:solidFill>
                <a:latin typeface="Calibri"/>
              </a:rPr>
              <a:t> of code in which the interrupts are disabled </a:t>
            </a:r>
            <a:r>
              <a:rPr b="1" lang="en-US" sz="3200" spc="-1" strike="noStrike">
                <a:solidFill>
                  <a:srgbClr val="000000"/>
                </a:solidFill>
                <a:latin typeface="Calibri"/>
              </a:rPr>
              <a:t>as short as possible</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If the ISR takes too long to process an interrupt, </a:t>
            </a:r>
            <a:r>
              <a:rPr b="1" lang="en-US" sz="3200" spc="-1" strike="noStrike">
                <a:solidFill>
                  <a:srgbClr val="000000"/>
                </a:solidFill>
                <a:latin typeface="Calibri"/>
              </a:rPr>
              <a:t>the external device may be kept waiting too long </a:t>
            </a:r>
            <a:r>
              <a:rPr b="0" lang="en-US" sz="3200" spc="-1" strike="noStrike">
                <a:solidFill>
                  <a:srgbClr val="000000"/>
                </a:solidFill>
                <a:latin typeface="Calibri"/>
              </a:rPr>
              <a:t>before its next interrupt is serviced. </a:t>
            </a:r>
            <a:endParaRPr b="0" lang="en-US" sz="32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685800" y="0"/>
            <a:ext cx="7772040" cy="1469520"/>
          </a:xfrm>
          <a:prstGeom prst="rect">
            <a:avLst/>
          </a:prstGeom>
          <a:noFill/>
          <a:ln>
            <a:noFill/>
          </a:ln>
        </p:spPr>
        <p:txBody>
          <a:bodyPr anchor="ctr"/>
          <a:p>
            <a:pPr algn="ctr">
              <a:lnSpc>
                <a:spcPct val="100000"/>
              </a:lnSpc>
            </a:pPr>
            <a:r>
              <a:rPr b="1" lang="en-US" sz="4400" spc="-1" strike="noStrike">
                <a:solidFill>
                  <a:srgbClr val="000000"/>
                </a:solidFill>
                <a:latin typeface="Calibri"/>
              </a:rPr>
              <a:t>REAL-TIME KERNELS</a:t>
            </a:r>
            <a:br/>
            <a:endParaRPr b="0" lang="en-US" sz="4400" spc="-1" strike="noStrike">
              <a:solidFill>
                <a:srgbClr val="000000"/>
              </a:solidFill>
              <a:latin typeface="Calibri"/>
            </a:endParaRPr>
          </a:p>
        </p:txBody>
      </p:sp>
      <p:sp>
        <p:nvSpPr>
          <p:cNvPr id="87" name="TextShape 2"/>
          <p:cNvSpPr txBox="1"/>
          <p:nvPr/>
        </p:nvSpPr>
        <p:spPr>
          <a:xfrm>
            <a:off x="0" y="914400"/>
            <a:ext cx="9143640" cy="5943240"/>
          </a:xfrm>
          <a:prstGeom prst="rect">
            <a:avLst/>
          </a:prstGeom>
          <a:noFill/>
          <a:ln>
            <a:noFill/>
          </a:ln>
        </p:spPr>
        <p:txBody>
          <a:bodyPr>
            <a:normAutofit/>
          </a:bodyPr>
          <a:p>
            <a:pPr>
              <a:lnSpc>
                <a:spcPct val="100000"/>
              </a:lnSpc>
              <a:spcBef>
                <a:spcPts val="641"/>
              </a:spcBef>
            </a:pPr>
            <a:r>
              <a:rPr b="1" lang="en-US" sz="3200" spc="-1" strike="noStrike">
                <a:solidFill>
                  <a:srgbClr val="000000"/>
                </a:solidFill>
                <a:latin typeface="Calibri"/>
              </a:rPr>
              <a:t>In an embedded system this essentially represents the entire real time system but in commercial realtime operating system this might be all but the device drivers.</a:t>
            </a:r>
            <a:endParaRPr b="0" lang="en-US" sz="3200" spc="-1" strike="noStrike">
              <a:latin typeface="Arial"/>
            </a:endParaRPr>
          </a:p>
          <a:p>
            <a:pPr>
              <a:lnSpc>
                <a:spcPct val="100000"/>
              </a:lnSpc>
              <a:spcBef>
                <a:spcPts val="641"/>
              </a:spcBef>
            </a:pPr>
            <a:r>
              <a:rPr b="1" lang="en-US" sz="3200" spc="-1" strike="noStrike">
                <a:solidFill>
                  <a:srgbClr val="000000"/>
                </a:solidFill>
                <a:latin typeface="Calibri"/>
              </a:rPr>
              <a:t>Layers of operating system functionality:</a:t>
            </a:r>
            <a:endParaRPr b="0" lang="en-US" sz="3200" spc="-1" strike="noStrike">
              <a:latin typeface="Arial"/>
            </a:endParaRPr>
          </a:p>
          <a:p>
            <a:pPr>
              <a:lnSpc>
                <a:spcPct val="100000"/>
              </a:lnSpc>
              <a:spcBef>
                <a:spcPts val="360"/>
              </a:spcBef>
            </a:pPr>
            <a:r>
              <a:rPr b="1" lang="en-US" sz="1800" spc="-1" strike="noStrike">
                <a:solidFill>
                  <a:srgbClr val="000000"/>
                </a:solidFill>
                <a:latin typeface="Calibri"/>
              </a:rPr>
              <a:t> </a:t>
            </a:r>
            <a:r>
              <a:rPr b="1" lang="en-US" sz="1300" spc="-1" strike="noStrike">
                <a:solidFill>
                  <a:srgbClr val="000000"/>
                </a:solidFill>
                <a:latin typeface="Calibri"/>
              </a:rPr>
              <a:t> </a:t>
            </a:r>
            <a:endParaRPr b="0" lang="en-US" sz="1300" spc="-1" strike="noStrike">
              <a:latin typeface="Arial"/>
            </a:endParaRPr>
          </a:p>
          <a:p>
            <a:pPr>
              <a:lnSpc>
                <a:spcPct val="100000"/>
              </a:lnSpc>
              <a:spcBef>
                <a:spcPts val="641"/>
              </a:spcBef>
            </a:pPr>
            <a:r>
              <a:rPr b="1" lang="en-US" sz="3200" spc="-1" strike="noStrike">
                <a:solidFill>
                  <a:srgbClr val="000000"/>
                </a:solidFill>
                <a:latin typeface="Calibri"/>
              </a:rPr>
              <a:t>Nanokernel</a:t>
            </a:r>
            <a:r>
              <a:rPr b="0" lang="en-US" sz="3200" spc="-1" strike="noStrike">
                <a:solidFill>
                  <a:srgbClr val="000000"/>
                </a:solidFill>
                <a:latin typeface="Calibri"/>
              </a:rPr>
              <a:t> provides simple </a:t>
            </a:r>
            <a:r>
              <a:rPr b="1" lang="en-US" sz="3200" spc="-1" strike="noStrike">
                <a:solidFill>
                  <a:srgbClr val="000000"/>
                </a:solidFill>
                <a:latin typeface="Calibri"/>
              </a:rPr>
              <a:t>thread</a:t>
            </a:r>
            <a:r>
              <a:rPr b="0" lang="en-US" sz="3200" spc="-1" strike="noStrike">
                <a:solidFill>
                  <a:srgbClr val="000000"/>
                </a:solidFill>
                <a:latin typeface="Calibri"/>
              </a:rPr>
              <a:t> (lightweight process)</a:t>
            </a:r>
            <a:r>
              <a:rPr b="1" lang="en-US" sz="3200" spc="-1" strike="noStrike">
                <a:solidFill>
                  <a:srgbClr val="000000"/>
                </a:solidFill>
                <a:latin typeface="Calibri"/>
              </a:rPr>
              <a:t> management</a:t>
            </a:r>
            <a:r>
              <a:rPr b="0" lang="en-US" sz="3200" spc="-1" strike="noStrike">
                <a:solidFill>
                  <a:srgbClr val="000000"/>
                </a:solidFill>
                <a:latin typeface="Calibri"/>
              </a:rPr>
              <a:t>. It essentially provides only one of the three services provided by a kernel, task scheduling </a:t>
            </a:r>
            <a:r>
              <a:rPr b="0" lang="en-US" sz="3200" spc="-1" strike="noStrike">
                <a:solidFill>
                  <a:srgbClr val="000000"/>
                </a:solidFill>
                <a:latin typeface="Calibri"/>
              </a:rPr>
              <a:t>	</a:t>
            </a:r>
            <a:endParaRPr b="0" lang="en-US" sz="3200" spc="-1" strike="noStrike">
              <a:latin typeface="Arial"/>
            </a:endParaRPr>
          </a:p>
          <a:p>
            <a:pPr>
              <a:lnSpc>
                <a:spcPct val="100000"/>
              </a:lnSpc>
              <a:spcBef>
                <a:spcPts val="261"/>
              </a:spcBef>
            </a:pPr>
            <a:endParaRPr b="0" lang="en-US" sz="3200" spc="-1" strike="noStrike">
              <a:latin typeface="Arial"/>
            </a:endParaRPr>
          </a:p>
          <a:p>
            <a:pPr>
              <a:lnSpc>
                <a:spcPct val="100000"/>
              </a:lnSpc>
              <a:spcBef>
                <a:spcPts val="641"/>
              </a:spcBef>
            </a:pPr>
            <a:r>
              <a:rPr b="1" lang="en-US" sz="3200" spc="-1" strike="noStrike">
                <a:solidFill>
                  <a:srgbClr val="000000"/>
                </a:solidFill>
                <a:latin typeface="Calibri"/>
              </a:rPr>
              <a:t>Microkernel</a:t>
            </a:r>
            <a:r>
              <a:rPr b="0" lang="en-US" sz="3200" spc="-1" strike="noStrike">
                <a:solidFill>
                  <a:srgbClr val="000000"/>
                </a:solidFill>
                <a:latin typeface="Calibri"/>
              </a:rPr>
              <a:t> in addition provides for </a:t>
            </a:r>
            <a:r>
              <a:rPr b="1" lang="en-US" sz="3200" spc="-1" strike="noStrike">
                <a:solidFill>
                  <a:srgbClr val="000000"/>
                </a:solidFill>
                <a:latin typeface="Calibri"/>
              </a:rPr>
              <a:t>task</a:t>
            </a:r>
            <a:r>
              <a:rPr b="0" lang="en-US" sz="3200" spc="-1" strike="noStrike">
                <a:solidFill>
                  <a:srgbClr val="000000"/>
                </a:solidFill>
                <a:latin typeface="Calibri"/>
              </a:rPr>
              <a:t> </a:t>
            </a:r>
            <a:r>
              <a:rPr b="1" lang="en-US" sz="3200" spc="-1" strike="noStrike">
                <a:solidFill>
                  <a:srgbClr val="000000"/>
                </a:solidFill>
                <a:latin typeface="Calibri"/>
              </a:rPr>
              <a:t>scheduling</a:t>
            </a:r>
            <a:r>
              <a:rPr b="0" lang="en-US" sz="3200" spc="-1" strike="noStrike">
                <a:solidFill>
                  <a:srgbClr val="000000"/>
                </a:solidFill>
                <a:latin typeface="Calibri"/>
              </a:rPr>
              <a:t>.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 </a:t>
            </a:r>
            <a:r>
              <a:rPr b="1" lang="en-US" sz="3200" spc="-1" strike="noStrike">
                <a:solidFill>
                  <a:srgbClr val="000000"/>
                </a:solidFill>
                <a:latin typeface="Calibri"/>
              </a:rPr>
              <a:t>kernel</a:t>
            </a:r>
            <a:r>
              <a:rPr b="0" lang="en-US" sz="3200" spc="-1" strike="noStrike">
                <a:solidFill>
                  <a:srgbClr val="000000"/>
                </a:solidFill>
                <a:latin typeface="Calibri"/>
              </a:rPr>
              <a:t> also provides for </a:t>
            </a:r>
            <a:r>
              <a:rPr b="1" lang="en-US" sz="3200" spc="-1" strike="noStrike">
                <a:solidFill>
                  <a:srgbClr val="000000"/>
                </a:solidFill>
                <a:latin typeface="Calibri"/>
              </a:rPr>
              <a:t>inter</a:t>
            </a:r>
            <a:r>
              <a:rPr b="0" lang="en-US" sz="3200" spc="-1" strike="noStrike">
                <a:solidFill>
                  <a:srgbClr val="000000"/>
                </a:solidFill>
                <a:latin typeface="Calibri"/>
              </a:rPr>
              <a:t>-</a:t>
            </a:r>
            <a:r>
              <a:rPr b="1" lang="en-US" sz="3200" spc="-1" strike="noStrike">
                <a:solidFill>
                  <a:srgbClr val="000000"/>
                </a:solidFill>
                <a:latin typeface="Calibri"/>
              </a:rPr>
              <a:t>task</a:t>
            </a:r>
            <a:r>
              <a:rPr b="0" lang="en-US" sz="3200" spc="-1" strike="noStrike">
                <a:solidFill>
                  <a:srgbClr val="000000"/>
                </a:solidFill>
                <a:latin typeface="Calibri"/>
              </a:rPr>
              <a:t> </a:t>
            </a:r>
            <a:r>
              <a:rPr b="1" lang="en-US" sz="3200" spc="-1" strike="noStrike">
                <a:solidFill>
                  <a:srgbClr val="000000"/>
                </a:solidFill>
                <a:latin typeface="Calibri"/>
              </a:rPr>
              <a:t>synchronization</a:t>
            </a:r>
            <a:r>
              <a:rPr b="0" lang="en-US" sz="3200" spc="-1" strike="noStrike">
                <a:solidFill>
                  <a:srgbClr val="000000"/>
                </a:solidFill>
                <a:latin typeface="Calibri"/>
              </a:rPr>
              <a:t> and </a:t>
            </a:r>
            <a:r>
              <a:rPr b="1" lang="en-US" sz="3200" spc="-1" strike="noStrike">
                <a:solidFill>
                  <a:srgbClr val="000000"/>
                </a:solidFill>
                <a:latin typeface="Calibri"/>
              </a:rPr>
              <a:t>communication</a:t>
            </a:r>
            <a:r>
              <a:rPr b="0" lang="en-US" sz="3200" spc="-1" strike="noStrike">
                <a:solidFill>
                  <a:srgbClr val="000000"/>
                </a:solidFill>
                <a:latin typeface="Calibri"/>
              </a:rPr>
              <a:t> via semaphores, mailboxes etc. </a:t>
            </a:r>
            <a:endParaRPr b="0" lang="en-US" sz="3200" spc="-1" strike="noStrike">
              <a:latin typeface="Arial"/>
            </a:endParaRPr>
          </a:p>
          <a:p>
            <a:pPr>
              <a:lnSpc>
                <a:spcPct val="100000"/>
              </a:lnSpc>
              <a:spcBef>
                <a:spcPts val="241"/>
              </a:spcBef>
            </a:pP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 </a:t>
            </a:r>
            <a:r>
              <a:rPr b="1" lang="en-US" sz="3200" spc="-1" strike="noStrike">
                <a:solidFill>
                  <a:srgbClr val="000000"/>
                </a:solidFill>
                <a:latin typeface="Calibri"/>
              </a:rPr>
              <a:t>real</a:t>
            </a:r>
            <a:r>
              <a:rPr b="0" lang="en-US" sz="3200" spc="-1" strike="noStrike">
                <a:solidFill>
                  <a:srgbClr val="000000"/>
                </a:solidFill>
                <a:latin typeface="Calibri"/>
              </a:rPr>
              <a:t>-</a:t>
            </a:r>
            <a:r>
              <a:rPr b="1" lang="en-US" sz="3200" spc="-1" strike="noStrike">
                <a:solidFill>
                  <a:srgbClr val="000000"/>
                </a:solidFill>
                <a:latin typeface="Calibri"/>
              </a:rPr>
              <a:t>time</a:t>
            </a:r>
            <a:r>
              <a:rPr b="0" lang="en-US" sz="3200" spc="-1" strike="noStrike">
                <a:solidFill>
                  <a:srgbClr val="000000"/>
                </a:solidFill>
                <a:latin typeface="Calibri"/>
              </a:rPr>
              <a:t> </a:t>
            </a:r>
            <a:r>
              <a:rPr b="1" lang="en-US" sz="3200" spc="-1" strike="noStrike">
                <a:solidFill>
                  <a:srgbClr val="000000"/>
                </a:solidFill>
                <a:latin typeface="Calibri"/>
              </a:rPr>
              <a:t>executive</a:t>
            </a:r>
            <a:r>
              <a:rPr b="0" lang="en-US" sz="3200" spc="-1" strike="noStrike">
                <a:solidFill>
                  <a:srgbClr val="000000"/>
                </a:solidFill>
                <a:latin typeface="Calibri"/>
              </a:rPr>
              <a:t> is a kernel that includes </a:t>
            </a:r>
            <a:r>
              <a:rPr b="1" lang="en-US" sz="3200" spc="-1" strike="noStrike">
                <a:solidFill>
                  <a:srgbClr val="000000"/>
                </a:solidFill>
                <a:latin typeface="Calibri"/>
              </a:rPr>
              <a:t>privatized memory blocks, I/O services</a:t>
            </a:r>
            <a:r>
              <a:rPr b="0" lang="en-US" sz="3200" spc="-1" strike="noStrike">
                <a:solidFill>
                  <a:srgbClr val="000000"/>
                </a:solidFill>
                <a:latin typeface="Calibri"/>
              </a:rPr>
              <a:t> etc.</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Most commercial real-time kernels are executives. </a:t>
            </a:r>
            <a:endParaRPr b="0" lang="en-US" sz="3200" spc="-1" strike="noStrike">
              <a:latin typeface="Arial"/>
            </a:endParaRPr>
          </a:p>
          <a:p>
            <a:pPr>
              <a:lnSpc>
                <a:spcPct val="100000"/>
              </a:lnSpc>
              <a:spcBef>
                <a:spcPts val="241"/>
              </a:spcBef>
            </a:pP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An </a:t>
            </a:r>
            <a:r>
              <a:rPr b="1" lang="en-US" sz="3200" spc="-1" strike="noStrike">
                <a:solidFill>
                  <a:srgbClr val="000000"/>
                </a:solidFill>
                <a:latin typeface="Calibri"/>
              </a:rPr>
              <a:t>operating</a:t>
            </a:r>
            <a:r>
              <a:rPr b="0" lang="en-US" sz="3200" spc="-1" strike="noStrike">
                <a:solidFill>
                  <a:srgbClr val="000000"/>
                </a:solidFill>
                <a:latin typeface="Calibri"/>
              </a:rPr>
              <a:t> </a:t>
            </a:r>
            <a:r>
              <a:rPr b="1" lang="en-US" sz="3200" spc="-1" strike="noStrike">
                <a:solidFill>
                  <a:srgbClr val="000000"/>
                </a:solidFill>
                <a:latin typeface="Calibri"/>
              </a:rPr>
              <a:t>system</a:t>
            </a:r>
            <a:r>
              <a:rPr b="0" lang="en-US" sz="3200" spc="-1" strike="noStrike">
                <a:solidFill>
                  <a:srgbClr val="000000"/>
                </a:solidFill>
                <a:latin typeface="Calibri"/>
              </a:rPr>
              <a:t> is an executive that provides for a </a:t>
            </a:r>
            <a:r>
              <a:rPr b="1" lang="en-US" sz="3200" spc="-1" strike="noStrike">
                <a:solidFill>
                  <a:srgbClr val="000000"/>
                </a:solidFill>
                <a:latin typeface="Calibri"/>
              </a:rPr>
              <a:t>generalized user interface, security, and a file-management system. </a:t>
            </a:r>
            <a:endParaRPr b="0" lang="en-US" sz="3200" spc="-1" strike="noStrike">
              <a:latin typeface="Arial"/>
            </a:endParaRPr>
          </a:p>
          <a:p>
            <a:pPr>
              <a:lnSpc>
                <a:spcPct val="100000"/>
              </a:lnSpc>
              <a:spcBef>
                <a:spcPts val="641"/>
              </a:spcBef>
            </a:pPr>
            <a:r>
              <a:rPr b="1" lang="en-US" sz="3200" spc="-1" strike="noStrike">
                <a:solidFill>
                  <a:srgbClr val="000000"/>
                </a:solidFill>
                <a:latin typeface="Calibri"/>
              </a:rPr>
              <a:t>UNIX Operating system is indeed an operating system</a:t>
            </a:r>
            <a:endParaRPr b="0" lang="en-US" sz="3200" spc="-1" strike="noStrike">
              <a:latin typeface="Arial"/>
            </a:endParaRPr>
          </a:p>
          <a:p>
            <a:pPr>
              <a:lnSpc>
                <a:spcPct val="100000"/>
              </a:lnSpc>
              <a:spcBef>
                <a:spcPts val="641"/>
              </a:spcBef>
            </a:pPr>
            <a:endParaRPr b="0" lang="en-US" sz="3200" spc="-1" strike="noStrike">
              <a:latin typeface="Arial"/>
            </a:endParaRPr>
          </a:p>
        </p:txBody>
      </p:sp>
      <p:sp>
        <p:nvSpPr>
          <p:cNvPr id="88" name="CustomShape 3"/>
          <p:cNvSpPr/>
          <p:nvPr/>
        </p:nvSpPr>
        <p:spPr>
          <a:xfrm>
            <a:off x="0" y="3352680"/>
            <a:ext cx="9143640" cy="380520"/>
          </a:xfrm>
          <a:prstGeom prst="rect">
            <a:avLst/>
          </a:prstGeom>
          <a:solidFill>
            <a:srgbClr val="ffffff"/>
          </a:solidFill>
          <a:ln w="25560">
            <a:noFill/>
          </a:ln>
        </p:spPr>
        <p:style>
          <a:lnRef idx="0"/>
          <a:fillRef idx="0"/>
          <a:effectRef idx="0"/>
          <a:fontRef idx="minor"/>
        </p:style>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xit" presetID="2" presetSubtype="4">
                                  <p:stCondLst>
                                    <p:cond delay="0"/>
                                  </p:stCondLst>
                                  <p:childTnLst>
                                    <p:anim calcmode="lin" valueType="num">
                                      <p:cBhvr additive="repl">
                                        <p:cTn id="6" dur="500"/>
                                        <p:tgtEl>
                                          <p:spTgt spid="88"/>
                                        </p:tgtEl>
                                        <p:attrNameLst>
                                          <p:attrName>ppt_x</p:attrName>
                                        </p:attrNameLst>
                                      </p:cBhvr>
                                      <p:tavLst>
                                        <p:tav tm="0">
                                          <p:val>
                                            <p:strVal val="#ppt_x"/>
                                          </p:val>
                                        </p:tav>
                                        <p:tav tm="100000">
                                          <p:val>
                                            <p:strVal val="#ppt_x"/>
                                          </p:val>
                                        </p:tav>
                                      </p:tavLst>
                                    </p:anim>
                                    <p:anim calcmode="lin" valueType="num">
                                      <p:cBhvr additive="repl">
                                        <p:cTn id="7" dur="500"/>
                                        <p:tgtEl>
                                          <p:spTgt spid="88"/>
                                        </p:tgtEl>
                                        <p:attrNameLst>
                                          <p:attrName>ppt_y</p:attrName>
                                        </p:attrNameLst>
                                      </p:cBhvr>
                                      <p:tavLst>
                                        <p:tav tm="0">
                                          <p:val>
                                            <p:strVal val="#ppt_y"/>
                                          </p:val>
                                        </p:tav>
                                        <p:tav tm="100000">
                                          <p:val>
                                            <p:strVal val="1+#ppt_h/2"/>
                                          </p:val>
                                        </p:tav>
                                      </p:tavLst>
                                    </p:anim>
                                    <p:set>
                                      <p:cBhvr>
                                        <p:cTn id="8"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Interrupt Service Routines </a:t>
            </a:r>
            <a:br/>
            <a:endParaRPr b="0" lang="en-US" sz="3600" spc="-1" strike="noStrike">
              <a:solidFill>
                <a:srgbClr val="000000"/>
              </a:solidFill>
              <a:latin typeface="Calibri"/>
            </a:endParaRPr>
          </a:p>
        </p:txBody>
      </p:sp>
      <p:sp>
        <p:nvSpPr>
          <p:cNvPr id="153"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1" lang="en-US" sz="3200" spc="-1" strike="noStrike">
                <a:solidFill>
                  <a:srgbClr val="000000"/>
                </a:solidFill>
                <a:latin typeface="Calibri"/>
              </a:rPr>
              <a:t>Reentrant code </a:t>
            </a:r>
            <a:r>
              <a:rPr b="0" lang="en-US" sz="3200" spc="-1" strike="noStrike">
                <a:solidFill>
                  <a:srgbClr val="000000"/>
                </a:solidFill>
                <a:latin typeface="Calibri"/>
              </a:rPr>
              <a:t>can execute simultaneously in two or more contexts.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An ISR is said to be </a:t>
            </a:r>
            <a:r>
              <a:rPr b="1" lang="en-US" sz="3200" spc="-1" strike="noStrike">
                <a:solidFill>
                  <a:srgbClr val="000000"/>
                </a:solidFill>
                <a:latin typeface="Calibri"/>
              </a:rPr>
              <a:t>reentrant </a:t>
            </a:r>
            <a:r>
              <a:rPr b="0" lang="en-US" sz="3200" spc="-1" strike="noStrike">
                <a:solidFill>
                  <a:srgbClr val="000000"/>
                </a:solidFill>
                <a:latin typeface="Calibri"/>
              </a:rPr>
              <a:t>if, while the ISR is handling an interrupt, the same interrupt can occur again and the ISR can process the second occurrence of the interrupt  before it has finished processing the first.</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Regardless of the type of ISR to be written, a snapshot of the machine – called the context – must be preserved upon switching tasks so that it can be restored upon resuming the interrupted process.</a:t>
            </a:r>
            <a:endParaRPr b="0" lang="en-US" sz="3200" spc="-1" strike="noStrike">
              <a:latin typeface="Arial"/>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a:t>
            </a:r>
            <a:r>
              <a:rPr b="1" i="1" lang="en-US" sz="3200" spc="-1" strike="noStrike">
                <a:solidFill>
                  <a:srgbClr val="000000"/>
                </a:solidFill>
                <a:latin typeface="Calibri"/>
              </a:rPr>
              <a:t>Context Switching </a:t>
            </a:r>
            <a:br/>
            <a:br/>
            <a:endParaRPr b="0" lang="en-US" sz="3200" spc="-1" strike="noStrike">
              <a:solidFill>
                <a:srgbClr val="000000"/>
              </a:solidFill>
              <a:latin typeface="Calibri"/>
            </a:endParaRPr>
          </a:p>
        </p:txBody>
      </p:sp>
      <p:sp>
        <p:nvSpPr>
          <p:cNvPr id="155"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Context switching is the process of </a:t>
            </a:r>
            <a:r>
              <a:rPr b="1" lang="en-US" sz="3200" spc="-1" strike="noStrike">
                <a:solidFill>
                  <a:srgbClr val="000000"/>
                </a:solidFill>
                <a:latin typeface="Calibri"/>
              </a:rPr>
              <a:t>saving and restoring sufficient information</a:t>
            </a:r>
            <a:r>
              <a:rPr b="0" lang="en-US" sz="3200" spc="-1" strike="noStrike">
                <a:solidFill>
                  <a:srgbClr val="000000"/>
                </a:solidFill>
                <a:latin typeface="Calibri"/>
              </a:rPr>
              <a:t> for a real-time task so that it </a:t>
            </a:r>
            <a:r>
              <a:rPr b="1" lang="en-US" sz="3200" spc="-1" strike="noStrike">
                <a:solidFill>
                  <a:srgbClr val="000000"/>
                </a:solidFill>
                <a:latin typeface="Calibri"/>
              </a:rPr>
              <a:t>can be resumed after being interrupted</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context is ordinarily </a:t>
            </a:r>
            <a:r>
              <a:rPr b="1" lang="en-US" sz="3200" spc="-1" strike="noStrike">
                <a:solidFill>
                  <a:srgbClr val="000000"/>
                </a:solidFill>
                <a:latin typeface="Calibri"/>
              </a:rPr>
              <a:t>saved to a stack data structure</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Context-switching time is a </a:t>
            </a:r>
            <a:r>
              <a:rPr b="1" lang="en-US" sz="3200" spc="-1" strike="noStrike">
                <a:solidFill>
                  <a:srgbClr val="000000"/>
                </a:solidFill>
                <a:latin typeface="Calibri"/>
              </a:rPr>
              <a:t>major contributor to response time</a:t>
            </a:r>
            <a:r>
              <a:rPr b="0" lang="en-US" sz="3200" spc="-1" strike="noStrike">
                <a:solidFill>
                  <a:srgbClr val="000000"/>
                </a:solidFill>
                <a:latin typeface="Calibri"/>
              </a:rPr>
              <a:t> and therefore</a:t>
            </a:r>
            <a:r>
              <a:rPr b="1" lang="en-US" sz="3200" spc="-1" strike="noStrike">
                <a:solidFill>
                  <a:srgbClr val="000000"/>
                </a:solidFill>
                <a:latin typeface="Calibri"/>
              </a:rPr>
              <a:t> must be minimized</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Rule for saving context :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Save the </a:t>
            </a:r>
            <a:r>
              <a:rPr b="1" lang="en-US" sz="3200" spc="-1" strike="noStrike">
                <a:solidFill>
                  <a:srgbClr val="000000"/>
                </a:solidFill>
                <a:latin typeface="Calibri"/>
              </a:rPr>
              <a:t>minimum  amount of information necessary to safely restore</a:t>
            </a:r>
            <a:r>
              <a:rPr b="0" lang="en-US" sz="3200" spc="-1" strike="noStrike">
                <a:solidFill>
                  <a:srgbClr val="000000"/>
                </a:solidFill>
                <a:latin typeface="Calibri"/>
              </a:rPr>
              <a:t> any process after it has been interrupted. </a:t>
            </a:r>
            <a:endParaRPr b="0" lang="en-US" sz="32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a:t>
            </a:r>
            <a:r>
              <a:rPr b="1" i="1" lang="en-US" sz="3200" spc="-1" strike="noStrike">
                <a:solidFill>
                  <a:srgbClr val="000000"/>
                </a:solidFill>
                <a:latin typeface="Calibri"/>
              </a:rPr>
              <a:t>Context Switching </a:t>
            </a:r>
            <a:br/>
            <a:br/>
            <a:endParaRPr b="0" lang="en-US" sz="3200" spc="-1" strike="noStrike">
              <a:solidFill>
                <a:srgbClr val="000000"/>
              </a:solidFill>
              <a:latin typeface="Calibri"/>
            </a:endParaRPr>
          </a:p>
        </p:txBody>
      </p:sp>
      <p:sp>
        <p:nvSpPr>
          <p:cNvPr id="157"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This information ordinarily includes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Contents of </a:t>
            </a:r>
            <a:r>
              <a:rPr b="1" lang="en-US" sz="3200" spc="-1" strike="noStrike">
                <a:solidFill>
                  <a:srgbClr val="000000"/>
                </a:solidFill>
                <a:latin typeface="Calibri"/>
              </a:rPr>
              <a:t>general registers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Contents of the </a:t>
            </a:r>
            <a:r>
              <a:rPr b="1" lang="en-US" sz="3200" spc="-1" strike="noStrike">
                <a:solidFill>
                  <a:srgbClr val="000000"/>
                </a:solidFill>
                <a:latin typeface="Calibri"/>
              </a:rPr>
              <a:t>program</a:t>
            </a:r>
            <a:r>
              <a:rPr b="0" lang="en-US" sz="3200" spc="-1" strike="noStrike">
                <a:solidFill>
                  <a:srgbClr val="000000"/>
                </a:solidFill>
                <a:latin typeface="Calibri"/>
              </a:rPr>
              <a:t> </a:t>
            </a:r>
            <a:r>
              <a:rPr b="1" lang="en-US" sz="3200" spc="-1" strike="noStrike">
                <a:solidFill>
                  <a:srgbClr val="000000"/>
                </a:solidFill>
                <a:latin typeface="Calibri"/>
              </a:rPr>
              <a:t>counter</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Contents of </a:t>
            </a:r>
            <a:r>
              <a:rPr b="1" lang="en-US" sz="3200" spc="-1" strike="noStrike">
                <a:solidFill>
                  <a:srgbClr val="000000"/>
                </a:solidFill>
                <a:latin typeface="Calibri"/>
              </a:rPr>
              <a:t>coprocessor</a:t>
            </a:r>
            <a:r>
              <a:rPr b="0" lang="en-US" sz="3200" spc="-1" strike="noStrike">
                <a:solidFill>
                  <a:srgbClr val="000000"/>
                </a:solidFill>
                <a:latin typeface="Calibri"/>
              </a:rPr>
              <a:t> </a:t>
            </a:r>
            <a:r>
              <a:rPr b="1" lang="en-US" sz="3200" spc="-1" strike="noStrike">
                <a:solidFill>
                  <a:srgbClr val="000000"/>
                </a:solidFill>
                <a:latin typeface="Calibri"/>
              </a:rPr>
              <a:t>registers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Memory </a:t>
            </a:r>
            <a:r>
              <a:rPr b="1" lang="en-US" sz="3200" spc="-1" strike="noStrike">
                <a:solidFill>
                  <a:srgbClr val="000000"/>
                </a:solidFill>
                <a:latin typeface="Calibri"/>
              </a:rPr>
              <a:t>page</a:t>
            </a:r>
            <a:r>
              <a:rPr b="0" lang="en-US" sz="3200" spc="-1" strike="noStrike">
                <a:solidFill>
                  <a:srgbClr val="000000"/>
                </a:solidFill>
                <a:latin typeface="Calibri"/>
              </a:rPr>
              <a:t> </a:t>
            </a:r>
            <a:r>
              <a:rPr b="1" lang="en-US" sz="3200" spc="-1" strike="noStrike">
                <a:solidFill>
                  <a:srgbClr val="000000"/>
                </a:solidFill>
                <a:latin typeface="Calibri"/>
              </a:rPr>
              <a:t>register</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Images of </a:t>
            </a:r>
            <a:r>
              <a:rPr b="1" lang="en-US" sz="3200" spc="-1" strike="noStrike">
                <a:solidFill>
                  <a:srgbClr val="000000"/>
                </a:solidFill>
                <a:latin typeface="Calibri"/>
              </a:rPr>
              <a:t>memory</a:t>
            </a:r>
            <a:r>
              <a:rPr b="0" lang="en-US" sz="3200" spc="-1" strike="noStrike">
                <a:solidFill>
                  <a:srgbClr val="000000"/>
                </a:solidFill>
                <a:latin typeface="Calibri"/>
              </a:rPr>
              <a:t>-</a:t>
            </a:r>
            <a:r>
              <a:rPr b="1" lang="en-US" sz="3200" spc="-1" strike="noStrike">
                <a:solidFill>
                  <a:srgbClr val="000000"/>
                </a:solidFill>
                <a:latin typeface="Calibri"/>
              </a:rPr>
              <a:t>mapped</a:t>
            </a:r>
            <a:r>
              <a:rPr b="0" lang="en-US" sz="3200" spc="-1" strike="noStrike">
                <a:solidFill>
                  <a:srgbClr val="000000"/>
                </a:solidFill>
                <a:latin typeface="Calibri"/>
              </a:rPr>
              <a:t> </a:t>
            </a:r>
            <a:r>
              <a:rPr b="1" lang="en-US" sz="3200" spc="-1" strike="noStrike">
                <a:solidFill>
                  <a:srgbClr val="000000"/>
                </a:solidFill>
                <a:latin typeface="Calibri"/>
              </a:rPr>
              <a:t>I/O locations </a:t>
            </a:r>
            <a:r>
              <a:rPr b="1" lang="en-US" sz="3200" spc="-1" strike="noStrike">
                <a:solidFill>
                  <a:srgbClr val="000000"/>
                </a:solidFill>
                <a:latin typeface="Calibri"/>
              </a:rPr>
              <a:t>	</a:t>
            </a:r>
            <a:r>
              <a:rPr b="0" lang="en-US" sz="3200" spc="-1" strike="noStrike">
                <a:solidFill>
                  <a:srgbClr val="000000"/>
                </a:solidFill>
                <a:latin typeface="Calibri"/>
              </a:rPr>
              <a:t>(mirror images)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Within the interrupt handlers, </a:t>
            </a:r>
            <a:r>
              <a:rPr b="1" lang="en-US" sz="3200" spc="-1" strike="noStrike">
                <a:solidFill>
                  <a:srgbClr val="000000"/>
                </a:solidFill>
                <a:latin typeface="Calibri"/>
              </a:rPr>
              <a:t>interrupts are disabled during the critical context-switching period</a:t>
            </a:r>
            <a:r>
              <a:rPr b="0" lang="en-US" sz="3200" spc="-1" strike="noStrike">
                <a:solidFill>
                  <a:srgbClr val="000000"/>
                </a:solidFill>
                <a:latin typeface="Calibri"/>
              </a:rPr>
              <a:t>. </a:t>
            </a:r>
            <a:endParaRPr b="0" lang="en-US" sz="32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a:t>
            </a:r>
            <a:r>
              <a:rPr b="1" i="1" lang="en-US" sz="3200" spc="-1" strike="noStrike">
                <a:solidFill>
                  <a:srgbClr val="000000"/>
                </a:solidFill>
                <a:latin typeface="Calibri"/>
              </a:rPr>
              <a:t>Context Switching </a:t>
            </a:r>
            <a:br/>
            <a:br/>
            <a:endParaRPr b="0" lang="en-US" sz="3200" spc="-1" strike="noStrike">
              <a:solidFill>
                <a:srgbClr val="000000"/>
              </a:solidFill>
              <a:latin typeface="Calibri"/>
            </a:endParaRPr>
          </a:p>
        </p:txBody>
      </p:sp>
      <p:sp>
        <p:nvSpPr>
          <p:cNvPr id="159"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Sometimes, however, after sufficient context has been saved, </a:t>
            </a:r>
            <a:r>
              <a:rPr b="1" lang="en-US" sz="3200" spc="-1" strike="noStrike">
                <a:solidFill>
                  <a:srgbClr val="000000"/>
                </a:solidFill>
                <a:latin typeface="Calibri"/>
              </a:rPr>
              <a:t>interrupts can be enabled after a partial context switch </a:t>
            </a:r>
            <a:r>
              <a:rPr b="0" lang="en-US" sz="3200" spc="-1" strike="noStrike">
                <a:solidFill>
                  <a:srgbClr val="000000"/>
                </a:solidFill>
                <a:latin typeface="Calibri"/>
              </a:rPr>
              <a:t>in order to handle a burst of interrupts, to detect spurious interrupts, or to handle a time over loaded condition.</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a:t>
            </a:r>
            <a:r>
              <a:rPr b="1" lang="en-US" sz="3200" spc="-1" strike="noStrike">
                <a:solidFill>
                  <a:srgbClr val="000000"/>
                </a:solidFill>
                <a:latin typeface="Calibri"/>
              </a:rPr>
              <a:t>stack model</a:t>
            </a:r>
            <a:r>
              <a:rPr b="0" lang="en-US" sz="3200" spc="-1" strike="noStrike">
                <a:solidFill>
                  <a:srgbClr val="000000"/>
                </a:solidFill>
                <a:latin typeface="Calibri"/>
              </a:rPr>
              <a:t> for context switching is used mostly in </a:t>
            </a:r>
            <a:r>
              <a:rPr b="1" lang="en-US" sz="3200" spc="-1" strike="noStrike">
                <a:solidFill>
                  <a:srgbClr val="000000"/>
                </a:solidFill>
                <a:latin typeface="Calibri"/>
              </a:rPr>
              <a:t>embedded systems</a:t>
            </a:r>
            <a:r>
              <a:rPr b="0" lang="en-US" sz="3200" spc="-1" strike="noStrike">
                <a:solidFill>
                  <a:srgbClr val="000000"/>
                </a:solidFill>
                <a:latin typeface="Calibri"/>
              </a:rPr>
              <a:t> where the number of real-time or interrupt-driven tasks is fixed and each </a:t>
            </a:r>
            <a:r>
              <a:rPr b="1" lang="en-US" sz="3200" spc="-1" strike="noStrike">
                <a:solidFill>
                  <a:srgbClr val="000000"/>
                </a:solidFill>
                <a:latin typeface="Calibri"/>
              </a:rPr>
              <a:t>interrupt handler is associated with a hardware interrupt</a:t>
            </a:r>
            <a:r>
              <a:rPr b="0" lang="en-US" sz="3200" spc="-1" strike="noStrike">
                <a:solidFill>
                  <a:srgbClr val="000000"/>
                </a:solidFill>
                <a:latin typeface="Calibri"/>
              </a:rPr>
              <a:t> and is invoked by the CPU, which vectors to the instruction stored at the appropriate interrupt-handler location. </a:t>
            </a:r>
            <a:endParaRPr b="0" lang="en-US" sz="3200" spc="-1" strike="noStrike">
              <a:latin typeface="Arial"/>
            </a:endParaRPr>
          </a:p>
          <a:p>
            <a:pPr algn="just">
              <a:lnSpc>
                <a:spcPct val="100000"/>
              </a:lnSpc>
              <a:spcBef>
                <a:spcPts val="641"/>
              </a:spcBef>
            </a:pPr>
            <a:endParaRPr b="0" lang="en-US" sz="32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a:t>
            </a:r>
            <a:r>
              <a:rPr b="1" i="1" lang="en-US" sz="3200" spc="-1" strike="noStrike">
                <a:solidFill>
                  <a:srgbClr val="000000"/>
                </a:solidFill>
                <a:latin typeface="Calibri"/>
              </a:rPr>
              <a:t>Context Switching </a:t>
            </a:r>
            <a:br/>
            <a:br/>
            <a:endParaRPr b="0" lang="en-US" sz="3200" spc="-1" strike="noStrike">
              <a:solidFill>
                <a:srgbClr val="000000"/>
              </a:solidFill>
              <a:latin typeface="Calibri"/>
            </a:endParaRPr>
          </a:p>
        </p:txBody>
      </p:sp>
      <p:sp>
        <p:nvSpPr>
          <p:cNvPr id="161"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The context is then saved to a specially designated memory area that can be </a:t>
            </a:r>
            <a:r>
              <a:rPr b="1" lang="en-US" sz="3200" spc="-1" strike="noStrike">
                <a:solidFill>
                  <a:srgbClr val="000000"/>
                </a:solidFill>
                <a:latin typeface="Calibri"/>
              </a:rPr>
              <a:t>static, in the case of a single interrupt system</a:t>
            </a:r>
            <a:r>
              <a:rPr b="0" lang="en-US" sz="3200" spc="-1" strike="noStrike">
                <a:solidFill>
                  <a:srgbClr val="000000"/>
                </a:solidFill>
                <a:latin typeface="Calibri"/>
              </a:rPr>
              <a:t>, or a </a:t>
            </a:r>
            <a:r>
              <a:rPr b="1" lang="en-US" sz="3200" spc="-1" strike="noStrike">
                <a:solidFill>
                  <a:srgbClr val="000000"/>
                </a:solidFill>
                <a:latin typeface="Calibri"/>
              </a:rPr>
              <a:t>stack, in the case of a multiple-interrupt system.</a:t>
            </a:r>
            <a:endParaRPr b="0" lang="en-US" sz="32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a:t>
            </a:r>
            <a:r>
              <a:rPr b="1" i="1" lang="en-US" sz="3200" spc="-1" strike="noStrike">
                <a:solidFill>
                  <a:srgbClr val="000000"/>
                </a:solidFill>
                <a:latin typeface="Calibri"/>
              </a:rPr>
              <a:t>Context Switching </a:t>
            </a:r>
            <a:br/>
            <a:br/>
            <a:endParaRPr b="0" lang="en-US" sz="3200" spc="-1" strike="noStrike">
              <a:solidFill>
                <a:srgbClr val="000000"/>
              </a:solidFill>
              <a:latin typeface="Calibri"/>
            </a:endParaRPr>
          </a:p>
        </p:txBody>
      </p:sp>
      <p:sp>
        <p:nvSpPr>
          <p:cNvPr id="163"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Pseudocode for a partial real-time system, written in C, and consisting of a simple jump-to-self and three interrupt handlers. Each saves context using the stack model.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void main(void)</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/*initialize system, load interrupt handlers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init();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while(TRUE); /* infinite wait loop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void intl (void) /* interrupt handler 1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save(context); /* save context on stack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task1(); /* execute task 1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restore(context); /* restore context from stack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void int2(void) /* interrupt handler 2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save(context); /* save context on stack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task2(); /* execute task 2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restore(context); /* restore context from stack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void int3(void) /* interrupt handler 3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save(context); /* save context on stack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task3(); /* execute task 3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restore(context); /* restore context from stack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p:txBody>
      </p:sp>
      <p:sp>
        <p:nvSpPr>
          <p:cNvPr id="164" name="CustomShape 3"/>
          <p:cNvSpPr/>
          <p:nvPr/>
        </p:nvSpPr>
        <p:spPr>
          <a:xfrm>
            <a:off x="3886200" y="1676520"/>
            <a:ext cx="5257440" cy="533160"/>
          </a:xfrm>
          <a:prstGeom prst="borderCallout1">
            <a:avLst>
              <a:gd name="adj1" fmla="val 18750"/>
              <a:gd name="adj2" fmla="val -8333"/>
              <a:gd name="adj3" fmla="val 262500"/>
              <a:gd name="adj4" fmla="val -51377"/>
            </a:avLst>
          </a:prstGeom>
          <a:solidFill>
            <a:srgbClr val="ffffff"/>
          </a:solidFill>
          <a:ln w="25560">
            <a:solidFill>
              <a:srgbClr val="3a5f8b"/>
            </a:solidFill>
            <a:round/>
          </a:ln>
        </p:spPr>
        <p:style>
          <a:lnRef idx="0"/>
          <a:fillRef idx="0"/>
          <a:effectRef idx="0"/>
          <a:fontRef idx="minor"/>
        </p:style>
        <p:txBody>
          <a:bodyPr lIns="90000" rIns="90000" tIns="45000" bIns="45000" anchor="ctr"/>
          <a:p>
            <a:pPr algn="just">
              <a:lnSpc>
                <a:spcPct val="100000"/>
              </a:lnSpc>
            </a:pPr>
            <a:endParaRPr b="0" lang="en-US" sz="1800" spc="-1" strike="noStrike">
              <a:latin typeface="Arial"/>
            </a:endParaRPr>
          </a:p>
          <a:p>
            <a:pPr algn="just">
              <a:lnSpc>
                <a:spcPct val="100000"/>
              </a:lnSpc>
            </a:pPr>
            <a:r>
              <a:rPr b="1" lang="en-US" sz="1800" spc="-1" strike="noStrike">
                <a:solidFill>
                  <a:srgbClr val="000000"/>
                </a:solidFill>
                <a:latin typeface="Calibri"/>
              </a:rPr>
              <a:t>Procedure save</a:t>
            </a:r>
            <a:r>
              <a:rPr b="0" lang="en-US" sz="1800" spc="-1" strike="noStrike">
                <a:solidFill>
                  <a:srgbClr val="000000"/>
                </a:solidFill>
                <a:latin typeface="Calibri"/>
              </a:rPr>
              <a:t> saves certain registers to a stack area, </a:t>
            </a:r>
            <a:endParaRPr b="0" lang="en-US" sz="1800" spc="-1" strike="noStrike">
              <a:latin typeface="Arial"/>
            </a:endParaRPr>
          </a:p>
          <a:p>
            <a:pPr algn="ctr">
              <a:lnSpc>
                <a:spcPct val="100000"/>
              </a:lnSpc>
            </a:pPr>
            <a:endParaRPr b="0" lang="en-US" sz="1800" spc="-1" strike="noStrike">
              <a:latin typeface="Arial"/>
            </a:endParaRPr>
          </a:p>
        </p:txBody>
      </p:sp>
      <p:sp>
        <p:nvSpPr>
          <p:cNvPr id="165" name="CustomShape 4"/>
          <p:cNvSpPr/>
          <p:nvPr/>
        </p:nvSpPr>
        <p:spPr>
          <a:xfrm>
            <a:off x="3962520" y="3733920"/>
            <a:ext cx="5181120" cy="609120"/>
          </a:xfrm>
          <a:prstGeom prst="borderCallout1">
            <a:avLst>
              <a:gd name="adj1" fmla="val 18750"/>
              <a:gd name="adj2" fmla="val -8333"/>
              <a:gd name="adj3" fmla="val 180682"/>
              <a:gd name="adj4" fmla="val -47959"/>
            </a:avLst>
          </a:prstGeom>
          <a:solidFill>
            <a:srgbClr val="ffffff"/>
          </a:solidFill>
          <a:ln w="25560">
            <a:solidFill>
              <a:srgbClr val="3a5f8b"/>
            </a:solidFill>
            <a:round/>
          </a:ln>
        </p:spPr>
        <p:style>
          <a:lnRef idx="0"/>
          <a:fillRef idx="0"/>
          <a:effectRef idx="0"/>
          <a:fontRef idx="minor"/>
        </p:style>
        <p:txBody>
          <a:bodyPr lIns="90000" rIns="90000" tIns="45000" bIns="45000" anchor="ctr"/>
          <a:p>
            <a:pPr algn="just">
              <a:lnSpc>
                <a:spcPct val="100000"/>
              </a:lnSpc>
            </a:pPr>
            <a:endParaRPr b="0" lang="en-US" sz="1800" spc="-1" strike="noStrike">
              <a:latin typeface="Arial"/>
            </a:endParaRPr>
          </a:p>
          <a:p>
            <a:pPr algn="just">
              <a:lnSpc>
                <a:spcPct val="100000"/>
              </a:lnSpc>
            </a:pPr>
            <a:r>
              <a:rPr b="1" lang="en-US" sz="1800" spc="-1" strike="noStrike">
                <a:solidFill>
                  <a:srgbClr val="000000"/>
                </a:solidFill>
                <a:latin typeface="Calibri"/>
              </a:rPr>
              <a:t>Procedure</a:t>
            </a:r>
            <a:r>
              <a:rPr b="0" lang="en-US" sz="1800" spc="-1" strike="noStrike">
                <a:solidFill>
                  <a:srgbClr val="000000"/>
                </a:solidFill>
                <a:latin typeface="Calibri"/>
              </a:rPr>
              <a:t> </a:t>
            </a:r>
            <a:r>
              <a:rPr b="1" lang="en-US" sz="1800" spc="-1" strike="noStrike">
                <a:solidFill>
                  <a:srgbClr val="000000"/>
                </a:solidFill>
                <a:latin typeface="Calibri"/>
              </a:rPr>
              <a:t>restore</a:t>
            </a:r>
            <a:r>
              <a:rPr b="0" lang="en-US" sz="1800" spc="-1" strike="noStrike">
                <a:solidFill>
                  <a:srgbClr val="000000"/>
                </a:solidFill>
                <a:latin typeface="Calibri"/>
              </a:rPr>
              <a:t> restores those registers from stack. </a:t>
            </a:r>
            <a:endParaRPr b="0" lang="en-US" sz="1800" spc="-1" strike="noStrike">
              <a:latin typeface="Arial"/>
            </a:endParaRPr>
          </a:p>
          <a:p>
            <a:pPr algn="ctr">
              <a:lnSpc>
                <a:spcPct val="100000"/>
              </a:lnSpc>
            </a:pPr>
            <a:endParaRPr b="0" lang="en-US" sz="1800" spc="-1" strike="noStrike">
              <a:latin typeface="Arial"/>
            </a:endParaRPr>
          </a:p>
        </p:txBody>
      </p:sp>
    </p:spTree>
  </p:cSld>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2" presetSubtype="4">
                                  <p:stCondLst>
                                    <p:cond delay="0"/>
                                  </p:stCondLst>
                                  <p:childTnLst>
                                    <p:set>
                                      <p:cBhvr>
                                        <p:cTn id="74" dur="1" fill="hold">
                                          <p:stCondLst>
                                            <p:cond delay="0"/>
                                          </p:stCondLst>
                                        </p:cTn>
                                        <p:tgtEl>
                                          <p:spTgt spid="164"/>
                                        </p:tgtEl>
                                        <p:attrNameLst>
                                          <p:attrName>style.visibility</p:attrName>
                                        </p:attrNameLst>
                                      </p:cBhvr>
                                      <p:to>
                                        <p:strVal val="visible"/>
                                      </p:to>
                                    </p:set>
                                    <p:anim calcmode="lin" valueType="num">
                                      <p:cBhvr additive="repl">
                                        <p:cTn id="75" dur="500" fill="hold"/>
                                        <p:tgtEl>
                                          <p:spTgt spid="164"/>
                                        </p:tgtEl>
                                        <p:attrNameLst>
                                          <p:attrName>ppt_x</p:attrName>
                                        </p:attrNameLst>
                                      </p:cBhvr>
                                      <p:tavLst>
                                        <p:tav tm="0">
                                          <p:val>
                                            <p:strVal val="#ppt_x"/>
                                          </p:val>
                                        </p:tav>
                                        <p:tav tm="100000">
                                          <p:val>
                                            <p:strVal val="#ppt_x"/>
                                          </p:val>
                                        </p:tav>
                                      </p:tavLst>
                                    </p:anim>
                                    <p:anim calcmode="lin" valueType="num">
                                      <p:cBhvr additive="repl">
                                        <p:cTn id="76"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2" presetSubtype="4">
                                  <p:stCondLst>
                                    <p:cond delay="0"/>
                                  </p:stCondLst>
                                  <p:childTnLst>
                                    <p:set>
                                      <p:cBhvr>
                                        <p:cTn id="80" dur="1" fill="hold">
                                          <p:stCondLst>
                                            <p:cond delay="0"/>
                                          </p:stCondLst>
                                        </p:cTn>
                                        <p:tgtEl>
                                          <p:spTgt spid="165"/>
                                        </p:tgtEl>
                                        <p:attrNameLst>
                                          <p:attrName>style.visibility</p:attrName>
                                        </p:attrNameLst>
                                      </p:cBhvr>
                                      <p:to>
                                        <p:strVal val="visible"/>
                                      </p:to>
                                    </p:set>
                                    <p:anim calcmode="lin" valueType="num">
                                      <p:cBhvr additive="repl">
                                        <p:cTn id="81" dur="500" fill="hold"/>
                                        <p:tgtEl>
                                          <p:spTgt spid="165"/>
                                        </p:tgtEl>
                                        <p:attrNameLst>
                                          <p:attrName>ppt_x</p:attrName>
                                        </p:attrNameLst>
                                      </p:cBhvr>
                                      <p:tavLst>
                                        <p:tav tm="0">
                                          <p:val>
                                            <p:strVal val="#ppt_x"/>
                                          </p:val>
                                        </p:tav>
                                        <p:tav tm="100000">
                                          <p:val>
                                            <p:strVal val="#ppt_x"/>
                                          </p:val>
                                        </p:tav>
                                      </p:tavLst>
                                    </p:anim>
                                    <p:anim calcmode="lin" valueType="num">
                                      <p:cBhvr additive="repl">
                                        <p:cTn id="82"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Interrupt-Driven Systems: </a:t>
            </a:r>
            <a:r>
              <a:rPr b="1" i="1" lang="en-US" sz="3600" spc="-1" strike="noStrike">
                <a:solidFill>
                  <a:srgbClr val="000000"/>
                </a:solidFill>
                <a:latin typeface="Calibri"/>
              </a:rPr>
              <a:t> </a:t>
            </a:r>
            <a:r>
              <a:rPr b="1" i="1" lang="en-US" sz="3200" spc="-1" strike="noStrike">
                <a:solidFill>
                  <a:srgbClr val="000000"/>
                </a:solidFill>
                <a:latin typeface="Calibri"/>
              </a:rPr>
              <a:t>Context Switching </a:t>
            </a:r>
            <a:br/>
            <a:br/>
            <a:endParaRPr b="0" lang="en-US" sz="3200" spc="-1" strike="noStrike">
              <a:solidFill>
                <a:srgbClr val="000000"/>
              </a:solidFill>
              <a:latin typeface="Calibri"/>
            </a:endParaRPr>
          </a:p>
        </p:txBody>
      </p:sp>
      <p:sp>
        <p:nvSpPr>
          <p:cNvPr id="167"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Save and restore would actually take two arguments;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a </a:t>
            </a:r>
            <a:r>
              <a:rPr b="1" lang="en-US" sz="3200" spc="-1" strike="noStrike">
                <a:solidFill>
                  <a:srgbClr val="000000"/>
                </a:solidFill>
                <a:latin typeface="Calibri"/>
              </a:rPr>
              <a:t>pointer to </a:t>
            </a:r>
            <a:r>
              <a:rPr b="0" lang="en-US" sz="3200" spc="-1" strike="noStrike">
                <a:solidFill>
                  <a:srgbClr val="000000"/>
                </a:solidFill>
                <a:latin typeface="Calibri"/>
              </a:rPr>
              <a:t>data structure representing the </a:t>
            </a:r>
            <a:r>
              <a:rPr b="0" lang="en-US" sz="3200" spc="-1" strike="noStrike">
                <a:solidFill>
                  <a:srgbClr val="000000"/>
                </a:solidFill>
                <a:latin typeface="Calibri"/>
              </a:rPr>
              <a:t>	</a:t>
            </a:r>
            <a:r>
              <a:rPr b="1" lang="en-US" sz="3200" spc="-1" strike="noStrike">
                <a:solidFill>
                  <a:srgbClr val="000000"/>
                </a:solidFill>
                <a:latin typeface="Calibri"/>
              </a:rPr>
              <a:t>context information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a </a:t>
            </a:r>
            <a:r>
              <a:rPr b="1" lang="en-US" sz="3200" spc="-1" strike="noStrike">
                <a:solidFill>
                  <a:srgbClr val="000000"/>
                </a:solidFill>
                <a:latin typeface="Calibri"/>
              </a:rPr>
              <a:t>pointer to the stack</a:t>
            </a:r>
            <a:r>
              <a:rPr b="0" lang="en-US" sz="3200" spc="-1" strike="noStrike">
                <a:solidFill>
                  <a:srgbClr val="000000"/>
                </a:solidFill>
                <a:latin typeface="Calibri"/>
              </a:rPr>
              <a:t> data structure.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 the case of the context data structure, the programming language compiler must provide a mechanism to </a:t>
            </a:r>
            <a:r>
              <a:rPr b="1" lang="en-US" sz="3200" spc="-1" strike="noStrike">
                <a:solidFill>
                  <a:srgbClr val="000000"/>
                </a:solidFill>
                <a:latin typeface="Calibri"/>
              </a:rPr>
              <a:t>extract the current contents </a:t>
            </a:r>
            <a:r>
              <a:rPr b="0" lang="en-US" sz="3200" spc="-1" strike="noStrike">
                <a:solidFill>
                  <a:srgbClr val="000000"/>
                </a:solidFill>
                <a:latin typeface="Calibri"/>
              </a:rPr>
              <a:t>of the general registers, PCs, and so forth.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Both save and restore </a:t>
            </a:r>
            <a:r>
              <a:rPr b="1" lang="en-US" sz="3200" spc="-1" strike="noStrike">
                <a:solidFill>
                  <a:srgbClr val="000000"/>
                </a:solidFill>
                <a:latin typeface="Calibri"/>
              </a:rPr>
              <a:t>must adjust the stack pointer.</a:t>
            </a:r>
            <a:endParaRPr b="0" lang="en-US" sz="32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Preemptive-Priority Systems</a:t>
            </a:r>
            <a:endParaRPr b="0" lang="en-US" sz="4400" spc="-1" strike="noStrike">
              <a:solidFill>
                <a:srgbClr val="000000"/>
              </a:solidFill>
              <a:latin typeface="Calibri"/>
            </a:endParaRPr>
          </a:p>
        </p:txBody>
      </p:sp>
      <p:sp>
        <p:nvSpPr>
          <p:cNvPr id="169"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A higher-priority task is said to preempt a lower-priority task if it </a:t>
            </a:r>
            <a:r>
              <a:rPr b="1" lang="en-US" sz="3200" spc="-1" strike="noStrike">
                <a:solidFill>
                  <a:srgbClr val="000000"/>
                </a:solidFill>
                <a:latin typeface="Calibri"/>
              </a:rPr>
              <a:t>interrupts the lower-priority task</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Systems that </a:t>
            </a:r>
            <a:r>
              <a:rPr b="1" lang="en-US" sz="3200" spc="-1" strike="noStrike">
                <a:solidFill>
                  <a:srgbClr val="000000"/>
                </a:solidFill>
                <a:latin typeface="Calibri"/>
              </a:rPr>
              <a:t>use preemption schemes instead of round-robin or first-come-first-served scheduling</a:t>
            </a:r>
            <a:r>
              <a:rPr b="0" lang="en-US" sz="3200" spc="-1" strike="noStrike">
                <a:solidFill>
                  <a:srgbClr val="000000"/>
                </a:solidFill>
                <a:latin typeface="Calibri"/>
              </a:rPr>
              <a:t> are called preemptive-priority systems.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a:t>
            </a:r>
            <a:r>
              <a:rPr b="1" lang="en-US" sz="3200" spc="-1" strike="noStrike">
                <a:solidFill>
                  <a:srgbClr val="000000"/>
                </a:solidFill>
                <a:latin typeface="Calibri"/>
              </a:rPr>
              <a:t>priorities </a:t>
            </a:r>
            <a:r>
              <a:rPr b="0" lang="en-US" sz="3200" spc="-1" strike="noStrike">
                <a:solidFill>
                  <a:srgbClr val="000000"/>
                </a:solidFill>
                <a:latin typeface="Calibri"/>
              </a:rPr>
              <a:t>assigned to each interrupt are </a:t>
            </a:r>
            <a:r>
              <a:rPr b="1" lang="en-US" sz="3200" spc="-1" strike="noStrike">
                <a:solidFill>
                  <a:srgbClr val="000000"/>
                </a:solidFill>
                <a:latin typeface="Calibri"/>
              </a:rPr>
              <a:t>based on the urgency of the task</a:t>
            </a:r>
            <a:r>
              <a:rPr b="0" lang="en-US" sz="3200" spc="-1" strike="noStrike">
                <a:solidFill>
                  <a:srgbClr val="000000"/>
                </a:solidFill>
                <a:latin typeface="Calibri"/>
              </a:rPr>
              <a:t> associated with the interrupt.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For example, the nuclear power station monitoring system is best designed as a preemptive-priority system. While the handling of intruder events is critical, for example, nothing is more important than processing the core over-temperature alert.</a:t>
            </a:r>
            <a:endParaRPr b="0" lang="en-US" sz="3200" spc="-1" strike="noStrike">
              <a:latin typeface="Arial"/>
            </a:endParaRPr>
          </a:p>
          <a:p>
            <a:pPr algn="just">
              <a:lnSpc>
                <a:spcPct val="100000"/>
              </a:lnSpc>
              <a:spcBef>
                <a:spcPts val="641"/>
              </a:spcBef>
            </a:pPr>
            <a:endParaRPr b="0" lang="en-US" sz="32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Preemptive-Priority Systems</a:t>
            </a:r>
            <a:endParaRPr b="0" lang="en-US" sz="4400" spc="-1" strike="noStrike">
              <a:solidFill>
                <a:srgbClr val="000000"/>
              </a:solidFill>
              <a:latin typeface="Calibri"/>
            </a:endParaRPr>
          </a:p>
        </p:txBody>
      </p:sp>
      <p:sp>
        <p:nvSpPr>
          <p:cNvPr id="171"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Prioritized interrupts can be either </a:t>
            </a:r>
            <a:r>
              <a:rPr b="1" lang="en-US" sz="3200" spc="-1" strike="noStrike">
                <a:solidFill>
                  <a:srgbClr val="000000"/>
                </a:solidFill>
                <a:latin typeface="Calibri"/>
              </a:rPr>
              <a:t>fixed priority </a:t>
            </a:r>
            <a:r>
              <a:rPr b="0" lang="en-US" sz="3200" spc="-1" strike="noStrike">
                <a:solidFill>
                  <a:srgbClr val="000000"/>
                </a:solidFill>
                <a:latin typeface="Calibri"/>
              </a:rPr>
              <a:t>or </a:t>
            </a:r>
            <a:r>
              <a:rPr b="1" lang="en-US" sz="3200" spc="-1" strike="noStrike">
                <a:solidFill>
                  <a:srgbClr val="000000"/>
                </a:solidFill>
                <a:latin typeface="Calibri"/>
              </a:rPr>
              <a:t>dynamic priority</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Fixed priority</a:t>
            </a:r>
            <a:r>
              <a:rPr b="0" lang="en-US" sz="3200" spc="-1" strike="noStrike">
                <a:solidFill>
                  <a:srgbClr val="000000"/>
                </a:solidFill>
                <a:latin typeface="Calibri"/>
              </a:rPr>
              <a:t> systems are less flexible, since the </a:t>
            </a:r>
            <a:r>
              <a:rPr b="1" lang="en-US" sz="3200" spc="-1" strike="noStrike">
                <a:solidFill>
                  <a:srgbClr val="000000"/>
                </a:solidFill>
                <a:latin typeface="Calibri"/>
              </a:rPr>
              <a:t>task priorities cannot be changed</a:t>
            </a:r>
            <a:r>
              <a:rPr b="0" lang="en-US" sz="3200" spc="-1" strike="noStrike">
                <a:solidFill>
                  <a:srgbClr val="000000"/>
                </a:solidFill>
                <a:latin typeface="Calibri"/>
              </a:rPr>
              <a:t>. e.g. nuclear power station monitoring system, processing the core over temperature is always more important than handling intruder events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Dynamic-priority</a:t>
            </a:r>
            <a:r>
              <a:rPr b="0" lang="en-US" sz="3200" spc="-1" strike="noStrike">
                <a:solidFill>
                  <a:srgbClr val="000000"/>
                </a:solidFill>
                <a:latin typeface="Calibri"/>
              </a:rPr>
              <a:t> systems can </a:t>
            </a:r>
            <a:r>
              <a:rPr b="1" lang="en-US" sz="3200" spc="-1" strike="noStrike">
                <a:solidFill>
                  <a:srgbClr val="000000"/>
                </a:solidFill>
                <a:latin typeface="Calibri"/>
              </a:rPr>
              <a:t>allow the priority of tasks to be adjusted at runtime</a:t>
            </a:r>
            <a:r>
              <a:rPr b="0" lang="en-US" sz="3200" spc="-1" strike="noStrike">
                <a:solidFill>
                  <a:srgbClr val="000000"/>
                </a:solidFill>
                <a:latin typeface="Calibri"/>
              </a:rPr>
              <a:t> to meet changing process demands.  E.g. military aircraft, thereat management computer tracking six enemy aircrafts, readjusting the priorities of tasks managing individual threat by re-computing relative threat of each enemy aircraft based on proximity , posture and other factors</a:t>
            </a:r>
            <a:endParaRPr b="0" lang="en-US" sz="3200" spc="-1" strike="noStrike">
              <a:latin typeface="Arial"/>
            </a:endParaRPr>
          </a:p>
          <a:p>
            <a:pPr algn="just">
              <a:lnSpc>
                <a:spcPct val="100000"/>
              </a:lnSpc>
              <a:spcBef>
                <a:spcPts val="641"/>
              </a:spcBef>
            </a:pPr>
            <a:endParaRPr b="0" lang="en-US" sz="32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Preemptive-Priority Systems</a:t>
            </a:r>
            <a:endParaRPr b="0" lang="en-US" sz="4400" spc="-1" strike="noStrike">
              <a:solidFill>
                <a:srgbClr val="000000"/>
              </a:solidFill>
              <a:latin typeface="Calibri"/>
            </a:endParaRPr>
          </a:p>
        </p:txBody>
      </p:sp>
      <p:sp>
        <p:nvSpPr>
          <p:cNvPr id="173"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Preemptive-priority schemes can suffer from resource hogging by higher priority tasks leading to a lack of available resources for lower-priority tasks, facing a problem called </a:t>
            </a:r>
            <a:r>
              <a:rPr b="1" lang="en-US" sz="3200" spc="-1" strike="noStrike">
                <a:solidFill>
                  <a:srgbClr val="000000"/>
                </a:solidFill>
                <a:latin typeface="Calibri"/>
              </a:rPr>
              <a:t>starvation</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 special class of fixed-rate preemptive-priority interrupt-driven systems, called </a:t>
            </a:r>
            <a:r>
              <a:rPr b="1" lang="en-US" sz="3200" spc="-1" strike="noStrike">
                <a:solidFill>
                  <a:srgbClr val="000000"/>
                </a:solidFill>
                <a:latin typeface="Calibri"/>
              </a:rPr>
              <a:t>rate-monotonic systems</a:t>
            </a:r>
            <a:r>
              <a:rPr b="0" lang="en-US" sz="3200" spc="-1" strike="noStrike">
                <a:solidFill>
                  <a:srgbClr val="000000"/>
                </a:solidFill>
                <a:latin typeface="Calibri"/>
              </a:rPr>
              <a:t>, comprises those real-time systems where the </a:t>
            </a:r>
            <a:r>
              <a:rPr b="1" lang="en-US" sz="3200" spc="-1" strike="noStrike">
                <a:solidFill>
                  <a:srgbClr val="000000"/>
                </a:solidFill>
                <a:latin typeface="Calibri"/>
              </a:rPr>
              <a:t>priorities are assigned so that the higher the execution frequency</a:t>
            </a:r>
            <a:r>
              <a:rPr b="0" lang="en-US" sz="3200" spc="-1" strike="noStrike">
                <a:solidFill>
                  <a:srgbClr val="000000"/>
                </a:solidFill>
                <a:latin typeface="Calibri"/>
              </a:rPr>
              <a:t>,</a:t>
            </a:r>
            <a:r>
              <a:rPr b="1" lang="en-US" sz="3200" spc="-1" strike="noStrike">
                <a:solidFill>
                  <a:srgbClr val="000000"/>
                </a:solidFill>
                <a:latin typeface="Calibri"/>
              </a:rPr>
              <a:t> the higher the priority</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This scheme is common in embedded applications, particularly avionics systems</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For example, in the aircraft navigation system, the task that gathers accelerometer data every 10 milliseconds has the highest priority. The task that collect gyro data, and compensates these data and the accelerometer data every 40 milliseconds, has the second highest priority. Finally, the task that updates the pilot’s display every second has lowest priority.</a:t>
            </a:r>
            <a:endParaRPr b="0" lang="en-US" sz="32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685800" y="0"/>
            <a:ext cx="7772040" cy="1469520"/>
          </a:xfrm>
          <a:prstGeom prst="rect">
            <a:avLst/>
          </a:prstGeom>
          <a:noFill/>
          <a:ln>
            <a:noFill/>
          </a:ln>
        </p:spPr>
        <p:txBody>
          <a:bodyPr anchor="ctr"/>
          <a:p>
            <a:pPr algn="ctr">
              <a:lnSpc>
                <a:spcPct val="100000"/>
              </a:lnSpc>
            </a:pPr>
            <a:r>
              <a:rPr b="1" lang="en-US" sz="4400" spc="-1" strike="noStrike">
                <a:solidFill>
                  <a:srgbClr val="000000"/>
                </a:solidFill>
                <a:latin typeface="Calibri"/>
              </a:rPr>
              <a:t>REAL-TIME KERNELS</a:t>
            </a:r>
            <a:br/>
            <a:endParaRPr b="0" lang="en-US" sz="4400" spc="-1" strike="noStrike">
              <a:solidFill>
                <a:srgbClr val="000000"/>
              </a:solidFill>
              <a:latin typeface="Calibri"/>
            </a:endParaRPr>
          </a:p>
        </p:txBody>
      </p:sp>
      <p:sp>
        <p:nvSpPr>
          <p:cNvPr id="90"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pic>
        <p:nvPicPr>
          <p:cNvPr id="91" name="Picture 4" descr=""/>
          <p:cNvPicPr/>
          <p:nvPr/>
        </p:nvPicPr>
        <p:blipFill>
          <a:blip r:embed="rId1"/>
          <a:stretch/>
        </p:blipFill>
        <p:spPr>
          <a:xfrm>
            <a:off x="1535400" y="1399320"/>
            <a:ext cx="6073200" cy="4543920"/>
          </a:xfrm>
          <a:prstGeom prst="rect">
            <a:avLst/>
          </a:prstGeom>
          <a:ln w="9360">
            <a:noFill/>
          </a:ln>
        </p:spPr>
      </p:pic>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Hybrid Systems</a:t>
            </a:r>
            <a:endParaRPr b="0" lang="en-US" sz="4400" spc="-1" strike="noStrike">
              <a:solidFill>
                <a:srgbClr val="000000"/>
              </a:solidFill>
              <a:latin typeface="Calibri"/>
            </a:endParaRPr>
          </a:p>
        </p:txBody>
      </p:sp>
      <p:sp>
        <p:nvSpPr>
          <p:cNvPr id="175"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Hybrid systems include </a:t>
            </a:r>
            <a:r>
              <a:rPr b="1" lang="en-US" sz="3200" spc="-1" strike="noStrike">
                <a:solidFill>
                  <a:srgbClr val="000000"/>
                </a:solidFill>
                <a:latin typeface="Calibri"/>
              </a:rPr>
              <a:t>interrupts</a:t>
            </a:r>
            <a:r>
              <a:rPr b="0" lang="en-US" sz="3200" spc="-1" strike="noStrike">
                <a:solidFill>
                  <a:srgbClr val="000000"/>
                </a:solidFill>
                <a:latin typeface="Calibri"/>
              </a:rPr>
              <a:t> that occur at both </a:t>
            </a:r>
            <a:r>
              <a:rPr b="1" lang="en-US" sz="3200" spc="-1" strike="noStrike">
                <a:solidFill>
                  <a:srgbClr val="000000"/>
                </a:solidFill>
                <a:latin typeface="Calibri"/>
              </a:rPr>
              <a:t>fixed rates </a:t>
            </a:r>
            <a:r>
              <a:rPr b="0" lang="en-US" sz="3200" spc="-1" strike="noStrike">
                <a:solidFill>
                  <a:srgbClr val="000000"/>
                </a:solidFill>
                <a:latin typeface="Calibri"/>
              </a:rPr>
              <a:t>and</a:t>
            </a:r>
            <a:r>
              <a:rPr b="1" lang="en-US" sz="3200" spc="-1" strike="noStrike">
                <a:solidFill>
                  <a:srgbClr val="000000"/>
                </a:solidFill>
                <a:latin typeface="Calibri"/>
              </a:rPr>
              <a:t> sporadically</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a:t>
            </a:r>
            <a:r>
              <a:rPr b="1" lang="en-US" sz="3200" spc="-1" strike="noStrike">
                <a:solidFill>
                  <a:srgbClr val="000000"/>
                </a:solidFill>
                <a:latin typeface="Calibri"/>
              </a:rPr>
              <a:t>sporadic interrupts</a:t>
            </a:r>
            <a:r>
              <a:rPr b="0" lang="en-US" sz="3200" spc="-1" strike="noStrike">
                <a:solidFill>
                  <a:srgbClr val="000000"/>
                </a:solidFill>
                <a:latin typeface="Calibri"/>
              </a:rPr>
              <a:t> can be used to handle a </a:t>
            </a:r>
            <a:r>
              <a:rPr b="1" lang="en-US" sz="3200" spc="-1" strike="noStrike">
                <a:solidFill>
                  <a:srgbClr val="000000"/>
                </a:solidFill>
                <a:latin typeface="Calibri"/>
              </a:rPr>
              <a:t>critical error that requires immediate attention</a:t>
            </a:r>
            <a:r>
              <a:rPr b="0" lang="en-US" sz="3200" spc="-1" strike="noStrike">
                <a:solidFill>
                  <a:srgbClr val="000000"/>
                </a:solidFill>
                <a:latin typeface="Calibri"/>
              </a:rPr>
              <a:t>, and thus have highest priority. This type of system is </a:t>
            </a:r>
            <a:r>
              <a:rPr b="1" lang="en-US" sz="3200" spc="-1" strike="noStrike">
                <a:solidFill>
                  <a:srgbClr val="000000"/>
                </a:solidFill>
                <a:latin typeface="Calibri"/>
              </a:rPr>
              <a:t>common in embedded applications</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Hybrid system that is a </a:t>
            </a:r>
            <a:r>
              <a:rPr b="1" lang="en-US" sz="3200" spc="-1" strike="noStrike">
                <a:solidFill>
                  <a:srgbClr val="000000"/>
                </a:solidFill>
                <a:latin typeface="Calibri"/>
              </a:rPr>
              <a:t>combination of round-robin</a:t>
            </a:r>
            <a:r>
              <a:rPr b="0" lang="en-US" sz="3200" spc="-1" strike="noStrike">
                <a:solidFill>
                  <a:srgbClr val="000000"/>
                </a:solidFill>
                <a:latin typeface="Calibri"/>
              </a:rPr>
              <a:t> and</a:t>
            </a:r>
            <a:r>
              <a:rPr b="1" lang="en-US" sz="3200" spc="-1" strike="noStrike">
                <a:solidFill>
                  <a:srgbClr val="000000"/>
                </a:solidFill>
                <a:latin typeface="Calibri"/>
              </a:rPr>
              <a:t> preemptive systems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Tasks of </a:t>
            </a:r>
            <a:r>
              <a:rPr b="1" lang="en-US" sz="3200" spc="-1" strike="noStrike">
                <a:solidFill>
                  <a:srgbClr val="000000"/>
                </a:solidFill>
                <a:latin typeface="Calibri"/>
              </a:rPr>
              <a:t>higher priority can always preempt </a:t>
            </a:r>
            <a:r>
              <a:rPr b="0" lang="en-US" sz="3200" spc="-1" strike="noStrike">
                <a:solidFill>
                  <a:srgbClr val="000000"/>
                </a:solidFill>
                <a:latin typeface="Calibri"/>
              </a:rPr>
              <a:t>those of lower priority</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If </a:t>
            </a:r>
            <a:r>
              <a:rPr b="1" lang="en-US" sz="3200" spc="-1" strike="noStrike">
                <a:solidFill>
                  <a:srgbClr val="000000"/>
                </a:solidFill>
                <a:latin typeface="Calibri"/>
              </a:rPr>
              <a:t>two or  more tasks of the same priority</a:t>
            </a:r>
            <a:r>
              <a:rPr b="0" lang="en-US" sz="3200" spc="-1" strike="noStrike">
                <a:solidFill>
                  <a:srgbClr val="000000"/>
                </a:solidFill>
                <a:latin typeface="Calibri"/>
              </a:rPr>
              <a:t> are ready to run simultaneously, then they run in</a:t>
            </a:r>
            <a:r>
              <a:rPr b="1" lang="en-US" sz="3200" spc="-1" strike="noStrike">
                <a:solidFill>
                  <a:srgbClr val="000000"/>
                </a:solidFill>
                <a:latin typeface="Calibri"/>
              </a:rPr>
              <a:t> round-robin fashion</a:t>
            </a:r>
            <a:r>
              <a:rPr b="0" lang="en-US" sz="3200" spc="-1" strike="noStrike">
                <a:solidFill>
                  <a:srgbClr val="000000"/>
                </a:solidFill>
                <a:latin typeface="Calibri"/>
              </a:rPr>
              <a:t>.</a:t>
            </a:r>
            <a:endParaRPr b="0" lang="en-US" sz="32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Hybrid Systems</a:t>
            </a:r>
            <a:endParaRPr b="0" lang="en-US" sz="4400" spc="-1" strike="noStrike">
              <a:solidFill>
                <a:srgbClr val="000000"/>
              </a:solidFill>
              <a:latin typeface="Calibri"/>
            </a:endParaRPr>
          </a:p>
        </p:txBody>
      </p:sp>
      <p:sp>
        <p:nvSpPr>
          <p:cNvPr id="177"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1" lang="en-US" sz="3200" spc="-1" strike="noStrike">
                <a:solidFill>
                  <a:srgbClr val="000000"/>
                </a:solidFill>
                <a:latin typeface="Calibri"/>
              </a:rPr>
              <a:t>Pros and Cons of Interrupt Only Systems: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Pros: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Easy to write and typically have fast response times because process scheduling can be done via hardware.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Interrupt only systems are a special case of foreground/background systems,  widely used in embedded systems.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Cons: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Time is wasted in the jump-to-self loop and the difficulty in providing advanced services. These services include device drivers and interfaces to multiple layered networks.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Vulnerable to malfunctions owing to timing variations, unanticipated race conditions, hardware failure, and so on.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Some companies avoid designs based on interrupts for these reasons.</a:t>
            </a:r>
            <a:endParaRPr b="0" lang="en-US" sz="32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600" spc="-1" strike="noStrike">
                <a:solidFill>
                  <a:srgbClr val="000000"/>
                </a:solidFill>
                <a:latin typeface="Calibri"/>
              </a:rPr>
              <a:t>Hybrid Systems: </a:t>
            </a:r>
            <a:r>
              <a:rPr b="1" i="1" lang="en-US" sz="3600" spc="-1" strike="noStrike">
                <a:solidFill>
                  <a:srgbClr val="000000"/>
                </a:solidFill>
                <a:latin typeface="Calibri"/>
              </a:rPr>
              <a:t>Foreground/Background Systems </a:t>
            </a:r>
            <a:br/>
            <a:endParaRPr b="0" lang="en-US" sz="3600" spc="-1" strike="noStrike">
              <a:solidFill>
                <a:srgbClr val="000000"/>
              </a:solidFill>
              <a:latin typeface="Calibri"/>
            </a:endParaRPr>
          </a:p>
        </p:txBody>
      </p:sp>
      <p:sp>
        <p:nvSpPr>
          <p:cNvPr id="179"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Foreground/background systems are an improvement over the interrupt-only systems in that the </a:t>
            </a:r>
            <a:r>
              <a:rPr b="1" lang="en-US" sz="3200" spc="-1" strike="noStrike">
                <a:solidFill>
                  <a:srgbClr val="000000"/>
                </a:solidFill>
                <a:latin typeface="Calibri"/>
              </a:rPr>
              <a:t>polled loop is replaced </a:t>
            </a:r>
            <a:r>
              <a:rPr b="0" lang="en-US" sz="3200" spc="-1" strike="noStrike">
                <a:solidFill>
                  <a:srgbClr val="000000"/>
                </a:solidFill>
                <a:latin typeface="Calibri"/>
              </a:rPr>
              <a:t>by code that performs useful processing.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Foreground/background systems are the most common architecture for embedded applications.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They involve a set of </a:t>
            </a:r>
            <a:r>
              <a:rPr b="1" lang="en-US" sz="3200" spc="-1" strike="noStrike">
                <a:solidFill>
                  <a:srgbClr val="000000"/>
                </a:solidFill>
                <a:latin typeface="Calibri"/>
              </a:rPr>
              <a:t>interrupt-driven</a:t>
            </a:r>
            <a:r>
              <a:rPr b="0" lang="en-US" sz="3200" spc="-1" strike="noStrike">
                <a:solidFill>
                  <a:srgbClr val="000000"/>
                </a:solidFill>
                <a:latin typeface="Calibri"/>
              </a:rPr>
              <a:t> or real-time processes called the </a:t>
            </a:r>
            <a:r>
              <a:rPr b="1" lang="en-US" sz="3200" spc="-1" strike="noStrike">
                <a:solidFill>
                  <a:srgbClr val="000000"/>
                </a:solidFill>
                <a:latin typeface="Calibri"/>
              </a:rPr>
              <a:t>foreground </a:t>
            </a:r>
            <a:r>
              <a:rPr b="0" lang="en-US" sz="3200" spc="-1" strike="noStrike">
                <a:solidFill>
                  <a:srgbClr val="000000"/>
                </a:solidFill>
                <a:latin typeface="Calibri"/>
              </a:rPr>
              <a:t>and a collection of </a:t>
            </a:r>
            <a:r>
              <a:rPr b="1" lang="en-US" sz="3200" spc="-1" strike="noStrike">
                <a:solidFill>
                  <a:srgbClr val="000000"/>
                </a:solidFill>
                <a:latin typeface="Calibri"/>
              </a:rPr>
              <a:t>noninterrupt-driven</a:t>
            </a:r>
            <a:r>
              <a:rPr b="0" lang="en-US" sz="3200" spc="-1" strike="noStrike">
                <a:solidFill>
                  <a:srgbClr val="000000"/>
                </a:solidFill>
                <a:latin typeface="Calibri"/>
              </a:rPr>
              <a:t> processes called the </a:t>
            </a:r>
            <a:r>
              <a:rPr b="1" lang="en-US" sz="3200" spc="-1" strike="noStrike">
                <a:solidFill>
                  <a:srgbClr val="000000"/>
                </a:solidFill>
                <a:latin typeface="Calibri"/>
              </a:rPr>
              <a:t>background</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foreground tasks run in round-robin, preemptive priority, or hybrid fashion.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background task is fully preemptable by any foreground task and, in a sense, represents the lowest priority task in the system.</a:t>
            </a:r>
            <a:endParaRPr b="0" lang="en-US" sz="32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600" spc="-1" strike="noStrike">
                <a:solidFill>
                  <a:srgbClr val="000000"/>
                </a:solidFill>
                <a:latin typeface="Calibri"/>
              </a:rPr>
              <a:t>Hybrid Systems: </a:t>
            </a:r>
            <a:r>
              <a:rPr b="1" i="1" lang="en-US" sz="3600" spc="-1" strike="noStrike">
                <a:solidFill>
                  <a:srgbClr val="000000"/>
                </a:solidFill>
                <a:latin typeface="Calibri"/>
              </a:rPr>
              <a:t>Foreground/Background Systems </a:t>
            </a:r>
            <a:br/>
            <a:endParaRPr b="0" lang="en-US" sz="3600" spc="-1" strike="noStrike">
              <a:solidFill>
                <a:srgbClr val="000000"/>
              </a:solidFill>
              <a:latin typeface="Calibri"/>
            </a:endParaRPr>
          </a:p>
        </p:txBody>
      </p:sp>
      <p:sp>
        <p:nvSpPr>
          <p:cNvPr id="181"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pic>
        <p:nvPicPr>
          <p:cNvPr id="182" name="Picture 4" descr=""/>
          <p:cNvPicPr/>
          <p:nvPr/>
        </p:nvPicPr>
        <p:blipFill>
          <a:blip r:embed="rId1"/>
          <a:stretch/>
        </p:blipFill>
        <p:spPr>
          <a:xfrm>
            <a:off x="1676520" y="1464480"/>
            <a:ext cx="5503680" cy="4478760"/>
          </a:xfrm>
          <a:prstGeom prst="rect">
            <a:avLst/>
          </a:prstGeom>
          <a:ln w="9360">
            <a:noFill/>
          </a:ln>
        </p:spPr>
      </p:pic>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600" spc="-1" strike="noStrike">
                <a:solidFill>
                  <a:srgbClr val="000000"/>
                </a:solidFill>
                <a:latin typeface="Calibri"/>
              </a:rPr>
              <a:t>Hybrid Systems: </a:t>
            </a:r>
            <a:r>
              <a:rPr b="1" i="1" lang="en-US" sz="3600" spc="-1" strike="noStrike">
                <a:solidFill>
                  <a:srgbClr val="000000"/>
                </a:solidFill>
                <a:latin typeface="Calibri"/>
              </a:rPr>
              <a:t>Foreground/Background Systems </a:t>
            </a:r>
            <a:br/>
            <a:endParaRPr b="0" lang="en-US" sz="3600" spc="-1" strike="noStrike">
              <a:solidFill>
                <a:srgbClr val="000000"/>
              </a:solidFill>
              <a:latin typeface="Calibri"/>
            </a:endParaRPr>
          </a:p>
        </p:txBody>
      </p:sp>
      <p:pic>
        <p:nvPicPr>
          <p:cNvPr id="184" name="Picture 2" descr=""/>
          <p:cNvPicPr/>
          <p:nvPr/>
        </p:nvPicPr>
        <p:blipFill>
          <a:blip r:embed="rId1"/>
          <a:stretch/>
        </p:blipFill>
        <p:spPr>
          <a:xfrm>
            <a:off x="533520" y="1905120"/>
            <a:ext cx="8188560" cy="3885840"/>
          </a:xfrm>
          <a:prstGeom prst="rect">
            <a:avLst/>
          </a:prstGeom>
          <a:ln>
            <a:noFill/>
          </a:ln>
        </p:spPr>
      </p:pic>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600" spc="-1" strike="noStrike">
                <a:solidFill>
                  <a:srgbClr val="000000"/>
                </a:solidFill>
                <a:latin typeface="Calibri"/>
              </a:rPr>
              <a:t>Hybrid Systems: </a:t>
            </a:r>
            <a:r>
              <a:rPr b="1" i="1" lang="en-US" sz="3600" spc="-1" strike="noStrike">
                <a:solidFill>
                  <a:srgbClr val="000000"/>
                </a:solidFill>
                <a:latin typeface="Calibri"/>
              </a:rPr>
              <a:t>Foreground/Background Systems </a:t>
            </a:r>
            <a:br/>
            <a:endParaRPr b="0" lang="en-US" sz="3600" spc="-1" strike="noStrike">
              <a:solidFill>
                <a:srgbClr val="000000"/>
              </a:solidFill>
              <a:latin typeface="Calibri"/>
            </a:endParaRPr>
          </a:p>
        </p:txBody>
      </p:sp>
      <p:sp>
        <p:nvSpPr>
          <p:cNvPr id="186"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All real-time solutions are just special cases of the foreground/background systems. </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Polled loop </a:t>
            </a:r>
            <a:r>
              <a:rPr b="0" lang="en-US" sz="3200" spc="-1" strike="noStrike">
                <a:solidFill>
                  <a:srgbClr val="000000"/>
                </a:solidFill>
                <a:latin typeface="Calibri"/>
              </a:rPr>
              <a:t>is simply a foreground/background system </a:t>
            </a:r>
            <a:r>
              <a:rPr b="1" lang="en-US" sz="3200" spc="-1" strike="noStrike">
                <a:solidFill>
                  <a:srgbClr val="000000"/>
                </a:solidFill>
                <a:latin typeface="Calibri"/>
              </a:rPr>
              <a:t>with no foreground</a:t>
            </a:r>
            <a:r>
              <a:rPr b="0" lang="en-US" sz="3200" spc="-1" strike="noStrike">
                <a:solidFill>
                  <a:srgbClr val="000000"/>
                </a:solidFill>
                <a:latin typeface="Calibri"/>
              </a:rPr>
              <a:t>, and a </a:t>
            </a:r>
            <a:r>
              <a:rPr b="1" lang="en-US" sz="3200" spc="-1" strike="noStrike">
                <a:solidFill>
                  <a:srgbClr val="000000"/>
                </a:solidFill>
                <a:latin typeface="Calibri"/>
              </a:rPr>
              <a:t>polled loop as a background</a:t>
            </a:r>
            <a:r>
              <a:rPr b="0" lang="en-US" sz="3200" spc="-1" strike="noStrike">
                <a:solidFill>
                  <a:srgbClr val="000000"/>
                </a:solidFill>
                <a:latin typeface="Calibri"/>
              </a:rPr>
              <a:t>. Adding interrupts for synchronization yields a full foreground/background system. </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State-driven code</a:t>
            </a:r>
            <a:r>
              <a:rPr b="0" lang="en-US" sz="3200" spc="-1" strike="noStrike">
                <a:solidFill>
                  <a:srgbClr val="000000"/>
                </a:solidFill>
                <a:latin typeface="Calibri"/>
              </a:rPr>
              <a:t> is a foreground/background system </a:t>
            </a:r>
            <a:r>
              <a:rPr b="1" lang="en-US" sz="3200" spc="-1" strike="noStrike">
                <a:solidFill>
                  <a:srgbClr val="000000"/>
                </a:solidFill>
                <a:latin typeface="Calibri"/>
              </a:rPr>
              <a:t>with no foreground </a:t>
            </a:r>
            <a:r>
              <a:rPr b="0" lang="en-US" sz="3200" spc="-1" strike="noStrike">
                <a:solidFill>
                  <a:srgbClr val="000000"/>
                </a:solidFill>
                <a:latin typeface="Calibri"/>
              </a:rPr>
              <a:t>and </a:t>
            </a:r>
            <a:r>
              <a:rPr b="1" lang="en-US" sz="3200" spc="-1" strike="noStrike">
                <a:solidFill>
                  <a:srgbClr val="000000"/>
                </a:solidFill>
                <a:latin typeface="Calibri"/>
              </a:rPr>
              <a:t>phase-driven code for a background</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Coroutine systems</a:t>
            </a:r>
            <a:r>
              <a:rPr b="0" lang="en-US" sz="3200" spc="-1" strike="noStrike">
                <a:solidFill>
                  <a:srgbClr val="000000"/>
                </a:solidFill>
                <a:latin typeface="Calibri"/>
              </a:rPr>
              <a:t> are just a </a:t>
            </a:r>
            <a:r>
              <a:rPr b="1" lang="en-US" sz="3200" spc="-1" strike="noStrike">
                <a:solidFill>
                  <a:srgbClr val="000000"/>
                </a:solidFill>
                <a:latin typeface="Calibri"/>
              </a:rPr>
              <a:t>complicated background process</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Interrupt-only systems </a:t>
            </a:r>
            <a:r>
              <a:rPr b="0" lang="en-US" sz="3200" spc="-1" strike="noStrike">
                <a:solidFill>
                  <a:srgbClr val="000000"/>
                </a:solidFill>
                <a:latin typeface="Calibri"/>
              </a:rPr>
              <a:t>are foreground/background systems </a:t>
            </a:r>
            <a:r>
              <a:rPr b="1" lang="en-US" sz="3200" spc="-1" strike="noStrike">
                <a:solidFill>
                  <a:srgbClr val="000000"/>
                </a:solidFill>
                <a:latin typeface="Calibri"/>
              </a:rPr>
              <a:t>without background processing</a:t>
            </a:r>
            <a:r>
              <a:rPr b="0" lang="en-US" sz="3200" spc="-1" strike="noStrike">
                <a:solidFill>
                  <a:srgbClr val="000000"/>
                </a:solidFill>
                <a:latin typeface="Calibri"/>
              </a:rPr>
              <a:t>.</a:t>
            </a:r>
            <a:endParaRPr b="0" lang="en-US" sz="32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3200" spc="-1" strike="noStrike">
                <a:solidFill>
                  <a:srgbClr val="000000"/>
                </a:solidFill>
                <a:latin typeface="Calibri"/>
              </a:rPr>
              <a:t>Background Processing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188"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As a noninterrupt-driven task, the background processing should include anything that is </a:t>
            </a:r>
            <a:r>
              <a:rPr b="1" lang="en-US" sz="3200" spc="-1" strike="noStrike">
                <a:solidFill>
                  <a:srgbClr val="000000"/>
                </a:solidFill>
                <a:latin typeface="Calibri"/>
              </a:rPr>
              <a:t>not time critical</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Tasks performed in the background:</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low-priority display updates</a:t>
            </a:r>
            <a:endParaRPr b="0" lang="en-US" sz="3200" spc="-1" strike="noStrike">
              <a:latin typeface="Arial"/>
            </a:endParaRPr>
          </a:p>
          <a:p>
            <a:pPr algn="just">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logging to printers, </a:t>
            </a:r>
            <a:endParaRPr b="0" lang="en-US" sz="3200" spc="-1" strike="noStrike">
              <a:latin typeface="Arial"/>
            </a:endParaRPr>
          </a:p>
          <a:p>
            <a:pPr algn="just">
              <a:lnSpc>
                <a:spcPct val="100000"/>
              </a:lnSpc>
              <a:spcBef>
                <a:spcPts val="641"/>
              </a:spcBef>
              <a:buClr>
                <a:srgbClr val="000000"/>
              </a:buClr>
              <a:buFont typeface="Arial"/>
              <a:buChar char="-"/>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interfaces to slow devices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While the background process is the </a:t>
            </a:r>
            <a:r>
              <a:rPr b="1" lang="en-US" sz="3200" spc="-1" strike="noStrike">
                <a:solidFill>
                  <a:srgbClr val="000000"/>
                </a:solidFill>
                <a:latin typeface="Calibri"/>
              </a:rPr>
              <a:t>process with the lowest priority</a:t>
            </a:r>
            <a:r>
              <a:rPr b="0" lang="en-US" sz="3200" spc="-1" strike="noStrike">
                <a:solidFill>
                  <a:srgbClr val="000000"/>
                </a:solidFill>
                <a:latin typeface="Calibri"/>
              </a:rPr>
              <a:t>, it should always execute to completion provided the system utilization is less than 100% and no deadlocking occurs.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It is common, for instance, to increment a counter in the background in order to provide a measure of time loading or to detect if any foreground process has hung up.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It might also be desirable to provide individual counters for each of the foreground processes, which are reset in those processes. </a:t>
            </a:r>
            <a:endParaRPr b="0" lang="en-US" sz="32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3200" spc="-1" strike="noStrike">
                <a:solidFill>
                  <a:srgbClr val="000000"/>
                </a:solidFill>
                <a:latin typeface="Calibri"/>
              </a:rPr>
              <a:t>Background Processing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190"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If the background process detects that one of the counters is not being reset often enough, it can be assumed that the corresponding task is not being executed and, that some kind of failure is indicated.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This is a form of software </a:t>
            </a:r>
            <a:r>
              <a:rPr b="1" lang="en-US" sz="3200" spc="-1" strike="noStrike">
                <a:solidFill>
                  <a:srgbClr val="000000"/>
                </a:solidFill>
                <a:latin typeface="Calibri"/>
              </a:rPr>
              <a:t>watchdog timer.</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 </a:t>
            </a:r>
            <a:r>
              <a:rPr b="1" lang="en-US" sz="3200" spc="-1" strike="noStrike">
                <a:solidFill>
                  <a:srgbClr val="000000"/>
                </a:solidFill>
                <a:latin typeface="Calibri"/>
              </a:rPr>
              <a:t>watchdog timer</a:t>
            </a:r>
            <a:r>
              <a:rPr b="0" lang="en-US" sz="3200" spc="-1" strike="noStrike">
                <a:solidFill>
                  <a:srgbClr val="000000"/>
                </a:solidFill>
                <a:latin typeface="Calibri"/>
              </a:rPr>
              <a:t> (WDT) is a hardware </a:t>
            </a:r>
            <a:r>
              <a:rPr b="1" lang="en-US" sz="3200" spc="-1" strike="noStrike">
                <a:solidFill>
                  <a:srgbClr val="000000"/>
                </a:solidFill>
                <a:latin typeface="Calibri"/>
              </a:rPr>
              <a:t>timer</a:t>
            </a:r>
            <a:r>
              <a:rPr b="0" lang="en-US" sz="3200" spc="-1" strike="noStrike">
                <a:solidFill>
                  <a:srgbClr val="000000"/>
                </a:solidFill>
                <a:latin typeface="Calibri"/>
              </a:rPr>
              <a:t> that automatically generates a system reset if the main program neglects to periodically service it. It is often used to automatically reset an embedded device that hangs because of a software or hardware fault</a:t>
            </a:r>
            <a:endParaRPr b="0" lang="en-US" sz="3200" spc="-1" strike="noStrike">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3200" spc="-1" strike="noStrike">
                <a:solidFill>
                  <a:srgbClr val="000000"/>
                </a:solidFill>
                <a:latin typeface="Calibri"/>
              </a:rPr>
              <a:t>Background Processing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192"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Certain types of low-priority self-testing can also be performed in the background.</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For example, in many systems, a </a:t>
            </a:r>
            <a:r>
              <a:rPr b="1" lang="en-US" sz="3200" spc="-1" strike="noStrike">
                <a:solidFill>
                  <a:srgbClr val="000000"/>
                </a:solidFill>
                <a:latin typeface="Calibri"/>
              </a:rPr>
              <a:t>complete test of the CPU instruction</a:t>
            </a:r>
            <a:r>
              <a:rPr b="0" lang="en-US" sz="3200" spc="-1" strike="noStrike">
                <a:solidFill>
                  <a:srgbClr val="000000"/>
                </a:solidFill>
                <a:latin typeface="Calibri"/>
              </a:rPr>
              <a:t> set could be performed. This kind of test should never be performed in foreground, but should be part of a robust system design. The design and coding of these CPU instruction tests require careful planning. </a:t>
            </a:r>
            <a:endParaRPr b="0" lang="en-US" sz="3200" spc="-1" strike="noStrike">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2800" spc="-1" strike="noStrike">
                <a:solidFill>
                  <a:srgbClr val="000000"/>
                </a:solidFill>
                <a:latin typeface="Calibri"/>
              </a:rPr>
              <a:t>Initialization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194"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Initialization of the foreground/background system consists of the following steps:</a:t>
            </a:r>
            <a:endParaRPr b="0" lang="en-US" sz="2800" spc="-1" strike="noStrike">
              <a:latin typeface="Arial"/>
            </a:endParaRPr>
          </a:p>
          <a:p>
            <a:pPr marL="457200" algn="just">
              <a:lnSpc>
                <a:spcPct val="100000"/>
              </a:lnSpc>
              <a:spcBef>
                <a:spcPts val="561"/>
              </a:spcBef>
            </a:pPr>
            <a:r>
              <a:rPr b="0" lang="en-US" sz="2800" spc="-1" strike="noStrike">
                <a:solidFill>
                  <a:srgbClr val="000000"/>
                </a:solidFill>
                <a:latin typeface="Calibri"/>
              </a:rPr>
              <a:t>1. Disable interrupts</a:t>
            </a:r>
            <a:endParaRPr b="0" lang="en-US" sz="2800" spc="-1" strike="noStrike">
              <a:latin typeface="Arial"/>
            </a:endParaRPr>
          </a:p>
          <a:p>
            <a:pPr marL="457200" algn="just">
              <a:lnSpc>
                <a:spcPct val="100000"/>
              </a:lnSpc>
              <a:spcBef>
                <a:spcPts val="561"/>
              </a:spcBef>
            </a:pPr>
            <a:r>
              <a:rPr b="0" lang="en-US" sz="2800" spc="-1" strike="noStrike">
                <a:solidFill>
                  <a:srgbClr val="000000"/>
                </a:solidFill>
                <a:latin typeface="Calibri"/>
              </a:rPr>
              <a:t>2. Set up interrupt vectors and stacks</a:t>
            </a:r>
            <a:endParaRPr b="0" lang="en-US" sz="2800" spc="-1" strike="noStrike">
              <a:latin typeface="Arial"/>
            </a:endParaRPr>
          </a:p>
          <a:p>
            <a:pPr marL="457200" algn="just">
              <a:lnSpc>
                <a:spcPct val="100000"/>
              </a:lnSpc>
              <a:spcBef>
                <a:spcPts val="561"/>
              </a:spcBef>
            </a:pPr>
            <a:r>
              <a:rPr b="0" lang="en-US" sz="2800" spc="-1" strike="noStrike">
                <a:solidFill>
                  <a:srgbClr val="000000"/>
                </a:solidFill>
                <a:latin typeface="Calibri"/>
              </a:rPr>
              <a:t>3. Perform self-test</a:t>
            </a:r>
            <a:endParaRPr b="0" lang="en-US" sz="2800" spc="-1" strike="noStrike">
              <a:latin typeface="Arial"/>
            </a:endParaRPr>
          </a:p>
          <a:p>
            <a:pPr marL="457200" algn="just">
              <a:lnSpc>
                <a:spcPct val="100000"/>
              </a:lnSpc>
              <a:spcBef>
                <a:spcPts val="561"/>
              </a:spcBef>
            </a:pPr>
            <a:r>
              <a:rPr b="0" lang="en-US" sz="2800" spc="-1" strike="noStrike">
                <a:solidFill>
                  <a:srgbClr val="000000"/>
                </a:solidFill>
                <a:latin typeface="Calibri"/>
              </a:rPr>
              <a:t>4. Perform system initialization</a:t>
            </a:r>
            <a:endParaRPr b="0" lang="en-US" sz="2800" spc="-1" strike="noStrike">
              <a:latin typeface="Arial"/>
            </a:endParaRPr>
          </a:p>
          <a:p>
            <a:pPr marL="457200" algn="just">
              <a:lnSpc>
                <a:spcPct val="100000"/>
              </a:lnSpc>
              <a:spcBef>
                <a:spcPts val="561"/>
              </a:spcBef>
            </a:pPr>
            <a:r>
              <a:rPr b="0" lang="en-US" sz="2800" spc="-1" strike="noStrike">
                <a:solidFill>
                  <a:srgbClr val="000000"/>
                </a:solidFill>
                <a:latin typeface="Calibri"/>
              </a:rPr>
              <a:t>5. Enable interrupts</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Initialization is actually the first part of the background process.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It is important to disable interrupts because many systems start up with interrupts enabled while time is still needed to set things up. </a:t>
            </a:r>
            <a:endParaRPr b="0" lang="en-US" sz="28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685800" y="0"/>
            <a:ext cx="7772040" cy="1469520"/>
          </a:xfrm>
          <a:prstGeom prst="rect">
            <a:avLst/>
          </a:prstGeom>
          <a:noFill/>
          <a:ln>
            <a:noFill/>
          </a:ln>
        </p:spPr>
        <p:txBody>
          <a:bodyPr anchor="ctr"/>
          <a:p>
            <a:pPr algn="ctr">
              <a:lnSpc>
                <a:spcPct val="100000"/>
              </a:lnSpc>
            </a:pPr>
            <a:r>
              <a:rPr b="1" lang="en-US" sz="4400" spc="-1" strike="noStrike">
                <a:solidFill>
                  <a:srgbClr val="000000"/>
                </a:solidFill>
                <a:latin typeface="Calibri"/>
              </a:rPr>
              <a:t>REAL-TIME KERNELS</a:t>
            </a:r>
            <a:br/>
            <a:endParaRPr b="0" lang="en-US" sz="4400" spc="-1" strike="noStrike">
              <a:solidFill>
                <a:srgbClr val="000000"/>
              </a:solidFill>
              <a:latin typeface="Calibri"/>
            </a:endParaRPr>
          </a:p>
        </p:txBody>
      </p:sp>
      <p:sp>
        <p:nvSpPr>
          <p:cNvPr id="93" name="TextShape 2"/>
          <p:cNvSpPr txBox="1"/>
          <p:nvPr/>
        </p:nvSpPr>
        <p:spPr>
          <a:xfrm>
            <a:off x="343080" y="914400"/>
            <a:ext cx="8800920" cy="594324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Regardless of the operating system architecture used, the objective is to </a:t>
            </a:r>
            <a:endParaRPr b="0" lang="en-US" sz="3200" spc="-1" strike="noStrike">
              <a:latin typeface="Arial"/>
            </a:endParaRPr>
          </a:p>
          <a:p>
            <a:pPr>
              <a:lnSpc>
                <a:spcPct val="100000"/>
              </a:lnSpc>
              <a:spcBef>
                <a:spcPts val="641"/>
              </a:spcBef>
              <a:buClr>
                <a:srgbClr val="000000"/>
              </a:buClr>
              <a:buFont typeface="Arial"/>
              <a:buChar char="-"/>
            </a:pPr>
            <a:r>
              <a:rPr b="0" lang="en-US" sz="3200" spc="-1" strike="noStrike">
                <a:solidFill>
                  <a:srgbClr val="000000"/>
                </a:solidFill>
                <a:latin typeface="Calibri"/>
              </a:rPr>
              <a:t>satisfy real-time behavioral requirements </a:t>
            </a:r>
            <a:endParaRPr b="0" lang="en-US" sz="3200" spc="-1" strike="noStrike">
              <a:latin typeface="Arial"/>
            </a:endParaRPr>
          </a:p>
          <a:p>
            <a:pPr>
              <a:lnSpc>
                <a:spcPct val="100000"/>
              </a:lnSpc>
              <a:spcBef>
                <a:spcPts val="641"/>
              </a:spcBef>
              <a:buClr>
                <a:srgbClr val="000000"/>
              </a:buClr>
              <a:buFont typeface="Arial"/>
              <a:buChar char="-"/>
            </a:pPr>
            <a:r>
              <a:rPr b="0" lang="en-US" sz="3200" spc="-1" strike="noStrike">
                <a:solidFill>
                  <a:srgbClr val="000000"/>
                </a:solidFill>
                <a:latin typeface="Calibri"/>
              </a:rPr>
              <a:t>provide a flawless multitasking environment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that is flexible and robust.</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r>
              <a:rPr b="1" lang="en-US" sz="3200" spc="-1" strike="noStrike">
                <a:solidFill>
                  <a:srgbClr val="000000"/>
                </a:solidFill>
                <a:latin typeface="Calibri"/>
              </a:rPr>
              <a:t>Pseudokernels</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Real-time </a:t>
            </a:r>
            <a:r>
              <a:rPr b="1" lang="en-US" sz="3200" spc="-1" strike="noStrike">
                <a:solidFill>
                  <a:srgbClr val="000000"/>
                </a:solidFill>
                <a:latin typeface="Calibri"/>
              </a:rPr>
              <a:t>multitasking</a:t>
            </a:r>
            <a:r>
              <a:rPr b="0" lang="en-US" sz="3200" spc="-1" strike="noStrike">
                <a:solidFill>
                  <a:srgbClr val="000000"/>
                </a:solidFill>
                <a:latin typeface="Calibri"/>
              </a:rPr>
              <a:t> can be achieved </a:t>
            </a:r>
            <a:r>
              <a:rPr b="1" lang="en-US" sz="3200" spc="-1" strike="noStrike">
                <a:solidFill>
                  <a:srgbClr val="000000"/>
                </a:solidFill>
                <a:latin typeface="Calibri"/>
              </a:rPr>
              <a:t>without interrupts </a:t>
            </a:r>
            <a:r>
              <a:rPr b="0" lang="en-US" sz="3200" spc="-1" strike="noStrike">
                <a:solidFill>
                  <a:srgbClr val="000000"/>
                </a:solidFill>
                <a:latin typeface="Calibri"/>
              </a:rPr>
              <a:t>and even </a:t>
            </a:r>
            <a:r>
              <a:rPr b="1" lang="en-US" sz="3200" spc="-1" strike="noStrike">
                <a:solidFill>
                  <a:srgbClr val="000000"/>
                </a:solidFill>
                <a:latin typeface="Calibri"/>
              </a:rPr>
              <a:t>without an operating system</a:t>
            </a:r>
            <a:r>
              <a:rPr b="0" lang="en-US" sz="3200" spc="-1" strike="noStrike">
                <a:solidFill>
                  <a:srgbClr val="000000"/>
                </a:solidFill>
                <a:latin typeface="Calibri"/>
              </a:rPr>
              <a:t>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When feasible, these approaches are preferred because resultant systems are easier to analyze.</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2800" spc="-1" strike="noStrike">
                <a:solidFill>
                  <a:srgbClr val="000000"/>
                </a:solidFill>
                <a:latin typeface="Calibri"/>
              </a:rPr>
              <a:t>Initialization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196" name="TextShape 2"/>
          <p:cNvSpPr txBox="1"/>
          <p:nvPr/>
        </p:nvSpPr>
        <p:spPr>
          <a:xfrm>
            <a:off x="343080" y="762120"/>
            <a:ext cx="8457840" cy="5943240"/>
          </a:xfrm>
          <a:prstGeom prst="rect">
            <a:avLst/>
          </a:prstGeom>
          <a:noFill/>
          <a:ln>
            <a:noFill/>
          </a:ln>
        </p:spPr>
        <p:txBody>
          <a:bodyPr/>
          <a:p>
            <a:pPr algn="just">
              <a:lnSpc>
                <a:spcPct val="100000"/>
              </a:lnSpc>
              <a:spcBef>
                <a:spcPts val="641"/>
              </a:spcBef>
            </a:pPr>
            <a:r>
              <a:rPr b="0" lang="en-US" sz="3200" spc="-1" strike="noStrike">
                <a:solidFill>
                  <a:srgbClr val="000000"/>
                </a:solidFill>
                <a:latin typeface="Calibri"/>
              </a:rPr>
              <a:t>This setup consists of initializing the appropriate interrupt vector addresses, setting up stacks if it is a multiple-level interrupt system, and initializing any data, counters, arrays, and so on.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 addition, it is necessary to perform any self-diagnostic tests before enabling any interrupts.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Finally, real-time processing can begin.</a:t>
            </a:r>
            <a:endParaRPr b="0" lang="en-US" sz="32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2400" spc="-1" strike="noStrike">
                <a:solidFill>
                  <a:srgbClr val="000000"/>
                </a:solidFill>
                <a:latin typeface="Calibri"/>
              </a:rPr>
              <a:t>Real-Time Operation </a:t>
            </a:r>
            <a:br/>
            <a:r>
              <a:rPr b="1" i="1" lang="en-US" sz="2800" spc="-1" strike="noStrike">
                <a:solidFill>
                  <a:srgbClr val="000000"/>
                </a:solidFill>
                <a:latin typeface="Calibri"/>
              </a:rPr>
              <a:t>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198"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479"/>
              </a:spcBef>
            </a:pPr>
            <a:r>
              <a:rPr b="0" lang="en-US" sz="2400" spc="-1" strike="noStrike">
                <a:solidFill>
                  <a:srgbClr val="000000"/>
                </a:solidFill>
                <a:latin typeface="Calibri"/>
              </a:rPr>
              <a:t>The real-time or foreground operation for the foreground/background system is the same as that for the interrupt-only system. </a:t>
            </a:r>
            <a:endParaRPr b="0" lang="en-US" sz="2400" spc="-1" strike="noStrike">
              <a:latin typeface="Arial"/>
            </a:endParaRPr>
          </a:p>
          <a:p>
            <a:pPr algn="just">
              <a:lnSpc>
                <a:spcPct val="100000"/>
              </a:lnSpc>
              <a:spcBef>
                <a:spcPts val="479"/>
              </a:spcBef>
            </a:pPr>
            <a:r>
              <a:rPr b="0" lang="en-US" sz="2400" spc="-1" strike="noStrike">
                <a:solidFill>
                  <a:srgbClr val="000000"/>
                </a:solidFill>
                <a:latin typeface="Calibri"/>
              </a:rPr>
              <a:t>For example, suppose it is desired to implement an interrupt handler for a 2- address computer architecture with a single interrupt. That is, one real-time task and the background process. </a:t>
            </a: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a:p>
            <a:pPr algn="just">
              <a:lnSpc>
                <a:spcPct val="100000"/>
              </a:lnSpc>
              <a:spcBef>
                <a:spcPts val="641"/>
              </a:spcBef>
            </a:pPr>
            <a:endParaRPr b="0" lang="en-US" sz="2400" spc="-1" strike="noStrike">
              <a:latin typeface="Arial"/>
            </a:endParaRPr>
          </a:p>
        </p:txBody>
      </p:sp>
      <p:pic>
        <p:nvPicPr>
          <p:cNvPr id="199" name="Picture 4" descr=""/>
          <p:cNvPicPr/>
          <p:nvPr/>
        </p:nvPicPr>
        <p:blipFill>
          <a:blip r:embed="rId1"/>
          <a:stretch/>
        </p:blipFill>
        <p:spPr>
          <a:xfrm>
            <a:off x="1333440" y="4267080"/>
            <a:ext cx="6476760" cy="914040"/>
          </a:xfrm>
          <a:prstGeom prst="rect">
            <a:avLst/>
          </a:prstGeom>
          <a:ln w="9360">
            <a:noFill/>
          </a:ln>
        </p:spPr>
      </p:pic>
      <p:sp>
        <p:nvSpPr>
          <p:cNvPr id="200" name="CustomShape 3"/>
          <p:cNvSpPr/>
          <p:nvPr/>
        </p:nvSpPr>
        <p:spPr>
          <a:xfrm>
            <a:off x="2133720" y="3429000"/>
            <a:ext cx="6400440" cy="304560"/>
          </a:xfrm>
          <a:prstGeom prst="borderCallout1">
            <a:avLst>
              <a:gd name="adj1" fmla="val 52841"/>
              <a:gd name="adj2" fmla="val -1190"/>
              <a:gd name="adj3" fmla="val 242045"/>
              <a:gd name="adj4" fmla="val -10736"/>
            </a:avLst>
          </a:prstGeom>
          <a:solidFill>
            <a:srgbClr val="ffffff"/>
          </a:solidFill>
          <a:ln w="25560">
            <a:solidFill>
              <a:srgbClr val="3a5f8b"/>
            </a:solidFill>
            <a:round/>
          </a:ln>
        </p:spPr>
        <p:style>
          <a:lnRef idx="0"/>
          <a:fillRef idx="0"/>
          <a:effectRef idx="0"/>
          <a:fontRef idx="minor"/>
        </p:style>
        <p:txBody>
          <a:bodyPr lIns="90000" rIns="90000" tIns="45000" bIns="45000" anchor="ctr"/>
          <a:p>
            <a:pPr algn="just">
              <a:lnSpc>
                <a:spcPct val="100000"/>
              </a:lnSpc>
            </a:pPr>
            <a:r>
              <a:rPr b="0" lang="en-US" sz="1800" spc="-1" strike="noStrike">
                <a:solidFill>
                  <a:srgbClr val="000000"/>
                </a:solidFill>
                <a:latin typeface="Calibri"/>
              </a:rPr>
              <a:t>Upon arrival of interrupts CPU will hold off all other interrupts</a:t>
            </a:r>
            <a:endParaRPr b="0" lang="en-US" sz="1800" spc="-1" strike="noStrike">
              <a:latin typeface="Arial"/>
            </a:endParaRPr>
          </a:p>
        </p:txBody>
      </p:sp>
      <p:sp>
        <p:nvSpPr>
          <p:cNvPr id="201" name="CustomShape 4"/>
          <p:cNvSpPr/>
          <p:nvPr/>
        </p:nvSpPr>
        <p:spPr>
          <a:xfrm>
            <a:off x="2209680" y="5410080"/>
            <a:ext cx="6400440" cy="304560"/>
          </a:xfrm>
          <a:prstGeom prst="borderCallout1">
            <a:avLst>
              <a:gd name="adj1" fmla="val 52841"/>
              <a:gd name="adj2" fmla="val -1190"/>
              <a:gd name="adj3" fmla="val -51137"/>
              <a:gd name="adj4" fmla="val -10736"/>
            </a:avLst>
          </a:prstGeom>
          <a:solidFill>
            <a:srgbClr val="ffffff"/>
          </a:solidFill>
          <a:ln w="25560">
            <a:solidFill>
              <a:srgbClr val="3a5f8b"/>
            </a:solidFill>
            <a:round/>
          </a:ln>
        </p:spPr>
        <p:style>
          <a:lnRef idx="0"/>
          <a:fillRef idx="0"/>
          <a:effectRef idx="0"/>
          <a:fontRef idx="minor"/>
        </p:style>
        <p:txBody>
          <a:bodyPr lIns="90000" rIns="90000" tIns="45000" bIns="45000" anchor="ctr"/>
          <a:p>
            <a:pPr>
              <a:lnSpc>
                <a:spcPct val="100000"/>
              </a:lnSpc>
            </a:pPr>
            <a:r>
              <a:rPr b="0" lang="en-US" sz="1800" spc="-1" strike="noStrike">
                <a:solidFill>
                  <a:srgbClr val="000000"/>
                </a:solidFill>
                <a:latin typeface="Calibri"/>
              </a:rPr>
              <a:t>explicitly re-enabled with an EPI instruction</a:t>
            </a:r>
            <a:endParaRPr b="0" lang="en-US" sz="1800" spc="-1" strike="noStrike">
              <a:latin typeface="Arial"/>
            </a:endParaRPr>
          </a:p>
        </p:txBody>
      </p:sp>
    </p:spTree>
  </p:cSld>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2" presetSubtype="4">
                                  <p:stCondLst>
                                    <p:cond delay="0"/>
                                  </p:stCondLst>
                                  <p:childTnLst>
                                    <p:set>
                                      <p:cBhvr>
                                        <p:cTn id="88" dur="1" fill="hold">
                                          <p:stCondLst>
                                            <p:cond delay="0"/>
                                          </p:stCondLst>
                                        </p:cTn>
                                        <p:tgtEl>
                                          <p:spTgt spid="200"/>
                                        </p:tgtEl>
                                        <p:attrNameLst>
                                          <p:attrName>style.visibility</p:attrName>
                                        </p:attrNameLst>
                                      </p:cBhvr>
                                      <p:to>
                                        <p:strVal val="visible"/>
                                      </p:to>
                                    </p:set>
                                    <p:anim calcmode="lin" valueType="num">
                                      <p:cBhvr additive="repl">
                                        <p:cTn id="89" dur="500" fill="hold"/>
                                        <p:tgtEl>
                                          <p:spTgt spid="200"/>
                                        </p:tgtEl>
                                        <p:attrNameLst>
                                          <p:attrName>ppt_x</p:attrName>
                                        </p:attrNameLst>
                                      </p:cBhvr>
                                      <p:tavLst>
                                        <p:tav tm="0">
                                          <p:val>
                                            <p:strVal val="#ppt_x"/>
                                          </p:val>
                                        </p:tav>
                                        <p:tav tm="100000">
                                          <p:val>
                                            <p:strVal val="#ppt_x"/>
                                          </p:val>
                                        </p:tav>
                                      </p:tavLst>
                                    </p:anim>
                                    <p:anim calcmode="lin" valueType="num">
                                      <p:cBhvr additive="repl">
                                        <p:cTn id="90" dur="500" fill="hold"/>
                                        <p:tgtEl>
                                          <p:spTgt spid="200"/>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2" presetSubtype="4">
                                  <p:stCondLst>
                                    <p:cond delay="0"/>
                                  </p:stCondLst>
                                  <p:childTnLst>
                                    <p:set>
                                      <p:cBhvr>
                                        <p:cTn id="94" dur="1" fill="hold">
                                          <p:stCondLst>
                                            <p:cond delay="0"/>
                                          </p:stCondLst>
                                        </p:cTn>
                                        <p:tgtEl>
                                          <p:spTgt spid="201"/>
                                        </p:tgtEl>
                                        <p:attrNameLst>
                                          <p:attrName>style.visibility</p:attrName>
                                        </p:attrNameLst>
                                      </p:cBhvr>
                                      <p:to>
                                        <p:strVal val="visible"/>
                                      </p:to>
                                    </p:set>
                                    <p:anim calcmode="lin" valueType="num">
                                      <p:cBhvr additive="repl">
                                        <p:cTn id="95" dur="500" fill="hold"/>
                                        <p:tgtEl>
                                          <p:spTgt spid="201"/>
                                        </p:tgtEl>
                                        <p:attrNameLst>
                                          <p:attrName>ppt_x</p:attrName>
                                        </p:attrNameLst>
                                      </p:cBhvr>
                                      <p:tavLst>
                                        <p:tav tm="0">
                                          <p:val>
                                            <p:strVal val="#ppt_x"/>
                                          </p:val>
                                        </p:tav>
                                        <p:tav tm="100000">
                                          <p:val>
                                            <p:strVal val="#ppt_x"/>
                                          </p:val>
                                        </p:tav>
                                      </p:tavLst>
                                    </p:anim>
                                    <p:anim calcmode="lin" valueType="num">
                                      <p:cBhvr additive="repl">
                                        <p:cTn id="96"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2400" spc="-1" strike="noStrike">
                <a:solidFill>
                  <a:srgbClr val="000000"/>
                </a:solidFill>
                <a:latin typeface="Calibri"/>
              </a:rPr>
              <a:t>Real-Time Operation </a:t>
            </a:r>
            <a:br/>
            <a:r>
              <a:rPr b="1" i="1" lang="en-US" sz="2800" spc="-1" strike="noStrike">
                <a:solidFill>
                  <a:srgbClr val="000000"/>
                </a:solidFill>
                <a:latin typeface="Calibri"/>
              </a:rPr>
              <a:t>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203"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For context-switching purposes, it is necessary to save the eight general registers, R0-R7, on the stack. </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Context switching involves saving the status of the machine as it is used by the background process.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foreground process will run to completion so its context is never saved.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Further, assume that the CPU will have the PC in memory location 6 at the time of interruption, and the address of the interrupt-handler routine (the interrupt vector) is stored in memory location 5.</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endParaRPr b="0" lang="en-US" sz="3200" spc="-1" strike="noStrike">
              <a:latin typeface="Arial"/>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2400" spc="-1" strike="noStrike">
                <a:solidFill>
                  <a:srgbClr val="000000"/>
                </a:solidFill>
                <a:latin typeface="Calibri"/>
              </a:rPr>
              <a:t>Real-Time Operation </a:t>
            </a:r>
            <a:br/>
            <a:r>
              <a:rPr b="1" i="1" lang="en-US" sz="2800" spc="-1" strike="noStrike">
                <a:solidFill>
                  <a:srgbClr val="000000"/>
                </a:solidFill>
                <a:latin typeface="Calibri"/>
              </a:rPr>
              <a:t>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pic>
        <p:nvPicPr>
          <p:cNvPr id="205" name="Picture 3" descr=""/>
          <p:cNvPicPr/>
          <p:nvPr/>
        </p:nvPicPr>
        <p:blipFill>
          <a:blip r:embed="rId1"/>
          <a:stretch/>
        </p:blipFill>
        <p:spPr>
          <a:xfrm>
            <a:off x="1523880" y="1143000"/>
            <a:ext cx="6171840" cy="5028840"/>
          </a:xfrm>
          <a:prstGeom prst="rect">
            <a:avLst/>
          </a:prstGeom>
          <a:ln w="9360">
            <a:noFill/>
          </a:ln>
        </p:spPr>
      </p:pic>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2400" spc="-1" strike="noStrike">
                <a:solidFill>
                  <a:srgbClr val="000000"/>
                </a:solidFill>
                <a:latin typeface="Calibri"/>
              </a:rPr>
              <a:t>Real-Time Operation </a:t>
            </a:r>
            <a:br/>
            <a:r>
              <a:rPr b="1" i="1" lang="en-US" sz="2800" spc="-1" strike="noStrike">
                <a:solidFill>
                  <a:srgbClr val="000000"/>
                </a:solidFill>
                <a:latin typeface="Calibri"/>
              </a:rPr>
              <a:t>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207"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In many computers, block save and restore instructions are available to save and restore a set of registers to consecutive memory locations.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background program would include the initialization procedure and any processing that was not time critical, and would be written in a high-order language.</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If the program were to be written in C, it might appear as: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void main (void)</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/*allocate space for context variable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int reg0, reg1, reg2, reg3, reg4, reg5, reg6, reg7;</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/*declare other global variables here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init(); /*initialize system */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while (TRUE) /*background loop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background(); /* non-real-time processing here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p:txBody>
      </p:sp>
      <p:sp>
        <p:nvSpPr>
          <p:cNvPr id="208" name="CustomShape 3"/>
          <p:cNvSpPr/>
          <p:nvPr/>
        </p:nvSpPr>
        <p:spPr>
          <a:xfrm>
            <a:off x="0" y="3200400"/>
            <a:ext cx="9143640" cy="3200040"/>
          </a:xfrm>
          <a:prstGeom prst="rect">
            <a:avLst/>
          </a:prstGeom>
          <a:solidFill>
            <a:srgbClr val="ffffff"/>
          </a:solidFill>
          <a:ln w="25560">
            <a:noFill/>
          </a:ln>
        </p:spPr>
        <p:style>
          <a:lnRef idx="0"/>
          <a:fillRef idx="0"/>
          <a:effectRef idx="0"/>
          <a:fontRef idx="minor"/>
        </p:style>
      </p:sp>
    </p:spTree>
  </p:cSld>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xit" presetID="2" presetSubtype="4">
                                  <p:stCondLst>
                                    <p:cond delay="0"/>
                                  </p:stCondLst>
                                  <p:childTnLst>
                                    <p:anim calcmode="lin" valueType="num">
                                      <p:cBhvr additive="repl">
                                        <p:cTn id="102" dur="500"/>
                                        <p:tgtEl>
                                          <p:spTgt spid="208"/>
                                        </p:tgtEl>
                                        <p:attrNameLst>
                                          <p:attrName>ppt_x</p:attrName>
                                        </p:attrNameLst>
                                      </p:cBhvr>
                                      <p:tavLst>
                                        <p:tav tm="0">
                                          <p:val>
                                            <p:strVal val="#ppt_x"/>
                                          </p:val>
                                        </p:tav>
                                        <p:tav tm="100000">
                                          <p:val>
                                            <p:strVal val="#ppt_x"/>
                                          </p:val>
                                        </p:tav>
                                      </p:tavLst>
                                    </p:anim>
                                    <p:anim calcmode="lin" valueType="num">
                                      <p:cBhvr additive="repl">
                                        <p:cTn id="103" dur="500"/>
                                        <p:tgtEl>
                                          <p:spTgt spid="208"/>
                                        </p:tgtEl>
                                        <p:attrNameLst>
                                          <p:attrName>ppt_y</p:attrName>
                                        </p:attrNameLst>
                                      </p:cBhvr>
                                      <p:tavLst>
                                        <p:tav tm="0">
                                          <p:val>
                                            <p:strVal val="#ppt_y"/>
                                          </p:val>
                                        </p:tav>
                                        <p:tav tm="100000">
                                          <p:val>
                                            <p:strVal val="1+#ppt_h/2"/>
                                          </p:val>
                                        </p:tav>
                                      </p:tavLst>
                                    </p:anim>
                                    <p:set>
                                      <p:cBhvr>
                                        <p:cTn id="104" dur="1" fill="hold">
                                          <p:stCondLst>
                                            <p:cond delay="499"/>
                                          </p:stCondLst>
                                        </p:cTn>
                                        <p:tgtEl>
                                          <p:spTgt spid="208"/>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3600" spc="-1" strike="noStrike">
                <a:solidFill>
                  <a:srgbClr val="000000"/>
                </a:solidFill>
                <a:latin typeface="Calibri"/>
              </a:rPr>
              <a:t>Hybrid Systems: </a:t>
            </a:r>
            <a:r>
              <a:rPr b="1" i="1" lang="en-US" sz="2400" spc="-1" strike="noStrike">
                <a:solidFill>
                  <a:srgbClr val="000000"/>
                </a:solidFill>
                <a:latin typeface="Calibri"/>
              </a:rPr>
              <a:t>Real-Time Operation </a:t>
            </a:r>
            <a:br/>
            <a:r>
              <a:rPr b="1" i="1" lang="en-US" sz="2800" spc="-1" strike="noStrike">
                <a:solidFill>
                  <a:srgbClr val="000000"/>
                </a:solidFill>
                <a:latin typeface="Calibri"/>
              </a:rPr>
              <a:t>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210"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Foreground/background systems typically have good response times, since they </a:t>
            </a:r>
            <a:r>
              <a:rPr b="1" lang="en-US" sz="3200" spc="-1" strike="noStrike">
                <a:solidFill>
                  <a:srgbClr val="000000"/>
                </a:solidFill>
                <a:latin typeface="Calibri"/>
              </a:rPr>
              <a:t>rely on hardware to perform scheduling as in </a:t>
            </a:r>
            <a:r>
              <a:rPr b="0" lang="en-US" sz="3200" spc="-1" strike="noStrike">
                <a:solidFill>
                  <a:srgbClr val="000000"/>
                </a:solidFill>
                <a:latin typeface="Calibri"/>
              </a:rPr>
              <a:t>many embedded real-time systems.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home-grown” foreground/background systems have at least one major drawback: </a:t>
            </a:r>
            <a:r>
              <a:rPr b="1" lang="en-US" sz="3200" spc="-1" strike="noStrike">
                <a:solidFill>
                  <a:srgbClr val="000000"/>
                </a:solidFill>
                <a:latin typeface="Calibri"/>
              </a:rPr>
              <a:t>interfaces to complicated devices and networks must be written which is tedious and error-prone.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These types of systems are best implemented when the </a:t>
            </a:r>
            <a:r>
              <a:rPr b="1" lang="en-US" sz="3200" spc="-1" strike="noStrike">
                <a:solidFill>
                  <a:srgbClr val="000000"/>
                </a:solidFill>
                <a:latin typeface="Calibri"/>
              </a:rPr>
              <a:t>number of foreground tasks is fixed </a:t>
            </a:r>
            <a:r>
              <a:rPr b="0" lang="en-US" sz="3200" spc="-1" strike="noStrike">
                <a:solidFill>
                  <a:srgbClr val="000000"/>
                </a:solidFill>
                <a:latin typeface="Calibri"/>
              </a:rPr>
              <a:t>and</a:t>
            </a:r>
            <a:r>
              <a:rPr b="1" lang="en-US" sz="3200" spc="-1" strike="noStrike">
                <a:solidFill>
                  <a:srgbClr val="000000"/>
                </a:solidFill>
                <a:latin typeface="Calibri"/>
              </a:rPr>
              <a:t> known a priori.</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As with the interrupt-only system, the foreground/background system is </a:t>
            </a:r>
            <a:r>
              <a:rPr b="1" lang="en-US" sz="3200" spc="-1" strike="noStrike">
                <a:solidFill>
                  <a:srgbClr val="000000"/>
                </a:solidFill>
                <a:latin typeface="Calibri"/>
              </a:rPr>
              <a:t>vulnerable to timing variations, unanticipated race conditions, hardware failures</a:t>
            </a:r>
            <a:r>
              <a:rPr b="0" lang="en-US" sz="3200" spc="-1" strike="noStrike">
                <a:solidFill>
                  <a:srgbClr val="000000"/>
                </a:solidFill>
                <a:latin typeface="Calibri"/>
              </a:rPr>
              <a:t>, and so on.</a:t>
            </a:r>
            <a:endParaRPr b="0" lang="en-US" sz="3200" spc="-1" strike="noStrike">
              <a:latin typeface="Arial"/>
            </a:endParaRPr>
          </a:p>
        </p:txBody>
      </p:sp>
      <p:sp>
        <p:nvSpPr>
          <p:cNvPr id="211" name="CustomShape 3"/>
          <p:cNvSpPr/>
          <p:nvPr/>
        </p:nvSpPr>
        <p:spPr>
          <a:xfrm>
            <a:off x="0" y="3809880"/>
            <a:ext cx="9143640" cy="3200040"/>
          </a:xfrm>
          <a:prstGeom prst="rect">
            <a:avLst/>
          </a:prstGeom>
          <a:solidFill>
            <a:srgbClr val="ffffff"/>
          </a:solidFill>
          <a:ln w="25560">
            <a:noFill/>
          </a:ln>
        </p:spPr>
        <p:style>
          <a:lnRef idx="0"/>
          <a:fillRef idx="0"/>
          <a:effectRef idx="0"/>
          <a:fontRef idx="minor"/>
        </p:style>
      </p:sp>
    </p:spTree>
  </p:cSld>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xit" presetID="2" presetSubtype="4">
                                  <p:stCondLst>
                                    <p:cond delay="0"/>
                                  </p:stCondLst>
                                  <p:childTnLst>
                                    <p:anim calcmode="lin" valueType="num">
                                      <p:cBhvr additive="repl">
                                        <p:cTn id="110" dur="500"/>
                                        <p:tgtEl>
                                          <p:spTgt spid="211"/>
                                        </p:tgtEl>
                                        <p:attrNameLst>
                                          <p:attrName>ppt_x</p:attrName>
                                        </p:attrNameLst>
                                      </p:cBhvr>
                                      <p:tavLst>
                                        <p:tav tm="0">
                                          <p:val>
                                            <p:strVal val="#ppt_x"/>
                                          </p:val>
                                        </p:tav>
                                        <p:tav tm="100000">
                                          <p:val>
                                            <p:strVal val="#ppt_x"/>
                                          </p:val>
                                        </p:tav>
                                      </p:tavLst>
                                    </p:anim>
                                    <p:anim calcmode="lin" valueType="num">
                                      <p:cBhvr additive="repl">
                                        <p:cTn id="111" dur="500"/>
                                        <p:tgtEl>
                                          <p:spTgt spid="211"/>
                                        </p:tgtEl>
                                        <p:attrNameLst>
                                          <p:attrName>ppt_y</p:attrName>
                                        </p:attrNameLst>
                                      </p:cBhvr>
                                      <p:tavLst>
                                        <p:tav tm="0">
                                          <p:val>
                                            <p:strVal val="#ppt_y"/>
                                          </p:val>
                                        </p:tav>
                                        <p:tav tm="100000">
                                          <p:val>
                                            <p:strVal val="1+#ppt_h/2"/>
                                          </p:val>
                                        </p:tav>
                                      </p:tavLst>
                                    </p:anim>
                                    <p:set>
                                      <p:cBhvr>
                                        <p:cTn id="112" dur="1" fill="hold">
                                          <p:stCondLst>
                                            <p:cond delay="499"/>
                                          </p:stCondLst>
                                        </p:cTn>
                                        <p:tgtEl>
                                          <p:spTgt spid="211"/>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br/>
            <a:r>
              <a:rPr b="1" lang="en-US" sz="3600" spc="-1" strike="noStrike">
                <a:solidFill>
                  <a:srgbClr val="000000"/>
                </a:solidFill>
                <a:latin typeface="Calibri"/>
              </a:rPr>
              <a:t>Hybrid Systems: </a:t>
            </a:r>
            <a:r>
              <a:rPr b="1" i="1" lang="en-US" sz="2000" spc="-1" strike="noStrike">
                <a:solidFill>
                  <a:srgbClr val="000000"/>
                </a:solidFill>
                <a:latin typeface="Calibri"/>
              </a:rPr>
              <a:t>Full-Featured Real-Time Operating Systems </a:t>
            </a:r>
            <a:br/>
            <a:r>
              <a:rPr b="1" i="1" lang="en-US" sz="2400" spc="-1" strike="noStrike">
                <a:solidFill>
                  <a:srgbClr val="000000"/>
                </a:solidFill>
                <a:latin typeface="Calibri"/>
              </a:rPr>
              <a:t> </a:t>
            </a:r>
            <a:br/>
            <a:r>
              <a:rPr b="1" i="1" lang="en-US" sz="2800" spc="-1" strike="noStrike">
                <a:solidFill>
                  <a:srgbClr val="000000"/>
                </a:solidFill>
                <a:latin typeface="Calibri"/>
              </a:rPr>
              <a:t> </a:t>
            </a:r>
            <a:br/>
            <a:r>
              <a:rPr b="1" i="1" lang="en-US" sz="3600" spc="-1" strike="noStrike">
                <a:solidFill>
                  <a:srgbClr val="000000"/>
                </a:solidFill>
                <a:latin typeface="Calibri"/>
              </a:rPr>
              <a:t> </a:t>
            </a:r>
            <a:br/>
            <a:endParaRPr b="0" lang="en-US" sz="3600" spc="-1" strike="noStrike">
              <a:solidFill>
                <a:srgbClr val="000000"/>
              </a:solidFill>
              <a:latin typeface="Calibri"/>
            </a:endParaRPr>
          </a:p>
        </p:txBody>
      </p:sp>
      <p:sp>
        <p:nvSpPr>
          <p:cNvPr id="213"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The foreground/ background solution can be extended into an operating system by adding additional functions such as </a:t>
            </a:r>
            <a:r>
              <a:rPr b="1" lang="en-US" sz="3200" spc="-1" strike="noStrike">
                <a:solidFill>
                  <a:srgbClr val="000000"/>
                </a:solidFill>
                <a:latin typeface="Calibri"/>
              </a:rPr>
              <a:t>network interfaces, device drivers, and complex debugging tools.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These types of systems are readily available as commercial products.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Such systems rely on a complex operating system using </a:t>
            </a:r>
            <a:r>
              <a:rPr b="1" lang="en-US" sz="3200" spc="-1" strike="noStrike">
                <a:solidFill>
                  <a:srgbClr val="000000"/>
                </a:solidFill>
                <a:latin typeface="Calibri"/>
              </a:rPr>
              <a:t>round-robin, preemptive priority, or a combination of both schemes </a:t>
            </a:r>
            <a:r>
              <a:rPr b="0" lang="en-US" sz="3200" spc="-1" strike="noStrike">
                <a:solidFill>
                  <a:srgbClr val="000000"/>
                </a:solidFill>
                <a:latin typeface="Calibri"/>
              </a:rPr>
              <a:t>to provide scheduling; the operating system represents the highest priority task, kernel, or supervisor.</a:t>
            </a:r>
            <a:endParaRPr b="0" lang="en-US" sz="3200" spc="-1" strike="noStrike">
              <a:latin typeface="Arial"/>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The Task-Control Block Model</a:t>
            </a:r>
            <a:endParaRPr b="0" lang="en-US" sz="4400" spc="-1" strike="noStrike">
              <a:solidFill>
                <a:srgbClr val="000000"/>
              </a:solidFill>
              <a:latin typeface="Calibri"/>
            </a:endParaRPr>
          </a:p>
        </p:txBody>
      </p:sp>
      <p:sp>
        <p:nvSpPr>
          <p:cNvPr id="215"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Most popular method for implementing commercial, full-featured, real-time operating systems as the number of real-time tasks can vary.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This architecture is used in interactive </a:t>
            </a:r>
            <a:r>
              <a:rPr b="1" lang="en-US" sz="3200" spc="-1" strike="noStrike">
                <a:solidFill>
                  <a:srgbClr val="000000"/>
                </a:solidFill>
                <a:latin typeface="Calibri"/>
              </a:rPr>
              <a:t>on-line systems where tasks (associated with users) come and go</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This technique can be used in round-robin, preemptive-priority, or combination systems, although it is generally associated with</a:t>
            </a:r>
            <a:r>
              <a:rPr b="1" lang="en-US" sz="3200" spc="-1" strike="noStrike">
                <a:solidFill>
                  <a:srgbClr val="000000"/>
                </a:solidFill>
                <a:latin typeface="Calibri"/>
              </a:rPr>
              <a:t> round-robin systems with a single clock</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 preemptive systems, however, it can be used to </a:t>
            </a:r>
            <a:r>
              <a:rPr b="1" lang="en-US" sz="3200" spc="-1" strike="noStrike">
                <a:solidFill>
                  <a:srgbClr val="000000"/>
                </a:solidFill>
                <a:latin typeface="Calibri"/>
              </a:rPr>
              <a:t>facilitate dynamic task prioritization</a:t>
            </a:r>
            <a:r>
              <a:rPr b="0" lang="en-US" sz="3200" spc="-1" strike="noStrike">
                <a:solidFill>
                  <a:srgbClr val="000000"/>
                </a:solidFill>
                <a:latin typeface="Calibri"/>
              </a:rPr>
              <a:t>. </a:t>
            </a:r>
            <a:endParaRPr b="0" lang="en-US" sz="3200" spc="-1" strike="noStrike">
              <a:latin typeface="Arial"/>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The Task-Control Block Model</a:t>
            </a:r>
            <a:endParaRPr b="0" lang="en-US" sz="4400" spc="-1" strike="noStrike">
              <a:solidFill>
                <a:srgbClr val="000000"/>
              </a:solidFill>
              <a:latin typeface="Calibri"/>
            </a:endParaRPr>
          </a:p>
        </p:txBody>
      </p:sp>
      <p:sp>
        <p:nvSpPr>
          <p:cNvPr id="217"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The main drawback of the task-control block model is that when a large number of tasks are created, the </a:t>
            </a:r>
            <a:r>
              <a:rPr b="1" lang="en-US" sz="3200" spc="-1" strike="noStrike">
                <a:solidFill>
                  <a:srgbClr val="000000"/>
                </a:solidFill>
                <a:latin typeface="Calibri"/>
              </a:rPr>
              <a:t>overhead of the scheduler can become significant</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 the task-control block (TCB) model each task is associated with a </a:t>
            </a:r>
            <a:r>
              <a:rPr b="1" lang="en-US" sz="3200" spc="-1" strike="noStrike">
                <a:solidFill>
                  <a:srgbClr val="000000"/>
                </a:solidFill>
                <a:latin typeface="Calibri"/>
              </a:rPr>
              <a:t>data structure</a:t>
            </a:r>
            <a:r>
              <a:rPr b="0" lang="en-US" sz="3200" spc="-1" strike="noStrike">
                <a:solidFill>
                  <a:srgbClr val="000000"/>
                </a:solidFill>
                <a:latin typeface="Calibri"/>
              </a:rPr>
              <a:t>, called a task control block that  contains </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PC</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register contents</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an identification string or number</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a status</a:t>
            </a:r>
            <a:endParaRPr b="0" lang="en-US" sz="3200" spc="-1" strike="noStrike">
              <a:latin typeface="Arial"/>
            </a:endParaRPr>
          </a:p>
          <a:p>
            <a:pPr algn="just">
              <a:lnSpc>
                <a:spcPct val="100000"/>
              </a:lnSpc>
              <a:spcBef>
                <a:spcPts val="641"/>
              </a:spcBef>
            </a:pPr>
            <a:r>
              <a:rPr b="1" lang="en-US" sz="3200" spc="-1" strike="noStrike">
                <a:solidFill>
                  <a:srgbClr val="000000"/>
                </a:solidFill>
                <a:latin typeface="Calibri"/>
              </a:rPr>
              <a:t>-</a:t>
            </a:r>
            <a:r>
              <a:rPr b="1" lang="en-US" sz="3200" spc="-1" strike="noStrike">
                <a:solidFill>
                  <a:srgbClr val="000000"/>
                </a:solidFill>
                <a:latin typeface="Calibri"/>
              </a:rPr>
              <a:t>	</a:t>
            </a:r>
            <a:r>
              <a:rPr b="1" lang="en-US" sz="3200" spc="-1" strike="noStrike">
                <a:solidFill>
                  <a:srgbClr val="000000"/>
                </a:solidFill>
                <a:latin typeface="Calibri"/>
              </a:rPr>
              <a:t>a priority</a:t>
            </a:r>
            <a:r>
              <a:rPr b="0" lang="en-US" sz="3200" spc="-1" strike="noStrike">
                <a:solidFill>
                  <a:srgbClr val="000000"/>
                </a:solidFill>
                <a:latin typeface="Calibri"/>
              </a:rPr>
              <a:t> if applicable.</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system stores these TCBs in one or more data structures, such as a linked list.</a:t>
            </a:r>
            <a:endParaRPr b="0" lang="en-US" sz="3200" spc="-1" strike="noStrike">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The Task-Control Block Model: </a:t>
            </a:r>
            <a:r>
              <a:rPr b="1" i="1" lang="en-US" sz="4400" spc="-1" strike="noStrike">
                <a:solidFill>
                  <a:srgbClr val="000000"/>
                </a:solidFill>
                <a:latin typeface="Calibri"/>
              </a:rPr>
              <a:t>Task States </a:t>
            </a:r>
            <a:endParaRPr b="0" lang="en-US" sz="4400" spc="-1" strike="noStrike">
              <a:solidFill>
                <a:srgbClr val="000000"/>
              </a:solidFill>
              <a:latin typeface="Calibri"/>
            </a:endParaRPr>
          </a:p>
        </p:txBody>
      </p:sp>
      <p:sp>
        <p:nvSpPr>
          <p:cNvPr id="219"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The operating system manages the TCBs by keeping track of the status or state of each task. A task typically can be in any one of the four following states: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1. Executing</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2. Ready</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3. Suspended (or blocked)</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4. Dormant (or sleeping)</a:t>
            </a:r>
            <a:endParaRPr b="0" lang="en-US" sz="32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85800" y="-396000"/>
            <a:ext cx="7772040" cy="1469520"/>
          </a:xfrm>
          <a:prstGeom prst="rect">
            <a:avLst/>
          </a:prstGeom>
          <a:noFill/>
          <a:ln>
            <a:noFill/>
          </a:ln>
        </p:spPr>
        <p:txBody>
          <a:bodyPr anchor="ct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Polled Loop </a:t>
            </a:r>
            <a:endParaRPr b="0" lang="en-US" sz="4400" spc="-1" strike="noStrike">
              <a:solidFill>
                <a:srgbClr val="000000"/>
              </a:solidFill>
              <a:latin typeface="Calibri"/>
            </a:endParaRPr>
          </a:p>
        </p:txBody>
      </p:sp>
      <p:sp>
        <p:nvSpPr>
          <p:cNvPr id="95" name="TextShape 2"/>
          <p:cNvSpPr txBox="1"/>
          <p:nvPr/>
        </p:nvSpPr>
        <p:spPr>
          <a:xfrm>
            <a:off x="343080" y="914400"/>
            <a:ext cx="880092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Polled loops are used for </a:t>
            </a:r>
            <a:r>
              <a:rPr b="1" lang="en-US" sz="3200" spc="-1" strike="noStrike">
                <a:solidFill>
                  <a:srgbClr val="000000"/>
                </a:solidFill>
                <a:latin typeface="Calibri"/>
              </a:rPr>
              <a:t>fast</a:t>
            </a:r>
            <a:r>
              <a:rPr b="0" lang="en-US" sz="3200" spc="-1" strike="noStrike">
                <a:solidFill>
                  <a:srgbClr val="000000"/>
                </a:solidFill>
                <a:latin typeface="Calibri"/>
              </a:rPr>
              <a:t> </a:t>
            </a:r>
            <a:r>
              <a:rPr b="1" lang="en-US" sz="3200" spc="-1" strike="noStrike">
                <a:solidFill>
                  <a:srgbClr val="000000"/>
                </a:solidFill>
                <a:latin typeface="Calibri"/>
              </a:rPr>
              <a:t>response</a:t>
            </a:r>
            <a:r>
              <a:rPr b="0" lang="en-US" sz="3200" spc="-1" strike="noStrike">
                <a:solidFill>
                  <a:srgbClr val="000000"/>
                </a:solidFill>
                <a:latin typeface="Calibri"/>
              </a:rPr>
              <a:t> to single devices.</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In a polled-loop system, </a:t>
            </a:r>
            <a:r>
              <a:rPr b="1" lang="en-US" sz="3200" spc="-1" strike="noStrike">
                <a:solidFill>
                  <a:srgbClr val="000000"/>
                </a:solidFill>
                <a:latin typeface="Calibri"/>
              </a:rPr>
              <a:t>a single and a repetitive instruction</a:t>
            </a:r>
            <a:r>
              <a:rPr b="0" lang="en-US" sz="3200" spc="-1" strike="noStrike">
                <a:solidFill>
                  <a:srgbClr val="000000"/>
                </a:solidFill>
                <a:latin typeface="Calibri"/>
              </a:rPr>
              <a:t> </a:t>
            </a:r>
            <a:r>
              <a:rPr b="1" lang="en-US" sz="3200" spc="-1" strike="noStrike">
                <a:solidFill>
                  <a:srgbClr val="000000"/>
                </a:solidFill>
                <a:latin typeface="Calibri"/>
              </a:rPr>
              <a:t>is used to test a flag</a:t>
            </a:r>
            <a:r>
              <a:rPr b="0" lang="en-US" sz="3200" spc="-1" strike="noStrike">
                <a:solidFill>
                  <a:srgbClr val="000000"/>
                </a:solidFill>
                <a:latin typeface="Calibri"/>
              </a:rPr>
              <a:t> that indicates whether or not some event has occurred. The polling continues if the event has not occurred.</a:t>
            </a:r>
            <a:endParaRPr b="0" lang="en-US" sz="3200" spc="-1" strike="noStrike">
              <a:latin typeface="Arial"/>
            </a:endParaRPr>
          </a:p>
          <a:p>
            <a:pPr algn="just">
              <a:lnSpc>
                <a:spcPct val="100000"/>
              </a:lnSpc>
              <a:spcBef>
                <a:spcPts val="601"/>
              </a:spcBef>
            </a:pPr>
            <a:r>
              <a:rPr b="0" lang="en-US" sz="3000" spc="-1" strike="noStrike">
                <a:solidFill>
                  <a:srgbClr val="000000"/>
                </a:solidFill>
                <a:latin typeface="Calibri"/>
              </a:rPr>
              <a:t>A software system is needed to handle packets of data that arrive at a rate of no more than 1 per second. </a:t>
            </a:r>
            <a:endParaRPr b="0" lang="en-US" sz="3000" spc="-1" strike="noStrike">
              <a:latin typeface="Arial"/>
            </a:endParaRPr>
          </a:p>
          <a:p>
            <a:pPr algn="just">
              <a:lnSpc>
                <a:spcPct val="100000"/>
              </a:lnSpc>
              <a:spcBef>
                <a:spcPts val="601"/>
              </a:spcBef>
            </a:pPr>
            <a:r>
              <a:rPr b="0" lang="en-US" sz="3000" spc="-1" strike="noStrike">
                <a:solidFill>
                  <a:srgbClr val="000000"/>
                </a:solidFill>
                <a:latin typeface="Calibri"/>
              </a:rPr>
              <a:t>A flag named </a:t>
            </a:r>
            <a:r>
              <a:rPr b="1" lang="en-US" sz="3000" spc="-1" strike="noStrike">
                <a:solidFill>
                  <a:srgbClr val="000000"/>
                </a:solidFill>
                <a:latin typeface="Calibri"/>
              </a:rPr>
              <a:t>packet_here </a:t>
            </a:r>
            <a:r>
              <a:rPr b="0" lang="en-US" sz="3000" spc="-1" strike="noStrike">
                <a:solidFill>
                  <a:srgbClr val="000000"/>
                </a:solidFill>
                <a:latin typeface="Calibri"/>
              </a:rPr>
              <a:t>is set by the network, which writes the data into the CPU’s memory via direct  memory access (DMA). </a:t>
            </a:r>
            <a:endParaRPr b="0" lang="en-US" sz="3000" spc="-1" strike="noStrike">
              <a:latin typeface="Arial"/>
            </a:endParaRPr>
          </a:p>
          <a:p>
            <a:pPr algn="just">
              <a:lnSpc>
                <a:spcPct val="100000"/>
              </a:lnSpc>
              <a:spcBef>
                <a:spcPts val="601"/>
              </a:spcBef>
            </a:pPr>
            <a:r>
              <a:rPr b="0" lang="en-US" sz="3000" spc="-1" strike="noStrike">
                <a:solidFill>
                  <a:srgbClr val="000000"/>
                </a:solidFill>
                <a:latin typeface="Calibri"/>
              </a:rPr>
              <a:t>The data are available when packet_here = 1. </a:t>
            </a:r>
            <a:endParaRPr b="0" lang="en-US" sz="3000" spc="-1" strike="noStrike">
              <a:latin typeface="Arial"/>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The Task-Control Block Model: </a:t>
            </a:r>
            <a:r>
              <a:rPr b="1" i="1" lang="en-US" sz="4400" spc="-1" strike="noStrike">
                <a:solidFill>
                  <a:srgbClr val="000000"/>
                </a:solidFill>
                <a:latin typeface="Calibri"/>
              </a:rPr>
              <a:t>Task States </a:t>
            </a:r>
            <a:endParaRPr b="0" lang="en-US" sz="4400" spc="-1" strike="noStrike">
              <a:solidFill>
                <a:srgbClr val="000000"/>
              </a:solidFill>
              <a:latin typeface="Calibri"/>
            </a:endParaRPr>
          </a:p>
        </p:txBody>
      </p:sp>
      <p:sp>
        <p:nvSpPr>
          <p:cNvPr id="221"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The </a:t>
            </a:r>
            <a:r>
              <a:rPr b="1" lang="en-US" sz="3200" spc="-1" strike="noStrike">
                <a:solidFill>
                  <a:srgbClr val="000000"/>
                </a:solidFill>
                <a:latin typeface="Calibri"/>
              </a:rPr>
              <a:t>executing </a:t>
            </a:r>
            <a:r>
              <a:rPr b="0" lang="en-US" sz="3200" spc="-1" strike="noStrike">
                <a:solidFill>
                  <a:srgbClr val="000000"/>
                </a:solidFill>
                <a:latin typeface="Calibri"/>
              </a:rPr>
              <a:t>task is the one that is running, and in a single-processing system there can be only one.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 task can enter the executing state when it is created (if no other tasks are ready), or from the </a:t>
            </a:r>
            <a:r>
              <a:rPr b="1" lang="en-US" sz="3200" spc="-1" strike="noStrike">
                <a:solidFill>
                  <a:srgbClr val="000000"/>
                </a:solidFill>
                <a:latin typeface="Calibri"/>
              </a:rPr>
              <a:t>ready</a:t>
            </a:r>
            <a:r>
              <a:rPr b="0" lang="en-US" sz="3200" spc="-1" strike="noStrike">
                <a:solidFill>
                  <a:srgbClr val="000000"/>
                </a:solidFill>
                <a:latin typeface="Calibri"/>
              </a:rPr>
              <a:t> state (if it is eligible to run based on its priority or its position in the round-robin ready list).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When a task is completed it returns to the </a:t>
            </a:r>
            <a:r>
              <a:rPr b="1" lang="en-US" sz="3200" spc="-1" strike="noStrike">
                <a:solidFill>
                  <a:srgbClr val="000000"/>
                </a:solidFill>
                <a:latin typeface="Calibri"/>
              </a:rPr>
              <a:t>suspended</a:t>
            </a:r>
            <a:r>
              <a:rPr b="0" lang="en-US" sz="3200" spc="-1" strike="noStrike">
                <a:solidFill>
                  <a:srgbClr val="000000"/>
                </a:solidFill>
                <a:latin typeface="Calibri"/>
              </a:rPr>
              <a:t> state.</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Tasks in the ready state are those that are ready to run </a:t>
            </a:r>
            <a:r>
              <a:rPr b="1" lang="en-US" sz="3200" spc="-1" strike="noStrike">
                <a:solidFill>
                  <a:srgbClr val="000000"/>
                </a:solidFill>
                <a:latin typeface="Calibri"/>
              </a:rPr>
              <a:t>but are not running</a:t>
            </a:r>
            <a:r>
              <a:rPr b="0" lang="en-US" sz="3200" spc="-1" strike="noStrike">
                <a:solidFill>
                  <a:srgbClr val="000000"/>
                </a:solidFill>
                <a:latin typeface="Calibri"/>
              </a:rPr>
              <a:t>.</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 task enters the ready state if it was executing and its </a:t>
            </a:r>
            <a:r>
              <a:rPr b="1" lang="en-US" sz="3200" spc="-1" strike="noStrike">
                <a:solidFill>
                  <a:srgbClr val="000000"/>
                </a:solidFill>
                <a:latin typeface="Calibri"/>
              </a:rPr>
              <a:t>time slice runs out</a:t>
            </a:r>
            <a:r>
              <a:rPr b="0" lang="en-US" sz="3200" spc="-1" strike="noStrike">
                <a:solidFill>
                  <a:srgbClr val="000000"/>
                </a:solidFill>
                <a:latin typeface="Calibri"/>
              </a:rPr>
              <a:t>, or it was </a:t>
            </a:r>
            <a:r>
              <a:rPr b="1" lang="en-US" sz="3200" spc="-1" strike="noStrike">
                <a:solidFill>
                  <a:srgbClr val="000000"/>
                </a:solidFill>
                <a:latin typeface="Calibri"/>
              </a:rPr>
              <a:t>preempted</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If it was in the suspended state, then it can enter the ready state if an event that initiates it occurs.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If the task was in the dormant state, then it enters the </a:t>
            </a:r>
            <a:r>
              <a:rPr b="1" lang="en-US" sz="3200" spc="-1" strike="noStrike">
                <a:solidFill>
                  <a:srgbClr val="000000"/>
                </a:solidFill>
                <a:latin typeface="Calibri"/>
              </a:rPr>
              <a:t>ready state </a:t>
            </a:r>
            <a:r>
              <a:rPr b="0" lang="en-US" sz="3200" spc="-1" strike="noStrike">
                <a:solidFill>
                  <a:srgbClr val="000000"/>
                </a:solidFill>
                <a:latin typeface="Calibri"/>
              </a:rPr>
              <a:t>upon creation of another task.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Tasks that are waiting on a particular resource, and thus are not ready, are said to be </a:t>
            </a:r>
            <a:r>
              <a:rPr b="1" lang="en-US" sz="3200" spc="-1" strike="noStrike">
                <a:solidFill>
                  <a:srgbClr val="000000"/>
                </a:solidFill>
                <a:latin typeface="Calibri"/>
              </a:rPr>
              <a:t>suspended or blocked</a:t>
            </a:r>
            <a:r>
              <a:rPr b="0" lang="en-US" sz="3200" spc="-1" strike="noStrike">
                <a:solidFill>
                  <a:srgbClr val="000000"/>
                </a:solidFill>
                <a:latin typeface="Calibri"/>
              </a:rPr>
              <a:t>. </a:t>
            </a:r>
            <a:endParaRPr b="0" lang="en-US" sz="3200" spc="-1" strike="noStrike">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400" spc="-1" strike="noStrike">
                <a:solidFill>
                  <a:srgbClr val="000000"/>
                </a:solidFill>
                <a:latin typeface="Calibri"/>
              </a:rPr>
              <a:t>The Task-Control Block Model: </a:t>
            </a:r>
            <a:r>
              <a:rPr b="1" i="1" lang="en-US" sz="4400" spc="-1" strike="noStrike">
                <a:solidFill>
                  <a:srgbClr val="000000"/>
                </a:solidFill>
                <a:latin typeface="Calibri"/>
              </a:rPr>
              <a:t>Task States </a:t>
            </a:r>
            <a:endParaRPr b="0" lang="en-US" sz="4400" spc="-1" strike="noStrike">
              <a:solidFill>
                <a:srgbClr val="000000"/>
              </a:solidFill>
              <a:latin typeface="Calibri"/>
            </a:endParaRPr>
          </a:p>
        </p:txBody>
      </p:sp>
      <p:sp>
        <p:nvSpPr>
          <p:cNvPr id="223"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pic>
        <p:nvPicPr>
          <p:cNvPr id="224" name="Picture 4" descr=""/>
          <p:cNvPicPr/>
          <p:nvPr/>
        </p:nvPicPr>
        <p:blipFill>
          <a:blip r:embed="rId1"/>
          <a:stretch/>
        </p:blipFill>
        <p:spPr>
          <a:xfrm>
            <a:off x="1143000" y="1295280"/>
            <a:ext cx="6629040" cy="4876560"/>
          </a:xfrm>
          <a:prstGeom prst="rect">
            <a:avLst/>
          </a:prstGeom>
          <a:ln w="9360">
            <a:noFill/>
          </a:ln>
        </p:spPr>
      </p:pic>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400" spc="-1" strike="noStrike">
                <a:solidFill>
                  <a:srgbClr val="000000"/>
                </a:solidFill>
                <a:latin typeface="Calibri"/>
              </a:rPr>
              <a:t>The Task-Control Block Model: </a:t>
            </a:r>
            <a:r>
              <a:rPr b="1" i="1" lang="en-US" sz="2700" spc="-1" strike="noStrike">
                <a:solidFill>
                  <a:srgbClr val="000000"/>
                </a:solidFill>
                <a:latin typeface="Calibri"/>
              </a:rPr>
              <a:t>Task Management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226"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The operating system is the highest priority task.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Every </a:t>
            </a:r>
            <a:r>
              <a:rPr b="1" lang="en-US" sz="3200" spc="-1" strike="noStrike">
                <a:solidFill>
                  <a:srgbClr val="000000"/>
                </a:solidFill>
                <a:latin typeface="Calibri"/>
              </a:rPr>
              <a:t>hardware interrupt and every system-level call</a:t>
            </a:r>
            <a:r>
              <a:rPr b="0" lang="en-US" sz="3200" spc="-1" strike="noStrike">
                <a:solidFill>
                  <a:srgbClr val="000000"/>
                </a:solidFill>
                <a:latin typeface="Calibri"/>
              </a:rPr>
              <a:t> (such as a request on a resource) invokes the real-time operating system.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operating system is responsible for maintaining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a </a:t>
            </a:r>
            <a:r>
              <a:rPr b="1" lang="en-US" sz="3200" spc="-1" strike="noStrike">
                <a:solidFill>
                  <a:srgbClr val="000000"/>
                </a:solidFill>
                <a:latin typeface="Calibri"/>
              </a:rPr>
              <a:t>linked list containing the TCBs of all the ready tasks</a:t>
            </a:r>
            <a:r>
              <a:rPr b="0" lang="en-US" sz="3200" spc="-1" strike="noStrike">
                <a:solidFill>
                  <a:srgbClr val="000000"/>
                </a:solidFill>
                <a:latin typeface="Calibri"/>
              </a:rPr>
              <a:t>, a </a:t>
            </a:r>
            <a:r>
              <a:rPr b="0" lang="en-US" sz="3200" spc="-1" strike="noStrike">
                <a:solidFill>
                  <a:srgbClr val="000000"/>
                </a:solidFill>
                <a:latin typeface="Calibri"/>
              </a:rPr>
              <a:t>	</a:t>
            </a:r>
            <a:r>
              <a:rPr b="1" lang="en-US" sz="3200" spc="-1" strike="noStrike">
                <a:solidFill>
                  <a:srgbClr val="000000"/>
                </a:solidFill>
                <a:latin typeface="Calibri"/>
              </a:rPr>
              <a:t>second linked list of </a:t>
            </a:r>
            <a:r>
              <a:rPr b="1" lang="en-US" sz="3200" spc="-1" strike="noStrike">
                <a:solidFill>
                  <a:srgbClr val="000000"/>
                </a:solidFill>
                <a:latin typeface="Calibri"/>
              </a:rPr>
              <a:t>	</a:t>
            </a:r>
            <a:r>
              <a:rPr b="1" lang="en-US" sz="3200" spc="-1" strike="noStrike">
                <a:solidFill>
                  <a:srgbClr val="000000"/>
                </a:solidFill>
                <a:latin typeface="Calibri"/>
              </a:rPr>
              <a:t>those in the suspended state</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t>
            </a:r>
            <a:r>
              <a:rPr b="0" lang="en-US" sz="3200" spc="-1" strike="noStrike">
                <a:solidFill>
                  <a:srgbClr val="000000"/>
                </a:solidFill>
                <a:latin typeface="Calibri"/>
              </a:rPr>
              <a:t>	</a:t>
            </a:r>
            <a:r>
              <a:rPr b="0" lang="en-US" sz="3200" spc="-1" strike="noStrike">
                <a:solidFill>
                  <a:srgbClr val="000000"/>
                </a:solidFill>
                <a:latin typeface="Calibri"/>
              </a:rPr>
              <a:t>a table of resources and a table of resource requests.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Each TCB contains the essential information normally tracked by the interrupt service routine.</a:t>
            </a: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 </a:t>
            </a:r>
            <a:endParaRPr b="0" lang="en-US" sz="3200" spc="-1" strike="noStrike">
              <a:latin typeface="Arial"/>
            </a:endParaRPr>
          </a:p>
        </p:txBody>
      </p:sp>
      <p:pic>
        <p:nvPicPr>
          <p:cNvPr id="227" name="Picture 3" descr=""/>
          <p:cNvPicPr/>
          <p:nvPr/>
        </p:nvPicPr>
        <p:blipFill>
          <a:blip r:embed="rId1"/>
          <a:stretch/>
        </p:blipFill>
        <p:spPr>
          <a:xfrm>
            <a:off x="3327480" y="3962520"/>
            <a:ext cx="2387160" cy="2819160"/>
          </a:xfrm>
          <a:prstGeom prst="rect">
            <a:avLst/>
          </a:prstGeom>
          <a:ln w="9360">
            <a:noFill/>
          </a:ln>
        </p:spPr>
      </p:pic>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400" spc="-1" strike="noStrike">
                <a:solidFill>
                  <a:srgbClr val="000000"/>
                </a:solidFill>
                <a:latin typeface="Calibri"/>
              </a:rPr>
              <a:t>The Task-Control Block Model: </a:t>
            </a:r>
            <a:r>
              <a:rPr b="1" i="1" lang="en-US" sz="2700" spc="-1" strike="noStrike">
                <a:solidFill>
                  <a:srgbClr val="000000"/>
                </a:solidFill>
                <a:latin typeface="Calibri"/>
              </a:rPr>
              <a:t>Task Management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229" name="TextShape 2"/>
          <p:cNvSpPr txBox="1"/>
          <p:nvPr/>
        </p:nvSpPr>
        <p:spPr>
          <a:xfrm>
            <a:off x="343080" y="762120"/>
            <a:ext cx="8457840" cy="5943240"/>
          </a:xfrm>
          <a:prstGeom prst="rect">
            <a:avLst/>
          </a:prstGeom>
          <a:noFill/>
          <a:ln>
            <a:noFill/>
          </a:ln>
        </p:spPr>
        <p:txBody>
          <a:bodyPr/>
          <a:p>
            <a:pPr algn="just">
              <a:lnSpc>
                <a:spcPct val="100000"/>
              </a:lnSpc>
              <a:spcBef>
                <a:spcPts val="479"/>
              </a:spcBef>
            </a:pPr>
            <a:r>
              <a:rPr b="0" lang="en-US" sz="2400" spc="-1" strike="noStrike">
                <a:solidFill>
                  <a:srgbClr val="000000"/>
                </a:solidFill>
                <a:latin typeface="Calibri"/>
              </a:rPr>
              <a:t>Interrupt-service-routine model: </a:t>
            </a:r>
            <a:endParaRPr b="0" lang="en-US" sz="2400" spc="-1" strike="noStrike">
              <a:latin typeface="Arial"/>
            </a:endParaRPr>
          </a:p>
          <a:p>
            <a:pPr algn="just">
              <a:lnSpc>
                <a:spcPct val="100000"/>
              </a:lnSpc>
              <a:spcBef>
                <a:spcPts val="479"/>
              </a:spcBef>
            </a:pPr>
            <a:r>
              <a:rPr b="0" lang="en-US" sz="2400" spc="-1" strike="noStrike">
                <a:solidFill>
                  <a:srgbClr val="000000"/>
                </a:solidFill>
                <a:latin typeface="Calibri"/>
              </a:rPr>
              <a:t>-</a:t>
            </a:r>
            <a:r>
              <a:rPr b="0" lang="en-US" sz="2400" spc="-1" strike="noStrike">
                <a:solidFill>
                  <a:srgbClr val="000000"/>
                </a:solidFill>
                <a:latin typeface="Calibri"/>
              </a:rPr>
              <a:t>	</a:t>
            </a:r>
            <a:r>
              <a:rPr b="0" lang="en-US" sz="2400" spc="-1" strike="noStrike">
                <a:solidFill>
                  <a:srgbClr val="000000"/>
                </a:solidFill>
                <a:latin typeface="Calibri"/>
              </a:rPr>
              <a:t>Resources are managed by the operating systems </a:t>
            </a:r>
            <a:endParaRPr b="0" lang="en-US" sz="2400" spc="-1" strike="noStrike">
              <a:latin typeface="Arial"/>
            </a:endParaRPr>
          </a:p>
          <a:p>
            <a:pPr algn="just">
              <a:lnSpc>
                <a:spcPct val="100000"/>
              </a:lnSpc>
              <a:spcBef>
                <a:spcPts val="479"/>
              </a:spcBef>
            </a:pPr>
            <a:r>
              <a:rPr b="0" lang="en-US" sz="2400" spc="-1" strike="noStrike">
                <a:solidFill>
                  <a:srgbClr val="000000"/>
                </a:solidFill>
                <a:latin typeface="Calibri"/>
              </a:rPr>
              <a:t>TCB model: </a:t>
            </a:r>
            <a:endParaRPr b="0" lang="en-US" sz="2400" spc="-1" strike="noStrike">
              <a:latin typeface="Arial"/>
            </a:endParaRPr>
          </a:p>
          <a:p>
            <a:pPr algn="just">
              <a:lnSpc>
                <a:spcPct val="100000"/>
              </a:lnSpc>
              <a:spcBef>
                <a:spcPts val="479"/>
              </a:spcBef>
            </a:pPr>
            <a:r>
              <a:rPr b="0" lang="en-US" sz="2400" spc="-1" strike="noStrike">
                <a:solidFill>
                  <a:srgbClr val="000000"/>
                </a:solidFill>
                <a:latin typeface="Calibri"/>
              </a:rPr>
              <a:t>-</a:t>
            </a:r>
            <a:r>
              <a:rPr b="0" lang="en-US" sz="2400" spc="-1" strike="noStrike">
                <a:solidFill>
                  <a:srgbClr val="000000"/>
                </a:solidFill>
                <a:latin typeface="Calibri"/>
              </a:rPr>
              <a:t>	</a:t>
            </a:r>
            <a:r>
              <a:rPr b="0" lang="en-US" sz="2400" spc="-1" strike="noStrike">
                <a:solidFill>
                  <a:srgbClr val="000000"/>
                </a:solidFill>
                <a:latin typeface="Calibri"/>
              </a:rPr>
              <a:t>Tasks track their own resources. </a:t>
            </a:r>
            <a:endParaRPr b="0" lang="en-US" sz="2400" spc="-1" strike="noStrike">
              <a:latin typeface="Arial"/>
            </a:endParaRPr>
          </a:p>
          <a:p>
            <a:pPr algn="just">
              <a:lnSpc>
                <a:spcPct val="100000"/>
              </a:lnSpc>
              <a:spcBef>
                <a:spcPts val="479"/>
              </a:spcBef>
            </a:pPr>
            <a:r>
              <a:rPr b="0" lang="en-US" sz="2400" spc="-1" strike="noStrike">
                <a:solidFill>
                  <a:srgbClr val="000000"/>
                </a:solidFill>
                <a:latin typeface="Calibri"/>
              </a:rPr>
              <a:t>The TCB model is useful when the </a:t>
            </a:r>
            <a:r>
              <a:rPr b="1" lang="en-US" sz="2400" spc="-1" strike="noStrike">
                <a:solidFill>
                  <a:srgbClr val="000000"/>
                </a:solidFill>
                <a:latin typeface="Calibri"/>
              </a:rPr>
              <a:t>number of tasks is indeterminate at design time </a:t>
            </a:r>
            <a:r>
              <a:rPr b="0" lang="en-US" sz="2400" spc="-1" strike="noStrike">
                <a:solidFill>
                  <a:srgbClr val="000000"/>
                </a:solidFill>
                <a:latin typeface="Calibri"/>
              </a:rPr>
              <a:t>or can change while the system is in operation. </a:t>
            </a:r>
            <a:endParaRPr b="0" lang="en-US" sz="2400" spc="-1" strike="noStrike">
              <a:latin typeface="Arial"/>
            </a:endParaRPr>
          </a:p>
          <a:p>
            <a:pPr algn="just">
              <a:lnSpc>
                <a:spcPct val="100000"/>
              </a:lnSpc>
              <a:spcBef>
                <a:spcPts val="360"/>
              </a:spcBef>
            </a:pPr>
            <a:r>
              <a:rPr b="1" lang="en-US" sz="1800" spc="-1" strike="noStrike">
                <a:solidFill>
                  <a:srgbClr val="000000"/>
                </a:solidFill>
                <a:latin typeface="Courier New"/>
              </a:rPr>
              <a:t>TCB Model is invoked</a:t>
            </a:r>
            <a:endParaRPr b="0" lang="en-US" sz="1800" spc="-1" strike="noStrike">
              <a:latin typeface="Arial"/>
            </a:endParaRPr>
          </a:p>
          <a:p>
            <a:pPr algn="just">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Operating system checks the ready list to see </a:t>
            </a:r>
            <a:r>
              <a:rPr b="1" lang="en-US" sz="1800" spc="-1" strike="noStrike">
                <a:solidFill>
                  <a:srgbClr val="000000"/>
                </a:solidFill>
                <a:latin typeface="Courier New"/>
              </a:rPr>
              <a:t>if </a:t>
            </a:r>
            <a:r>
              <a:rPr b="1" lang="en-US" sz="1800" spc="-1" strike="noStrike">
                <a:solidFill>
                  <a:srgbClr val="000000"/>
                </a:solidFill>
                <a:latin typeface="Courier New"/>
              </a:rPr>
              <a:t>	</a:t>
            </a:r>
            <a:r>
              <a:rPr b="1" lang="en-US" sz="1800" spc="-1" strike="noStrike">
                <a:solidFill>
                  <a:srgbClr val="000000"/>
                </a:solidFill>
                <a:latin typeface="Courier New"/>
              </a:rPr>
              <a:t>next task is eligible for execution </a:t>
            </a:r>
            <a:endParaRPr b="0" lang="en-US" sz="1800" spc="-1" strike="noStrike">
              <a:latin typeface="Arial"/>
            </a:endParaRPr>
          </a:p>
          <a:p>
            <a:pPr algn="just">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If it is eligible:</a:t>
            </a:r>
            <a:endParaRPr b="0" lang="en-US" sz="1800" spc="-1" strike="noStrike">
              <a:latin typeface="Arial"/>
            </a:endParaRPr>
          </a:p>
          <a:p>
            <a:pPr algn="just">
              <a:lnSpc>
                <a:spcPct val="100000"/>
              </a:lnSpc>
              <a:spcBef>
                <a:spcPts val="360"/>
              </a:spcBef>
            </a:pP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TCB of currently executing task is moved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to end of ready list, eligible task is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removed from the ready list and its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	</a:t>
            </a:r>
            <a:r>
              <a:rPr b="0" lang="en-US" sz="1800" spc="-1" strike="noStrike">
                <a:solidFill>
                  <a:srgbClr val="000000"/>
                </a:solidFill>
                <a:latin typeface="Courier New"/>
              </a:rPr>
              <a:t>execution begins. </a:t>
            </a:r>
            <a:endParaRPr b="0" lang="en-US" sz="1800" spc="-1" strike="noStrike">
              <a:latin typeface="Arial"/>
            </a:endParaRPr>
          </a:p>
          <a:p>
            <a:pPr algn="just">
              <a:lnSpc>
                <a:spcPct val="100000"/>
              </a:lnSpc>
              <a:spcBef>
                <a:spcPts val="479"/>
              </a:spcBef>
            </a:pPr>
            <a:r>
              <a:rPr b="0" lang="en-US" sz="2400" spc="-1" strike="noStrike">
                <a:solidFill>
                  <a:srgbClr val="000000"/>
                </a:solidFill>
                <a:latin typeface="Calibri"/>
              </a:rPr>
              <a:t>Task management can be achieved simply by manipulating the </a:t>
            </a:r>
            <a:r>
              <a:rPr b="1" lang="en-US" sz="2400" spc="-1" strike="noStrike">
                <a:solidFill>
                  <a:srgbClr val="000000"/>
                </a:solidFill>
                <a:latin typeface="Calibri"/>
              </a:rPr>
              <a:t>status word</a:t>
            </a:r>
            <a:endParaRPr b="0" lang="en-US" sz="2400" spc="-1" strike="noStrike">
              <a:latin typeface="Arial"/>
            </a:endParaRPr>
          </a:p>
          <a:p>
            <a:pPr algn="just">
              <a:lnSpc>
                <a:spcPct val="100000"/>
              </a:lnSpc>
              <a:spcBef>
                <a:spcPts val="479"/>
              </a:spcBef>
            </a:pPr>
            <a:r>
              <a:rPr b="0" lang="en-US" sz="2400" spc="-1" strike="noStrike">
                <a:solidFill>
                  <a:srgbClr val="000000"/>
                </a:solidFill>
                <a:latin typeface="Calibri"/>
              </a:rPr>
              <a:t> </a:t>
            </a:r>
            <a:endParaRPr b="0" lang="en-US" sz="2400" spc="-1" strike="noStrike">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400" spc="-1" strike="noStrike">
                <a:solidFill>
                  <a:srgbClr val="000000"/>
                </a:solidFill>
                <a:latin typeface="Calibri"/>
              </a:rPr>
              <a:t>The Task-Control Block Model: </a:t>
            </a:r>
            <a:r>
              <a:rPr b="1" i="1" lang="en-US" sz="2700" spc="-1" strike="noStrike">
                <a:solidFill>
                  <a:srgbClr val="000000"/>
                </a:solidFill>
                <a:latin typeface="Calibri"/>
              </a:rPr>
              <a:t>Task Management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231" name="TextShape 2"/>
          <p:cNvSpPr txBox="1"/>
          <p:nvPr/>
        </p:nvSpPr>
        <p:spPr>
          <a:xfrm>
            <a:off x="343080" y="762120"/>
            <a:ext cx="8457840" cy="59432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For example, if all of the TCBs are set up in the list with the status word initially set to “dormant,” then tasks can be added by changing the status to “ready” when the TCB has been initialized.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During run time the status words of tasks are set accordingly, either to “executing” in the case of the next eligible task or back to “ready” in the case of the interrupted task.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Blocked tasks have their </a:t>
            </a:r>
            <a:r>
              <a:rPr b="1" lang="en-US" sz="3200" spc="-1" strike="noStrike">
                <a:solidFill>
                  <a:srgbClr val="000000"/>
                </a:solidFill>
                <a:latin typeface="Calibri"/>
              </a:rPr>
              <a:t>status word changed to “suspended.”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Completed tasks can be “removed” from the task list by resetting the status word to dormant.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This approach reduces overhead because it </a:t>
            </a:r>
            <a:r>
              <a:rPr b="1" lang="en-US" sz="3200" spc="-1" strike="noStrike">
                <a:solidFill>
                  <a:srgbClr val="000000"/>
                </a:solidFill>
                <a:latin typeface="Calibri"/>
              </a:rPr>
              <a:t>eliminates the need for dynamic memory management</a:t>
            </a:r>
            <a:r>
              <a:rPr b="0" lang="en-US" sz="3200" spc="-1" strike="noStrike">
                <a:solidFill>
                  <a:srgbClr val="000000"/>
                </a:solidFill>
                <a:latin typeface="Calibri"/>
              </a:rPr>
              <a:t> of the TCBs. It also provides deterministic performance because the TCB list is of constant size. </a:t>
            </a:r>
            <a:endParaRPr b="0" lang="en-US" sz="3200" spc="-1" strike="noStrike">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4400" spc="-1" strike="noStrike">
                <a:solidFill>
                  <a:srgbClr val="000000"/>
                </a:solidFill>
                <a:latin typeface="Calibri"/>
              </a:rPr>
              <a:t>The Task-Control Block Model: </a:t>
            </a:r>
            <a:r>
              <a:rPr b="1" i="1" lang="en-US" sz="2200" spc="-1" strike="noStrike">
                <a:solidFill>
                  <a:srgbClr val="000000"/>
                </a:solidFill>
                <a:latin typeface="Calibri"/>
              </a:rPr>
              <a:t>Resource Management </a:t>
            </a: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233"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In addition to scheduling, the operating system checks the status of all resources in the suspended list.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If a task is suspended due to a wait for a resource, then that task can enter the ready state only upon availability of the resource.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The </a:t>
            </a:r>
            <a:r>
              <a:rPr b="1" lang="en-US" sz="2800" spc="-1" strike="noStrike">
                <a:solidFill>
                  <a:srgbClr val="000000"/>
                </a:solidFill>
                <a:latin typeface="Calibri"/>
              </a:rPr>
              <a:t>list structure</a:t>
            </a:r>
            <a:r>
              <a:rPr b="0" lang="en-US" sz="2800" spc="-1" strike="noStrike">
                <a:solidFill>
                  <a:srgbClr val="000000"/>
                </a:solidFill>
                <a:latin typeface="Calibri"/>
              </a:rPr>
              <a:t> is used to arbitrate two tasks that are suspended on the same resource.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If a resource becomes available to a suspended task, then the resource tables are updated and the eligible task is moved from the suspended list to the ready list.</a:t>
            </a:r>
            <a:endParaRPr b="0" lang="en-US" sz="28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4400" spc="-1" strike="noStrike">
                <a:solidFill>
                  <a:srgbClr val="000000"/>
                </a:solidFill>
                <a:latin typeface="Calibri"/>
              </a:rPr>
              <a:t>The Task-Control Block Model: </a:t>
            </a:r>
            <a:r>
              <a:rPr b="1" i="1" lang="en-US" sz="2200" spc="-1" strike="noStrike">
                <a:solidFill>
                  <a:srgbClr val="000000"/>
                </a:solidFill>
                <a:latin typeface="Calibri"/>
              </a:rPr>
              <a:t>Resource Management </a:t>
            </a: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235"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As a process executes, it changes its state and at any time, and it may be in one, but only one, of the following</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states at any instant:</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Dormant</a:t>
            </a:r>
            <a:r>
              <a:rPr b="0" i="1" lang="en-US" sz="2800" spc="-1" strike="noStrike">
                <a:solidFill>
                  <a:srgbClr val="000000"/>
                </a:solidFill>
                <a:latin typeface="Calibri"/>
              </a:rPr>
              <a:t> </a:t>
            </a:r>
            <a:r>
              <a:rPr b="0" lang="en-US" sz="2800" spc="-1" strike="noStrike">
                <a:solidFill>
                  <a:srgbClr val="000000"/>
                </a:solidFill>
                <a:latin typeface="Calibri"/>
              </a:rPr>
              <a:t>(or sleeping) The task has been created and initialized. It is not yet ready to execute, that is, in this state, the process is not eligible to execute.</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Ready</a:t>
            </a:r>
            <a:r>
              <a:rPr b="0" i="1" lang="en-US" sz="2800" spc="-1" strike="noStrike">
                <a:solidFill>
                  <a:srgbClr val="000000"/>
                </a:solidFill>
                <a:latin typeface="Calibri"/>
              </a:rPr>
              <a:t> </a:t>
            </a:r>
            <a:r>
              <a:rPr b="0" lang="en-US" sz="2800" spc="-1" strike="noStrike">
                <a:solidFill>
                  <a:srgbClr val="000000"/>
                </a:solidFill>
                <a:latin typeface="Calibri"/>
              </a:rPr>
              <a:t>Processes in this state are those that are released and eligible for execution, but are not executing. A process enters the ready state if it was executing and its time-slice runs out, or if it was preempted. If a process was in the suspended or blocked state, then it enters the ready state if an event that initiates it occurs.</a:t>
            </a:r>
            <a:endParaRPr b="0" lang="en-US" sz="2800" spc="-1" strike="noStrike">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4400" spc="-1" strike="noStrike">
                <a:solidFill>
                  <a:srgbClr val="000000"/>
                </a:solidFill>
                <a:latin typeface="Calibri"/>
              </a:rPr>
              <a:t>The Task-Control Block Model: </a:t>
            </a:r>
            <a:r>
              <a:rPr b="1" i="1" lang="en-US" sz="2200" spc="-1" strike="noStrike">
                <a:solidFill>
                  <a:srgbClr val="000000"/>
                </a:solidFill>
                <a:latin typeface="Calibri"/>
              </a:rPr>
              <a:t>Resource Management </a:t>
            </a: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237"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1" lang="en-US" sz="2800" spc="-1" strike="noStrike">
                <a:solidFill>
                  <a:srgbClr val="000000"/>
                </a:solidFill>
                <a:latin typeface="Calibri"/>
              </a:rPr>
              <a:t>Executing</a:t>
            </a:r>
            <a:r>
              <a:rPr b="0" i="1" lang="en-US" sz="2800" spc="-1" strike="noStrike">
                <a:solidFill>
                  <a:srgbClr val="000000"/>
                </a:solidFill>
                <a:latin typeface="Calibri"/>
              </a:rPr>
              <a:t> </a:t>
            </a:r>
            <a:r>
              <a:rPr b="0" lang="en-US" sz="2800" spc="-1" strike="noStrike">
                <a:solidFill>
                  <a:srgbClr val="000000"/>
                </a:solidFill>
                <a:latin typeface="Calibri"/>
              </a:rPr>
              <a:t>When a process is executing its instructions are being executed.</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Suspended</a:t>
            </a:r>
            <a:r>
              <a:rPr b="0" i="1" lang="en-US" sz="2800" spc="-1" strike="noStrike">
                <a:solidFill>
                  <a:srgbClr val="000000"/>
                </a:solidFill>
                <a:latin typeface="Calibri"/>
              </a:rPr>
              <a:t> (or blocked) </a:t>
            </a:r>
            <a:r>
              <a:rPr b="0" lang="en-US" sz="2800" spc="-1" strike="noStrike">
                <a:solidFill>
                  <a:srgbClr val="000000"/>
                </a:solidFill>
                <a:latin typeface="Calibri"/>
              </a:rPr>
              <a:t>Processes that are waiting for a particular resource, and thus are not ready, are said to be in the suspended or blocked state.</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Terminated</a:t>
            </a:r>
            <a:r>
              <a:rPr b="0" i="1" lang="en-US" sz="2800" spc="-1" strike="noStrike">
                <a:solidFill>
                  <a:srgbClr val="000000"/>
                </a:solidFill>
                <a:latin typeface="Calibri"/>
              </a:rPr>
              <a:t> </a:t>
            </a:r>
            <a:r>
              <a:rPr b="0" lang="en-US" sz="2800" spc="-1" strike="noStrike">
                <a:solidFill>
                  <a:srgbClr val="000000"/>
                </a:solidFill>
                <a:latin typeface="Calibri"/>
              </a:rPr>
              <a:t>The process has finished execution, or has self-terminated or aborted, or is no longer needed.</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Similar to processes, threads can be in only one of these states at any instant.</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Many modern operating systems allow </a:t>
            </a:r>
            <a:r>
              <a:rPr b="1" lang="en-US" sz="2800" spc="-1" strike="noStrike">
                <a:solidFill>
                  <a:srgbClr val="000000"/>
                </a:solidFill>
                <a:latin typeface="Calibri"/>
              </a:rPr>
              <a:t>processes created within the same program</a:t>
            </a:r>
            <a:r>
              <a:rPr b="0" lang="en-US" sz="2800" spc="-1" strike="noStrike">
                <a:solidFill>
                  <a:srgbClr val="000000"/>
                </a:solidFill>
                <a:latin typeface="Calibri"/>
              </a:rPr>
              <a:t> to have unrestricted access to the shared memory through a </a:t>
            </a:r>
            <a:r>
              <a:rPr b="1" lang="en-US" sz="2800" spc="-1" strike="noStrike">
                <a:solidFill>
                  <a:srgbClr val="000000"/>
                </a:solidFill>
                <a:latin typeface="Calibri"/>
              </a:rPr>
              <a:t>thread facility</a:t>
            </a:r>
            <a:r>
              <a:rPr b="0" lang="en-US" sz="2800" spc="-1" strike="noStrike">
                <a:solidFill>
                  <a:srgbClr val="000000"/>
                </a:solidFill>
                <a:latin typeface="Calibri"/>
              </a:rPr>
              <a:t>.</a:t>
            </a:r>
            <a:endParaRPr b="0" lang="en-US" sz="2800" spc="-1" strike="noStrike">
              <a:latin typeface="Arial"/>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br/>
            <a:r>
              <a:rPr b="1" lang="en-US" sz="4400" spc="-1" strike="noStrike">
                <a:solidFill>
                  <a:srgbClr val="000000"/>
                </a:solidFill>
                <a:latin typeface="Calibri"/>
              </a:rPr>
              <a:t>The Task-Control Block Model: </a:t>
            </a:r>
            <a:r>
              <a:rPr b="1" i="1" lang="en-US" sz="2200" spc="-1" strike="noStrike">
                <a:solidFill>
                  <a:srgbClr val="000000"/>
                </a:solidFill>
                <a:latin typeface="Calibri"/>
              </a:rPr>
              <a:t>Resource Management </a:t>
            </a:r>
            <a:br/>
            <a:br/>
            <a:r>
              <a:rPr b="1" i="1" lang="en-US" sz="4400" spc="-1" strike="noStrike">
                <a:solidFill>
                  <a:srgbClr val="000000"/>
                </a:solidFill>
                <a:latin typeface="Calibri"/>
              </a:rPr>
              <a:t> </a:t>
            </a:r>
            <a:endParaRPr b="0" lang="en-US" sz="4400" spc="-1" strike="noStrike">
              <a:solidFill>
                <a:srgbClr val="000000"/>
              </a:solidFill>
              <a:latin typeface="Calibri"/>
            </a:endParaRPr>
          </a:p>
        </p:txBody>
      </p:sp>
      <p:pic>
        <p:nvPicPr>
          <p:cNvPr id="239" name="Picture 3" descr=""/>
          <p:cNvPicPr/>
          <p:nvPr/>
        </p:nvPicPr>
        <p:blipFill>
          <a:blip r:embed="rId1"/>
          <a:stretch/>
        </p:blipFill>
        <p:spPr>
          <a:xfrm>
            <a:off x="734040" y="1447920"/>
            <a:ext cx="7418880" cy="4647960"/>
          </a:xfrm>
          <a:prstGeom prst="rect">
            <a:avLst/>
          </a:prstGeom>
          <a:ln w="9360">
            <a:noFill/>
          </a:ln>
        </p:spPr>
      </p:pic>
      <p:sp>
        <p:nvSpPr>
          <p:cNvPr id="240"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3200" spc="-1" strike="noStrike">
                <a:solidFill>
                  <a:srgbClr val="000000"/>
                </a:solidFill>
                <a:latin typeface="Calibri"/>
              </a:rPr>
              <a:t>THEORETICAL FOUNDATIONS OF REAL-TIME OPERATING SYSTEMS</a:t>
            </a:r>
            <a:endParaRPr b="0" lang="en-US" sz="3200" spc="-1" strike="noStrike">
              <a:solidFill>
                <a:srgbClr val="000000"/>
              </a:solidFill>
              <a:latin typeface="Calibri"/>
            </a:endParaRPr>
          </a:p>
        </p:txBody>
      </p:sp>
      <p:sp>
        <p:nvSpPr>
          <p:cNvPr id="242" name="TextShape 2"/>
          <p:cNvSpPr txBox="1"/>
          <p:nvPr/>
        </p:nvSpPr>
        <p:spPr>
          <a:xfrm>
            <a:off x="343080" y="106668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Most real-time systems are </a:t>
            </a:r>
            <a:r>
              <a:rPr b="1" lang="en-US" sz="2800" spc="-1" strike="noStrike">
                <a:solidFill>
                  <a:srgbClr val="000000"/>
                </a:solidFill>
                <a:latin typeface="Calibri"/>
              </a:rPr>
              <a:t>inherently concurrent</a:t>
            </a:r>
            <a:r>
              <a:rPr b="0" lang="en-US" sz="2800" spc="-1" strike="noStrike">
                <a:solidFill>
                  <a:srgbClr val="000000"/>
                </a:solidFill>
                <a:latin typeface="Calibri"/>
              </a:rPr>
              <a:t>, that is, their natural </a:t>
            </a:r>
            <a:r>
              <a:rPr b="1" lang="en-US" sz="2800" spc="-1" strike="noStrike">
                <a:solidFill>
                  <a:srgbClr val="000000"/>
                </a:solidFill>
                <a:latin typeface="Calibri"/>
              </a:rPr>
              <a:t>interaction with external events requires multiple simultaneous tasks </a:t>
            </a:r>
            <a:r>
              <a:rPr b="0" lang="en-US" sz="2800" spc="-1" strike="noStrike">
                <a:solidFill>
                  <a:srgbClr val="000000"/>
                </a:solidFill>
                <a:latin typeface="Calibri"/>
              </a:rPr>
              <a:t>to cope with multiple threads of control.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A process is the </a:t>
            </a:r>
            <a:r>
              <a:rPr b="1" lang="en-US" sz="2800" spc="-1" strike="noStrike">
                <a:solidFill>
                  <a:srgbClr val="000000"/>
                </a:solidFill>
                <a:latin typeface="Calibri"/>
              </a:rPr>
              <a:t>active object of a system</a:t>
            </a:r>
            <a:r>
              <a:rPr b="0" lang="en-US" sz="2800" spc="-1" strike="noStrike">
                <a:solidFill>
                  <a:srgbClr val="000000"/>
                </a:solidFill>
                <a:latin typeface="Calibri"/>
              </a:rPr>
              <a:t> and is the </a:t>
            </a:r>
            <a:r>
              <a:rPr b="1" lang="en-US" sz="2800" spc="-1" strike="noStrike">
                <a:solidFill>
                  <a:srgbClr val="000000"/>
                </a:solidFill>
                <a:latin typeface="Calibri"/>
              </a:rPr>
              <a:t>basic unit of work</a:t>
            </a:r>
            <a:r>
              <a:rPr b="0" lang="en-US" sz="2800" spc="-1" strike="noStrike">
                <a:solidFill>
                  <a:srgbClr val="000000"/>
                </a:solidFill>
                <a:latin typeface="Calibri"/>
              </a:rPr>
              <a:t> handled by the scheduler. </a:t>
            </a:r>
            <a:endParaRPr b="0" lang="en-US" sz="2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685800" y="0"/>
            <a:ext cx="7772040" cy="1469520"/>
          </a:xfrm>
          <a:prstGeom prst="rect">
            <a:avLst/>
          </a:prstGeom>
          <a:noFill/>
          <a:ln>
            <a:noFill/>
          </a:ln>
        </p:spPr>
        <p:txBody>
          <a:bodyPr anchor="ct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Polled Loop </a:t>
            </a:r>
            <a:endParaRPr b="0" lang="en-US" sz="4400" spc="-1" strike="noStrike">
              <a:solidFill>
                <a:srgbClr val="000000"/>
              </a:solidFill>
              <a:latin typeface="Calibri"/>
            </a:endParaRPr>
          </a:p>
        </p:txBody>
      </p:sp>
      <p:sp>
        <p:nvSpPr>
          <p:cNvPr id="97" name="TextShape 2"/>
          <p:cNvSpPr txBox="1"/>
          <p:nvPr/>
        </p:nvSpPr>
        <p:spPr>
          <a:xfrm>
            <a:off x="343080" y="1219320"/>
            <a:ext cx="8419680" cy="5562360"/>
          </a:xfrm>
          <a:prstGeom prst="rect">
            <a:avLst/>
          </a:prstGeom>
          <a:noFill/>
          <a:ln>
            <a:noFill/>
          </a:ln>
        </p:spPr>
        <p:txBody>
          <a:bodyPr>
            <a:normAutofit/>
          </a:bodyPr>
          <a:p>
            <a:pPr>
              <a:lnSpc>
                <a:spcPct val="100000"/>
              </a:lnSpc>
              <a:spcBef>
                <a:spcPts val="641"/>
              </a:spcBef>
            </a:pPr>
            <a:r>
              <a:rPr b="0" lang="en-US" sz="3200" spc="-1" strike="noStrike">
                <a:solidFill>
                  <a:srgbClr val="000000"/>
                </a:solidFill>
                <a:latin typeface="Calibri"/>
              </a:rPr>
              <a:t>Using a C code fragment, such a polled loop to handle such a system is:</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for(;;) {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do forever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if (packet_here) </a:t>
            </a:r>
            <a:r>
              <a:rPr b="0" lang="en-US" sz="3200" spc="-1" strike="noStrike">
                <a:solidFill>
                  <a:srgbClr val="000000"/>
                </a:solidFill>
                <a:latin typeface="Calibri"/>
              </a:rPr>
              <a:t>	</a:t>
            </a:r>
            <a:r>
              <a:rPr b="0" lang="en-US" sz="3200" spc="-1" strike="noStrike">
                <a:solidFill>
                  <a:srgbClr val="000000"/>
                </a:solidFill>
                <a:latin typeface="Calibri"/>
              </a:rPr>
              <a:t>/* check flag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process_data();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process data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packet_here=0; </a:t>
            </a:r>
            <a:r>
              <a:rPr b="0" lang="en-US" sz="3200" spc="-1" strike="noStrike">
                <a:solidFill>
                  <a:srgbClr val="000000"/>
                </a:solidFill>
                <a:latin typeface="Calibri"/>
              </a:rPr>
              <a:t>	</a:t>
            </a:r>
            <a:r>
              <a:rPr b="0" lang="en-US" sz="3200" spc="-1" strike="noStrike">
                <a:solidFill>
                  <a:srgbClr val="000000"/>
                </a:solidFill>
                <a:latin typeface="Calibri"/>
              </a:rPr>
              <a:t>	</a:t>
            </a:r>
            <a:r>
              <a:rPr b="0" lang="en-US" sz="3200" spc="-1" strike="noStrike">
                <a:solidFill>
                  <a:srgbClr val="000000"/>
                </a:solidFill>
                <a:latin typeface="Calibri"/>
              </a:rPr>
              <a:t>/* reset flag */</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    </a:t>
            </a: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Polled-loop schemes work well </a:t>
            </a:r>
            <a:r>
              <a:rPr b="1" lang="en-US" sz="3200" spc="-1" strike="noStrike">
                <a:solidFill>
                  <a:srgbClr val="000000"/>
                </a:solidFill>
                <a:latin typeface="Calibri"/>
              </a:rPr>
              <a:t>when a single processor is dedicated to handling the I/O</a:t>
            </a:r>
            <a:r>
              <a:rPr b="0" lang="en-US" sz="3200" spc="-1" strike="noStrike">
                <a:solidFill>
                  <a:srgbClr val="000000"/>
                </a:solidFill>
                <a:latin typeface="Calibri"/>
              </a:rPr>
              <a:t> for some fast device and when </a:t>
            </a:r>
            <a:r>
              <a:rPr b="1" lang="en-US" sz="3200" spc="-1" strike="noStrike">
                <a:solidFill>
                  <a:srgbClr val="000000"/>
                </a:solidFill>
                <a:latin typeface="Calibri"/>
              </a:rPr>
              <a:t>overlapping of events is not allowed </a:t>
            </a:r>
            <a:r>
              <a:rPr b="0" lang="en-US" sz="3200" spc="-1" strike="noStrike">
                <a:solidFill>
                  <a:srgbClr val="000000"/>
                </a:solidFill>
                <a:latin typeface="Calibri"/>
              </a:rPr>
              <a:t>or minimized. </a:t>
            </a:r>
            <a:endParaRPr b="0" lang="en-US" sz="3200" spc="-1" strike="noStrike">
              <a:latin typeface="Arial"/>
            </a:endParaRPr>
          </a:p>
          <a:p>
            <a:pPr>
              <a:lnSpc>
                <a:spcPct val="100000"/>
              </a:lnSpc>
              <a:spcBef>
                <a:spcPts val="181"/>
              </a:spcBef>
            </a:pP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Polled loops are ordinarily implemented as a </a:t>
            </a:r>
            <a:r>
              <a:rPr b="1" lang="en-US" sz="3200" spc="-1" strike="noStrike">
                <a:solidFill>
                  <a:srgbClr val="000000"/>
                </a:solidFill>
                <a:latin typeface="Calibri"/>
              </a:rPr>
              <a:t>background task in an interrupt-driven system</a:t>
            </a:r>
            <a:r>
              <a:rPr b="0" lang="en-US" sz="3200" spc="-1" strike="noStrike">
                <a:solidFill>
                  <a:srgbClr val="000000"/>
                </a:solidFill>
                <a:latin typeface="Calibri"/>
              </a:rPr>
              <a:t>, or as a </a:t>
            </a:r>
            <a:r>
              <a:rPr b="1" lang="en-US" sz="3200" spc="-1" strike="noStrike">
                <a:solidFill>
                  <a:srgbClr val="000000"/>
                </a:solidFill>
                <a:latin typeface="Calibri"/>
              </a:rPr>
              <a:t>task in a cyclic executive</a:t>
            </a:r>
            <a:r>
              <a:rPr b="0" lang="en-US" sz="3200" spc="-1" strike="noStrike">
                <a:solidFill>
                  <a:srgbClr val="000000"/>
                </a:solidFill>
                <a:latin typeface="Calibri"/>
              </a:rPr>
              <a:t>. </a:t>
            </a:r>
            <a:endParaRPr b="0" lang="en-US" sz="3200" spc="-1" strike="noStrike">
              <a:latin typeface="Arial"/>
            </a:endParaRPr>
          </a:p>
          <a:p>
            <a:pPr>
              <a:lnSpc>
                <a:spcPct val="100000"/>
              </a:lnSpc>
              <a:spcBef>
                <a:spcPts val="221"/>
              </a:spcBef>
            </a:pPr>
            <a:endParaRPr b="0" lang="en-US" sz="3200" spc="-1" strike="noStrike">
              <a:latin typeface="Arial"/>
            </a:endParaRPr>
          </a:p>
          <a:p>
            <a:pPr>
              <a:lnSpc>
                <a:spcPct val="100000"/>
              </a:lnSpc>
              <a:spcBef>
                <a:spcPts val="641"/>
              </a:spcBef>
            </a:pPr>
            <a:r>
              <a:rPr b="1" lang="en-US" sz="3200" spc="-1" strike="noStrike">
                <a:solidFill>
                  <a:srgbClr val="000000"/>
                </a:solidFill>
                <a:latin typeface="Calibri"/>
              </a:rPr>
              <a:t>In case of a cyclic executive</a:t>
            </a:r>
            <a:r>
              <a:rPr b="0" lang="en-US" sz="3200" spc="-1" strike="noStrike">
                <a:solidFill>
                  <a:srgbClr val="000000"/>
                </a:solidFill>
                <a:latin typeface="Calibri"/>
              </a:rPr>
              <a:t>, the polled loop polls each cycle for a finite number of times to allow other tasks to run. Other tasks handle the nonevent-driven processing.</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No inter task communication or scheduling is needed as only a single task exists</a:t>
            </a:r>
            <a:endParaRPr b="0" lang="en-US" sz="3200" spc="-1" strike="noStrike">
              <a:latin typeface="Arial"/>
            </a:endParaRPr>
          </a:p>
          <a:p>
            <a:pPr>
              <a:lnSpc>
                <a:spcPct val="100000"/>
              </a:lnSpc>
              <a:spcBef>
                <a:spcPts val="641"/>
              </a:spcBef>
            </a:pPr>
            <a:r>
              <a:rPr b="0" lang="en-US" sz="3200" spc="-1" strike="noStrike">
                <a:solidFill>
                  <a:srgbClr val="000000"/>
                </a:solidFill>
                <a:latin typeface="Calibri"/>
              </a:rPr>
              <a:t>e.g. IBM’s OS/2 Presentation Managers reads the application queue using a polled loop</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400" spc="-1" strike="noStrike">
                <a:solidFill>
                  <a:srgbClr val="000000"/>
                </a:solidFill>
                <a:latin typeface="Calibri"/>
              </a:rPr>
              <a:t>Process Scheduling</a:t>
            </a:r>
            <a:br/>
            <a:endParaRPr b="0" lang="en-US" sz="4400" spc="-1" strike="noStrike">
              <a:solidFill>
                <a:srgbClr val="000000"/>
              </a:solidFill>
              <a:latin typeface="Calibri"/>
            </a:endParaRPr>
          </a:p>
        </p:txBody>
      </p:sp>
      <p:sp>
        <p:nvSpPr>
          <p:cNvPr id="244"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In order to meet a program’s temporal requirements in real-time systems a strategy is needed for </a:t>
            </a:r>
            <a:r>
              <a:rPr b="1" lang="en-US" sz="2800" spc="-1" strike="noStrike">
                <a:solidFill>
                  <a:srgbClr val="000000"/>
                </a:solidFill>
                <a:latin typeface="Calibri"/>
              </a:rPr>
              <a:t>ordering the use of system resources</a:t>
            </a:r>
            <a:r>
              <a:rPr b="0" lang="en-US" sz="2800" spc="-1" strike="noStrike">
                <a:solidFill>
                  <a:srgbClr val="000000"/>
                </a:solidFill>
                <a:latin typeface="Calibri"/>
              </a:rPr>
              <a:t>, and a mechanism needed for </a:t>
            </a:r>
            <a:r>
              <a:rPr b="1" lang="en-US" sz="2800" spc="-1" strike="noStrike">
                <a:solidFill>
                  <a:srgbClr val="000000"/>
                </a:solidFill>
                <a:latin typeface="Calibri"/>
              </a:rPr>
              <a:t>predicting the worstcase performance</a:t>
            </a:r>
            <a:r>
              <a:rPr b="0" lang="en-US" sz="2800" spc="-1" strike="noStrike">
                <a:solidFill>
                  <a:srgbClr val="000000"/>
                </a:solidFill>
                <a:latin typeface="Calibri"/>
              </a:rPr>
              <a:t> (or response time) when a particular scheduling policy is applied.</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There are two general classes of scheduling policies: </a:t>
            </a:r>
            <a:r>
              <a:rPr b="1" lang="en-US" sz="2800" spc="-1" strike="noStrike">
                <a:solidFill>
                  <a:srgbClr val="000000"/>
                </a:solidFill>
                <a:latin typeface="Calibri"/>
              </a:rPr>
              <a:t>pre-run-time</a:t>
            </a:r>
            <a:r>
              <a:rPr b="0" lang="en-US" sz="2800" spc="-1" strike="noStrike">
                <a:solidFill>
                  <a:srgbClr val="000000"/>
                </a:solidFill>
                <a:latin typeface="Calibri"/>
              </a:rPr>
              <a:t> and</a:t>
            </a:r>
            <a:r>
              <a:rPr b="1" lang="en-US" sz="2800" spc="-1" strike="noStrike">
                <a:solidFill>
                  <a:srgbClr val="000000"/>
                </a:solidFill>
                <a:latin typeface="Calibri"/>
              </a:rPr>
              <a:t> run-time scheduling</a:t>
            </a:r>
            <a:r>
              <a:rPr b="0" lang="en-US" sz="2800" spc="-1" strike="noStrike">
                <a:solidFill>
                  <a:srgbClr val="000000"/>
                </a:solidFill>
                <a:latin typeface="Calibri"/>
              </a:rPr>
              <a:t>. The goal of both types of scheduling is to satisfy time constraints.</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In pre-run-time scheduling, the objective is to </a:t>
            </a:r>
            <a:r>
              <a:rPr b="1" lang="en-US" sz="2800" spc="-1" strike="noStrike">
                <a:solidFill>
                  <a:srgbClr val="000000"/>
                </a:solidFill>
                <a:latin typeface="Calibri"/>
              </a:rPr>
              <a:t>create a feasible schedule offline</a:t>
            </a:r>
            <a:r>
              <a:rPr b="0" lang="en-US" sz="2800" spc="-1" strike="noStrike">
                <a:solidFill>
                  <a:srgbClr val="000000"/>
                </a:solidFill>
                <a:latin typeface="Calibri"/>
              </a:rPr>
              <a:t>, which guarantees the execution order of processes and prevents simultaneous access to shared resources. </a:t>
            </a:r>
            <a:endParaRPr b="0" lang="en-US" sz="2800" spc="-1" strike="noStrike">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400" spc="-1" strike="noStrike">
                <a:solidFill>
                  <a:srgbClr val="000000"/>
                </a:solidFill>
                <a:latin typeface="Calibri"/>
              </a:rPr>
              <a:t>Process Scheduling</a:t>
            </a:r>
            <a:br/>
            <a:endParaRPr b="0" lang="en-US" sz="4400" spc="-1" strike="noStrike">
              <a:solidFill>
                <a:srgbClr val="000000"/>
              </a:solidFill>
              <a:latin typeface="Calibri"/>
            </a:endParaRPr>
          </a:p>
        </p:txBody>
      </p:sp>
      <p:sp>
        <p:nvSpPr>
          <p:cNvPr id="246"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1" lang="en-US" sz="2800" spc="-1" strike="noStrike">
                <a:solidFill>
                  <a:srgbClr val="000000"/>
                </a:solidFill>
                <a:latin typeface="Calibri"/>
              </a:rPr>
              <a:t>Pre-run-time </a:t>
            </a:r>
            <a:r>
              <a:rPr b="0" lang="en-US" sz="2800" spc="-1" strike="noStrike">
                <a:solidFill>
                  <a:srgbClr val="000000"/>
                </a:solidFill>
                <a:latin typeface="Calibri"/>
              </a:rPr>
              <a:t>scheduling also takes into account and </a:t>
            </a:r>
            <a:r>
              <a:rPr b="1" lang="en-US" sz="2800" spc="-1" strike="noStrike">
                <a:solidFill>
                  <a:srgbClr val="000000"/>
                </a:solidFill>
                <a:latin typeface="Calibri"/>
              </a:rPr>
              <a:t>reduces the cost of context switching overhead</a:t>
            </a:r>
            <a:r>
              <a:rPr b="0" lang="en-US" sz="2800" spc="-1" strike="noStrike">
                <a:solidFill>
                  <a:srgbClr val="000000"/>
                </a:solidFill>
                <a:latin typeface="Calibri"/>
              </a:rPr>
              <a:t>, increasing the chance that a feasible schedule can be found.</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Pre-run-time </a:t>
            </a:r>
            <a:r>
              <a:rPr b="0" lang="en-US" sz="2800" spc="-1" strike="noStrike">
                <a:solidFill>
                  <a:srgbClr val="000000"/>
                </a:solidFill>
                <a:latin typeface="Calibri"/>
              </a:rPr>
              <a:t>scheduling also takes into account and </a:t>
            </a:r>
            <a:r>
              <a:rPr b="1" lang="en-US" sz="2800" spc="-1" strike="noStrike">
                <a:solidFill>
                  <a:srgbClr val="000000"/>
                </a:solidFill>
                <a:latin typeface="Calibri"/>
              </a:rPr>
              <a:t>reduces the cost of context switching overhead</a:t>
            </a:r>
            <a:r>
              <a:rPr b="0" lang="en-US" sz="2800" spc="-1" strike="noStrike">
                <a:solidFill>
                  <a:srgbClr val="000000"/>
                </a:solidFill>
                <a:latin typeface="Calibri"/>
              </a:rPr>
              <a:t>, increasing the chance that a feasible schedule can be found.</a:t>
            </a:r>
            <a:endParaRPr b="0" lang="en-US" sz="28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400" spc="-1" strike="noStrike">
                <a:solidFill>
                  <a:srgbClr val="000000"/>
                </a:solidFill>
                <a:latin typeface="Calibri"/>
              </a:rPr>
              <a:t>Process Scheduling</a:t>
            </a:r>
            <a:br/>
            <a:endParaRPr b="0" lang="en-US" sz="4400" spc="-1" strike="noStrike">
              <a:solidFill>
                <a:srgbClr val="000000"/>
              </a:solidFill>
              <a:latin typeface="Calibri"/>
            </a:endParaRPr>
          </a:p>
        </p:txBody>
      </p:sp>
      <p:sp>
        <p:nvSpPr>
          <p:cNvPr id="248"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In </a:t>
            </a:r>
            <a:r>
              <a:rPr b="1" lang="en-US" sz="2800" spc="-1" strike="noStrike">
                <a:solidFill>
                  <a:srgbClr val="000000"/>
                </a:solidFill>
                <a:latin typeface="Calibri"/>
              </a:rPr>
              <a:t>run-time scheduling</a:t>
            </a:r>
            <a:r>
              <a:rPr b="0" lang="en-US" sz="2800" spc="-1" strike="noStrike">
                <a:solidFill>
                  <a:srgbClr val="000000"/>
                </a:solidFill>
                <a:latin typeface="Calibri"/>
              </a:rPr>
              <a:t>, static priorities are assigned and resources are allocated on a </a:t>
            </a:r>
            <a:r>
              <a:rPr b="1" lang="en-US" sz="2800" spc="-1" strike="noStrike">
                <a:solidFill>
                  <a:srgbClr val="000000"/>
                </a:solidFill>
                <a:latin typeface="Calibri"/>
              </a:rPr>
              <a:t>priority basis</a:t>
            </a:r>
            <a:r>
              <a:rPr b="0" lang="en-US" sz="2800" spc="-1" strike="noStrike">
                <a:solidFill>
                  <a:srgbClr val="000000"/>
                </a:solidFill>
                <a:latin typeface="Calibri"/>
              </a:rPr>
              <a:t>.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Run-time scheduling relies on a complex run-time mechanism for process synchronization and communication.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This approach </a:t>
            </a:r>
            <a:r>
              <a:rPr b="1" lang="en-US" sz="2800" spc="-1" strike="noStrike">
                <a:solidFill>
                  <a:srgbClr val="000000"/>
                </a:solidFill>
                <a:latin typeface="Calibri"/>
              </a:rPr>
              <a:t>allows events to interrupt processes </a:t>
            </a:r>
            <a:r>
              <a:rPr b="0" lang="en-US" sz="2800" spc="-1" strike="noStrike">
                <a:solidFill>
                  <a:srgbClr val="000000"/>
                </a:solidFill>
                <a:latin typeface="Calibri"/>
              </a:rPr>
              <a:t>and demand resources randomly.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In terms of performance analysis, engineers must rely on stochastic simulations to verify these types of system designs.</a:t>
            </a:r>
            <a:endParaRPr b="0" lang="en-US" sz="28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i="1" lang="en-US" sz="4000" spc="-1" strike="noStrike">
                <a:solidFill>
                  <a:srgbClr val="000000"/>
                </a:solidFill>
                <a:latin typeface="Calibri"/>
              </a:rPr>
              <a:t>Task Characteristics of a Real Workload </a:t>
            </a:r>
            <a:endParaRPr b="0" lang="en-US" sz="4000" spc="-1" strike="noStrike">
              <a:solidFill>
                <a:srgbClr val="000000"/>
              </a:solidFill>
              <a:latin typeface="Calibri"/>
            </a:endParaRPr>
          </a:p>
        </p:txBody>
      </p:sp>
      <p:sp>
        <p:nvSpPr>
          <p:cNvPr id="250"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The workload on processors consists of tasks each of which is a unit of work to be allocated CPU time and other resources.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Every processor is assigned to at most one task at any time and Every task is assigned to at most one processor at any time.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No job is scheduled before its release time.</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Each task, </a:t>
            </a:r>
            <a:r>
              <a:rPr b="0" i="1" lang="en-US" sz="2800" spc="-1" strike="noStrike">
                <a:solidFill>
                  <a:srgbClr val="000000"/>
                </a:solidFill>
                <a:latin typeface="Calibri"/>
              </a:rPr>
              <a:t>τ</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 is typically characterized by the following temporal parameters:</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Precedence</a:t>
            </a:r>
            <a:r>
              <a:rPr b="0" i="1" lang="en-US" sz="2800" spc="-1" strike="noStrike">
                <a:solidFill>
                  <a:srgbClr val="000000"/>
                </a:solidFill>
                <a:latin typeface="Calibri"/>
              </a:rPr>
              <a:t> </a:t>
            </a:r>
            <a:r>
              <a:rPr b="1" lang="en-US" sz="2800" spc="-1" strike="noStrike">
                <a:solidFill>
                  <a:srgbClr val="000000"/>
                </a:solidFill>
                <a:latin typeface="Calibri"/>
              </a:rPr>
              <a:t>Constraints</a:t>
            </a:r>
            <a:r>
              <a:rPr b="0" i="1" lang="en-US" sz="2800" spc="-1" strike="noStrike">
                <a:solidFill>
                  <a:srgbClr val="000000"/>
                </a:solidFill>
                <a:latin typeface="Calibri"/>
              </a:rPr>
              <a:t> </a:t>
            </a:r>
            <a:r>
              <a:rPr b="0" lang="en-US" sz="2800" spc="-1" strike="noStrike">
                <a:solidFill>
                  <a:srgbClr val="000000"/>
                </a:solidFill>
                <a:latin typeface="Calibri"/>
              </a:rPr>
              <a:t>Specify if any task(s) needs to </a:t>
            </a:r>
            <a:r>
              <a:rPr b="1" lang="en-US" sz="2800" spc="-1" strike="noStrike">
                <a:solidFill>
                  <a:srgbClr val="000000"/>
                </a:solidFill>
                <a:latin typeface="Calibri"/>
              </a:rPr>
              <a:t>precede</a:t>
            </a:r>
            <a:r>
              <a:rPr b="0" lang="en-US" sz="2800" spc="-1" strike="noStrike">
                <a:solidFill>
                  <a:srgbClr val="000000"/>
                </a:solidFill>
                <a:latin typeface="Calibri"/>
              </a:rPr>
              <a:t> other tasks.</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Release</a:t>
            </a:r>
            <a:r>
              <a:rPr b="0" i="1" lang="en-US" sz="2800" spc="-1" strike="noStrike">
                <a:solidFill>
                  <a:srgbClr val="000000"/>
                </a:solidFill>
                <a:latin typeface="Calibri"/>
              </a:rPr>
              <a:t> or </a:t>
            </a:r>
            <a:r>
              <a:rPr b="1" lang="en-US" sz="2800" spc="-1" strike="noStrike">
                <a:solidFill>
                  <a:srgbClr val="000000"/>
                </a:solidFill>
                <a:latin typeface="Calibri"/>
              </a:rPr>
              <a:t>Arrival</a:t>
            </a:r>
            <a:r>
              <a:rPr b="0" i="1" lang="en-US" sz="2800" spc="-1" strike="noStrike">
                <a:solidFill>
                  <a:srgbClr val="000000"/>
                </a:solidFill>
                <a:latin typeface="Calibri"/>
              </a:rPr>
              <a:t> </a:t>
            </a:r>
            <a:r>
              <a:rPr b="1" lang="en-US" sz="2800" spc="-1" strike="noStrike">
                <a:solidFill>
                  <a:srgbClr val="000000"/>
                </a:solidFill>
                <a:latin typeface="Calibri"/>
              </a:rPr>
              <a:t>Time</a:t>
            </a:r>
            <a:r>
              <a:rPr b="0" i="1" lang="en-US" sz="2800" spc="-1" strike="noStrike">
                <a:solidFill>
                  <a:srgbClr val="000000"/>
                </a:solidFill>
                <a:latin typeface="Calibri"/>
              </a:rPr>
              <a:t> r</a:t>
            </a:r>
            <a:r>
              <a:rPr b="0" i="1" lang="en-US" sz="2800" spc="-1" strike="noStrike" baseline="-25000">
                <a:solidFill>
                  <a:srgbClr val="000000"/>
                </a:solidFill>
                <a:latin typeface="Calibri"/>
              </a:rPr>
              <a:t>i ,j</a:t>
            </a:r>
            <a:r>
              <a:rPr b="0" i="1" lang="en-US" sz="2800" spc="-1" strike="noStrike">
                <a:solidFill>
                  <a:srgbClr val="000000"/>
                </a:solidFill>
                <a:latin typeface="Calibri"/>
              </a:rPr>
              <a:t> </a:t>
            </a:r>
            <a:r>
              <a:rPr b="0" lang="en-US" sz="2800" spc="-1" strike="noStrike">
                <a:solidFill>
                  <a:srgbClr val="000000"/>
                </a:solidFill>
                <a:latin typeface="Calibri"/>
              </a:rPr>
              <a:t>The release time of the </a:t>
            </a:r>
            <a:r>
              <a:rPr b="0" i="1" lang="en-US" sz="2800" spc="-1" strike="noStrike">
                <a:solidFill>
                  <a:srgbClr val="000000"/>
                </a:solidFill>
                <a:latin typeface="Calibri"/>
              </a:rPr>
              <a:t>j</a:t>
            </a:r>
            <a:r>
              <a:rPr b="0" i="1" lang="en-US" sz="2800" spc="-1" strike="noStrike" baseline="30000">
                <a:solidFill>
                  <a:srgbClr val="000000"/>
                </a:solidFill>
                <a:latin typeface="Calibri"/>
              </a:rPr>
              <a:t> </a:t>
            </a:r>
            <a:r>
              <a:rPr b="0" lang="en-US" sz="2800" spc="-1" strike="noStrike" baseline="30000">
                <a:solidFill>
                  <a:srgbClr val="000000"/>
                </a:solidFill>
                <a:latin typeface="Calibri"/>
              </a:rPr>
              <a:t>th</a:t>
            </a:r>
            <a:r>
              <a:rPr b="0" lang="en-US" sz="2800" spc="-1" strike="noStrike">
                <a:solidFill>
                  <a:srgbClr val="000000"/>
                </a:solidFill>
                <a:latin typeface="Calibri"/>
              </a:rPr>
              <a:t> instance of task </a:t>
            </a:r>
            <a:r>
              <a:rPr b="0" i="1" lang="en-US" sz="2800" spc="-1" strike="noStrike">
                <a:solidFill>
                  <a:srgbClr val="000000"/>
                </a:solidFill>
                <a:latin typeface="Calibri"/>
              </a:rPr>
              <a:t>τ</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 </a:t>
            </a:r>
            <a:endParaRPr b="0" lang="en-US" sz="2800" spc="-1" strike="noStrike">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i="1" lang="en-US" sz="4000" spc="-1" strike="noStrike">
                <a:solidFill>
                  <a:srgbClr val="000000"/>
                </a:solidFill>
                <a:latin typeface="Calibri"/>
              </a:rPr>
              <a:t>Task Characteristics of a Real Workload </a:t>
            </a:r>
            <a:endParaRPr b="0" lang="en-US" sz="4000" spc="-1" strike="noStrike">
              <a:solidFill>
                <a:srgbClr val="000000"/>
              </a:solidFill>
              <a:latin typeface="Calibri"/>
            </a:endParaRPr>
          </a:p>
        </p:txBody>
      </p:sp>
      <p:sp>
        <p:nvSpPr>
          <p:cNvPr id="252"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1" lang="en-US" sz="2800" spc="-1" strike="noStrike">
                <a:solidFill>
                  <a:srgbClr val="000000"/>
                </a:solidFill>
                <a:latin typeface="Calibri"/>
              </a:rPr>
              <a:t>Phase</a:t>
            </a:r>
            <a:r>
              <a:rPr b="0" i="1" lang="en-US" sz="2800" spc="-1" strike="noStrike">
                <a:solidFill>
                  <a:srgbClr val="000000"/>
                </a:solidFill>
                <a:latin typeface="Calibri"/>
              </a:rPr>
              <a:t> φ</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The release time of the first instant of task </a:t>
            </a:r>
            <a:r>
              <a:rPr b="0" i="1" lang="en-US" sz="2800" spc="-1" strike="noStrike">
                <a:solidFill>
                  <a:srgbClr val="000000"/>
                </a:solidFill>
                <a:latin typeface="Calibri"/>
              </a:rPr>
              <a:t>τ</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a:t>
            </a:r>
            <a:r>
              <a:rPr b="0" lang="en-US" sz="2800" spc="-1" strike="noStrike">
                <a:solidFill>
                  <a:srgbClr val="000000"/>
                </a:solidFill>
                <a:latin typeface="Calibri"/>
              </a:rPr>
              <a:t>	</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Response</a:t>
            </a:r>
            <a:r>
              <a:rPr b="0" i="1" lang="en-US" sz="2800" spc="-1" strike="noStrike">
                <a:solidFill>
                  <a:srgbClr val="000000"/>
                </a:solidFill>
                <a:latin typeface="Calibri"/>
              </a:rPr>
              <a:t> </a:t>
            </a:r>
            <a:r>
              <a:rPr b="1" lang="en-US" sz="2800" spc="-1" strike="noStrike">
                <a:solidFill>
                  <a:srgbClr val="000000"/>
                </a:solidFill>
                <a:latin typeface="Calibri"/>
              </a:rPr>
              <a:t>Time</a:t>
            </a:r>
            <a:r>
              <a:rPr b="0" i="1" lang="en-US" sz="2800" spc="-1" strike="noStrike">
                <a:solidFill>
                  <a:srgbClr val="000000"/>
                </a:solidFill>
                <a:latin typeface="Calibri"/>
              </a:rPr>
              <a:t> </a:t>
            </a:r>
            <a:r>
              <a:rPr b="0" lang="en-US" sz="2800" spc="-1" strike="noStrike">
                <a:solidFill>
                  <a:srgbClr val="000000"/>
                </a:solidFill>
                <a:latin typeface="Calibri"/>
              </a:rPr>
              <a:t>Time span between the task activation and its completion.</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Absolute</a:t>
            </a:r>
            <a:r>
              <a:rPr b="0" i="1" lang="en-US" sz="2800" spc="-1" strike="noStrike">
                <a:solidFill>
                  <a:srgbClr val="000000"/>
                </a:solidFill>
                <a:latin typeface="Calibri"/>
              </a:rPr>
              <a:t> </a:t>
            </a:r>
            <a:r>
              <a:rPr b="1" lang="en-US" sz="2800" spc="-1" strike="noStrike">
                <a:solidFill>
                  <a:srgbClr val="000000"/>
                </a:solidFill>
                <a:latin typeface="Calibri"/>
              </a:rPr>
              <a:t>Deadline</a:t>
            </a:r>
            <a:r>
              <a:rPr b="0" i="1" lang="en-US" sz="2800" spc="-1" strike="noStrike">
                <a:solidFill>
                  <a:srgbClr val="000000"/>
                </a:solidFill>
                <a:latin typeface="Calibri"/>
              </a:rPr>
              <a:t> d</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The instant by which the task must complete.</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Relative</a:t>
            </a:r>
            <a:r>
              <a:rPr b="0" i="1" lang="en-US" sz="2800" spc="-1" strike="noStrike">
                <a:solidFill>
                  <a:srgbClr val="000000"/>
                </a:solidFill>
                <a:latin typeface="Calibri"/>
              </a:rPr>
              <a:t> </a:t>
            </a:r>
            <a:r>
              <a:rPr b="1" lang="en-US" sz="2800" spc="-1" strike="noStrike">
                <a:solidFill>
                  <a:srgbClr val="000000"/>
                </a:solidFill>
                <a:latin typeface="Calibri"/>
              </a:rPr>
              <a:t>Deadline</a:t>
            </a:r>
            <a:r>
              <a:rPr b="0" i="1" lang="en-US" sz="2800" spc="-1" strike="noStrike">
                <a:solidFill>
                  <a:srgbClr val="000000"/>
                </a:solidFill>
                <a:latin typeface="Calibri"/>
              </a:rPr>
              <a:t> D</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The maximum allowable response time of the task.</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Laxity</a:t>
            </a:r>
            <a:r>
              <a:rPr b="0" i="1" lang="en-US" sz="2800" spc="-1" strike="noStrike">
                <a:solidFill>
                  <a:srgbClr val="000000"/>
                </a:solidFill>
                <a:latin typeface="Calibri"/>
              </a:rPr>
              <a:t> </a:t>
            </a:r>
            <a:r>
              <a:rPr b="1" lang="en-US" sz="2800" spc="-1" strike="noStrike">
                <a:solidFill>
                  <a:srgbClr val="000000"/>
                </a:solidFill>
                <a:latin typeface="Calibri"/>
              </a:rPr>
              <a:t>Type</a:t>
            </a:r>
            <a:r>
              <a:rPr b="0" i="1" lang="en-US" sz="2800" spc="-1" strike="noStrike">
                <a:solidFill>
                  <a:srgbClr val="000000"/>
                </a:solidFill>
                <a:latin typeface="Calibri"/>
              </a:rPr>
              <a:t> </a:t>
            </a:r>
            <a:r>
              <a:rPr b="0" lang="en-US" sz="2800" spc="-1" strike="noStrike">
                <a:solidFill>
                  <a:srgbClr val="000000"/>
                </a:solidFill>
                <a:latin typeface="Calibri"/>
              </a:rPr>
              <a:t>Notion of urgency in a task’s execution.</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Period</a:t>
            </a:r>
            <a:r>
              <a:rPr b="0" i="1" lang="en-US" sz="2800" spc="-1" strike="noStrike">
                <a:solidFill>
                  <a:srgbClr val="000000"/>
                </a:solidFill>
                <a:latin typeface="Calibri"/>
              </a:rPr>
              <a:t> p</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The minimum length of intervals between the release times of consecutive tasks.</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Execution</a:t>
            </a:r>
            <a:r>
              <a:rPr b="0" i="1" lang="en-US" sz="2800" spc="-1" strike="noStrike">
                <a:solidFill>
                  <a:srgbClr val="000000"/>
                </a:solidFill>
                <a:latin typeface="Calibri"/>
              </a:rPr>
              <a:t> </a:t>
            </a:r>
            <a:r>
              <a:rPr b="1" lang="en-US" sz="2800" spc="-1" strike="noStrike">
                <a:solidFill>
                  <a:srgbClr val="000000"/>
                </a:solidFill>
                <a:latin typeface="Calibri"/>
              </a:rPr>
              <a:t>Time</a:t>
            </a:r>
            <a:r>
              <a:rPr b="0" i="1" lang="en-US" sz="2800" spc="-1" strike="noStrike">
                <a:solidFill>
                  <a:srgbClr val="000000"/>
                </a:solidFill>
                <a:latin typeface="Calibri"/>
              </a:rPr>
              <a:t> e</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The (maximum) amount of time required to complete the execution of a task </a:t>
            </a:r>
            <a:r>
              <a:rPr b="0" i="1" lang="en-US" sz="2800" spc="-1" strike="noStrike">
                <a:solidFill>
                  <a:srgbClr val="000000"/>
                </a:solidFill>
                <a:latin typeface="Calibri"/>
              </a:rPr>
              <a:t>i </a:t>
            </a:r>
            <a:r>
              <a:rPr b="0" lang="en-US" sz="2800" spc="-1" strike="noStrike">
                <a:solidFill>
                  <a:srgbClr val="000000"/>
                </a:solidFill>
                <a:latin typeface="Calibri"/>
              </a:rPr>
              <a:t>when it executes alone and has all the resources it requires.</a:t>
            </a:r>
            <a:endParaRPr b="0" lang="en-US" sz="28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i="1" lang="en-US" sz="4000" spc="-1" strike="noStrike">
                <a:solidFill>
                  <a:srgbClr val="000000"/>
                </a:solidFill>
                <a:latin typeface="Calibri"/>
              </a:rPr>
              <a:t>Task Characteristics of a Real Workload </a:t>
            </a:r>
            <a:endParaRPr b="0" lang="en-US" sz="4000" spc="-1" strike="noStrike">
              <a:solidFill>
                <a:srgbClr val="000000"/>
              </a:solidFill>
              <a:latin typeface="Calibri"/>
            </a:endParaRPr>
          </a:p>
        </p:txBody>
      </p:sp>
      <p:sp>
        <p:nvSpPr>
          <p:cNvPr id="254"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Mathematically, some of the parameters just listed are related as follows:</a:t>
            </a:r>
            <a:endParaRPr b="0" lang="en-US" sz="2800" spc="-1" strike="noStrike">
              <a:latin typeface="Arial"/>
            </a:endParaRPr>
          </a:p>
          <a:p>
            <a:pPr algn="just">
              <a:lnSpc>
                <a:spcPct val="100000"/>
              </a:lnSpc>
              <a:spcBef>
                <a:spcPts val="561"/>
              </a:spcBef>
            </a:pPr>
            <a:r>
              <a:rPr b="0" i="1" lang="en-US" sz="2800" spc="-1" strike="noStrike">
                <a:solidFill>
                  <a:srgbClr val="000000"/>
                </a:solidFill>
                <a:latin typeface="Calibri"/>
              </a:rPr>
              <a:t>     </a:t>
            </a:r>
            <a:r>
              <a:rPr b="0" i="1" lang="en-US" sz="2800" spc="-1" strike="noStrike">
                <a:solidFill>
                  <a:srgbClr val="000000"/>
                </a:solidFill>
                <a:latin typeface="Calibri"/>
              </a:rPr>
              <a:t>φ</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r</a:t>
            </a:r>
            <a:r>
              <a:rPr b="0" i="1" lang="en-US" sz="2800" spc="-1" strike="noStrike" baseline="-25000">
                <a:solidFill>
                  <a:srgbClr val="000000"/>
                </a:solidFill>
                <a:latin typeface="Calibri"/>
              </a:rPr>
              <a:t>i</a:t>
            </a:r>
            <a:r>
              <a:rPr b="0" i="1" lang="en-US" sz="2800" spc="-1" strike="noStrike">
                <a:solidFill>
                  <a:srgbClr val="000000"/>
                </a:solidFill>
                <a:latin typeface="Calibri"/>
              </a:rPr>
              <a:t>,</a:t>
            </a:r>
            <a:r>
              <a:rPr b="0" i="1" lang="en-US" sz="2800" spc="-1" strike="noStrike" baseline="-25000">
                <a:solidFill>
                  <a:srgbClr val="000000"/>
                </a:solidFill>
                <a:latin typeface="Calibri"/>
              </a:rPr>
              <a:t> 1</a:t>
            </a:r>
            <a:r>
              <a:rPr b="0" lang="en-US" sz="2800" spc="-1" strike="noStrike">
                <a:solidFill>
                  <a:srgbClr val="000000"/>
                </a:solidFill>
                <a:latin typeface="Calibri"/>
              </a:rPr>
              <a:t> and </a:t>
            </a:r>
            <a:r>
              <a:rPr b="0" i="1" lang="en-US" sz="2800" spc="-1" strike="noStrike">
                <a:solidFill>
                  <a:srgbClr val="000000"/>
                </a:solidFill>
                <a:latin typeface="Calibri"/>
              </a:rPr>
              <a:t>r</a:t>
            </a:r>
            <a:r>
              <a:rPr b="0" i="1" lang="en-US" sz="2800" spc="-1" strike="noStrike" baseline="-25000">
                <a:solidFill>
                  <a:srgbClr val="000000"/>
                </a:solidFill>
                <a:latin typeface="Calibri"/>
              </a:rPr>
              <a:t>i</a:t>
            </a:r>
            <a:r>
              <a:rPr b="0" i="1" lang="en-US" sz="2800" spc="-1" strike="noStrike">
                <a:solidFill>
                  <a:srgbClr val="000000"/>
                </a:solidFill>
                <a:latin typeface="Calibri"/>
              </a:rPr>
              <a:t>,</a:t>
            </a:r>
            <a:r>
              <a:rPr b="0" i="1" lang="en-US" sz="2800" spc="-1" strike="noStrike" baseline="-25000">
                <a:solidFill>
                  <a:srgbClr val="000000"/>
                </a:solidFill>
                <a:latin typeface="Calibri"/>
              </a:rPr>
              <a:t>k</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φ</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(k </a:t>
            </a:r>
            <a:r>
              <a:rPr b="0" lang="en-US" sz="2800" spc="-1" strike="noStrike">
                <a:solidFill>
                  <a:srgbClr val="000000"/>
                </a:solidFill>
                <a:latin typeface="Calibri"/>
              </a:rPr>
              <a:t>− 1</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p</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i="1" lang="en-US" sz="2800" spc="-1" strike="noStrike">
                <a:solidFill>
                  <a:srgbClr val="000000"/>
                </a:solidFill>
                <a:latin typeface="Calibri"/>
              </a:rPr>
              <a:t>	</a:t>
            </a:r>
            <a:endParaRPr b="0" lang="en-US" sz="2800" spc="-1" strike="noStrike">
              <a:latin typeface="Arial"/>
            </a:endParaRPr>
          </a:p>
          <a:p>
            <a:pPr algn="just">
              <a:lnSpc>
                <a:spcPct val="100000"/>
              </a:lnSpc>
              <a:spcBef>
                <a:spcPts val="561"/>
              </a:spcBef>
            </a:pPr>
            <a:r>
              <a:rPr b="0" i="1" lang="en-US" sz="2800" spc="-1" strike="noStrike">
                <a:solidFill>
                  <a:srgbClr val="000000"/>
                </a:solidFill>
                <a:latin typeface="Calibri"/>
              </a:rPr>
              <a:t>d</a:t>
            </a:r>
            <a:r>
              <a:rPr b="0" i="1" lang="en-US" sz="2800" spc="-1" strike="noStrike" baseline="-25000">
                <a:solidFill>
                  <a:srgbClr val="000000"/>
                </a:solidFill>
                <a:latin typeface="Calibri"/>
              </a:rPr>
              <a:t>i,j</a:t>
            </a:r>
            <a:r>
              <a:rPr b="0" i="1" lang="en-US" sz="2800" spc="-1" strike="noStrike">
                <a:solidFill>
                  <a:srgbClr val="000000"/>
                </a:solidFill>
                <a:latin typeface="Calibri"/>
              </a:rPr>
              <a:t> </a:t>
            </a:r>
            <a:r>
              <a:rPr b="0" lang="en-US" sz="2800" spc="-1" strike="noStrike">
                <a:solidFill>
                  <a:srgbClr val="000000"/>
                </a:solidFill>
                <a:latin typeface="Calibri"/>
              </a:rPr>
              <a:t>: the absolute deadline of the </a:t>
            </a:r>
            <a:r>
              <a:rPr b="0" i="1" lang="en-US" sz="2800" spc="-1" strike="noStrike">
                <a:solidFill>
                  <a:srgbClr val="000000"/>
                </a:solidFill>
                <a:latin typeface="Calibri"/>
              </a:rPr>
              <a:t>j</a:t>
            </a:r>
            <a:r>
              <a:rPr b="0" i="1" lang="en-US" sz="2800" spc="-1" strike="noStrike" baseline="30000">
                <a:solidFill>
                  <a:srgbClr val="000000"/>
                </a:solidFill>
                <a:latin typeface="Calibri"/>
              </a:rPr>
              <a:t> </a:t>
            </a:r>
            <a:r>
              <a:rPr b="0" lang="en-US" sz="2800" spc="-1" strike="noStrike" baseline="30000">
                <a:solidFill>
                  <a:srgbClr val="000000"/>
                </a:solidFill>
                <a:latin typeface="Calibri"/>
              </a:rPr>
              <a:t>th</a:t>
            </a:r>
            <a:r>
              <a:rPr b="0" lang="en-US" sz="2800" spc="-1" strike="noStrike">
                <a:solidFill>
                  <a:srgbClr val="000000"/>
                </a:solidFill>
                <a:latin typeface="Calibri"/>
              </a:rPr>
              <a:t> instance of task </a:t>
            </a:r>
            <a:r>
              <a:rPr b="0" i="1" lang="en-US" sz="2800" spc="-1" strike="noStrike">
                <a:solidFill>
                  <a:srgbClr val="000000"/>
                </a:solidFill>
                <a:latin typeface="Calibri"/>
              </a:rPr>
              <a:t>τ</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is as follows:</a:t>
            </a:r>
            <a:endParaRPr b="0" lang="en-US" sz="2800" spc="-1" strike="noStrike">
              <a:latin typeface="Arial"/>
            </a:endParaRPr>
          </a:p>
          <a:p>
            <a:pPr algn="just">
              <a:lnSpc>
                <a:spcPct val="100000"/>
              </a:lnSpc>
              <a:spcBef>
                <a:spcPts val="561"/>
              </a:spcBef>
            </a:pPr>
            <a:r>
              <a:rPr b="0" i="1" lang="en-US" sz="2800" spc="-1" strike="noStrike">
                <a:solidFill>
                  <a:srgbClr val="000000"/>
                </a:solidFill>
                <a:latin typeface="Calibri"/>
              </a:rPr>
              <a:t>     </a:t>
            </a:r>
            <a:r>
              <a:rPr b="0" i="1" lang="en-US" sz="2800" spc="-1" strike="noStrike">
                <a:solidFill>
                  <a:srgbClr val="000000"/>
                </a:solidFill>
                <a:latin typeface="Calibri"/>
              </a:rPr>
              <a:t>d</a:t>
            </a:r>
            <a:r>
              <a:rPr b="0" i="1" lang="en-US" sz="2800" spc="-1" strike="noStrike" baseline="-25000">
                <a:solidFill>
                  <a:srgbClr val="000000"/>
                </a:solidFill>
                <a:latin typeface="Calibri"/>
              </a:rPr>
              <a:t>i,j</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φ</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(j </a:t>
            </a:r>
            <a:r>
              <a:rPr b="0" lang="en-US" sz="2800" spc="-1" strike="noStrike">
                <a:solidFill>
                  <a:srgbClr val="000000"/>
                </a:solidFill>
                <a:latin typeface="Calibri"/>
              </a:rPr>
              <a:t>− 1</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p</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D</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If the relative deadline of a periodic task is equal to its period </a:t>
            </a:r>
            <a:r>
              <a:rPr b="0" i="1" lang="en-US" sz="2800" spc="-1" strike="noStrike">
                <a:solidFill>
                  <a:srgbClr val="000000"/>
                </a:solidFill>
                <a:latin typeface="Calibri"/>
              </a:rPr>
              <a:t>p</a:t>
            </a:r>
            <a:r>
              <a:rPr b="0" i="1" lang="en-US" sz="2800" spc="-1" strike="noStrike" baseline="-25000">
                <a:solidFill>
                  <a:srgbClr val="000000"/>
                </a:solidFill>
                <a:latin typeface="Calibri"/>
              </a:rPr>
              <a:t>i</a:t>
            </a:r>
            <a:r>
              <a:rPr b="0" lang="en-US" sz="2800" spc="-1" strike="noStrike">
                <a:solidFill>
                  <a:srgbClr val="000000"/>
                </a:solidFill>
                <a:latin typeface="Calibri"/>
              </a:rPr>
              <a:t>, then</a:t>
            </a:r>
            <a:endParaRPr b="0" lang="en-US" sz="2800" spc="-1" strike="noStrike">
              <a:latin typeface="Arial"/>
            </a:endParaRPr>
          </a:p>
          <a:p>
            <a:pPr algn="just">
              <a:lnSpc>
                <a:spcPct val="100000"/>
              </a:lnSpc>
              <a:spcBef>
                <a:spcPts val="561"/>
              </a:spcBef>
            </a:pPr>
            <a:r>
              <a:rPr b="0" i="1" lang="en-US" sz="2800" spc="-1" strike="noStrike">
                <a:solidFill>
                  <a:srgbClr val="000000"/>
                </a:solidFill>
                <a:latin typeface="Calibri"/>
              </a:rPr>
              <a:t>     </a:t>
            </a:r>
            <a:r>
              <a:rPr b="0" i="1" lang="en-US" sz="2800" spc="-1" strike="noStrike">
                <a:solidFill>
                  <a:srgbClr val="000000"/>
                </a:solidFill>
                <a:latin typeface="Calibri"/>
              </a:rPr>
              <a:t>d</a:t>
            </a:r>
            <a:r>
              <a:rPr b="0" i="1" lang="en-US" sz="2800" spc="-1" strike="noStrike" baseline="-25000">
                <a:solidFill>
                  <a:srgbClr val="000000"/>
                </a:solidFill>
                <a:latin typeface="Calibri"/>
              </a:rPr>
              <a:t>i,k</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r</a:t>
            </a:r>
            <a:r>
              <a:rPr b="0" i="1" lang="en-US" sz="2800" spc="-1" strike="noStrike" baseline="-25000">
                <a:solidFill>
                  <a:srgbClr val="000000"/>
                </a:solidFill>
                <a:latin typeface="Calibri"/>
              </a:rPr>
              <a:t>i,k</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p</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φ</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 </a:t>
            </a:r>
            <a:r>
              <a:rPr b="0" i="1" lang="en-US" sz="2800" spc="-1" strike="noStrike">
                <a:solidFill>
                  <a:srgbClr val="000000"/>
                </a:solidFill>
                <a:latin typeface="Calibri"/>
              </a:rPr>
              <a:t>k </a:t>
            </a:r>
            <a:r>
              <a:rPr b="0" lang="en-US" sz="2800" spc="-1" strike="noStrike">
                <a:solidFill>
                  <a:srgbClr val="000000"/>
                </a:solidFill>
                <a:latin typeface="Calibri"/>
              </a:rPr>
              <a:t>∗ </a:t>
            </a:r>
            <a:r>
              <a:rPr b="0" i="1" lang="en-US" sz="2800" spc="-1" strike="noStrike">
                <a:solidFill>
                  <a:srgbClr val="000000"/>
                </a:solidFill>
                <a:latin typeface="Calibri"/>
              </a:rPr>
              <a:t>p</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i="1" lang="en-US" sz="2800" spc="-1" strike="noStrike">
                <a:solidFill>
                  <a:srgbClr val="000000"/>
                </a:solidFill>
                <a:latin typeface="Calibri"/>
              </a:rPr>
              <a:t>	</a:t>
            </a:r>
            <a:r>
              <a:rPr b="0" i="1" lang="en-US" sz="2800" spc="-1" strike="noStrike">
                <a:solidFill>
                  <a:srgbClr val="000000"/>
                </a:solidFill>
                <a:latin typeface="Calibri"/>
              </a:rPr>
              <a:t>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where </a:t>
            </a:r>
            <a:r>
              <a:rPr b="0" i="1" lang="en-US" sz="2800" spc="-1" strike="noStrike">
                <a:solidFill>
                  <a:srgbClr val="000000"/>
                </a:solidFill>
                <a:latin typeface="Calibri"/>
              </a:rPr>
              <a:t>k </a:t>
            </a:r>
            <a:r>
              <a:rPr b="0" lang="en-US" sz="2800" spc="-1" strike="noStrike">
                <a:solidFill>
                  <a:srgbClr val="000000"/>
                </a:solidFill>
                <a:latin typeface="Calibri"/>
              </a:rPr>
              <a:t>is some positive integer greater than or equal to one, corresponding to the </a:t>
            </a:r>
            <a:r>
              <a:rPr b="0" i="1" lang="en-US" sz="2800" spc="-1" strike="noStrike">
                <a:solidFill>
                  <a:srgbClr val="000000"/>
                </a:solidFill>
                <a:latin typeface="Calibri"/>
              </a:rPr>
              <a:t>k</a:t>
            </a:r>
            <a:r>
              <a:rPr b="0" lang="en-US" sz="2800" spc="-1" strike="noStrike" baseline="30000">
                <a:solidFill>
                  <a:srgbClr val="000000"/>
                </a:solidFill>
                <a:latin typeface="Calibri"/>
              </a:rPr>
              <a:t>th</a:t>
            </a:r>
            <a:r>
              <a:rPr b="0" lang="en-US" sz="2800" spc="-1" strike="noStrike">
                <a:solidFill>
                  <a:srgbClr val="000000"/>
                </a:solidFill>
                <a:latin typeface="Calibri"/>
              </a:rPr>
              <a:t> instance of that task.</a:t>
            </a:r>
            <a:endParaRPr b="0" lang="en-US" sz="2800" spc="-1" strike="noStrike">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i="1" lang="en-US" sz="4000" spc="-1" strike="noStrike">
                <a:solidFill>
                  <a:srgbClr val="000000"/>
                </a:solidFill>
                <a:latin typeface="Calibri"/>
              </a:rPr>
              <a:t>Typical Task Model </a:t>
            </a:r>
            <a:endParaRPr b="0" lang="en-US" sz="4000" spc="-1" strike="noStrike">
              <a:solidFill>
                <a:srgbClr val="000000"/>
              </a:solidFill>
              <a:latin typeface="Calibri"/>
            </a:endParaRPr>
          </a:p>
        </p:txBody>
      </p:sp>
      <p:sp>
        <p:nvSpPr>
          <p:cNvPr id="256"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A simple task model for describing some standard scheduling policies used in real-time systems. </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Assumptions</a:t>
            </a:r>
            <a:r>
              <a:rPr b="0" lang="en-US" sz="2800" spc="-1" strike="noStrike">
                <a:solidFill>
                  <a:srgbClr val="000000"/>
                </a:solidFill>
                <a:latin typeface="Calibri"/>
              </a:rPr>
              <a:t>:</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All tasks in the task set are </a:t>
            </a:r>
            <a:r>
              <a:rPr b="1" lang="en-US" sz="2800" spc="-1" strike="noStrike">
                <a:solidFill>
                  <a:srgbClr val="000000"/>
                </a:solidFill>
                <a:latin typeface="Calibri"/>
              </a:rPr>
              <a:t>strictly periodic</a:t>
            </a:r>
            <a:r>
              <a:rPr b="0" lang="en-US" sz="2800" spc="-1" strike="noStrike">
                <a:solidFill>
                  <a:srgbClr val="000000"/>
                </a:solidFill>
                <a:latin typeface="Calibri"/>
              </a:rPr>
              <a:t>.</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The </a:t>
            </a:r>
            <a:r>
              <a:rPr b="1" lang="en-US" sz="2800" spc="-1" strike="noStrike">
                <a:solidFill>
                  <a:srgbClr val="000000"/>
                </a:solidFill>
                <a:latin typeface="Calibri"/>
              </a:rPr>
              <a:t>relative</a:t>
            </a:r>
            <a:r>
              <a:rPr b="0" lang="en-US" sz="2800" spc="-1" strike="noStrike">
                <a:solidFill>
                  <a:srgbClr val="000000"/>
                </a:solidFill>
                <a:latin typeface="Calibri"/>
              </a:rPr>
              <a:t> </a:t>
            </a:r>
            <a:r>
              <a:rPr b="1" lang="en-US" sz="2800" spc="-1" strike="noStrike">
                <a:solidFill>
                  <a:srgbClr val="000000"/>
                </a:solidFill>
                <a:latin typeface="Calibri"/>
              </a:rPr>
              <a:t>deadline</a:t>
            </a:r>
            <a:r>
              <a:rPr b="0" lang="en-US" sz="2800" spc="-1" strike="noStrike">
                <a:solidFill>
                  <a:srgbClr val="000000"/>
                </a:solidFill>
                <a:latin typeface="Calibri"/>
              </a:rPr>
              <a:t> of a task is </a:t>
            </a:r>
            <a:r>
              <a:rPr b="1" lang="en-US" sz="2800" spc="-1" strike="noStrike">
                <a:solidFill>
                  <a:srgbClr val="000000"/>
                </a:solidFill>
                <a:latin typeface="Calibri"/>
              </a:rPr>
              <a:t>equal to its period</a:t>
            </a:r>
            <a:r>
              <a:rPr b="0" lang="en-US" sz="2800" spc="-1" strike="noStrike">
                <a:solidFill>
                  <a:srgbClr val="000000"/>
                </a:solidFill>
                <a:latin typeface="Calibri"/>
              </a:rPr>
              <a:t>/frame.</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All tasks are </a:t>
            </a:r>
            <a:r>
              <a:rPr b="1" lang="en-US" sz="2800" spc="-1" strike="noStrike">
                <a:solidFill>
                  <a:srgbClr val="000000"/>
                </a:solidFill>
                <a:latin typeface="Calibri"/>
              </a:rPr>
              <a:t>independent</a:t>
            </a:r>
            <a:r>
              <a:rPr b="0" lang="en-US" sz="2800" spc="-1" strike="noStrike">
                <a:solidFill>
                  <a:srgbClr val="000000"/>
                </a:solidFill>
                <a:latin typeface="Calibri"/>
              </a:rPr>
              <a:t>; there are </a:t>
            </a:r>
            <a:r>
              <a:rPr b="1" lang="en-US" sz="2800" spc="-1" strike="noStrike">
                <a:solidFill>
                  <a:srgbClr val="000000"/>
                </a:solidFill>
                <a:latin typeface="Calibri"/>
              </a:rPr>
              <a:t>no precedence constraints</a:t>
            </a:r>
            <a:r>
              <a:rPr b="0" lang="en-US" sz="2800" spc="-1" strike="noStrike">
                <a:solidFill>
                  <a:srgbClr val="000000"/>
                </a:solidFill>
                <a:latin typeface="Calibri"/>
              </a:rPr>
              <a:t>.</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No task has any </a:t>
            </a:r>
            <a:r>
              <a:rPr b="1" lang="en-US" sz="2800" spc="-1" strike="noStrike">
                <a:solidFill>
                  <a:srgbClr val="000000"/>
                </a:solidFill>
                <a:latin typeface="Calibri"/>
              </a:rPr>
              <a:t>non-preemptible section</a:t>
            </a:r>
            <a:r>
              <a:rPr b="0" lang="en-US" sz="2800" spc="-1" strike="noStrike">
                <a:solidFill>
                  <a:srgbClr val="000000"/>
                </a:solidFill>
                <a:latin typeface="Calibri"/>
              </a:rPr>
              <a:t>, and the cost of preemption is negligible.</a:t>
            </a:r>
            <a:endParaRPr b="0" lang="en-US" sz="2800" spc="-1" strike="noStrike">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i="1" lang="en-US" sz="4000" spc="-1" strike="noStrike">
                <a:solidFill>
                  <a:srgbClr val="000000"/>
                </a:solidFill>
                <a:latin typeface="Calibri"/>
              </a:rPr>
              <a:t>Task Characteristics of a Real Workload </a:t>
            </a:r>
            <a:endParaRPr b="0" lang="en-US" sz="4000" spc="-1" strike="noStrike">
              <a:solidFill>
                <a:srgbClr val="000000"/>
              </a:solidFill>
              <a:latin typeface="Calibri"/>
            </a:endParaRPr>
          </a:p>
        </p:txBody>
      </p:sp>
      <p:sp>
        <p:nvSpPr>
          <p:cNvPr id="258" name="TextShape 2"/>
          <p:cNvSpPr txBox="1"/>
          <p:nvPr/>
        </p:nvSpPr>
        <p:spPr>
          <a:xfrm>
            <a:off x="152280" y="990720"/>
            <a:ext cx="8800920" cy="5943240"/>
          </a:xfrm>
          <a:prstGeom prst="rect">
            <a:avLst/>
          </a:prstGeom>
          <a:noFill/>
          <a:ln>
            <a:noFill/>
          </a:ln>
        </p:spPr>
        <p:txBody>
          <a:bodyPr/>
          <a:p>
            <a:pPr>
              <a:lnSpc>
                <a:spcPct val="100000"/>
              </a:lnSpc>
              <a:spcBef>
                <a:spcPts val="561"/>
              </a:spcBef>
            </a:pPr>
            <a:r>
              <a:rPr b="0" lang="en-US" sz="2800" spc="-1" strike="noStrike">
                <a:solidFill>
                  <a:srgbClr val="000000"/>
                </a:solidFill>
                <a:latin typeface="Calibri"/>
              </a:rPr>
              <a:t>Only </a:t>
            </a:r>
            <a:r>
              <a:rPr b="1" lang="en-US" sz="2800" spc="-1" strike="noStrike">
                <a:solidFill>
                  <a:srgbClr val="000000"/>
                </a:solidFill>
                <a:latin typeface="Calibri"/>
              </a:rPr>
              <a:t>processing requirements are significant</a:t>
            </a:r>
            <a:r>
              <a:rPr b="0" lang="en-US" sz="2800" spc="-1" strike="noStrike">
                <a:solidFill>
                  <a:srgbClr val="000000"/>
                </a:solidFill>
                <a:latin typeface="Calibri"/>
              </a:rPr>
              <a:t>; memory and I/O requirements are negligible.</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r>
              <a:rPr b="0" lang="en-US" sz="2800" spc="-1" strike="noStrike">
                <a:solidFill>
                  <a:srgbClr val="000000"/>
                </a:solidFill>
                <a:latin typeface="Calibri"/>
              </a:rPr>
              <a:t>For real-time systems, it is of the utmost importance that the </a:t>
            </a:r>
            <a:r>
              <a:rPr b="1" lang="en-US" sz="2800" spc="-1" strike="noStrike">
                <a:solidFill>
                  <a:srgbClr val="000000"/>
                </a:solidFill>
                <a:latin typeface="Calibri"/>
              </a:rPr>
              <a:t>scheduling algorithm produces a predictable schedule</a:t>
            </a:r>
            <a:r>
              <a:rPr b="0" lang="en-US" sz="2800" spc="-1" strike="noStrike">
                <a:solidFill>
                  <a:srgbClr val="000000"/>
                </a:solidFill>
                <a:latin typeface="Calibri"/>
              </a:rPr>
              <a:t>,  that is, at all times it is known which task is going to execute next. </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r>
              <a:rPr b="0" lang="en-US" sz="2800" spc="-1" strike="noStrike">
                <a:solidFill>
                  <a:srgbClr val="000000"/>
                </a:solidFill>
                <a:latin typeface="Calibri"/>
              </a:rPr>
              <a:t>Many RTOS use a round-robin scheduling policy because it is simple and predictable. </a:t>
            </a:r>
            <a:endParaRPr b="0" lang="en-US" sz="2800" spc="-1" strike="noStrike">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Round-Robin Scheduling</a:t>
            </a:r>
            <a:endParaRPr b="0" lang="en-US" sz="4000" spc="-1" strike="noStrike">
              <a:solidFill>
                <a:srgbClr val="000000"/>
              </a:solidFill>
              <a:latin typeface="Calibri"/>
            </a:endParaRPr>
          </a:p>
        </p:txBody>
      </p:sp>
      <p:sp>
        <p:nvSpPr>
          <p:cNvPr id="260"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In a round-robin system </a:t>
            </a:r>
            <a:r>
              <a:rPr b="1" lang="en-US" sz="2800" spc="-1" strike="noStrike">
                <a:solidFill>
                  <a:srgbClr val="000000"/>
                </a:solidFill>
                <a:latin typeface="Calibri"/>
              </a:rPr>
              <a:t>several processes are executed sequentially to completion</a:t>
            </a:r>
            <a:r>
              <a:rPr b="0" lang="en-US" sz="2800" spc="-1" strike="noStrike">
                <a:solidFill>
                  <a:srgbClr val="000000"/>
                </a:solidFill>
                <a:latin typeface="Calibri"/>
              </a:rPr>
              <a:t>, often in conjunction with a cyclic executive.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In round-robin systems with time slicing, </a:t>
            </a:r>
            <a:r>
              <a:rPr b="1" lang="en-US" sz="2800" spc="-1" strike="noStrike">
                <a:solidFill>
                  <a:srgbClr val="000000"/>
                </a:solidFill>
                <a:latin typeface="Calibri"/>
              </a:rPr>
              <a:t>each executable task is assigned a fixed-time quantum </a:t>
            </a:r>
            <a:r>
              <a:rPr b="0" lang="en-US" sz="2800" spc="-1" strike="noStrike">
                <a:solidFill>
                  <a:srgbClr val="000000"/>
                </a:solidFill>
                <a:latin typeface="Calibri"/>
              </a:rPr>
              <a:t>called a time slice in which to execute.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A fixed-rate clock is used to </a:t>
            </a:r>
            <a:r>
              <a:rPr b="1" lang="en-US" sz="2800" spc="-1" strike="noStrike">
                <a:solidFill>
                  <a:srgbClr val="000000"/>
                </a:solidFill>
                <a:latin typeface="Calibri"/>
              </a:rPr>
              <a:t>initiate an interrupt</a:t>
            </a:r>
            <a:r>
              <a:rPr b="0" lang="en-US" sz="2800" spc="-1" strike="noStrike">
                <a:solidFill>
                  <a:srgbClr val="000000"/>
                </a:solidFill>
                <a:latin typeface="Calibri"/>
              </a:rPr>
              <a:t> at a rate corresponding to the time slice. </a:t>
            </a:r>
            <a:endParaRPr b="0" lang="en-US" sz="2800" spc="-1" strike="noStrike">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Round-Robin Scheduling</a:t>
            </a:r>
            <a:endParaRPr b="0" lang="en-US" sz="4000" spc="-1" strike="noStrike">
              <a:solidFill>
                <a:srgbClr val="000000"/>
              </a:solidFill>
              <a:latin typeface="Calibri"/>
            </a:endParaRPr>
          </a:p>
        </p:txBody>
      </p:sp>
      <p:sp>
        <p:nvSpPr>
          <p:cNvPr id="262" name="TextShape 2"/>
          <p:cNvSpPr txBox="1"/>
          <p:nvPr/>
        </p:nvSpPr>
        <p:spPr>
          <a:xfrm>
            <a:off x="343080" y="762120"/>
            <a:ext cx="8457840" cy="5943240"/>
          </a:xfrm>
          <a:prstGeom prst="rect">
            <a:avLst/>
          </a:prstGeom>
          <a:noFill/>
          <a:ln>
            <a:noFill/>
          </a:ln>
        </p:spPr>
        <p:txBody>
          <a:bodyPr/>
          <a:p>
            <a:pPr>
              <a:lnSpc>
                <a:spcPct val="100000"/>
              </a:lnSpc>
              <a:spcBef>
                <a:spcPts val="561"/>
              </a:spcBef>
            </a:pPr>
            <a:r>
              <a:rPr b="0" lang="en-US" sz="2800" spc="-1" strike="noStrike">
                <a:solidFill>
                  <a:srgbClr val="000000"/>
                </a:solidFill>
                <a:latin typeface="Calibri"/>
              </a:rPr>
              <a:t>The task executes </a:t>
            </a:r>
            <a:r>
              <a:rPr b="1" lang="en-US" sz="2800" spc="-1" strike="noStrike">
                <a:solidFill>
                  <a:srgbClr val="000000"/>
                </a:solidFill>
                <a:latin typeface="Calibri"/>
              </a:rPr>
              <a:t>until it completes </a:t>
            </a:r>
            <a:r>
              <a:rPr b="0" lang="en-US" sz="2800" spc="-1" strike="noStrike">
                <a:solidFill>
                  <a:srgbClr val="000000"/>
                </a:solidFill>
                <a:latin typeface="Calibri"/>
              </a:rPr>
              <a:t>or</a:t>
            </a:r>
            <a:r>
              <a:rPr b="1" lang="en-US" sz="2800" spc="-1" strike="noStrike">
                <a:solidFill>
                  <a:srgbClr val="000000"/>
                </a:solidFill>
                <a:latin typeface="Calibri"/>
              </a:rPr>
              <a:t> its execution time expires</a:t>
            </a:r>
            <a:r>
              <a:rPr b="0" lang="en-US" sz="2800" spc="-1" strike="noStrike">
                <a:solidFill>
                  <a:srgbClr val="000000"/>
                </a:solidFill>
                <a:latin typeface="Calibri"/>
              </a:rPr>
              <a:t>, as indicated by the clock interrupt. </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r>
              <a:rPr b="0" lang="en-US" sz="2800" spc="-1" strike="noStrike">
                <a:solidFill>
                  <a:srgbClr val="000000"/>
                </a:solidFill>
                <a:latin typeface="Calibri"/>
              </a:rPr>
              <a:t>If the task does not execute to completion, its </a:t>
            </a:r>
            <a:r>
              <a:rPr b="1" lang="en-US" sz="2800" spc="-1" strike="noStrike">
                <a:solidFill>
                  <a:srgbClr val="000000"/>
                </a:solidFill>
                <a:latin typeface="Calibri"/>
              </a:rPr>
              <a:t>context must be saved</a:t>
            </a:r>
            <a:r>
              <a:rPr b="0" lang="en-US" sz="2800" spc="-1" strike="noStrike">
                <a:solidFill>
                  <a:srgbClr val="000000"/>
                </a:solidFill>
                <a:latin typeface="Calibri"/>
              </a:rPr>
              <a:t> and the task is placed at the end of the executable list. </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r>
              <a:rPr b="0" lang="en-US" sz="2800" spc="-1" strike="noStrike">
                <a:solidFill>
                  <a:srgbClr val="000000"/>
                </a:solidFill>
                <a:latin typeface="Calibri"/>
              </a:rPr>
              <a:t>The context of the next executable task in the list is restored, and it resumes execution. </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r>
              <a:rPr b="0" lang="en-US" sz="2800" spc="-1" strike="noStrike">
                <a:solidFill>
                  <a:srgbClr val="000000"/>
                </a:solidFill>
                <a:latin typeface="Calibri"/>
              </a:rPr>
              <a:t>Round-robin scheduling achieves fair allocation of the CPU to tasks of the same priority by time multiplexing.</a:t>
            </a:r>
            <a:endParaRPr b="0" lang="en-US" sz="2800" spc="-1" strike="noStrike">
              <a:latin typeface="Arial"/>
            </a:endParaRPr>
          </a:p>
          <a:p>
            <a:pPr>
              <a:lnSpc>
                <a:spcPct val="100000"/>
              </a:lnSpc>
              <a:spcBef>
                <a:spcPts val="561"/>
              </a:spcBef>
            </a:pPr>
            <a:r>
              <a:rPr b="0" lang="en-US" sz="2800" spc="-1" strike="noStrike">
                <a:solidFill>
                  <a:srgbClr val="000000"/>
                </a:solidFill>
                <a:latin typeface="Calibri"/>
              </a:rPr>
              <a:t> </a:t>
            </a:r>
            <a:endParaRPr b="0" lang="en-US" sz="28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Synchronized Polled Loop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99" name="TextShape 2"/>
          <p:cNvSpPr txBox="1"/>
          <p:nvPr/>
        </p:nvSpPr>
        <p:spPr>
          <a:xfrm>
            <a:off x="343080" y="990720"/>
            <a:ext cx="8457840" cy="57146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A variation on the polled loop </a:t>
            </a:r>
            <a:r>
              <a:rPr b="1" lang="en-US" sz="3200" spc="-1" strike="noStrike">
                <a:solidFill>
                  <a:srgbClr val="000000"/>
                </a:solidFill>
                <a:latin typeface="Calibri"/>
              </a:rPr>
              <a:t>uses a fixed clock interrupt to pause </a:t>
            </a:r>
            <a:r>
              <a:rPr b="0" lang="en-US" sz="3200" spc="-1" strike="noStrike">
                <a:solidFill>
                  <a:srgbClr val="000000"/>
                </a:solidFill>
                <a:latin typeface="Calibri"/>
              </a:rPr>
              <a:t>between the time when the </a:t>
            </a:r>
            <a:r>
              <a:rPr b="1" lang="en-US" sz="3200" spc="-1" strike="noStrike">
                <a:solidFill>
                  <a:srgbClr val="000000"/>
                </a:solidFill>
                <a:latin typeface="Calibri"/>
              </a:rPr>
              <a:t>signaling event is triggered </a:t>
            </a:r>
            <a:r>
              <a:rPr b="0" lang="en-US" sz="3200" spc="-1" strike="noStrike">
                <a:solidFill>
                  <a:srgbClr val="000000"/>
                </a:solidFill>
                <a:latin typeface="Calibri"/>
              </a:rPr>
              <a:t>and</a:t>
            </a:r>
            <a:r>
              <a:rPr b="1" lang="en-US" sz="3200" spc="-1" strike="noStrike">
                <a:solidFill>
                  <a:srgbClr val="000000"/>
                </a:solidFill>
                <a:latin typeface="Calibri"/>
              </a:rPr>
              <a:t> then reset</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Such a system is used to treat events that exhibit </a:t>
            </a:r>
            <a:r>
              <a:rPr b="1" lang="en-US" sz="3200" spc="-1" strike="noStrike">
                <a:solidFill>
                  <a:srgbClr val="000000"/>
                </a:solidFill>
                <a:latin typeface="Calibri"/>
              </a:rPr>
              <a:t>switch bounce.</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Switch bounce is a phenomenon that occurs because it is impossible to build a switch, whether mechanical or electrical, </a:t>
            </a:r>
            <a:r>
              <a:rPr b="1" lang="en-US" sz="3200" spc="-1" strike="noStrike">
                <a:solidFill>
                  <a:srgbClr val="000000"/>
                </a:solidFill>
                <a:latin typeface="Calibri"/>
              </a:rPr>
              <a:t>that can change state instantaneously.</a:t>
            </a:r>
            <a:r>
              <a:rPr b="0" lang="en-US" sz="3200" spc="-1" strike="noStrike">
                <a:solidFill>
                  <a:srgbClr val="000000"/>
                </a:solidFill>
                <a:latin typeface="Calibri"/>
              </a:rPr>
              <a:t>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Events triggered by switches, levers, and buttons all exhibit this phenomenon. </a:t>
            </a: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If, however, a sufficient delay occurs between the initial triggering of the event and the reset, </a:t>
            </a:r>
            <a:r>
              <a:rPr b="1" lang="en-US" sz="3200" spc="-1" strike="noStrike">
                <a:solidFill>
                  <a:srgbClr val="000000"/>
                </a:solidFill>
                <a:latin typeface="Calibri"/>
              </a:rPr>
              <a:t>the system will avoid interpreting the settling oscillations as events</a:t>
            </a:r>
            <a:r>
              <a:rPr b="0" lang="en-US" sz="3200" spc="-1" strike="noStrike">
                <a:solidFill>
                  <a:srgbClr val="000000"/>
                </a:solidFill>
                <a:latin typeface="Calibri"/>
              </a:rPr>
              <a:t>. </a:t>
            </a:r>
            <a:endParaRPr b="0" lang="en-US" sz="3200" spc="-1" strike="noStrike">
              <a:latin typeface="Arial"/>
            </a:endParaRPr>
          </a:p>
        </p:txBody>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Round-Robin Scheduling</a:t>
            </a:r>
            <a:endParaRPr b="0" lang="en-US" sz="4000" spc="-1" strike="noStrike">
              <a:solidFill>
                <a:srgbClr val="000000"/>
              </a:solidFill>
              <a:latin typeface="Calibri"/>
            </a:endParaRPr>
          </a:p>
        </p:txBody>
      </p:sp>
      <p:pic>
        <p:nvPicPr>
          <p:cNvPr id="264" name="Picture 3" descr=""/>
          <p:cNvPicPr/>
          <p:nvPr/>
        </p:nvPicPr>
        <p:blipFill>
          <a:blip r:embed="rId1"/>
          <a:stretch/>
        </p:blipFill>
        <p:spPr>
          <a:xfrm>
            <a:off x="762120" y="1752480"/>
            <a:ext cx="7695720" cy="3504960"/>
          </a:xfrm>
          <a:prstGeom prst="rect">
            <a:avLst/>
          </a:prstGeom>
          <a:ln w="9360">
            <a:noFill/>
          </a:ln>
        </p:spPr>
      </p:pic>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Round-Robin Scheduling</a:t>
            </a:r>
            <a:endParaRPr b="0" lang="en-US" sz="4000" spc="-1" strike="noStrike">
              <a:solidFill>
                <a:srgbClr val="000000"/>
              </a:solidFill>
              <a:latin typeface="Calibri"/>
            </a:endParaRPr>
          </a:p>
        </p:txBody>
      </p:sp>
      <p:sp>
        <p:nvSpPr>
          <p:cNvPr id="266"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Round-robin systems </a:t>
            </a:r>
            <a:r>
              <a:rPr b="1" lang="en-US" sz="2800" spc="-1" strike="noStrike">
                <a:solidFill>
                  <a:srgbClr val="000000"/>
                </a:solidFill>
                <a:latin typeface="Calibri"/>
              </a:rPr>
              <a:t>can be combined with preemptive priority systems</a:t>
            </a:r>
            <a:r>
              <a:rPr b="0" lang="en-US" sz="2800" spc="-1" strike="noStrike">
                <a:solidFill>
                  <a:srgbClr val="000000"/>
                </a:solidFill>
                <a:latin typeface="Calibri"/>
              </a:rPr>
              <a:t>, yielding a kind of mixed system. Here processes A and C are of the same priority, whereas process B is of higher priority.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Process A is executing for some time when it is preempted by task B, which executes until completion.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When process A resumes, it continues until its time slice expires, at which time context is switched to process C, which begins executing.</a:t>
            </a:r>
            <a:endParaRPr b="0" lang="en-US" sz="28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000" spc="-1" strike="noStrike">
                <a:solidFill>
                  <a:srgbClr val="000000"/>
                </a:solidFill>
                <a:latin typeface="Calibri"/>
              </a:rPr>
              <a:t>Cyclic Executives</a:t>
            </a:r>
            <a:br/>
            <a:endParaRPr b="0" lang="en-US" sz="4000" spc="-1" strike="noStrike">
              <a:solidFill>
                <a:srgbClr val="000000"/>
              </a:solidFill>
              <a:latin typeface="Calibri"/>
            </a:endParaRPr>
          </a:p>
        </p:txBody>
      </p:sp>
      <p:sp>
        <p:nvSpPr>
          <p:cNvPr id="268"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The cyclic-executive (CE) approach is very popular, as it is simple and generates a </a:t>
            </a:r>
            <a:r>
              <a:rPr b="1" lang="en-US" sz="2800" spc="-1" strike="noStrike">
                <a:solidFill>
                  <a:srgbClr val="000000"/>
                </a:solidFill>
                <a:latin typeface="Calibri"/>
              </a:rPr>
              <a:t>complete and highly predictable schedule. </a:t>
            </a:r>
            <a:endParaRPr b="0" lang="en-US" sz="2800" spc="-1" strike="noStrike">
              <a:latin typeface="Arial"/>
            </a:endParaRPr>
          </a:p>
          <a:p>
            <a:pPr algn="just">
              <a:lnSpc>
                <a:spcPct val="100000"/>
              </a:lnSpc>
              <a:spcBef>
                <a:spcPts val="20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The CE refers to a scheduler that </a:t>
            </a:r>
            <a:r>
              <a:rPr b="1" lang="en-US" sz="2800" spc="-1" strike="noStrike">
                <a:solidFill>
                  <a:srgbClr val="000000"/>
                </a:solidFill>
                <a:latin typeface="Calibri"/>
              </a:rPr>
              <a:t>deterministically interleaves</a:t>
            </a:r>
            <a:r>
              <a:rPr b="0" lang="en-US" sz="2800" spc="-1" strike="noStrike">
                <a:solidFill>
                  <a:srgbClr val="000000"/>
                </a:solidFill>
                <a:latin typeface="Calibri"/>
              </a:rPr>
              <a:t> and sequentializes the execution of periodic tasks on a processor </a:t>
            </a:r>
            <a:r>
              <a:rPr b="1" lang="en-US" sz="2800" spc="-1" strike="noStrike">
                <a:solidFill>
                  <a:srgbClr val="000000"/>
                </a:solidFill>
                <a:latin typeface="Calibri"/>
              </a:rPr>
              <a:t>according to a pre-run-time schedule. </a:t>
            </a:r>
            <a:endParaRPr b="0" lang="en-US" sz="2800" spc="-1" strike="noStrike">
              <a:latin typeface="Arial"/>
            </a:endParaRPr>
          </a:p>
          <a:p>
            <a:pPr algn="just">
              <a:lnSpc>
                <a:spcPct val="100000"/>
              </a:lnSpc>
              <a:spcBef>
                <a:spcPts val="210"/>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In general terms, the CE is a table of procedure calls, where </a:t>
            </a:r>
            <a:r>
              <a:rPr b="1" lang="en-US" sz="2800" spc="-1" strike="noStrike">
                <a:solidFill>
                  <a:srgbClr val="000000"/>
                </a:solidFill>
                <a:latin typeface="Calibri"/>
              </a:rPr>
              <a:t>each</a:t>
            </a:r>
            <a:r>
              <a:rPr b="0" lang="en-US" sz="2800" spc="-1" strike="noStrike">
                <a:solidFill>
                  <a:srgbClr val="000000"/>
                </a:solidFill>
                <a:latin typeface="Calibri"/>
              </a:rPr>
              <a:t> </a:t>
            </a:r>
            <a:r>
              <a:rPr b="1" lang="en-US" sz="2800" spc="-1" strike="noStrike">
                <a:solidFill>
                  <a:srgbClr val="000000"/>
                </a:solidFill>
                <a:latin typeface="Calibri"/>
              </a:rPr>
              <a:t>task is a procedure</a:t>
            </a:r>
            <a:r>
              <a:rPr b="0" lang="en-US" sz="2800" spc="-1" strike="noStrike">
                <a:solidFill>
                  <a:srgbClr val="000000"/>
                </a:solidFill>
                <a:latin typeface="Calibri"/>
              </a:rPr>
              <a:t>,</a:t>
            </a:r>
            <a:r>
              <a:rPr b="1" lang="en-US" sz="2800" spc="-1" strike="noStrike">
                <a:solidFill>
                  <a:srgbClr val="000000"/>
                </a:solidFill>
                <a:latin typeface="Calibri"/>
              </a:rPr>
              <a:t> within a single do loop</a:t>
            </a:r>
            <a:r>
              <a:rPr b="0" lang="en-US" sz="2800" spc="-1" strike="noStrike">
                <a:solidFill>
                  <a:srgbClr val="000000"/>
                </a:solidFill>
                <a:latin typeface="Calibri"/>
              </a:rPr>
              <a:t>.</a:t>
            </a:r>
            <a:endParaRPr b="0" lang="en-US" sz="2800" spc="-1" strike="noStrike">
              <a:latin typeface="Arial"/>
            </a:endParaRPr>
          </a:p>
          <a:p>
            <a:pPr algn="just">
              <a:lnSpc>
                <a:spcPct val="100000"/>
              </a:lnSpc>
              <a:spcBef>
                <a:spcPts val="20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In the CE approach, </a:t>
            </a:r>
            <a:r>
              <a:rPr b="1" lang="en-US" sz="2800" spc="-1" strike="noStrike">
                <a:solidFill>
                  <a:srgbClr val="000000"/>
                </a:solidFill>
                <a:latin typeface="Calibri"/>
              </a:rPr>
              <a:t>scheduling decisions are made periodically</a:t>
            </a:r>
            <a:r>
              <a:rPr b="0" lang="en-US" sz="2800" spc="-1" strike="noStrike">
                <a:solidFill>
                  <a:srgbClr val="000000"/>
                </a:solidFill>
                <a:latin typeface="Calibri"/>
              </a:rPr>
              <a:t>, rather than at arbitrary times. </a:t>
            </a:r>
            <a:endParaRPr b="0" lang="en-US" sz="28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000" spc="-1" strike="noStrike">
                <a:solidFill>
                  <a:srgbClr val="000000"/>
                </a:solidFill>
                <a:latin typeface="Calibri"/>
              </a:rPr>
              <a:t>Cyclic Executives</a:t>
            </a:r>
            <a:br/>
            <a:endParaRPr b="0" lang="en-US" sz="4000" spc="-1" strike="noStrike">
              <a:solidFill>
                <a:srgbClr val="000000"/>
              </a:solidFill>
              <a:latin typeface="Calibri"/>
            </a:endParaRPr>
          </a:p>
        </p:txBody>
      </p:sp>
      <p:sp>
        <p:nvSpPr>
          <p:cNvPr id="270" name="TextShape 2"/>
          <p:cNvSpPr txBox="1"/>
          <p:nvPr/>
        </p:nvSpPr>
        <p:spPr>
          <a:xfrm>
            <a:off x="343080" y="762120"/>
            <a:ext cx="8457840" cy="5943240"/>
          </a:xfrm>
          <a:prstGeom prst="rect">
            <a:avLst/>
          </a:prstGeom>
          <a:noFill/>
          <a:ln>
            <a:noFill/>
          </a:ln>
        </p:spPr>
        <p:txBody>
          <a:bodyPr/>
          <a:p>
            <a:pPr algn="just">
              <a:lnSpc>
                <a:spcPct val="100000"/>
              </a:lnSpc>
              <a:spcBef>
                <a:spcPts val="561"/>
              </a:spcBef>
            </a:pPr>
            <a:endParaRPr b="0" lang="en-US" sz="3200" spc="-1" strike="noStrike">
              <a:latin typeface="Arial"/>
            </a:endParaRPr>
          </a:p>
          <a:p>
            <a:pPr algn="just">
              <a:lnSpc>
                <a:spcPct val="100000"/>
              </a:lnSpc>
              <a:spcBef>
                <a:spcPts val="561"/>
              </a:spcBef>
            </a:pPr>
            <a:r>
              <a:rPr b="0" lang="en-US" sz="2800" spc="-1" strike="noStrike">
                <a:solidFill>
                  <a:srgbClr val="000000"/>
                </a:solidFill>
                <a:latin typeface="Calibri"/>
              </a:rPr>
              <a:t>Time intervals during scheduling decision points are referred to as </a:t>
            </a:r>
            <a:r>
              <a:rPr b="1" lang="en-US" sz="2800" spc="-1" strike="noStrike">
                <a:solidFill>
                  <a:srgbClr val="000000"/>
                </a:solidFill>
                <a:latin typeface="Calibri"/>
              </a:rPr>
              <a:t>frames</a:t>
            </a:r>
            <a:r>
              <a:rPr b="0" lang="en-US" sz="2800" spc="-1" strike="noStrike">
                <a:solidFill>
                  <a:srgbClr val="000000"/>
                </a:solidFill>
                <a:latin typeface="Calibri"/>
              </a:rPr>
              <a:t> or minor cycles, and every frame has a length, </a:t>
            </a:r>
            <a:r>
              <a:rPr b="0" i="1" lang="en-US" sz="2800" spc="-1" strike="noStrike">
                <a:solidFill>
                  <a:srgbClr val="000000"/>
                </a:solidFill>
                <a:latin typeface="Calibri"/>
              </a:rPr>
              <a:t>f </a:t>
            </a:r>
            <a:r>
              <a:rPr b="0" lang="en-US" sz="2800" spc="-1" strike="noStrike">
                <a:solidFill>
                  <a:srgbClr val="000000"/>
                </a:solidFill>
                <a:latin typeface="Calibri"/>
              </a:rPr>
              <a:t>, called the </a:t>
            </a:r>
            <a:r>
              <a:rPr b="1" lang="en-US" sz="2800" spc="-1" strike="noStrike">
                <a:solidFill>
                  <a:srgbClr val="000000"/>
                </a:solidFill>
                <a:latin typeface="Calibri"/>
              </a:rPr>
              <a:t>frame size</a:t>
            </a:r>
            <a:r>
              <a:rPr b="0" lang="en-US" sz="2800" spc="-1" strike="noStrike">
                <a:solidFill>
                  <a:srgbClr val="000000"/>
                </a:solidFill>
                <a:latin typeface="Calibri"/>
              </a:rPr>
              <a:t>.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The major cycle is the minimum time required to execute tasks allocated to the processor, ensuring that the deadlines and periods of all processes are met.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The major cycle or the hyperperiod is equal to the least common multiple (lcm) of the periods, that is,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lcm</a:t>
            </a:r>
            <a:r>
              <a:rPr b="0" i="1" lang="en-US" sz="2800" spc="-1" strike="noStrike">
                <a:solidFill>
                  <a:srgbClr val="000000"/>
                </a:solidFill>
                <a:latin typeface="Calibri"/>
              </a:rPr>
              <a:t>(p</a:t>
            </a:r>
            <a:r>
              <a:rPr b="0" lang="en-US" sz="2800" spc="-1" strike="noStrike">
                <a:solidFill>
                  <a:srgbClr val="000000"/>
                </a:solidFill>
                <a:latin typeface="Calibri"/>
              </a:rPr>
              <a:t>1</a:t>
            </a:r>
            <a:r>
              <a:rPr b="0" i="1" lang="en-US" sz="2800" spc="-1" strike="noStrike">
                <a:solidFill>
                  <a:srgbClr val="000000"/>
                </a:solidFill>
                <a:latin typeface="Calibri"/>
              </a:rPr>
              <a:t>, . . . pn)</a:t>
            </a:r>
            <a:r>
              <a:rPr b="0" lang="en-US" sz="2800" spc="-1" strike="noStrike">
                <a:solidFill>
                  <a:srgbClr val="000000"/>
                </a:solidFill>
                <a:latin typeface="Calibri"/>
              </a:rPr>
              <a:t>.</a:t>
            </a:r>
            <a:endParaRPr b="0" lang="en-US" sz="28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000" spc="-1" strike="noStrike">
                <a:solidFill>
                  <a:srgbClr val="000000"/>
                </a:solidFill>
                <a:latin typeface="Calibri"/>
              </a:rPr>
              <a:t>Cyclic Executives</a:t>
            </a:r>
            <a:br/>
            <a:endParaRPr b="0" lang="en-US" sz="4000" spc="-1" strike="noStrike">
              <a:solidFill>
                <a:srgbClr val="000000"/>
              </a:solidFill>
              <a:latin typeface="Calibri"/>
            </a:endParaRPr>
          </a:p>
        </p:txBody>
      </p:sp>
      <p:sp>
        <p:nvSpPr>
          <p:cNvPr id="272"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As scheduling decisions are made only at the beginning of every frame, there is </a:t>
            </a:r>
            <a:r>
              <a:rPr b="1" lang="en-US" sz="2800" spc="-1" strike="noStrike">
                <a:solidFill>
                  <a:srgbClr val="000000"/>
                </a:solidFill>
                <a:latin typeface="Calibri"/>
              </a:rPr>
              <a:t>no preemption within each frame.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The phase of each periodic task is a nonnegative integer multiple of the frame size.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It is assumed that the scheduler carries out </a:t>
            </a:r>
            <a:r>
              <a:rPr b="1" lang="en-US" sz="2800" spc="-1" strike="noStrike">
                <a:solidFill>
                  <a:srgbClr val="000000"/>
                </a:solidFill>
                <a:latin typeface="Calibri"/>
              </a:rPr>
              <a:t>monitoring</a:t>
            </a:r>
            <a:r>
              <a:rPr b="0" lang="en-US" sz="2800" spc="-1" strike="noStrike">
                <a:solidFill>
                  <a:srgbClr val="000000"/>
                </a:solidFill>
                <a:latin typeface="Calibri"/>
              </a:rPr>
              <a:t> and enforcement actions at the beginning of each frame </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Frames must be sufficiently long so that </a:t>
            </a:r>
            <a:r>
              <a:rPr b="1" lang="en-US" sz="2800" spc="-1" strike="noStrike">
                <a:solidFill>
                  <a:srgbClr val="000000"/>
                </a:solidFill>
                <a:latin typeface="Calibri"/>
              </a:rPr>
              <a:t>every task can start and complete with a single frame</a:t>
            </a:r>
            <a:r>
              <a:rPr b="0" lang="en-US" sz="2800" spc="-1" strike="noStrike">
                <a:solidFill>
                  <a:srgbClr val="000000"/>
                </a:solidFill>
                <a:latin typeface="Calibri"/>
              </a:rPr>
              <a:t>. This implies that the frame size, </a:t>
            </a:r>
            <a:r>
              <a:rPr b="0" i="1" lang="en-US" sz="2800" spc="-1" strike="noStrike">
                <a:solidFill>
                  <a:srgbClr val="000000"/>
                </a:solidFill>
                <a:latin typeface="Calibri"/>
              </a:rPr>
              <a:t>f </a:t>
            </a:r>
            <a:r>
              <a:rPr b="0" lang="en-US" sz="2800" spc="-1" strike="noStrike">
                <a:solidFill>
                  <a:srgbClr val="000000"/>
                </a:solidFill>
                <a:latin typeface="Calibri"/>
              </a:rPr>
              <a:t>, is to be larger than the execution time, </a:t>
            </a:r>
            <a:r>
              <a:rPr b="0" i="1" lang="en-US" sz="2800" spc="-1" strike="noStrike">
                <a:solidFill>
                  <a:srgbClr val="000000"/>
                </a:solidFill>
                <a:latin typeface="Calibri"/>
              </a:rPr>
              <a:t>ei</a:t>
            </a:r>
            <a:r>
              <a:rPr b="0" lang="en-US" sz="2800" spc="-1" strike="noStrike">
                <a:solidFill>
                  <a:srgbClr val="000000"/>
                </a:solidFill>
                <a:latin typeface="Calibri"/>
              </a:rPr>
              <a:t>, of every task, </a:t>
            </a:r>
            <a:r>
              <a:rPr b="0" i="1" lang="en-US" sz="2800" spc="-1" strike="noStrike">
                <a:solidFill>
                  <a:srgbClr val="000000"/>
                </a:solidFill>
                <a:latin typeface="Calibri"/>
              </a:rPr>
              <a:t>Ti</a:t>
            </a:r>
            <a:r>
              <a:rPr b="0" lang="en-US" sz="2800" spc="-1" strike="noStrike">
                <a:solidFill>
                  <a:srgbClr val="000000"/>
                </a:solidFill>
                <a:latin typeface="Calibri"/>
              </a:rPr>
              <a:t>, that is,</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 </a:t>
            </a:r>
            <a:endParaRPr b="0" lang="en-US" sz="2800" spc="-1" strike="noStrike">
              <a:latin typeface="Arial"/>
            </a:endParaRPr>
          </a:p>
        </p:txBody>
      </p:sp>
      <p:pic>
        <p:nvPicPr>
          <p:cNvPr id="273" name="Picture 4" descr=""/>
          <p:cNvPicPr/>
          <p:nvPr/>
        </p:nvPicPr>
        <p:blipFill>
          <a:blip r:embed="rId1"/>
          <a:stretch/>
        </p:blipFill>
        <p:spPr>
          <a:xfrm>
            <a:off x="3124080" y="6187320"/>
            <a:ext cx="2664000" cy="670320"/>
          </a:xfrm>
          <a:prstGeom prst="rect">
            <a:avLst/>
          </a:prstGeom>
          <a:ln w="9360">
            <a:noFill/>
          </a:ln>
        </p:spPr>
      </p:pic>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0" y="-685800"/>
            <a:ext cx="9143640" cy="1469520"/>
          </a:xfrm>
          <a:prstGeom prst="rect">
            <a:avLst/>
          </a:prstGeom>
          <a:noFill/>
          <a:ln>
            <a:noFill/>
          </a:ln>
        </p:spPr>
        <p:txBody>
          <a:bodyPr anchor="ctr"/>
          <a:p>
            <a:pPr algn="ctr">
              <a:lnSpc>
                <a:spcPct val="100000"/>
              </a:lnSpc>
            </a:pPr>
            <a:br/>
            <a:br/>
            <a:br/>
            <a:r>
              <a:rPr b="1" lang="en-US" sz="2800" spc="-1" strike="noStrike">
                <a:solidFill>
                  <a:srgbClr val="000000"/>
                </a:solidFill>
                <a:latin typeface="Calibri"/>
              </a:rPr>
              <a:t>Cyclic Executives: </a:t>
            </a:r>
            <a:r>
              <a:rPr b="0" lang="en-US" sz="2800" spc="-1" strike="noStrike">
                <a:solidFill>
                  <a:srgbClr val="000000"/>
                </a:solidFill>
                <a:latin typeface="Calibri"/>
              </a:rPr>
              <a:t>Constraints on the value of frame</a:t>
            </a:r>
            <a:r>
              <a:rPr b="0" lang="en-US" sz="2400" spc="-1" strike="noStrike">
                <a:solidFill>
                  <a:srgbClr val="000000"/>
                </a:solidFill>
                <a:latin typeface="Calibri"/>
              </a:rPr>
              <a:t> size.</a:t>
            </a:r>
            <a:br/>
            <a:br/>
            <a:endParaRPr b="0" lang="en-US" sz="2400" spc="-1" strike="noStrike">
              <a:solidFill>
                <a:srgbClr val="000000"/>
              </a:solidFill>
              <a:latin typeface="Calibri"/>
            </a:endParaRPr>
          </a:p>
        </p:txBody>
      </p:sp>
      <p:sp>
        <p:nvSpPr>
          <p:cNvPr id="275"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To keep length of the cyclic schedule as short as possible, the frame size, </a:t>
            </a:r>
            <a:r>
              <a:rPr b="0" i="1" lang="en-US" sz="2800" spc="-1" strike="noStrike">
                <a:solidFill>
                  <a:srgbClr val="000000"/>
                </a:solidFill>
                <a:latin typeface="Calibri"/>
              </a:rPr>
              <a:t>f </a:t>
            </a:r>
            <a:r>
              <a:rPr b="0" lang="en-US" sz="2800" spc="-1" strike="noStrike">
                <a:solidFill>
                  <a:srgbClr val="000000"/>
                </a:solidFill>
                <a:latin typeface="Calibri"/>
              </a:rPr>
              <a:t>, should be chosen so that the </a:t>
            </a:r>
            <a:r>
              <a:rPr b="1" lang="en-US" sz="2800" spc="-1" strike="noStrike">
                <a:solidFill>
                  <a:srgbClr val="000000"/>
                </a:solidFill>
                <a:latin typeface="Calibri"/>
              </a:rPr>
              <a:t>hyperperiod has an integer number of frames</a:t>
            </a:r>
            <a:r>
              <a:rPr b="0" lang="en-US" sz="2800" spc="-1" strike="noStrike">
                <a:solidFill>
                  <a:srgbClr val="000000"/>
                </a:solidFill>
                <a:latin typeface="Calibri"/>
              </a:rPr>
              <a:t>:</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To ensure that every task completes by its deadline, frames must be small so that between the release time and deadline of every task, there is at least one frame.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The following relation is derived for a worst-case scenario, which occurs when the </a:t>
            </a:r>
            <a:r>
              <a:rPr b="1" lang="en-US" sz="2800" spc="-1" strike="noStrike">
                <a:solidFill>
                  <a:srgbClr val="000000"/>
                </a:solidFill>
                <a:latin typeface="Calibri"/>
              </a:rPr>
              <a:t>period of a process starts just after the beginning of a frame </a:t>
            </a:r>
            <a:r>
              <a:rPr b="0" lang="en-US" sz="2800" spc="-1" strike="noStrike">
                <a:solidFill>
                  <a:srgbClr val="000000"/>
                </a:solidFill>
                <a:latin typeface="Calibri"/>
              </a:rPr>
              <a:t>and, consequently, the process cannot be released until the next frame.</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561"/>
              </a:spcBef>
            </a:pPr>
            <a:endParaRPr b="0" lang="en-US" sz="2800" spc="-1" strike="noStrike">
              <a:latin typeface="Arial"/>
            </a:endParaRPr>
          </a:p>
        </p:txBody>
      </p:sp>
      <p:pic>
        <p:nvPicPr>
          <p:cNvPr id="276" name="Picture 4" descr=""/>
          <p:cNvPicPr/>
          <p:nvPr/>
        </p:nvPicPr>
        <p:blipFill>
          <a:blip r:embed="rId1"/>
          <a:stretch/>
        </p:blipFill>
        <p:spPr>
          <a:xfrm>
            <a:off x="2743200" y="5943600"/>
            <a:ext cx="3657240" cy="533160"/>
          </a:xfrm>
          <a:prstGeom prst="rect">
            <a:avLst/>
          </a:prstGeom>
          <a:ln w="9360">
            <a:noFill/>
          </a:ln>
        </p:spPr>
      </p:pic>
      <p:pic>
        <p:nvPicPr>
          <p:cNvPr id="277" name="Picture 5" descr=""/>
          <p:cNvPicPr/>
          <p:nvPr/>
        </p:nvPicPr>
        <p:blipFill>
          <a:blip r:embed="rId2"/>
          <a:stretch/>
        </p:blipFill>
        <p:spPr>
          <a:xfrm>
            <a:off x="2438280" y="2286000"/>
            <a:ext cx="2971440" cy="456840"/>
          </a:xfrm>
          <a:prstGeom prst="rect">
            <a:avLst/>
          </a:prstGeom>
          <a:ln w="9360">
            <a:noFill/>
          </a:ln>
        </p:spPr>
      </p:pic>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000" spc="-1" strike="noStrike">
                <a:solidFill>
                  <a:srgbClr val="000000"/>
                </a:solidFill>
                <a:latin typeface="Calibri"/>
              </a:rPr>
              <a:t>Cyclic Executives</a:t>
            </a:r>
            <a:br/>
            <a:endParaRPr b="0" lang="en-US" sz="4000" spc="-1" strike="noStrike">
              <a:solidFill>
                <a:srgbClr val="000000"/>
              </a:solidFill>
              <a:latin typeface="Calibri"/>
            </a:endParaRPr>
          </a:p>
        </p:txBody>
      </p:sp>
      <p:pic>
        <p:nvPicPr>
          <p:cNvPr id="279" name="Picture 3" descr=""/>
          <p:cNvPicPr/>
          <p:nvPr/>
        </p:nvPicPr>
        <p:blipFill>
          <a:blip r:embed="rId1"/>
          <a:stretch/>
        </p:blipFill>
        <p:spPr>
          <a:xfrm>
            <a:off x="2743200" y="4053960"/>
            <a:ext cx="2664000" cy="898920"/>
          </a:xfrm>
          <a:prstGeom prst="rect">
            <a:avLst/>
          </a:prstGeom>
          <a:ln w="9360">
            <a:noFill/>
          </a:ln>
        </p:spPr>
      </p:pic>
      <p:pic>
        <p:nvPicPr>
          <p:cNvPr id="280" name="Picture 4" descr=""/>
          <p:cNvPicPr/>
          <p:nvPr/>
        </p:nvPicPr>
        <p:blipFill>
          <a:blip r:embed="rId2"/>
          <a:stretch/>
        </p:blipFill>
        <p:spPr>
          <a:xfrm>
            <a:off x="698760" y="2666880"/>
            <a:ext cx="7745760" cy="1461240"/>
          </a:xfrm>
          <a:prstGeom prst="rect">
            <a:avLst/>
          </a:prstGeom>
          <a:ln w="9360">
            <a:noFill/>
          </a:ln>
        </p:spPr>
      </p:pic>
      <p:pic>
        <p:nvPicPr>
          <p:cNvPr id="281" name="Picture 5" descr=""/>
          <p:cNvPicPr/>
          <p:nvPr/>
        </p:nvPicPr>
        <p:blipFill>
          <a:blip r:embed="rId3"/>
          <a:stretch/>
        </p:blipFill>
        <p:spPr>
          <a:xfrm>
            <a:off x="2743200" y="4800600"/>
            <a:ext cx="3047760" cy="575640"/>
          </a:xfrm>
          <a:prstGeom prst="rect">
            <a:avLst/>
          </a:prstGeom>
          <a:ln w="9360">
            <a:noFill/>
          </a:ln>
        </p:spPr>
      </p:pic>
      <p:pic>
        <p:nvPicPr>
          <p:cNvPr id="282" name="Picture 6" descr=""/>
          <p:cNvPicPr/>
          <p:nvPr/>
        </p:nvPicPr>
        <p:blipFill>
          <a:blip r:embed="rId4"/>
          <a:stretch/>
        </p:blipFill>
        <p:spPr>
          <a:xfrm>
            <a:off x="2743200" y="5486400"/>
            <a:ext cx="3657240" cy="533160"/>
          </a:xfrm>
          <a:prstGeom prst="rect">
            <a:avLst/>
          </a:prstGeom>
          <a:ln w="9360">
            <a:noFill/>
          </a:ln>
        </p:spPr>
      </p:pic>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000" spc="-1" strike="noStrike">
                <a:solidFill>
                  <a:srgbClr val="000000"/>
                </a:solidFill>
                <a:latin typeface="Calibri"/>
              </a:rPr>
              <a:t>Cyclic Executives</a:t>
            </a:r>
            <a:br/>
            <a:endParaRPr b="0" lang="en-US" sz="4000" spc="-1" strike="noStrike">
              <a:solidFill>
                <a:srgbClr val="000000"/>
              </a:solidFill>
              <a:latin typeface="Calibri"/>
            </a:endParaRPr>
          </a:p>
        </p:txBody>
      </p:sp>
      <p:sp>
        <p:nvSpPr>
          <p:cNvPr id="284" name="TextShape 2"/>
          <p:cNvSpPr txBox="1"/>
          <p:nvPr/>
        </p:nvSpPr>
        <p:spPr>
          <a:xfrm>
            <a:off x="343080" y="762120"/>
            <a:ext cx="8457840" cy="5943240"/>
          </a:xfrm>
          <a:prstGeom prst="rect">
            <a:avLst/>
          </a:prstGeom>
          <a:noFill/>
          <a:ln>
            <a:noFill/>
          </a:ln>
        </p:spPr>
        <p:txBody>
          <a:bodyPr/>
          <a:p>
            <a:pPr>
              <a:lnSpc>
                <a:spcPct val="100000"/>
              </a:lnSpc>
              <a:spcBef>
                <a:spcPts val="561"/>
              </a:spcBef>
            </a:pPr>
            <a:r>
              <a:rPr b="0" lang="en-US" sz="2800" spc="-1" strike="noStrike">
                <a:solidFill>
                  <a:srgbClr val="000000"/>
                </a:solidFill>
                <a:latin typeface="Calibri"/>
              </a:rPr>
              <a:t>The hyperperiod is equal to 660, since the least common multiple of 15, 20, and 22 is 660. The three conditions, </a:t>
            </a:r>
            <a:r>
              <a:rPr b="0" i="1" lang="en-US" sz="2800" spc="-1" strike="noStrike">
                <a:solidFill>
                  <a:srgbClr val="000000"/>
                </a:solidFill>
                <a:latin typeface="Calibri"/>
              </a:rPr>
              <a:t>C</a:t>
            </a:r>
            <a:r>
              <a:rPr b="0" lang="en-US" sz="2800" spc="-1" strike="noStrike">
                <a:solidFill>
                  <a:srgbClr val="000000"/>
                </a:solidFill>
                <a:latin typeface="Calibri"/>
              </a:rPr>
              <a:t>1, </a:t>
            </a:r>
            <a:r>
              <a:rPr b="0" i="1" lang="en-US" sz="2800" spc="-1" strike="noStrike">
                <a:solidFill>
                  <a:srgbClr val="000000"/>
                </a:solidFill>
                <a:latin typeface="Calibri"/>
              </a:rPr>
              <a:t>C</a:t>
            </a:r>
            <a:r>
              <a:rPr b="0" lang="en-US" sz="2800" spc="-1" strike="noStrike">
                <a:solidFill>
                  <a:srgbClr val="000000"/>
                </a:solidFill>
                <a:latin typeface="Calibri"/>
              </a:rPr>
              <a:t>2 and </a:t>
            </a:r>
            <a:r>
              <a:rPr b="0" i="1" lang="en-US" sz="2800" spc="-1" strike="noStrike">
                <a:solidFill>
                  <a:srgbClr val="000000"/>
                </a:solidFill>
                <a:latin typeface="Calibri"/>
              </a:rPr>
              <a:t>C</a:t>
            </a:r>
            <a:r>
              <a:rPr b="0" lang="en-US" sz="2800" spc="-1" strike="noStrike">
                <a:solidFill>
                  <a:srgbClr val="000000"/>
                </a:solidFill>
                <a:latin typeface="Calibri"/>
              </a:rPr>
              <a:t>3 are evaluated as follows:</a:t>
            </a:r>
            <a:endParaRPr b="0" lang="en-US" sz="2800" spc="-1" strike="noStrike">
              <a:latin typeface="Arial"/>
            </a:endParaRPr>
          </a:p>
          <a:p>
            <a:pPr>
              <a:lnSpc>
                <a:spcPct val="100000"/>
              </a:lnSpc>
              <a:spcBef>
                <a:spcPts val="561"/>
              </a:spcBef>
            </a:pPr>
            <a:r>
              <a:rPr b="0" lang="en-US" sz="2800" spc="-1" strike="noStrike">
                <a:solidFill>
                  <a:srgbClr val="000000"/>
                </a:solidFill>
                <a:latin typeface="Calibri"/>
              </a:rPr>
              <a:t>From these three conditions, it can be inferred that a possible value for </a:t>
            </a:r>
            <a:r>
              <a:rPr b="0" i="1" lang="en-US" sz="2800" spc="-1" strike="noStrike">
                <a:solidFill>
                  <a:srgbClr val="000000"/>
                </a:solidFill>
                <a:latin typeface="Calibri"/>
              </a:rPr>
              <a:t>f </a:t>
            </a:r>
            <a:r>
              <a:rPr b="0" lang="en-US" sz="2800" spc="-1" strike="noStrike">
                <a:solidFill>
                  <a:srgbClr val="000000"/>
                </a:solidFill>
                <a:latin typeface="Calibri"/>
              </a:rPr>
              <a:t>could be any one of the values of 3, 4, or 5.</a:t>
            </a:r>
            <a:endParaRPr b="0" lang="en-US" sz="2800" spc="-1" strike="noStrike">
              <a:latin typeface="Arial"/>
            </a:endParaRPr>
          </a:p>
        </p:txBody>
      </p:sp>
      <p:pic>
        <p:nvPicPr>
          <p:cNvPr id="285" name="Picture 7" descr=""/>
          <p:cNvPicPr/>
          <p:nvPr/>
        </p:nvPicPr>
        <p:blipFill>
          <a:blip r:embed="rId1"/>
          <a:stretch/>
        </p:blipFill>
        <p:spPr>
          <a:xfrm>
            <a:off x="1447920" y="4167000"/>
            <a:ext cx="6019560" cy="1700280"/>
          </a:xfrm>
          <a:prstGeom prst="rect">
            <a:avLst/>
          </a:prstGeom>
          <a:ln w="9360">
            <a:noFill/>
          </a:ln>
        </p:spPr>
      </p:pic>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3200" spc="-1" strike="noStrike">
                <a:solidFill>
                  <a:srgbClr val="000000"/>
                </a:solidFill>
                <a:latin typeface="Calibri"/>
              </a:rPr>
              <a:t>Fixed-Priority Scheduling–Rate-Monotonic Approach</a:t>
            </a:r>
            <a:endParaRPr b="0" lang="en-US" sz="3200" spc="-1" strike="noStrike">
              <a:solidFill>
                <a:srgbClr val="000000"/>
              </a:solidFill>
              <a:latin typeface="Calibri"/>
            </a:endParaRPr>
          </a:p>
        </p:txBody>
      </p:sp>
      <p:sp>
        <p:nvSpPr>
          <p:cNvPr id="287"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lang="en-US" sz="2800" spc="-1" strike="noStrike">
                <a:solidFill>
                  <a:srgbClr val="000000"/>
                </a:solidFill>
                <a:latin typeface="Calibri"/>
              </a:rPr>
              <a:t>In the fixed-priority scheduling policy, the </a:t>
            </a:r>
            <a:r>
              <a:rPr b="1" lang="en-US" sz="2800" spc="-1" strike="noStrike">
                <a:solidFill>
                  <a:srgbClr val="000000"/>
                </a:solidFill>
                <a:latin typeface="Calibri"/>
              </a:rPr>
              <a:t>priority of each periodic task is fixed relative to other tasks</a:t>
            </a:r>
            <a:r>
              <a:rPr b="0" lang="en-US" sz="2800" spc="-1" strike="noStrike">
                <a:solidFill>
                  <a:srgbClr val="000000"/>
                </a:solidFill>
                <a:latin typeface="Calibri"/>
              </a:rPr>
              <a:t>.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A seminal fixed-priority algorithm is the rate-monotonic (RM) algorithm.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It is an optimal static priority algorithm for the task model, in which a </a:t>
            </a:r>
            <a:r>
              <a:rPr b="1" lang="en-US" sz="2800" spc="-1" strike="noStrike">
                <a:solidFill>
                  <a:srgbClr val="000000"/>
                </a:solidFill>
                <a:latin typeface="Calibri"/>
              </a:rPr>
              <a:t>task with a shorter period is given a higher priority</a:t>
            </a:r>
            <a:r>
              <a:rPr b="0" lang="en-US" sz="2800" spc="-1" strike="noStrike">
                <a:solidFill>
                  <a:srgbClr val="000000"/>
                </a:solidFill>
                <a:latin typeface="Calibri"/>
              </a:rPr>
              <a:t> than a task with a longer period. </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 </a:t>
            </a:r>
            <a:endParaRPr b="0" lang="en-US" sz="2800" spc="-1" strike="noStrike">
              <a:latin typeface="Arial"/>
            </a:endParaRPr>
          </a:p>
        </p:txBody>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3200" spc="-1" strike="noStrike">
                <a:solidFill>
                  <a:srgbClr val="000000"/>
                </a:solidFill>
                <a:latin typeface="Calibri"/>
              </a:rPr>
              <a:t>Fixed-Priority Scheduling–Rate-Monotonic Approach</a:t>
            </a:r>
            <a:endParaRPr b="0" lang="en-US" sz="3200" spc="-1" strike="noStrike">
              <a:solidFill>
                <a:srgbClr val="000000"/>
              </a:solidFill>
              <a:latin typeface="Calibri"/>
            </a:endParaRPr>
          </a:p>
        </p:txBody>
      </p:sp>
      <p:sp>
        <p:nvSpPr>
          <p:cNvPr id="289"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1" lang="en-US" sz="2800" spc="-1" strike="noStrike">
                <a:solidFill>
                  <a:srgbClr val="000000"/>
                </a:solidFill>
                <a:latin typeface="Calibri"/>
              </a:rPr>
              <a:t>Given a set of periodic tasks and preemptive priority scheduling, then assigning priorities such that the tasks with shorter periods have higher priorities (rate-monotonic), yields an optimal scheduling algorithm.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In other words, optimality of RM implies that if a schedule that meets all the deadlines exists with fixed priorities, then RM will produce a feasible schedule. </a:t>
            </a:r>
            <a:endParaRPr b="0" lang="en-US" sz="2800" spc="-1" strike="noStrike">
              <a:latin typeface="Arial"/>
            </a:endParaRPr>
          </a:p>
          <a:p>
            <a:pPr algn="just">
              <a:lnSpc>
                <a:spcPct val="100000"/>
              </a:lnSpc>
              <a:spcBef>
                <a:spcPts val="561"/>
              </a:spcBef>
            </a:pPr>
            <a:r>
              <a:rPr b="1" lang="en-US" sz="2800" spc="-1" strike="noStrike">
                <a:solidFill>
                  <a:srgbClr val="000000"/>
                </a:solidFill>
                <a:latin typeface="Calibri"/>
              </a:rPr>
              <a:t>An inductive argument .</a:t>
            </a:r>
            <a:endParaRPr b="0" lang="en-US" sz="2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0" y="0"/>
            <a:ext cx="9143640" cy="1469520"/>
          </a:xfrm>
          <a:prstGeom prst="rect">
            <a:avLst/>
          </a:prstGeom>
          <a:noFill/>
          <a:ln>
            <a:noFill/>
          </a:ln>
        </p:spPr>
        <p:txBody>
          <a:bodyPr anchor="ctr">
            <a:normAutofit/>
          </a:bodyPr>
          <a:p>
            <a:pPr algn="ctr">
              <a:lnSpc>
                <a:spcPct val="100000"/>
              </a:lnSpc>
            </a:pPr>
            <a:r>
              <a:rPr b="1" lang="en-US" sz="4400" spc="-1" strike="noStrike">
                <a:solidFill>
                  <a:srgbClr val="000000"/>
                </a:solidFill>
                <a:latin typeface="Calibri"/>
              </a:rPr>
              <a:t>Pseudokernels: </a:t>
            </a:r>
            <a:r>
              <a:rPr b="1" i="1" lang="en-US" sz="4400" spc="-1" strike="noStrike">
                <a:solidFill>
                  <a:srgbClr val="000000"/>
                </a:solidFill>
                <a:latin typeface="Calibri"/>
              </a:rPr>
              <a:t>Synchronized Polled Loop </a:t>
            </a:r>
            <a:br/>
            <a:r>
              <a:rPr b="1" i="1" lang="en-US" sz="4400" spc="-1" strike="noStrike">
                <a:solidFill>
                  <a:srgbClr val="000000"/>
                </a:solidFill>
                <a:latin typeface="Calibri"/>
              </a:rPr>
              <a:t> </a:t>
            </a:r>
            <a:endParaRPr b="0" lang="en-US" sz="4400" spc="-1" strike="noStrike">
              <a:solidFill>
                <a:srgbClr val="000000"/>
              </a:solidFill>
              <a:latin typeface="Calibri"/>
            </a:endParaRPr>
          </a:p>
        </p:txBody>
      </p:sp>
      <p:sp>
        <p:nvSpPr>
          <p:cNvPr id="101" name="TextShape 2"/>
          <p:cNvSpPr txBox="1"/>
          <p:nvPr/>
        </p:nvSpPr>
        <p:spPr>
          <a:xfrm>
            <a:off x="343080" y="990720"/>
            <a:ext cx="8457840" cy="5714640"/>
          </a:xfrm>
          <a:prstGeom prst="rect">
            <a:avLst/>
          </a:prstGeom>
          <a:noFill/>
          <a:ln>
            <a:noFill/>
          </a:ln>
        </p:spPr>
        <p:txBody>
          <a:bodyPr>
            <a:normAutofit/>
          </a:bodyPr>
          <a:p>
            <a:pPr algn="just">
              <a:lnSpc>
                <a:spcPct val="100000"/>
              </a:lnSpc>
              <a:spcBef>
                <a:spcPts val="641"/>
              </a:spcBef>
            </a:pPr>
            <a:r>
              <a:rPr b="0" lang="en-US" sz="3200" spc="-1" strike="noStrike">
                <a:solidFill>
                  <a:srgbClr val="000000"/>
                </a:solidFill>
                <a:latin typeface="Calibri"/>
              </a:rPr>
              <a:t>These are </a:t>
            </a:r>
            <a:r>
              <a:rPr b="1" lang="en-US" sz="3200" spc="-1" strike="noStrike">
                <a:solidFill>
                  <a:srgbClr val="000000"/>
                </a:solidFill>
                <a:latin typeface="Calibri"/>
              </a:rPr>
              <a:t>fake events</a:t>
            </a:r>
            <a:r>
              <a:rPr b="0" lang="en-US" sz="3200" spc="-1" strike="noStrike">
                <a:solidFill>
                  <a:srgbClr val="000000"/>
                </a:solidFill>
                <a:latin typeface="Calibri"/>
              </a:rPr>
              <a:t> that would surely overwhelm any polled loop service. </a:t>
            </a:r>
            <a:endParaRPr b="0" lang="en-US" sz="3200" spc="-1" strike="noStrike">
              <a:latin typeface="Arial"/>
            </a:endParaRPr>
          </a:p>
          <a:p>
            <a:pPr algn="just">
              <a:lnSpc>
                <a:spcPct val="100000"/>
              </a:lnSpc>
              <a:spcBef>
                <a:spcPts val="22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For instance, suppose a polled-loop system is used to handle an event that occurs randomly, but no more than once per second. </a:t>
            </a:r>
            <a:endParaRPr b="0" lang="en-US" sz="3200" spc="-1" strike="noStrike">
              <a:latin typeface="Arial"/>
            </a:endParaRPr>
          </a:p>
          <a:p>
            <a:pPr algn="just">
              <a:lnSpc>
                <a:spcPct val="100000"/>
              </a:lnSpc>
              <a:spcBef>
                <a:spcPts val="210"/>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The event is known to exhibit a switch-bounce effect that disappears after 20 milliseconds. </a:t>
            </a:r>
            <a:endParaRPr b="0" lang="en-US" sz="3200" spc="-1" strike="noStrike">
              <a:latin typeface="Arial"/>
            </a:endParaRPr>
          </a:p>
          <a:p>
            <a:pPr algn="just">
              <a:lnSpc>
                <a:spcPct val="100000"/>
              </a:lnSpc>
              <a:spcBef>
                <a:spcPts val="201"/>
              </a:spcBef>
            </a:pPr>
            <a:endParaRPr b="0" lang="en-US" sz="3200" spc="-1" strike="noStrike">
              <a:latin typeface="Arial"/>
            </a:endParaRPr>
          </a:p>
          <a:p>
            <a:pPr algn="just">
              <a:lnSpc>
                <a:spcPct val="100000"/>
              </a:lnSpc>
              <a:spcBef>
                <a:spcPts val="641"/>
              </a:spcBef>
            </a:pPr>
            <a:r>
              <a:rPr b="0" lang="en-US" sz="3200" spc="-1" strike="noStrike">
                <a:solidFill>
                  <a:srgbClr val="000000"/>
                </a:solidFill>
                <a:latin typeface="Calibri"/>
              </a:rPr>
              <a:t>A 10-millisecond fixed-rate interrupt is available for synchronization. </a:t>
            </a:r>
            <a:endParaRPr b="0" lang="en-US" sz="3200" spc="-1" strike="noStrike">
              <a:latin typeface="Arial"/>
            </a:endParaRPr>
          </a:p>
        </p:txBody>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An inductive argument </a:t>
            </a:r>
            <a:endParaRPr b="0" lang="en-US" sz="4000" spc="-1" strike="noStrike">
              <a:solidFill>
                <a:srgbClr val="000000"/>
              </a:solidFill>
              <a:latin typeface="Calibri"/>
            </a:endParaRPr>
          </a:p>
        </p:txBody>
      </p:sp>
      <p:sp>
        <p:nvSpPr>
          <p:cNvPr id="291" name="TextShape 2"/>
          <p:cNvSpPr txBox="1"/>
          <p:nvPr/>
        </p:nvSpPr>
        <p:spPr>
          <a:xfrm>
            <a:off x="343080" y="457200"/>
            <a:ext cx="8457840" cy="5943240"/>
          </a:xfrm>
          <a:prstGeom prst="rect">
            <a:avLst/>
          </a:prstGeom>
          <a:noFill/>
          <a:ln>
            <a:noFill/>
          </a:ln>
        </p:spPr>
        <p:txBody>
          <a:bodyPr/>
          <a:p>
            <a:pPr algn="just">
              <a:lnSpc>
                <a:spcPct val="100000"/>
              </a:lnSpc>
              <a:spcBef>
                <a:spcPts val="561"/>
              </a:spcBef>
            </a:pPr>
            <a:r>
              <a:rPr b="0" i="1" lang="en-US" sz="2800" spc="-1" strike="noStrike">
                <a:solidFill>
                  <a:srgbClr val="000000"/>
                </a:solidFill>
                <a:latin typeface="Calibri"/>
              </a:rPr>
              <a:t>Basis Step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Consider two fixed but non-RM priority tasks </a:t>
            </a:r>
            <a:r>
              <a:rPr b="0" i="1" lang="en-US" sz="2800" spc="-1" strike="noStrike">
                <a:solidFill>
                  <a:srgbClr val="000000"/>
                </a:solidFill>
                <a:latin typeface="Calibri"/>
              </a:rPr>
              <a:t>τ</a:t>
            </a:r>
            <a:r>
              <a:rPr b="0" lang="en-US" sz="2800" spc="-1" strike="noStrike">
                <a:solidFill>
                  <a:srgbClr val="000000"/>
                </a:solidFill>
                <a:latin typeface="Calibri"/>
              </a:rPr>
              <a:t>1 = </a:t>
            </a:r>
            <a:r>
              <a:rPr b="0" i="1" lang="en-US" sz="2800" spc="-1" strike="noStrike">
                <a:solidFill>
                  <a:srgbClr val="000000"/>
                </a:solidFill>
                <a:latin typeface="Calibri"/>
              </a:rPr>
              <a:t>(e</a:t>
            </a:r>
            <a:r>
              <a:rPr b="0" lang="en-US" sz="2800" spc="-1" strike="noStrike" baseline="-25000">
                <a:solidFill>
                  <a:srgbClr val="000000"/>
                </a:solidFill>
                <a:latin typeface="Calibri"/>
              </a:rPr>
              <a:t>1</a:t>
            </a:r>
            <a:r>
              <a:rPr b="0" i="1" lang="en-US" sz="2800" spc="-1" strike="noStrike">
                <a:solidFill>
                  <a:srgbClr val="000000"/>
                </a:solidFill>
                <a:latin typeface="Calibri"/>
              </a:rPr>
              <a:t>, p</a:t>
            </a:r>
            <a:r>
              <a:rPr b="0" lang="en-US" sz="2800" spc="-1" strike="noStrike" baseline="-25000">
                <a:solidFill>
                  <a:srgbClr val="000000"/>
                </a:solidFill>
                <a:latin typeface="Calibri"/>
              </a:rPr>
              <a:t>1</a:t>
            </a:r>
            <a:r>
              <a:rPr b="0" i="1" lang="en-US" sz="2800" spc="-1" strike="noStrike">
                <a:solidFill>
                  <a:srgbClr val="000000"/>
                </a:solidFill>
                <a:latin typeface="Calibri"/>
              </a:rPr>
              <a:t>, d</a:t>
            </a:r>
            <a:r>
              <a:rPr b="0" lang="en-US" sz="2800" spc="-1" strike="noStrike" baseline="-25000">
                <a:solidFill>
                  <a:srgbClr val="000000"/>
                </a:solidFill>
                <a:latin typeface="Calibri"/>
              </a:rPr>
              <a:t>1</a:t>
            </a:r>
            <a:r>
              <a:rPr b="0" i="1" lang="en-US" sz="2800" spc="-1" strike="noStrike">
                <a:solidFill>
                  <a:srgbClr val="000000"/>
                </a:solidFill>
                <a:latin typeface="Calibri"/>
              </a:rPr>
              <a:t>) </a:t>
            </a:r>
            <a:r>
              <a:rPr b="0" lang="en-US" sz="2800" spc="-1" strike="noStrike">
                <a:solidFill>
                  <a:srgbClr val="000000"/>
                </a:solidFill>
                <a:latin typeface="Calibri"/>
              </a:rPr>
              <a:t>and </a:t>
            </a:r>
            <a:r>
              <a:rPr b="0" i="1" lang="en-US" sz="2800" spc="-1" strike="noStrike">
                <a:solidFill>
                  <a:srgbClr val="000000"/>
                </a:solidFill>
                <a:latin typeface="Calibri"/>
              </a:rPr>
              <a:t>τ</a:t>
            </a:r>
            <a:r>
              <a:rPr b="0" lang="en-US" sz="2800" spc="-1" strike="noStrike" baseline="-25000">
                <a:solidFill>
                  <a:srgbClr val="000000"/>
                </a:solidFill>
                <a:latin typeface="Calibri"/>
              </a:rPr>
              <a:t>2</a:t>
            </a:r>
            <a:r>
              <a:rPr b="0" lang="en-US" sz="2800" spc="-1" strike="noStrike">
                <a:solidFill>
                  <a:srgbClr val="000000"/>
                </a:solidFill>
                <a:latin typeface="Calibri"/>
              </a:rPr>
              <a:t> = </a:t>
            </a:r>
            <a:r>
              <a:rPr b="0" i="1" lang="en-US" sz="2800" spc="-1" strike="noStrike">
                <a:solidFill>
                  <a:srgbClr val="000000"/>
                </a:solidFill>
                <a:latin typeface="Calibri"/>
              </a:rPr>
              <a:t>(e</a:t>
            </a:r>
            <a:r>
              <a:rPr b="0" lang="en-US" sz="2800" spc="-1" strike="noStrike" baseline="-25000">
                <a:solidFill>
                  <a:srgbClr val="000000"/>
                </a:solidFill>
                <a:latin typeface="Calibri"/>
              </a:rPr>
              <a:t>2</a:t>
            </a:r>
            <a:r>
              <a:rPr b="0" i="1" lang="en-US" sz="2800" spc="-1" strike="noStrike">
                <a:solidFill>
                  <a:srgbClr val="000000"/>
                </a:solidFill>
                <a:latin typeface="Calibri"/>
              </a:rPr>
              <a:t>, p</a:t>
            </a:r>
            <a:r>
              <a:rPr b="0" lang="en-US" sz="2800" spc="-1" strike="noStrike" baseline="-25000">
                <a:solidFill>
                  <a:srgbClr val="000000"/>
                </a:solidFill>
                <a:latin typeface="Calibri"/>
              </a:rPr>
              <a:t>2</a:t>
            </a:r>
            <a:r>
              <a:rPr b="0" i="1" lang="en-US" sz="2800" spc="-1" strike="noStrike">
                <a:solidFill>
                  <a:srgbClr val="000000"/>
                </a:solidFill>
                <a:latin typeface="Calibri"/>
              </a:rPr>
              <a:t>, d</a:t>
            </a:r>
            <a:r>
              <a:rPr b="0" lang="en-US" sz="2800" spc="-1" strike="noStrike" baseline="-25000">
                <a:solidFill>
                  <a:srgbClr val="000000"/>
                </a:solidFill>
                <a:latin typeface="Calibri"/>
              </a:rPr>
              <a:t>2</a:t>
            </a:r>
            <a:r>
              <a:rPr b="0" i="1" lang="en-US" sz="2800" spc="-1" strike="noStrike">
                <a:solidFill>
                  <a:srgbClr val="000000"/>
                </a:solidFill>
                <a:latin typeface="Calibri"/>
              </a:rPr>
              <a:t>) </a:t>
            </a:r>
            <a:r>
              <a:rPr b="0" lang="en-US" sz="2800" spc="-1" strike="noStrike">
                <a:solidFill>
                  <a:srgbClr val="000000"/>
                </a:solidFill>
                <a:latin typeface="Calibri"/>
              </a:rPr>
              <a:t>where </a:t>
            </a:r>
            <a:r>
              <a:rPr b="0" i="1" lang="en-US" sz="2800" spc="-1" strike="noStrike">
                <a:solidFill>
                  <a:srgbClr val="000000"/>
                </a:solidFill>
                <a:latin typeface="Calibri"/>
              </a:rPr>
              <a:t>τ</a:t>
            </a:r>
            <a:r>
              <a:rPr b="0" lang="en-US" sz="2800" spc="-1" strike="noStrike" baseline="-25000">
                <a:solidFill>
                  <a:srgbClr val="000000"/>
                </a:solidFill>
                <a:latin typeface="Calibri"/>
              </a:rPr>
              <a:t>2</a:t>
            </a:r>
            <a:r>
              <a:rPr b="0" lang="en-US" sz="2800" spc="-1" strike="noStrike">
                <a:solidFill>
                  <a:srgbClr val="000000"/>
                </a:solidFill>
                <a:latin typeface="Calibri"/>
              </a:rPr>
              <a:t> has the highest priority, and </a:t>
            </a:r>
            <a:r>
              <a:rPr b="0" i="1" lang="en-US" sz="2800" spc="-1" strike="noStrike">
                <a:solidFill>
                  <a:srgbClr val="000000"/>
                </a:solidFill>
                <a:latin typeface="Calibri"/>
              </a:rPr>
              <a:t>p</a:t>
            </a:r>
            <a:r>
              <a:rPr b="0" lang="en-US" sz="2800" spc="-1" strike="noStrike" baseline="-25000">
                <a:solidFill>
                  <a:srgbClr val="000000"/>
                </a:solidFill>
                <a:latin typeface="Calibri"/>
              </a:rPr>
              <a:t>1</a:t>
            </a:r>
            <a:r>
              <a:rPr b="0" lang="en-US" sz="2800" spc="-1" strike="noStrike">
                <a:solidFill>
                  <a:srgbClr val="000000"/>
                </a:solidFill>
                <a:latin typeface="Calibri"/>
              </a:rPr>
              <a:t> </a:t>
            </a:r>
            <a:r>
              <a:rPr b="0" i="1" lang="en-US" sz="2800" spc="-1" strike="noStrike">
                <a:solidFill>
                  <a:srgbClr val="000000"/>
                </a:solidFill>
                <a:latin typeface="Calibri"/>
              </a:rPr>
              <a:t>&lt; p</a:t>
            </a:r>
            <a:r>
              <a:rPr b="0" lang="en-US" sz="2800" spc="-1" strike="noStrike" baseline="-25000">
                <a:solidFill>
                  <a:srgbClr val="000000"/>
                </a:solidFill>
                <a:latin typeface="Calibri"/>
              </a:rPr>
              <a:t>2</a:t>
            </a:r>
            <a:r>
              <a:rPr b="0" lang="en-US" sz="2800" spc="-1" strike="noStrike">
                <a:solidFill>
                  <a:srgbClr val="000000"/>
                </a:solidFill>
                <a:latin typeface="Calibri"/>
              </a:rPr>
              <a:t>. Suppose both processes are released at the same time. It is clear that this leads to the worst-case response time for </a:t>
            </a:r>
            <a:r>
              <a:rPr b="0" i="1" lang="en-US" sz="2800" spc="-1" strike="noStrike">
                <a:solidFill>
                  <a:srgbClr val="000000"/>
                </a:solidFill>
                <a:latin typeface="Calibri"/>
              </a:rPr>
              <a:t>τ</a:t>
            </a:r>
            <a:r>
              <a:rPr b="0" lang="en-US" sz="2800" spc="-1" strike="noStrike" baseline="-25000">
                <a:solidFill>
                  <a:srgbClr val="000000"/>
                </a:solidFill>
                <a:latin typeface="Calibri"/>
              </a:rPr>
              <a:t>1</a:t>
            </a:r>
            <a:r>
              <a:rPr b="0" lang="en-US" sz="2800" spc="-1" strike="noStrike">
                <a:solidFill>
                  <a:srgbClr val="000000"/>
                </a:solidFill>
                <a:latin typeface="Calibri"/>
              </a:rPr>
              <a:t>. However, at this point, in order for both processes to be schedulable, it is necessary that </a:t>
            </a:r>
            <a:r>
              <a:rPr b="0" i="1" lang="en-US" sz="2800" spc="-1" strike="noStrike">
                <a:solidFill>
                  <a:srgbClr val="000000"/>
                </a:solidFill>
                <a:latin typeface="Calibri"/>
              </a:rPr>
              <a:t>e</a:t>
            </a:r>
            <a:r>
              <a:rPr b="0" lang="en-US" sz="2800" spc="-1" strike="noStrike" baseline="-25000">
                <a:solidFill>
                  <a:srgbClr val="000000"/>
                </a:solidFill>
                <a:latin typeface="Calibri"/>
              </a:rPr>
              <a:t>1</a:t>
            </a:r>
            <a:r>
              <a:rPr b="0" lang="en-US" sz="2800" spc="-1" strike="noStrike">
                <a:solidFill>
                  <a:srgbClr val="000000"/>
                </a:solidFill>
                <a:latin typeface="Calibri"/>
              </a:rPr>
              <a:t> + </a:t>
            </a:r>
            <a:r>
              <a:rPr b="0" i="1" lang="en-US" sz="2800" spc="-1" strike="noStrike">
                <a:solidFill>
                  <a:srgbClr val="000000"/>
                </a:solidFill>
                <a:latin typeface="Calibri"/>
              </a:rPr>
              <a:t>e</a:t>
            </a:r>
            <a:r>
              <a:rPr b="0" lang="en-US" sz="2800" spc="-1" strike="noStrike" baseline="-25000">
                <a:solidFill>
                  <a:srgbClr val="000000"/>
                </a:solidFill>
                <a:latin typeface="Calibri"/>
              </a:rPr>
              <a:t>2</a:t>
            </a:r>
            <a:r>
              <a:rPr b="0" lang="en-US" sz="2800" spc="-1" strike="noStrike">
                <a:solidFill>
                  <a:srgbClr val="000000"/>
                </a:solidFill>
                <a:latin typeface="Calibri"/>
              </a:rPr>
              <a:t> ≤ </a:t>
            </a:r>
            <a:r>
              <a:rPr b="0" i="1" lang="en-US" sz="2800" spc="-1" strike="noStrike">
                <a:solidFill>
                  <a:srgbClr val="000000"/>
                </a:solidFill>
                <a:latin typeface="Calibri"/>
              </a:rPr>
              <a:t>p</a:t>
            </a:r>
            <a:r>
              <a:rPr b="0" i="1" lang="en-US" sz="2800" spc="-1" strike="noStrike" baseline="-25000">
                <a:solidFill>
                  <a:srgbClr val="000000"/>
                </a:solidFill>
                <a:latin typeface="Calibri"/>
              </a:rPr>
              <a:t>i</a:t>
            </a:r>
            <a:r>
              <a:rPr b="0" lang="en-US" sz="2800" spc="-1" strike="noStrike">
                <a:solidFill>
                  <a:srgbClr val="000000"/>
                </a:solidFill>
                <a:latin typeface="Calibri"/>
              </a:rPr>
              <a:t>; otherwise, </a:t>
            </a:r>
            <a:r>
              <a:rPr b="0" i="1" lang="en-US" sz="2800" spc="-1" strike="noStrike">
                <a:solidFill>
                  <a:srgbClr val="000000"/>
                </a:solidFill>
                <a:latin typeface="Calibri"/>
              </a:rPr>
              <a:t>τ</a:t>
            </a:r>
            <a:r>
              <a:rPr b="0" lang="en-US" sz="2800" spc="-1" strike="noStrike" baseline="-25000">
                <a:solidFill>
                  <a:srgbClr val="000000"/>
                </a:solidFill>
                <a:latin typeface="Calibri"/>
              </a:rPr>
              <a:t>1</a:t>
            </a:r>
            <a:r>
              <a:rPr b="0" lang="en-US" sz="2800" spc="-1" strike="noStrike">
                <a:solidFill>
                  <a:srgbClr val="000000"/>
                </a:solidFill>
                <a:latin typeface="Calibri"/>
              </a:rPr>
              <a:t> could not meet its period or deadlines. Because of this relation</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between the compute times and the period (deadline) of </a:t>
            </a:r>
            <a:r>
              <a:rPr b="0" i="1" lang="en-US" sz="2800" spc="-1" strike="noStrike">
                <a:solidFill>
                  <a:srgbClr val="000000"/>
                </a:solidFill>
                <a:latin typeface="Calibri"/>
              </a:rPr>
              <a:t>τ</a:t>
            </a:r>
            <a:r>
              <a:rPr b="0" lang="en-US" sz="2800" spc="-1" strike="noStrike" baseline="-25000">
                <a:solidFill>
                  <a:srgbClr val="000000"/>
                </a:solidFill>
                <a:latin typeface="Calibri"/>
              </a:rPr>
              <a:t>2</a:t>
            </a:r>
            <a:r>
              <a:rPr b="0" lang="en-US" sz="2800" spc="-1" strike="noStrike">
                <a:solidFill>
                  <a:srgbClr val="000000"/>
                </a:solidFill>
                <a:latin typeface="Calibri"/>
              </a:rPr>
              <a:t>, we can obtain a feasible schedule by reversing priorities, thereby scheduling </a:t>
            </a:r>
            <a:r>
              <a:rPr b="0" i="1" lang="en-US" sz="2800" spc="-1" strike="noStrike">
                <a:solidFill>
                  <a:srgbClr val="000000"/>
                </a:solidFill>
                <a:latin typeface="Calibri"/>
              </a:rPr>
              <a:t>τ</a:t>
            </a:r>
            <a:r>
              <a:rPr b="0" lang="en-US" sz="2800" spc="-1" strike="noStrike" baseline="-25000">
                <a:solidFill>
                  <a:srgbClr val="000000"/>
                </a:solidFill>
                <a:latin typeface="Calibri"/>
              </a:rPr>
              <a:t>1</a:t>
            </a:r>
            <a:r>
              <a:rPr b="0" lang="en-US" sz="2800" spc="-1" strike="noStrike">
                <a:solidFill>
                  <a:srgbClr val="000000"/>
                </a:solidFill>
                <a:latin typeface="Calibri"/>
              </a:rPr>
              <a:t> first, that is with RM assignment.</a:t>
            </a:r>
            <a:endParaRPr b="0" lang="en-US" sz="28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3200" spc="-1" strike="noStrike">
                <a:solidFill>
                  <a:srgbClr val="000000"/>
                </a:solidFill>
                <a:latin typeface="Calibri"/>
              </a:rPr>
              <a:t>Fixed-Priority Scheduling–Rate-Monotonic Approach</a:t>
            </a:r>
            <a:endParaRPr b="0" lang="en-US" sz="3200" spc="-1" strike="noStrike">
              <a:solidFill>
                <a:srgbClr val="000000"/>
              </a:solidFill>
              <a:latin typeface="Calibri"/>
            </a:endParaRPr>
          </a:p>
        </p:txBody>
      </p:sp>
      <p:sp>
        <p:nvSpPr>
          <p:cNvPr id="293" name="TextShape 2"/>
          <p:cNvSpPr txBox="1"/>
          <p:nvPr/>
        </p:nvSpPr>
        <p:spPr>
          <a:xfrm>
            <a:off x="343080" y="762120"/>
            <a:ext cx="8457840" cy="5943240"/>
          </a:xfrm>
          <a:prstGeom prst="rect">
            <a:avLst/>
          </a:prstGeom>
          <a:noFill/>
          <a:ln>
            <a:noFill/>
          </a:ln>
        </p:spPr>
        <p:txBody>
          <a:bodyPr/>
          <a:p>
            <a:pPr algn="just">
              <a:lnSpc>
                <a:spcPct val="100000"/>
              </a:lnSpc>
              <a:spcBef>
                <a:spcPts val="561"/>
              </a:spcBef>
            </a:pPr>
            <a:r>
              <a:rPr b="0" i="1" lang="en-US" sz="2800" spc="-1" strike="noStrike">
                <a:solidFill>
                  <a:srgbClr val="000000"/>
                </a:solidFill>
                <a:latin typeface="Calibri"/>
              </a:rPr>
              <a:t>Induction Step </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Calibri"/>
              </a:rPr>
              <a:t>Suppose that </a:t>
            </a:r>
            <a:r>
              <a:rPr b="0" i="1" lang="en-US" sz="2800" spc="-1" strike="noStrike">
                <a:solidFill>
                  <a:srgbClr val="000000"/>
                </a:solidFill>
                <a:latin typeface="Calibri"/>
              </a:rPr>
              <a:t>τ</a:t>
            </a:r>
            <a:r>
              <a:rPr b="0" lang="en-US" sz="2800" spc="-1" strike="noStrike" baseline="-25000">
                <a:solidFill>
                  <a:srgbClr val="000000"/>
                </a:solidFill>
                <a:latin typeface="Calibri"/>
              </a:rPr>
              <a:t>1</a:t>
            </a:r>
            <a:r>
              <a:rPr b="0" i="1" lang="en-US" sz="2800" spc="-1" strike="noStrike">
                <a:solidFill>
                  <a:srgbClr val="000000"/>
                </a:solidFill>
                <a:latin typeface="Calibri"/>
              </a:rPr>
              <a:t>, . . . , τ</a:t>
            </a:r>
            <a:r>
              <a:rPr b="0" i="1" lang="en-US" sz="2800" spc="-1" strike="noStrike" baseline="-25000">
                <a:solidFill>
                  <a:srgbClr val="000000"/>
                </a:solidFill>
                <a:latin typeface="Calibri"/>
              </a:rPr>
              <a:t>n</a:t>
            </a:r>
            <a:r>
              <a:rPr b="0" i="1" lang="en-US" sz="2800" spc="-1" strike="noStrike">
                <a:solidFill>
                  <a:srgbClr val="000000"/>
                </a:solidFill>
                <a:latin typeface="Calibri"/>
              </a:rPr>
              <a:t> </a:t>
            </a:r>
            <a:r>
              <a:rPr b="0" lang="en-US" sz="2800" spc="-1" strike="noStrike">
                <a:solidFill>
                  <a:srgbClr val="000000"/>
                </a:solidFill>
                <a:latin typeface="Calibri"/>
              </a:rPr>
              <a:t>are schedulable according to RM, with priorities in ascending order, but the assignment is not RM. Let </a:t>
            </a:r>
            <a:r>
              <a:rPr b="0" i="1" lang="en-US" sz="2800" spc="-1" strike="noStrike">
                <a:solidFill>
                  <a:srgbClr val="000000"/>
                </a:solidFill>
                <a:latin typeface="Calibri"/>
              </a:rPr>
              <a:t>τ</a:t>
            </a:r>
            <a:r>
              <a:rPr b="0" i="1" lang="en-US" sz="2800" spc="-1" strike="noStrike" baseline="-25000">
                <a:solidFill>
                  <a:srgbClr val="000000"/>
                </a:solidFill>
                <a:latin typeface="Calibri"/>
              </a:rPr>
              <a:t>i</a:t>
            </a:r>
            <a:r>
              <a:rPr b="0" i="1" lang="en-US" sz="2800" spc="-1" strike="noStrike">
                <a:solidFill>
                  <a:srgbClr val="000000"/>
                </a:solidFill>
                <a:latin typeface="Calibri"/>
              </a:rPr>
              <a:t> </a:t>
            </a:r>
            <a:r>
              <a:rPr b="0" lang="en-US" sz="2800" spc="-1" strike="noStrike">
                <a:solidFill>
                  <a:srgbClr val="000000"/>
                </a:solidFill>
                <a:latin typeface="Calibri"/>
              </a:rPr>
              <a:t>and </a:t>
            </a:r>
            <a:r>
              <a:rPr b="0" i="1" lang="en-US" sz="2800" spc="-1" strike="noStrike">
                <a:solidFill>
                  <a:srgbClr val="000000"/>
                </a:solidFill>
                <a:latin typeface="Calibri"/>
              </a:rPr>
              <a:t>τ</a:t>
            </a:r>
            <a:r>
              <a:rPr b="0" i="1" lang="en-US" sz="2800" spc="-1" strike="noStrike" baseline="-25000">
                <a:solidFill>
                  <a:srgbClr val="000000"/>
                </a:solidFill>
                <a:latin typeface="Calibri"/>
              </a:rPr>
              <a:t>i</a:t>
            </a:r>
            <a:r>
              <a:rPr b="0" lang="en-US" sz="2800" spc="-1" strike="noStrike" baseline="-25000">
                <a:solidFill>
                  <a:srgbClr val="000000"/>
                </a:solidFill>
                <a:latin typeface="Calibri"/>
              </a:rPr>
              <a:t>+1</a:t>
            </a:r>
            <a:r>
              <a:rPr b="0" i="1" lang="en-US" sz="2800" spc="-1" strike="noStrike">
                <a:solidFill>
                  <a:srgbClr val="000000"/>
                </a:solidFill>
                <a:latin typeface="Calibri"/>
              </a:rPr>
              <a:t>, </a:t>
            </a:r>
            <a:r>
              <a:rPr b="0" lang="en-US" sz="2800" spc="-1" strike="noStrike">
                <a:solidFill>
                  <a:srgbClr val="000000"/>
                </a:solidFill>
                <a:latin typeface="Calibri"/>
              </a:rPr>
              <a:t>1 ≤ </a:t>
            </a:r>
            <a:r>
              <a:rPr b="0" i="1" lang="en-US" sz="2800" spc="-1" strike="noStrike">
                <a:solidFill>
                  <a:srgbClr val="000000"/>
                </a:solidFill>
                <a:latin typeface="Calibri"/>
              </a:rPr>
              <a:t>i &lt; n</a:t>
            </a:r>
            <a:r>
              <a:rPr b="0" lang="en-US" sz="2800" spc="-1" strike="noStrike">
                <a:solidFill>
                  <a:srgbClr val="000000"/>
                </a:solidFill>
                <a:latin typeface="Calibri"/>
              </a:rPr>
              <a:t>, be the first two tasks with non-RM priorities. That is, </a:t>
            </a:r>
            <a:r>
              <a:rPr b="0" i="1" lang="en-US" sz="2800" spc="-1" strike="noStrike">
                <a:solidFill>
                  <a:srgbClr val="000000"/>
                </a:solidFill>
                <a:latin typeface="Calibri"/>
              </a:rPr>
              <a:t>p</a:t>
            </a:r>
            <a:r>
              <a:rPr b="0" i="1" lang="en-US" sz="2800" spc="-1" strike="noStrike" baseline="-25000">
                <a:solidFill>
                  <a:srgbClr val="000000"/>
                </a:solidFill>
                <a:latin typeface="Calibri"/>
              </a:rPr>
              <a:t>i</a:t>
            </a:r>
            <a:r>
              <a:rPr b="0" i="1" lang="en-US" sz="2800" spc="-1" strike="noStrike">
                <a:solidFill>
                  <a:srgbClr val="000000"/>
                </a:solidFill>
                <a:latin typeface="Calibri"/>
              </a:rPr>
              <a:t> &lt; p</a:t>
            </a:r>
            <a:r>
              <a:rPr b="0" i="1" lang="en-US" sz="2800" spc="-1" strike="noStrike" baseline="-25000">
                <a:solidFill>
                  <a:srgbClr val="000000"/>
                </a:solidFill>
                <a:latin typeface="Calibri"/>
              </a:rPr>
              <a:t>i</a:t>
            </a:r>
            <a:r>
              <a:rPr b="0" lang="en-US" sz="2800" spc="-1" strike="noStrike" baseline="-25000">
                <a:solidFill>
                  <a:srgbClr val="000000"/>
                </a:solidFill>
                <a:latin typeface="Calibri"/>
              </a:rPr>
              <a:t>+1</a:t>
            </a:r>
            <a:r>
              <a:rPr b="0" lang="en-US" sz="2800" spc="-1" strike="noStrike">
                <a:solidFill>
                  <a:srgbClr val="000000"/>
                </a:solidFill>
                <a:latin typeface="Calibri"/>
              </a:rPr>
              <a:t>. The “proof” proceeds by interchanging the priorities of these two processes and showing the set is still schedulable using the </a:t>
            </a:r>
            <a:r>
              <a:rPr b="0" i="1" lang="en-US" sz="2800" spc="-1" strike="noStrike">
                <a:solidFill>
                  <a:srgbClr val="000000"/>
                </a:solidFill>
                <a:latin typeface="Calibri"/>
              </a:rPr>
              <a:t>n </a:t>
            </a:r>
            <a:r>
              <a:rPr b="0" lang="en-US" sz="2800" spc="-1" strike="noStrike">
                <a:solidFill>
                  <a:srgbClr val="000000"/>
                </a:solidFill>
                <a:latin typeface="Calibri"/>
              </a:rPr>
              <a:t>= 2 result. The proof continues by interchanging non-RM pairs in this fashion until the assignment is RM. Therefore if a fixed-priority assignment can produce a feasible schedule, so can RM assignment. </a:t>
            </a:r>
            <a:endParaRPr b="0" lang="en-US" sz="2800" spc="-1" strike="noStrike">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3200" spc="-1" strike="noStrike">
                <a:solidFill>
                  <a:srgbClr val="000000"/>
                </a:solidFill>
                <a:latin typeface="Calibri"/>
              </a:rPr>
              <a:t>Fixed-Priority Scheduling–Rate-Monotonic Approach</a:t>
            </a:r>
            <a:endParaRPr b="0" lang="en-US" sz="3200" spc="-1" strike="noStrike">
              <a:solidFill>
                <a:srgbClr val="000000"/>
              </a:solidFill>
              <a:latin typeface="Calibri"/>
            </a:endParaRPr>
          </a:p>
        </p:txBody>
      </p:sp>
      <p:sp>
        <p:nvSpPr>
          <p:cNvPr id="295" name="TextShape 2"/>
          <p:cNvSpPr txBox="1"/>
          <p:nvPr/>
        </p:nvSpPr>
        <p:spPr>
          <a:xfrm>
            <a:off x="0" y="5486400"/>
            <a:ext cx="9143640" cy="1752120"/>
          </a:xfrm>
          <a:prstGeom prst="rect">
            <a:avLst/>
          </a:prstGeom>
          <a:noFill/>
          <a:ln>
            <a:noFill/>
          </a:ln>
        </p:spPr>
        <p:txBody>
          <a:bodyPr>
            <a:normAutofit/>
          </a:bodyPr>
          <a:p>
            <a:pPr algn="just">
              <a:lnSpc>
                <a:spcPct val="100000"/>
              </a:lnSpc>
              <a:spcBef>
                <a:spcPts val="641"/>
              </a:spcBef>
            </a:pPr>
            <a:r>
              <a:rPr b="0" i="1" lang="en-US" sz="3200" spc="-1" strike="noStrike">
                <a:solidFill>
                  <a:srgbClr val="000000"/>
                </a:solidFill>
                <a:latin typeface="Calibri"/>
              </a:rPr>
              <a:t>Here utilization, ui , is equal to the fraction of time a task with period pi and</a:t>
            </a:r>
            <a:endParaRPr b="0" lang="en-US" sz="3200" spc="-1" strike="noStrike">
              <a:latin typeface="Arial"/>
            </a:endParaRPr>
          </a:p>
          <a:p>
            <a:pPr algn="just">
              <a:lnSpc>
                <a:spcPct val="100000"/>
              </a:lnSpc>
              <a:spcBef>
                <a:spcPts val="641"/>
              </a:spcBef>
            </a:pPr>
            <a:r>
              <a:rPr b="0" i="1" lang="en-US" sz="3200" spc="-1" strike="noStrike">
                <a:solidFill>
                  <a:srgbClr val="000000"/>
                </a:solidFill>
                <a:latin typeface="Calibri"/>
              </a:rPr>
              <a:t>execution time ei keeps a processor busy. Recall that the processor utilization of</a:t>
            </a:r>
            <a:endParaRPr b="0" lang="en-US" sz="3200" spc="-1" strike="noStrike">
              <a:latin typeface="Arial"/>
            </a:endParaRPr>
          </a:p>
          <a:p>
            <a:pPr algn="just">
              <a:lnSpc>
                <a:spcPct val="100000"/>
              </a:lnSpc>
              <a:spcBef>
                <a:spcPts val="641"/>
              </a:spcBef>
            </a:pPr>
            <a:r>
              <a:rPr b="0" i="1" lang="en-US" sz="3200" spc="-1" strike="noStrike">
                <a:solidFill>
                  <a:srgbClr val="000000"/>
                </a:solidFill>
                <a:latin typeface="Calibri"/>
              </a:rPr>
              <a:t>n tasks is given by </a:t>
            </a:r>
            <a:endParaRPr b="0" lang="en-US" sz="3200" spc="-1" strike="noStrike">
              <a:latin typeface="Arial"/>
            </a:endParaRPr>
          </a:p>
        </p:txBody>
      </p:sp>
      <p:pic>
        <p:nvPicPr>
          <p:cNvPr id="296" name="Picture 6" descr=""/>
          <p:cNvPicPr/>
          <p:nvPr/>
        </p:nvPicPr>
        <p:blipFill>
          <a:blip r:embed="rId1"/>
          <a:stretch/>
        </p:blipFill>
        <p:spPr>
          <a:xfrm>
            <a:off x="1447920" y="533520"/>
            <a:ext cx="5994000" cy="2437920"/>
          </a:xfrm>
          <a:prstGeom prst="rect">
            <a:avLst/>
          </a:prstGeom>
          <a:ln>
            <a:noFill/>
          </a:ln>
        </p:spPr>
      </p:pic>
      <p:pic>
        <p:nvPicPr>
          <p:cNvPr id="297" name="Picture 7" descr=""/>
          <p:cNvPicPr/>
          <p:nvPr/>
        </p:nvPicPr>
        <p:blipFill>
          <a:blip r:embed="rId2"/>
          <a:stretch/>
        </p:blipFill>
        <p:spPr>
          <a:xfrm>
            <a:off x="838080" y="3429360"/>
            <a:ext cx="7543440" cy="1828080"/>
          </a:xfrm>
          <a:prstGeom prst="rect">
            <a:avLst/>
          </a:prstGeom>
          <a:ln>
            <a:noFill/>
          </a:ln>
        </p:spPr>
      </p:pic>
      <p:pic>
        <p:nvPicPr>
          <p:cNvPr id="298" name="Picture 8" descr=""/>
          <p:cNvPicPr/>
          <p:nvPr/>
        </p:nvPicPr>
        <p:blipFill>
          <a:blip r:embed="rId3"/>
          <a:stretch/>
        </p:blipFill>
        <p:spPr>
          <a:xfrm>
            <a:off x="2313000" y="6248520"/>
            <a:ext cx="1344240" cy="304560"/>
          </a:xfrm>
          <a:prstGeom prst="rect">
            <a:avLst/>
          </a:prstGeom>
          <a:ln>
            <a:noFill/>
          </a:ln>
        </p:spPr>
      </p:pic>
      <p:sp>
        <p:nvSpPr>
          <p:cNvPr id="299" name="CustomShape 3"/>
          <p:cNvSpPr/>
          <p:nvPr/>
        </p:nvSpPr>
        <p:spPr>
          <a:xfrm>
            <a:off x="6553080" y="2382480"/>
            <a:ext cx="5790960" cy="1828440"/>
          </a:xfrm>
          <a:prstGeom prst="wedgeRectCallout">
            <a:avLst>
              <a:gd name="adj1" fmla="val -20833"/>
              <a:gd name="adj2" fmla="val 62500"/>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just">
              <a:lnSpc>
                <a:spcPct val="100000"/>
              </a:lnSpc>
            </a:pPr>
            <a:r>
              <a:rPr b="0" lang="en-US" sz="1800" spc="-1" strike="noStrike">
                <a:solidFill>
                  <a:srgbClr val="000000"/>
                </a:solidFill>
                <a:latin typeface="Calibri"/>
              </a:rPr>
              <a:t>RM-schedule for the task set. All tasks are released</a:t>
            </a:r>
            <a:endParaRPr b="0" lang="en-US" sz="1800" spc="-1" strike="noStrike">
              <a:latin typeface="Arial"/>
            </a:endParaRPr>
          </a:p>
          <a:p>
            <a:pPr algn="just">
              <a:lnSpc>
                <a:spcPct val="100000"/>
              </a:lnSpc>
            </a:pPr>
            <a:r>
              <a:rPr b="0" lang="en-US" sz="1800" spc="-1" strike="noStrike">
                <a:solidFill>
                  <a:srgbClr val="000000"/>
                </a:solidFill>
                <a:latin typeface="Calibri"/>
              </a:rPr>
              <a:t>at time 0. Since task </a:t>
            </a:r>
            <a:r>
              <a:rPr b="0" i="1" lang="en-US" sz="1800" spc="-1" strike="noStrike">
                <a:solidFill>
                  <a:srgbClr val="000000"/>
                </a:solidFill>
                <a:latin typeface="Calibri"/>
              </a:rPr>
              <a:t>τ1 has the smallest period, it is the highest priority task and </a:t>
            </a:r>
            <a:r>
              <a:rPr b="0" lang="en-US" sz="1800" spc="-1" strike="noStrike">
                <a:solidFill>
                  <a:srgbClr val="000000"/>
                </a:solidFill>
                <a:latin typeface="Calibri"/>
              </a:rPr>
              <a:t>is scheduled first. Note that at time 4 the second instance of task </a:t>
            </a:r>
            <a:r>
              <a:rPr b="0" i="1" lang="en-US" sz="1800" spc="-1" strike="noStrike">
                <a:solidFill>
                  <a:srgbClr val="000000"/>
                </a:solidFill>
                <a:latin typeface="Calibri"/>
              </a:rPr>
              <a:t>τ1 is released </a:t>
            </a:r>
            <a:r>
              <a:rPr b="0" lang="en-US" sz="1800" spc="-1" strike="noStrike">
                <a:solidFill>
                  <a:srgbClr val="000000"/>
                </a:solidFill>
                <a:latin typeface="Calibri"/>
              </a:rPr>
              <a:t>and it preempts the currently running task </a:t>
            </a:r>
            <a:r>
              <a:rPr b="0" i="1" lang="en-US" sz="1800" spc="-1" strike="noStrike">
                <a:solidFill>
                  <a:srgbClr val="000000"/>
                </a:solidFill>
                <a:latin typeface="Calibri"/>
              </a:rPr>
              <a:t>τ3, which has the lowest priority.</a:t>
            </a:r>
            <a:endParaRPr b="0" lang="en-US" sz="1800" spc="-1" strike="noStrike">
              <a:latin typeface="Arial"/>
            </a:endParaRPr>
          </a:p>
        </p:txBody>
      </p:sp>
    </p:spTree>
  </p:cSld>
  <p:timing>
    <p:tnLst>
      <p:par>
        <p:cTn id="113" dur="indefinite" restart="never" nodeType="tmRoot">
          <p:childTnLst>
            <p:seq>
              <p:cTn id="114" dur="indefinite" nodeType="mainSeq">
                <p:childTnLst>
                  <p:par>
                    <p:cTn id="115" fill="hold">
                      <p:stCondLst>
                        <p:cond delay="indefinite"/>
                      </p:stCondLst>
                      <p:childTnLst>
                        <p:par>
                          <p:cTn id="116" fill="hold">
                            <p:stCondLst>
                              <p:cond delay="0"/>
                            </p:stCondLst>
                            <p:childTnLst>
                              <p:par>
                                <p:cTn id="117" nodeType="clickEffect" fill="hold" presetClass="entr" presetID="53">
                                  <p:stCondLst>
                                    <p:cond delay="0"/>
                                  </p:stCondLst>
                                  <p:childTnLst>
                                    <p:set>
                                      <p:cBhvr>
                                        <p:cTn id="118" dur="1" fill="hold">
                                          <p:stCondLst>
                                            <p:cond delay="0"/>
                                          </p:stCondLst>
                                        </p:cTn>
                                        <p:tgtEl>
                                          <p:spTgt spid="299"/>
                                        </p:tgtEl>
                                        <p:attrNameLst>
                                          <p:attrName>style.visibility</p:attrName>
                                        </p:attrNameLst>
                                      </p:cBhvr>
                                      <p:to>
                                        <p:strVal val="visible"/>
                                      </p:to>
                                    </p:set>
                                    <p:anim calcmode="lin" valueType="num">
                                      <p:cBhvr additive="repl">
                                        <p:cTn id="119" dur="500" fill="hold"/>
                                        <p:tgtEl>
                                          <p:spTgt spid="299"/>
                                        </p:tgtEl>
                                        <p:attrNameLst>
                                          <p:attrName>ppt_w</p:attrName>
                                        </p:attrNameLst>
                                      </p:cBhvr>
                                      <p:tavLst>
                                        <p:tav tm="0">
                                          <p:val>
                                            <p:strVal val="0"/>
                                          </p:val>
                                        </p:tav>
                                        <p:tav tm="100000">
                                          <p:val>
                                            <p:strVal val="#ppt_w"/>
                                          </p:val>
                                        </p:tav>
                                      </p:tavLst>
                                    </p:anim>
                                    <p:anim calcmode="lin" valueType="num">
                                      <p:cBhvr additive="repl">
                                        <p:cTn id="120" dur="500" fill="hold"/>
                                        <p:tgtEl>
                                          <p:spTgt spid="299"/>
                                        </p:tgtEl>
                                        <p:attrNameLst>
                                          <p:attrName>ppt_h</p:attrName>
                                        </p:attrNameLst>
                                      </p:cBhvr>
                                      <p:tavLst>
                                        <p:tav tm="0">
                                          <p:val>
                                            <p:strVal val="0"/>
                                          </p:val>
                                        </p:tav>
                                        <p:tav tm="100000">
                                          <p:val>
                                            <p:strVal val="#ppt_h"/>
                                          </p:val>
                                        </p:tav>
                                      </p:tavLst>
                                    </p:anim>
                                    <p:animEffect filter="fade" transition="in">
                                      <p:cBhvr additive="repl">
                                        <p:cTn id="121" dur="500"/>
                                        <p:tgtEl>
                                          <p:spTgt spid="29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Theorem (RMA Bound)</a:t>
            </a:r>
            <a:endParaRPr b="0" lang="en-US" sz="4000" spc="-1" strike="noStrike">
              <a:solidFill>
                <a:srgbClr val="000000"/>
              </a:solidFill>
              <a:latin typeface="Calibri"/>
            </a:endParaRPr>
          </a:p>
        </p:txBody>
      </p:sp>
      <p:sp>
        <p:nvSpPr>
          <p:cNvPr id="301"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sp>
        <p:nvSpPr>
          <p:cNvPr id="302" name="CustomShape 3"/>
          <p:cNvSpPr/>
          <p:nvPr/>
        </p:nvSpPr>
        <p:spPr>
          <a:xfrm>
            <a:off x="343080" y="762120"/>
            <a:ext cx="8457840" cy="5943240"/>
          </a:xfrm>
          <a:prstGeom prst="rect">
            <a:avLst/>
          </a:prstGeom>
          <a:noFill/>
          <a:ln>
            <a:noFill/>
          </a:ln>
        </p:spPr>
        <p:style>
          <a:lnRef idx="0"/>
          <a:fillRef idx="0"/>
          <a:effectRef idx="0"/>
          <a:fontRef idx="minor"/>
        </p:style>
        <p:txBody>
          <a:bodyPr/>
          <a:p>
            <a:pPr algn="just">
              <a:lnSpc>
                <a:spcPct val="100000"/>
              </a:lnSpc>
            </a:pPr>
            <a:r>
              <a:rPr b="0" lang="en-US" sz="2800" spc="-1" strike="noStrike">
                <a:solidFill>
                  <a:srgbClr val="000000"/>
                </a:solidFill>
                <a:latin typeface="Calibri"/>
              </a:rPr>
              <a:t>Any set of </a:t>
            </a:r>
            <a:r>
              <a:rPr b="0" i="1" lang="en-US" sz="2800" spc="-1" strike="noStrike">
                <a:solidFill>
                  <a:srgbClr val="000000"/>
                </a:solidFill>
                <a:latin typeface="Calibri"/>
              </a:rPr>
              <a:t>n </a:t>
            </a:r>
            <a:r>
              <a:rPr b="0" lang="en-US" sz="2800" spc="-1" strike="noStrike">
                <a:solidFill>
                  <a:srgbClr val="000000"/>
                </a:solidFill>
                <a:latin typeface="Calibri"/>
              </a:rPr>
              <a:t>periodic tasks is RM schedulable if the processor utilization, </a:t>
            </a:r>
            <a:r>
              <a:rPr b="0" i="1" lang="en-US" sz="2800" spc="-1" strike="noStrike">
                <a:solidFill>
                  <a:srgbClr val="000000"/>
                </a:solidFill>
                <a:latin typeface="Calibri"/>
              </a:rPr>
              <a:t>U</a:t>
            </a:r>
            <a:r>
              <a:rPr b="0" lang="en-US" sz="2800" spc="-1" strike="noStrike">
                <a:solidFill>
                  <a:srgbClr val="000000"/>
                </a:solidFill>
                <a:latin typeface="Calibri"/>
              </a:rPr>
              <a:t>, is no greater than </a:t>
            </a:r>
            <a:r>
              <a:rPr b="0" i="1" lang="en-US" sz="2800" spc="-1" strike="noStrike">
                <a:solidFill>
                  <a:srgbClr val="000000"/>
                </a:solidFill>
                <a:latin typeface="Calibri"/>
              </a:rPr>
              <a:t>n(</a:t>
            </a:r>
            <a:r>
              <a:rPr b="0" lang="en-US" sz="2800" spc="-1" strike="noStrike">
                <a:solidFill>
                  <a:srgbClr val="000000"/>
                </a:solidFill>
                <a:latin typeface="Calibri"/>
              </a:rPr>
              <a:t>2</a:t>
            </a:r>
            <a:r>
              <a:rPr b="0" lang="en-US" sz="2800" spc="-1" strike="noStrike" baseline="30000">
                <a:solidFill>
                  <a:srgbClr val="000000"/>
                </a:solidFill>
                <a:latin typeface="Calibri"/>
              </a:rPr>
              <a:t>1</a:t>
            </a:r>
            <a:r>
              <a:rPr b="0" i="1" lang="en-US" sz="2800" spc="-1" strike="noStrike" baseline="30000">
                <a:solidFill>
                  <a:srgbClr val="000000"/>
                </a:solidFill>
                <a:latin typeface="Calibri"/>
              </a:rPr>
              <a:t>/n</a:t>
            </a:r>
            <a:r>
              <a:rPr b="0" i="1" lang="en-US" sz="2800" spc="-1" strike="noStrike">
                <a:solidFill>
                  <a:srgbClr val="000000"/>
                </a:solidFill>
                <a:latin typeface="Calibri"/>
              </a:rPr>
              <a:t> </a:t>
            </a:r>
            <a:r>
              <a:rPr b="0" lang="en-US" sz="2800" spc="-1" strike="noStrike">
                <a:solidFill>
                  <a:srgbClr val="000000"/>
                </a:solidFill>
                <a:latin typeface="Calibri"/>
              </a:rPr>
              <a:t>− 1</a:t>
            </a:r>
            <a:r>
              <a:rPr b="0" i="1" lang="en-US" sz="2800" spc="-1" strike="noStrike">
                <a:solidFill>
                  <a:srgbClr val="000000"/>
                </a:solidFill>
                <a:latin typeface="Calibri"/>
              </a:rPr>
              <a:t>)</a:t>
            </a:r>
            <a:r>
              <a:rPr b="0" lang="en-US" sz="2800" spc="-1" strike="noStrike">
                <a:solidFill>
                  <a:srgbClr val="000000"/>
                </a:solidFill>
                <a:latin typeface="Calibri"/>
              </a:rPr>
              <a:t>.</a:t>
            </a:r>
            <a:endParaRPr b="0" lang="en-US" sz="2800" spc="-1" strike="noStrike">
              <a:latin typeface="Arial"/>
            </a:endParaRPr>
          </a:p>
          <a:p>
            <a:pPr algn="just">
              <a:lnSpc>
                <a:spcPct val="100000"/>
              </a:lnSpc>
            </a:pPr>
            <a:r>
              <a:rPr b="0" lang="en-US" sz="2800" spc="-1" strike="noStrike">
                <a:solidFill>
                  <a:srgbClr val="000000"/>
                </a:solidFill>
                <a:latin typeface="Calibri"/>
              </a:rPr>
              <a:t>This means that whenever </a:t>
            </a:r>
            <a:r>
              <a:rPr b="0" i="1" lang="en-US" sz="2800" spc="-1" strike="noStrike">
                <a:solidFill>
                  <a:srgbClr val="000000"/>
                </a:solidFill>
                <a:latin typeface="Calibri"/>
              </a:rPr>
              <a:t>U </a:t>
            </a:r>
            <a:r>
              <a:rPr b="0" lang="en-US" sz="2800" spc="-1" strike="noStrike">
                <a:solidFill>
                  <a:srgbClr val="000000"/>
                </a:solidFill>
                <a:latin typeface="Calibri"/>
              </a:rPr>
              <a:t>is at or below the given utilization bound, a schedule can be constructed with RM. In the limit when the number of tasks </a:t>
            </a:r>
            <a:r>
              <a:rPr b="0" i="1" lang="en-US" sz="2800" spc="-1" strike="noStrike">
                <a:solidFill>
                  <a:srgbClr val="000000"/>
                </a:solidFill>
                <a:latin typeface="Calibri"/>
              </a:rPr>
              <a:t>n</a:t>
            </a:r>
            <a:r>
              <a:rPr b="0" lang="en-US" sz="2800" spc="-1" strike="noStrike">
                <a:solidFill>
                  <a:srgbClr val="000000"/>
                </a:solidFill>
                <a:latin typeface="Calibri"/>
              </a:rPr>
              <a:t>=∞, the maximum utilization limit </a:t>
            </a:r>
            <a:endParaRPr b="0" lang="en-US" sz="2800" spc="-1" strike="noStrike">
              <a:latin typeface="Arial"/>
            </a:endParaRPr>
          </a:p>
          <a:p>
            <a:pPr algn="just">
              <a:lnSpc>
                <a:spcPct val="100000"/>
              </a:lnSpc>
            </a:pPr>
            <a:endParaRPr b="0" lang="en-US" sz="2800" spc="-1" strike="noStrike">
              <a:latin typeface="Arial"/>
            </a:endParaRPr>
          </a:p>
          <a:p>
            <a:pPr algn="just">
              <a:lnSpc>
                <a:spcPct val="100000"/>
              </a:lnSpc>
            </a:pPr>
            <a:endParaRPr b="0" lang="en-US" sz="2800" spc="-1" strike="noStrike">
              <a:latin typeface="Arial"/>
            </a:endParaRPr>
          </a:p>
        </p:txBody>
      </p:sp>
      <p:pic>
        <p:nvPicPr>
          <p:cNvPr id="303" name="Picture 2" descr=""/>
          <p:cNvPicPr/>
          <p:nvPr/>
        </p:nvPicPr>
        <p:blipFill>
          <a:blip r:embed="rId1"/>
          <a:stretch/>
        </p:blipFill>
        <p:spPr>
          <a:xfrm>
            <a:off x="2343240" y="3886200"/>
            <a:ext cx="4457520" cy="685440"/>
          </a:xfrm>
          <a:prstGeom prst="rect">
            <a:avLst/>
          </a:prstGeom>
          <a:ln w="9360">
            <a:noFill/>
          </a:ln>
        </p:spPr>
      </p:pic>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0" y="-685800"/>
            <a:ext cx="9143640" cy="1469520"/>
          </a:xfrm>
          <a:prstGeom prst="rect">
            <a:avLst/>
          </a:prstGeom>
          <a:noFill/>
          <a:ln>
            <a:noFill/>
          </a:ln>
        </p:spPr>
        <p:txBody>
          <a:bodyPr anchor="ctr">
            <a:normAutofit/>
          </a:bodyPr>
          <a:p>
            <a:pPr algn="ctr">
              <a:lnSpc>
                <a:spcPct val="100000"/>
              </a:lnSpc>
            </a:pPr>
            <a:br/>
            <a:br/>
            <a:r>
              <a:rPr b="1" lang="en-US" sz="4000" spc="-1" strike="noStrike">
                <a:solidFill>
                  <a:srgbClr val="000000"/>
                </a:solidFill>
                <a:latin typeface="Calibri"/>
              </a:rPr>
              <a:t>Cyclic Executives</a:t>
            </a:r>
            <a:br/>
            <a:endParaRPr b="0" lang="en-US" sz="4000" spc="-1" strike="noStrike">
              <a:solidFill>
                <a:srgbClr val="000000"/>
              </a:solidFill>
              <a:latin typeface="Calibri"/>
            </a:endParaRPr>
          </a:p>
        </p:txBody>
      </p:sp>
      <p:sp>
        <p:nvSpPr>
          <p:cNvPr id="305"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pic>
        <p:nvPicPr>
          <p:cNvPr id="306" name="Picture 2" descr=""/>
          <p:cNvPicPr/>
          <p:nvPr/>
        </p:nvPicPr>
        <p:blipFill>
          <a:blip r:embed="rId1"/>
          <a:stretch/>
        </p:blipFill>
        <p:spPr>
          <a:xfrm>
            <a:off x="578160" y="1252440"/>
            <a:ext cx="7955640" cy="3928680"/>
          </a:xfrm>
          <a:prstGeom prst="rect">
            <a:avLst/>
          </a:prstGeom>
          <a:ln w="9360">
            <a:noFill/>
          </a:ln>
        </p:spPr>
      </p:pic>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2400" spc="-1" strike="noStrike">
                <a:solidFill>
                  <a:srgbClr val="000000"/>
                </a:solidFill>
                <a:latin typeface="Calibri"/>
              </a:rPr>
              <a:t> </a:t>
            </a:r>
            <a:r>
              <a:rPr b="1" lang="en-US" sz="2400" spc="-1" strike="noStrike">
                <a:solidFill>
                  <a:srgbClr val="000000"/>
                </a:solidFill>
                <a:latin typeface="Calibri"/>
              </a:rPr>
              <a:t>Dynamic-Priority Scheduling: Earliest-Deadline–First Approach</a:t>
            </a:r>
            <a:endParaRPr b="0" lang="en-US" sz="2400" spc="-1" strike="noStrike">
              <a:solidFill>
                <a:srgbClr val="000000"/>
              </a:solidFill>
              <a:latin typeface="Calibri"/>
            </a:endParaRPr>
          </a:p>
        </p:txBody>
      </p:sp>
      <p:sp>
        <p:nvSpPr>
          <p:cNvPr id="308"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sp>
        <p:nvSpPr>
          <p:cNvPr id="309" name="CustomShape 3"/>
          <p:cNvSpPr/>
          <p:nvPr/>
        </p:nvSpPr>
        <p:spPr>
          <a:xfrm>
            <a:off x="343080" y="762120"/>
            <a:ext cx="8457840" cy="5943240"/>
          </a:xfrm>
          <a:prstGeom prst="rect">
            <a:avLst/>
          </a:prstGeom>
          <a:noFill/>
          <a:ln>
            <a:noFill/>
          </a:ln>
        </p:spPr>
        <p:style>
          <a:lnRef idx="0"/>
          <a:fillRef idx="0"/>
          <a:effectRef idx="0"/>
          <a:fontRef idx="minor"/>
        </p:style>
        <p:txBody>
          <a:bodyPr/>
          <a:p>
            <a:pPr algn="just">
              <a:lnSpc>
                <a:spcPct val="100000"/>
              </a:lnSpc>
            </a:pPr>
            <a:r>
              <a:rPr b="0" lang="en-US" sz="2800" spc="-1" strike="noStrike">
                <a:solidFill>
                  <a:srgbClr val="000000"/>
                </a:solidFill>
                <a:latin typeface="Calibri"/>
              </a:rPr>
              <a:t>In dynamic-priority schemes the priority of the task with respect to that of the other tasks changes as tasks are released and  completed. </a:t>
            </a:r>
            <a:endParaRPr b="0" lang="en-US" sz="2800" spc="-1" strike="noStrike">
              <a:latin typeface="Arial"/>
            </a:endParaRPr>
          </a:p>
          <a:p>
            <a:pPr algn="just">
              <a:lnSpc>
                <a:spcPct val="100000"/>
              </a:lnSpc>
            </a:pPr>
            <a:r>
              <a:rPr b="0" lang="en-US" sz="2800" spc="-1" strike="noStrike">
                <a:solidFill>
                  <a:srgbClr val="000000"/>
                </a:solidFill>
                <a:latin typeface="Calibri"/>
              </a:rPr>
              <a:t>One of the most well-known dynamic algorithms, </a:t>
            </a:r>
            <a:r>
              <a:rPr b="1" lang="en-US" sz="2800" spc="-1" strike="noStrike">
                <a:solidFill>
                  <a:srgbClr val="000000"/>
                </a:solidFill>
                <a:latin typeface="Calibri"/>
              </a:rPr>
              <a:t>earliest-deadline first</a:t>
            </a:r>
            <a:r>
              <a:rPr b="0" lang="en-US" sz="2800" spc="-1" strike="noStrike">
                <a:solidFill>
                  <a:srgbClr val="000000"/>
                </a:solidFill>
                <a:latin typeface="Calibri"/>
              </a:rPr>
              <a:t> (EDF), </a:t>
            </a:r>
            <a:r>
              <a:rPr b="1" lang="en-US" sz="2800" spc="-1" strike="noStrike">
                <a:solidFill>
                  <a:srgbClr val="000000"/>
                </a:solidFill>
                <a:latin typeface="Calibri"/>
              </a:rPr>
              <a:t>deals with deadlines </a:t>
            </a:r>
            <a:r>
              <a:rPr b="0" lang="en-US" sz="2800" spc="-1" strike="noStrike">
                <a:solidFill>
                  <a:srgbClr val="000000"/>
                </a:solidFill>
                <a:latin typeface="Calibri"/>
              </a:rPr>
              <a:t>rather than execution times. </a:t>
            </a:r>
            <a:endParaRPr b="0" lang="en-US" sz="2800" spc="-1" strike="noStrike">
              <a:latin typeface="Arial"/>
            </a:endParaRPr>
          </a:p>
          <a:p>
            <a:pPr algn="just">
              <a:lnSpc>
                <a:spcPct val="100000"/>
              </a:lnSpc>
            </a:pPr>
            <a:r>
              <a:rPr b="0" lang="en-US" sz="2800" spc="-1" strike="noStrike">
                <a:solidFill>
                  <a:srgbClr val="000000"/>
                </a:solidFill>
                <a:latin typeface="Calibri"/>
              </a:rPr>
              <a:t>The </a:t>
            </a:r>
            <a:r>
              <a:rPr b="1" lang="en-US" sz="2800" spc="-1" strike="noStrike">
                <a:solidFill>
                  <a:srgbClr val="000000"/>
                </a:solidFill>
                <a:latin typeface="Calibri"/>
              </a:rPr>
              <a:t>ready task with the earliest deadline </a:t>
            </a:r>
            <a:r>
              <a:rPr b="0" lang="en-US" sz="2800" spc="-1" strike="noStrike">
                <a:solidFill>
                  <a:srgbClr val="000000"/>
                </a:solidFill>
                <a:latin typeface="Calibri"/>
              </a:rPr>
              <a:t>has the highest priority at any point of time.</a:t>
            </a:r>
            <a:endParaRPr b="0" lang="en-US" sz="2800" spc="-1" strike="noStrike">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Basic Results of EDF Policy</a:t>
            </a:r>
            <a:endParaRPr b="0" lang="en-US" sz="4000" spc="-1" strike="noStrike">
              <a:solidFill>
                <a:srgbClr val="000000"/>
              </a:solidFill>
              <a:latin typeface="Calibri"/>
            </a:endParaRPr>
          </a:p>
        </p:txBody>
      </p:sp>
      <p:sp>
        <p:nvSpPr>
          <p:cNvPr id="311"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sp>
        <p:nvSpPr>
          <p:cNvPr id="312" name="CustomShape 3"/>
          <p:cNvSpPr/>
          <p:nvPr/>
        </p:nvSpPr>
        <p:spPr>
          <a:xfrm>
            <a:off x="343080" y="762120"/>
            <a:ext cx="8457840" cy="5943240"/>
          </a:xfrm>
          <a:prstGeom prst="rect">
            <a:avLst/>
          </a:prstGeom>
          <a:noFill/>
          <a:ln>
            <a:noFill/>
          </a:ln>
        </p:spPr>
        <p:style>
          <a:lnRef idx="0"/>
          <a:fillRef idx="0"/>
          <a:effectRef idx="0"/>
          <a:fontRef idx="minor"/>
        </p:style>
        <p:txBody>
          <a:bodyPr/>
          <a:p>
            <a:pPr algn="just">
              <a:lnSpc>
                <a:spcPct val="100000"/>
              </a:lnSpc>
            </a:pPr>
            <a:r>
              <a:rPr b="0" lang="en-US" sz="2800" spc="-1" strike="noStrike">
                <a:solidFill>
                  <a:srgbClr val="000000"/>
                </a:solidFill>
                <a:latin typeface="Calibri"/>
              </a:rPr>
              <a:t>EDF is </a:t>
            </a:r>
            <a:r>
              <a:rPr b="1" lang="en-US" sz="2800" spc="-1" strike="noStrike">
                <a:solidFill>
                  <a:srgbClr val="000000"/>
                </a:solidFill>
                <a:latin typeface="Calibri"/>
              </a:rPr>
              <a:t>optimal for a uniprocessor, with task preemption being allowed</a:t>
            </a:r>
            <a:r>
              <a:rPr b="0" lang="en-US" sz="2800" spc="-1" strike="noStrike">
                <a:solidFill>
                  <a:srgbClr val="000000"/>
                </a:solidFill>
                <a:latin typeface="Calibri"/>
              </a:rPr>
              <a:t>. </a:t>
            </a:r>
            <a:endParaRPr b="0" lang="en-US" sz="2800" spc="-1" strike="noStrike">
              <a:latin typeface="Arial"/>
            </a:endParaRPr>
          </a:p>
          <a:p>
            <a:pPr algn="just">
              <a:lnSpc>
                <a:spcPct val="100000"/>
              </a:lnSpc>
            </a:pPr>
            <a:r>
              <a:rPr b="0" lang="en-US" sz="2800" spc="-1" strike="noStrike">
                <a:solidFill>
                  <a:srgbClr val="000000"/>
                </a:solidFill>
                <a:latin typeface="Calibri"/>
              </a:rPr>
              <a:t>In other words, if a feasible schedule exists, then the EDF policy will also produce a feasible schedule. </a:t>
            </a:r>
            <a:endParaRPr b="0" lang="en-US" sz="2800" spc="-1" strike="noStrike">
              <a:latin typeface="Arial"/>
            </a:endParaRPr>
          </a:p>
          <a:p>
            <a:pPr algn="just">
              <a:lnSpc>
                <a:spcPct val="100000"/>
              </a:lnSpc>
            </a:pPr>
            <a:r>
              <a:rPr b="0" lang="en-US" sz="2800" spc="-1" strike="noStrike">
                <a:solidFill>
                  <a:srgbClr val="000000"/>
                </a:solidFill>
                <a:latin typeface="Calibri"/>
              </a:rPr>
              <a:t>There is never a processor idling prior to a missed deadline.</a:t>
            </a:r>
            <a:endParaRPr b="0" lang="en-US" sz="2800" spc="-1" strike="noStrike">
              <a:latin typeface="Arial"/>
            </a:endParaRPr>
          </a:p>
        </p:txBody>
      </p:sp>
      <p:pic>
        <p:nvPicPr>
          <p:cNvPr id="313" name="Picture 3" descr=""/>
          <p:cNvPicPr/>
          <p:nvPr/>
        </p:nvPicPr>
        <p:blipFill>
          <a:blip r:embed="rId1"/>
          <a:stretch/>
        </p:blipFill>
        <p:spPr>
          <a:xfrm>
            <a:off x="1042920" y="5000760"/>
            <a:ext cx="7057800" cy="1704600"/>
          </a:xfrm>
          <a:prstGeom prst="rect">
            <a:avLst/>
          </a:prstGeom>
          <a:ln w="9360">
            <a:noFill/>
          </a:ln>
        </p:spPr>
      </p:pic>
      <p:pic>
        <p:nvPicPr>
          <p:cNvPr id="314" name="Picture 4" descr=""/>
          <p:cNvPicPr/>
          <p:nvPr/>
        </p:nvPicPr>
        <p:blipFill>
          <a:blip r:embed="rId2"/>
          <a:stretch/>
        </p:blipFill>
        <p:spPr>
          <a:xfrm>
            <a:off x="2328840" y="3505320"/>
            <a:ext cx="4485960" cy="1399680"/>
          </a:xfrm>
          <a:prstGeom prst="rect">
            <a:avLst/>
          </a:prstGeom>
          <a:ln w="9360">
            <a:noFill/>
          </a:ln>
        </p:spPr>
      </p:pic>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EDF Policies:</a:t>
            </a:r>
            <a:endParaRPr b="0" lang="en-US" sz="4000" spc="-1" strike="noStrike">
              <a:solidFill>
                <a:srgbClr val="000000"/>
              </a:solidFill>
              <a:latin typeface="Calibri"/>
            </a:endParaRPr>
          </a:p>
        </p:txBody>
      </p:sp>
      <p:sp>
        <p:nvSpPr>
          <p:cNvPr id="316"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pic>
        <p:nvPicPr>
          <p:cNvPr id="317" name="Picture 8" descr=""/>
          <p:cNvPicPr/>
          <p:nvPr/>
        </p:nvPicPr>
        <p:blipFill>
          <a:blip r:embed="rId1"/>
          <a:stretch/>
        </p:blipFill>
        <p:spPr>
          <a:xfrm>
            <a:off x="6477120" y="762120"/>
            <a:ext cx="1428480" cy="323640"/>
          </a:xfrm>
          <a:prstGeom prst="rect">
            <a:avLst/>
          </a:prstGeom>
          <a:ln>
            <a:noFill/>
          </a:ln>
        </p:spPr>
      </p:pic>
      <p:sp>
        <p:nvSpPr>
          <p:cNvPr id="318" name="CustomShape 3"/>
          <p:cNvSpPr/>
          <p:nvPr/>
        </p:nvSpPr>
        <p:spPr>
          <a:xfrm>
            <a:off x="343080" y="762120"/>
            <a:ext cx="8457840" cy="5943240"/>
          </a:xfrm>
          <a:prstGeom prst="rect">
            <a:avLst/>
          </a:prstGeom>
          <a:noFill/>
          <a:ln>
            <a:noFill/>
          </a:ln>
        </p:spPr>
        <p:style>
          <a:lnRef idx="0"/>
          <a:fillRef idx="0"/>
          <a:effectRef idx="0"/>
          <a:fontRef idx="minor"/>
        </p:style>
        <p:txBody>
          <a:bodyPr/>
          <a:p>
            <a:pPr algn="just">
              <a:lnSpc>
                <a:spcPct val="100000"/>
              </a:lnSpc>
            </a:pPr>
            <a:r>
              <a:rPr b="1" lang="en-US" sz="2800" spc="-1" strike="noStrike">
                <a:solidFill>
                  <a:srgbClr val="000000"/>
                </a:solidFill>
                <a:latin typeface="Calibri"/>
              </a:rPr>
              <a:t>Schedulable utilization</a:t>
            </a:r>
            <a:r>
              <a:rPr b="0" lang="en-US" sz="2800" spc="-1" strike="noStrike">
                <a:solidFill>
                  <a:srgbClr val="000000"/>
                </a:solidFill>
                <a:latin typeface="Calibri"/>
              </a:rPr>
              <a:t> is a measure of performance of algorithms used to schedule periodic tasks. </a:t>
            </a:r>
            <a:endParaRPr b="0" lang="en-US" sz="2800" spc="-1" strike="noStrike">
              <a:latin typeface="Arial"/>
            </a:endParaRPr>
          </a:p>
          <a:p>
            <a:pPr algn="just">
              <a:lnSpc>
                <a:spcPct val="100000"/>
              </a:lnSpc>
            </a:pPr>
            <a:r>
              <a:rPr b="0" lang="en-US" sz="2800" spc="-1" strike="noStrike">
                <a:solidFill>
                  <a:srgbClr val="000000"/>
                </a:solidFill>
                <a:latin typeface="Calibri"/>
              </a:rPr>
              <a:t>EDF is </a:t>
            </a:r>
            <a:r>
              <a:rPr b="1" lang="en-US" sz="2800" spc="-1" strike="noStrike">
                <a:solidFill>
                  <a:srgbClr val="000000"/>
                </a:solidFill>
                <a:latin typeface="Calibri"/>
              </a:rPr>
              <a:t>more flexible </a:t>
            </a:r>
            <a:r>
              <a:rPr b="0" lang="en-US" sz="2800" spc="-1" strike="noStrike">
                <a:solidFill>
                  <a:srgbClr val="000000"/>
                </a:solidFill>
                <a:latin typeface="Calibri"/>
              </a:rPr>
              <a:t>and achieves</a:t>
            </a:r>
            <a:r>
              <a:rPr b="1" lang="en-US" sz="2800" spc="-1" strike="noStrike">
                <a:solidFill>
                  <a:srgbClr val="000000"/>
                </a:solidFill>
                <a:latin typeface="Calibri"/>
              </a:rPr>
              <a:t> better utilization</a:t>
            </a:r>
            <a:r>
              <a:rPr b="0" lang="en-US" sz="2800" spc="-1" strike="noStrike">
                <a:solidFill>
                  <a:srgbClr val="000000"/>
                </a:solidFill>
                <a:latin typeface="Calibri"/>
              </a:rPr>
              <a:t>. </a:t>
            </a:r>
            <a:endParaRPr b="0" lang="en-US" sz="2800" spc="-1" strike="noStrike">
              <a:latin typeface="Arial"/>
            </a:endParaRPr>
          </a:p>
          <a:p>
            <a:pPr algn="just">
              <a:lnSpc>
                <a:spcPct val="100000"/>
              </a:lnSpc>
            </a:pPr>
            <a:r>
              <a:rPr b="0" lang="en-US" sz="2800" spc="-1" strike="noStrike">
                <a:solidFill>
                  <a:srgbClr val="000000"/>
                </a:solidFill>
                <a:latin typeface="Calibri"/>
              </a:rPr>
              <a:t>In case of overloads, when tasks are scheduled using EDF, it is </a:t>
            </a:r>
            <a:r>
              <a:rPr b="1" lang="en-US" sz="2800" spc="-1" strike="noStrike">
                <a:solidFill>
                  <a:srgbClr val="000000"/>
                </a:solidFill>
                <a:latin typeface="Calibri"/>
              </a:rPr>
              <a:t>difficult to predict which tasks will miss their deadlines</a:t>
            </a:r>
            <a:r>
              <a:rPr b="0" lang="en-US" sz="2800" spc="-1" strike="noStrike">
                <a:solidFill>
                  <a:srgbClr val="000000"/>
                </a:solidFill>
                <a:latin typeface="Calibri"/>
              </a:rPr>
              <a:t> during overloads. </a:t>
            </a:r>
            <a:endParaRPr b="0" lang="en-US" sz="2800" spc="-1" strike="noStrike">
              <a:latin typeface="Arial"/>
            </a:endParaRPr>
          </a:p>
          <a:p>
            <a:pPr algn="just">
              <a:lnSpc>
                <a:spcPct val="100000"/>
              </a:lnSpc>
            </a:pPr>
            <a:r>
              <a:rPr b="0" lang="en-US" sz="2800" spc="-1" strike="noStrike">
                <a:solidFill>
                  <a:srgbClr val="000000"/>
                </a:solidFill>
                <a:latin typeface="Calibri"/>
              </a:rPr>
              <a:t>A  late task that has already missed its deadline has a higher priority than a task whose deadline is still in the future so if the execution of a late task is allowed to continue, this may cause many other tasks to be late. </a:t>
            </a:r>
            <a:endParaRPr b="0" lang="en-US" sz="2800" spc="-1" strike="noStrike">
              <a:latin typeface="Arial"/>
            </a:endParaRPr>
          </a:p>
          <a:p>
            <a:pPr algn="just">
              <a:lnSpc>
                <a:spcPct val="100000"/>
              </a:lnSpc>
            </a:pPr>
            <a:r>
              <a:rPr b="0" lang="en-US" sz="2800" spc="-1" strike="noStrike">
                <a:solidFill>
                  <a:srgbClr val="000000"/>
                </a:solidFill>
                <a:latin typeface="Calibri"/>
              </a:rPr>
              <a:t>A good overrun management scheme is needed for such dynamic-priority algorithms employed in systems where overload conditions cannot be avoided.</a:t>
            </a:r>
            <a:endParaRPr b="0" lang="en-US" sz="2800" spc="-1" strike="noStrike">
              <a:latin typeface="Arial"/>
            </a:endParaRPr>
          </a:p>
          <a:p>
            <a:pPr algn="just">
              <a:lnSpc>
                <a:spcPct val="100000"/>
              </a:lnSpc>
            </a:pPr>
            <a:r>
              <a:rPr b="1" lang="en-US" sz="2800" spc="-1" strike="noStrike">
                <a:solidFill>
                  <a:srgbClr val="000000"/>
                </a:solidFill>
                <a:latin typeface="Calibri"/>
              </a:rPr>
              <a:t> </a:t>
            </a:r>
            <a:endParaRPr b="0" lang="en-US" sz="2800" spc="-1" strike="noStrike">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RMA Policies:</a:t>
            </a:r>
            <a:endParaRPr b="0" lang="en-US" sz="4000" spc="-1" strike="noStrike">
              <a:solidFill>
                <a:srgbClr val="000000"/>
              </a:solidFill>
              <a:latin typeface="Calibri"/>
            </a:endParaRPr>
          </a:p>
        </p:txBody>
      </p:sp>
      <p:sp>
        <p:nvSpPr>
          <p:cNvPr id="320"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pic>
        <p:nvPicPr>
          <p:cNvPr id="321" name="Picture 8" descr=""/>
          <p:cNvPicPr/>
          <p:nvPr/>
        </p:nvPicPr>
        <p:blipFill>
          <a:blip r:embed="rId1"/>
          <a:stretch/>
        </p:blipFill>
        <p:spPr>
          <a:xfrm>
            <a:off x="4114800" y="5791320"/>
            <a:ext cx="1428480" cy="323640"/>
          </a:xfrm>
          <a:prstGeom prst="rect">
            <a:avLst/>
          </a:prstGeom>
          <a:ln>
            <a:noFill/>
          </a:ln>
        </p:spPr>
      </p:pic>
      <p:sp>
        <p:nvSpPr>
          <p:cNvPr id="322" name="CustomShape 3"/>
          <p:cNvSpPr/>
          <p:nvPr/>
        </p:nvSpPr>
        <p:spPr>
          <a:xfrm>
            <a:off x="343080" y="762120"/>
            <a:ext cx="8457840" cy="5943240"/>
          </a:xfrm>
          <a:prstGeom prst="rect">
            <a:avLst/>
          </a:prstGeom>
          <a:noFill/>
          <a:ln>
            <a:noFill/>
          </a:ln>
        </p:spPr>
        <p:style>
          <a:lnRef idx="0"/>
          <a:fillRef idx="0"/>
          <a:effectRef idx="0"/>
          <a:fontRef idx="minor"/>
        </p:style>
        <p:txBody>
          <a:bodyPr/>
          <a:p>
            <a:pPr>
              <a:lnSpc>
                <a:spcPct val="100000"/>
              </a:lnSpc>
            </a:pPr>
            <a:r>
              <a:rPr b="0" lang="en-US" sz="2800" spc="-1" strike="noStrike">
                <a:solidFill>
                  <a:srgbClr val="000000"/>
                </a:solidFill>
                <a:latin typeface="Calibri"/>
              </a:rPr>
              <a:t>The timing behavior of a system scheduled according to a fixed-priority algorithm is</a:t>
            </a:r>
            <a:r>
              <a:rPr b="1" lang="en-US" sz="2800" spc="-1" strike="noStrike">
                <a:solidFill>
                  <a:srgbClr val="000000"/>
                </a:solidFill>
                <a:latin typeface="Calibri"/>
              </a:rPr>
              <a:t> more predictable</a:t>
            </a:r>
            <a:r>
              <a:rPr b="0" lang="en-US" sz="2800" spc="-1" strike="noStrike">
                <a:solidFill>
                  <a:srgbClr val="000000"/>
                </a:solidFill>
                <a:latin typeface="Calibri"/>
              </a:rPr>
              <a:t> than that of a system scheduled according to a dynamic-priority algorithm. </a:t>
            </a:r>
            <a:endParaRPr b="0" lang="en-US" sz="2800" spc="-1" strike="noStrike">
              <a:latin typeface="Arial"/>
            </a:endParaRPr>
          </a:p>
          <a:p>
            <a:pPr>
              <a:lnSpc>
                <a:spcPct val="100000"/>
              </a:lnSpc>
            </a:pPr>
            <a:endParaRPr b="0" lang="en-US" sz="2800" spc="-1" strike="noStrike">
              <a:latin typeface="Arial"/>
            </a:endParaRPr>
          </a:p>
          <a:p>
            <a:pPr>
              <a:lnSpc>
                <a:spcPct val="100000"/>
              </a:lnSpc>
            </a:pPr>
            <a:r>
              <a:rPr b="0" lang="en-US" sz="2800" spc="-1" strike="noStrike">
                <a:solidFill>
                  <a:srgbClr val="000000"/>
                </a:solidFill>
                <a:latin typeface="Calibri"/>
              </a:rPr>
              <a:t>In case of overloads, RM is stable in the presence of missed deadlines; the </a:t>
            </a:r>
            <a:r>
              <a:rPr b="1" lang="en-US" sz="2800" spc="-1" strike="noStrike">
                <a:solidFill>
                  <a:srgbClr val="000000"/>
                </a:solidFill>
                <a:latin typeface="Calibri"/>
              </a:rPr>
              <a:t>same lower-priority tasks miss deadlines every time, </a:t>
            </a:r>
            <a:r>
              <a:rPr b="0" lang="en-US" sz="2800" spc="-1" strike="noStrike">
                <a:solidFill>
                  <a:srgbClr val="000000"/>
                </a:solidFill>
                <a:latin typeface="Calibri"/>
              </a:rPr>
              <a:t>there is no effect on higher-priority tasks. </a:t>
            </a:r>
            <a:endParaRPr b="0" lang="en-US" sz="2800" spc="-1" strike="noStrike">
              <a:latin typeface="Arial"/>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0" y="-685800"/>
            <a:ext cx="9143640" cy="1469520"/>
          </a:xfrm>
          <a:prstGeom prst="rect">
            <a:avLst/>
          </a:prstGeom>
          <a:noFill/>
          <a:ln>
            <a:noFill/>
          </a:ln>
        </p:spPr>
        <p:txBody>
          <a:bodyPr anchor="ctr">
            <a:normAutofit/>
          </a:bodyPr>
          <a:p>
            <a:pPr algn="ctr">
              <a:lnSpc>
                <a:spcPct val="100000"/>
              </a:lnSpc>
            </a:pPr>
            <a:br/>
            <a:r>
              <a:rPr b="1" lang="en-US" sz="4000" spc="-1" strike="noStrike">
                <a:solidFill>
                  <a:srgbClr val="000000"/>
                </a:solidFill>
                <a:latin typeface="Calibri"/>
              </a:rPr>
              <a:t>RMA Policies:</a:t>
            </a:r>
            <a:endParaRPr b="0" lang="en-US" sz="4000" spc="-1" strike="noStrike">
              <a:solidFill>
                <a:srgbClr val="000000"/>
              </a:solidFill>
              <a:latin typeface="Calibri"/>
            </a:endParaRPr>
          </a:p>
        </p:txBody>
      </p:sp>
      <p:sp>
        <p:nvSpPr>
          <p:cNvPr id="324" name="TextShape 2"/>
          <p:cNvSpPr txBox="1"/>
          <p:nvPr/>
        </p:nvSpPr>
        <p:spPr>
          <a:xfrm>
            <a:off x="1371600" y="3886200"/>
            <a:ext cx="6400440" cy="1752120"/>
          </a:xfrm>
          <a:prstGeom prst="rect">
            <a:avLst/>
          </a:prstGeom>
          <a:noFill/>
          <a:ln>
            <a:noFill/>
          </a:ln>
        </p:spPr>
        <p:txBody>
          <a:bodyPr/>
          <a:p>
            <a:pPr algn="ctr"/>
            <a:endParaRPr b="0" lang="en-US" sz="3200" spc="-1" strike="noStrike">
              <a:latin typeface="Arial"/>
            </a:endParaRPr>
          </a:p>
        </p:txBody>
      </p:sp>
      <p:pic>
        <p:nvPicPr>
          <p:cNvPr id="325" name="Picture 8" descr=""/>
          <p:cNvPicPr/>
          <p:nvPr/>
        </p:nvPicPr>
        <p:blipFill>
          <a:blip r:embed="rId1"/>
          <a:stretch/>
        </p:blipFill>
        <p:spPr>
          <a:xfrm>
            <a:off x="457200" y="6172200"/>
            <a:ext cx="1428480" cy="323640"/>
          </a:xfrm>
          <a:prstGeom prst="rect">
            <a:avLst/>
          </a:prstGeom>
          <a:ln>
            <a:noFill/>
          </a:ln>
        </p:spPr>
      </p:pic>
      <p:sp>
        <p:nvSpPr>
          <p:cNvPr id="326" name="CustomShape 3"/>
          <p:cNvSpPr/>
          <p:nvPr/>
        </p:nvSpPr>
        <p:spPr>
          <a:xfrm>
            <a:off x="343080" y="762120"/>
            <a:ext cx="8457840" cy="5943240"/>
          </a:xfrm>
          <a:prstGeom prst="rect">
            <a:avLst/>
          </a:prstGeom>
          <a:noFill/>
          <a:ln>
            <a:noFill/>
          </a:ln>
        </p:spPr>
        <p:style>
          <a:lnRef idx="0"/>
          <a:fillRef idx="0"/>
          <a:effectRef idx="0"/>
          <a:fontRef idx="minor"/>
        </p:style>
        <p:txBody>
          <a:bodyPr/>
          <a:p>
            <a:pPr>
              <a:lnSpc>
                <a:spcPct val="100000"/>
              </a:lnSpc>
            </a:pPr>
            <a:r>
              <a:rPr b="0" lang="en-US" sz="2800" spc="-1" strike="noStrike">
                <a:solidFill>
                  <a:srgbClr val="000000"/>
                </a:solidFill>
                <a:latin typeface="Calibri"/>
              </a:rPr>
              <a:t>Example</a:t>
            </a:r>
            <a:endParaRPr b="0" lang="en-US" sz="2800" spc="-1" strike="noStrike">
              <a:latin typeface="Arial"/>
            </a:endParaRPr>
          </a:p>
          <a:p>
            <a:pPr>
              <a:lnSpc>
                <a:spcPct val="100000"/>
              </a:lnSpc>
            </a:pPr>
            <a:r>
              <a:rPr b="0" lang="en-US" sz="2800" spc="-1" strike="noStrike">
                <a:solidFill>
                  <a:srgbClr val="000000"/>
                </a:solidFill>
                <a:latin typeface="Calibri"/>
              </a:rPr>
              <a:t>Although τ</a:t>
            </a:r>
            <a:r>
              <a:rPr b="0" lang="en-US" sz="2800" spc="-1" strike="noStrike" baseline="-25000">
                <a:solidFill>
                  <a:srgbClr val="000000"/>
                </a:solidFill>
                <a:latin typeface="Calibri"/>
              </a:rPr>
              <a:t>1</a:t>
            </a:r>
            <a:r>
              <a:rPr b="0" lang="en-US" sz="2800" spc="-1" strike="noStrike">
                <a:solidFill>
                  <a:srgbClr val="000000"/>
                </a:solidFill>
                <a:latin typeface="Calibri"/>
              </a:rPr>
              <a:t> and τ</a:t>
            </a:r>
            <a:r>
              <a:rPr b="0" lang="en-US" sz="2800" spc="-1" strike="noStrike" baseline="-25000">
                <a:solidFill>
                  <a:srgbClr val="000000"/>
                </a:solidFill>
                <a:latin typeface="Calibri"/>
              </a:rPr>
              <a:t>2</a:t>
            </a:r>
            <a:r>
              <a:rPr b="0" lang="en-US" sz="2800" spc="-1" strike="noStrike">
                <a:solidFill>
                  <a:srgbClr val="000000"/>
                </a:solidFill>
                <a:latin typeface="Calibri"/>
              </a:rPr>
              <a:t> release simultaneously, τ</a:t>
            </a:r>
            <a:r>
              <a:rPr b="0" lang="en-US" sz="2800" spc="-1" strike="noStrike" baseline="-25000">
                <a:solidFill>
                  <a:srgbClr val="000000"/>
                </a:solidFill>
                <a:latin typeface="Calibri"/>
              </a:rPr>
              <a:t>1</a:t>
            </a:r>
            <a:r>
              <a:rPr b="0" lang="en-US" sz="2800" spc="-1" strike="noStrike">
                <a:solidFill>
                  <a:srgbClr val="000000"/>
                </a:solidFill>
                <a:latin typeface="Calibri"/>
              </a:rPr>
              <a:t> executes first because its deadline is earliest. At </a:t>
            </a:r>
            <a:r>
              <a:rPr b="0" i="1" lang="en-US" sz="2800" spc="-1" strike="noStrike">
                <a:solidFill>
                  <a:srgbClr val="000000"/>
                </a:solidFill>
                <a:latin typeface="Calibri"/>
              </a:rPr>
              <a:t>t </a:t>
            </a:r>
            <a:r>
              <a:rPr b="0" lang="en-US" sz="2800" spc="-1" strike="noStrike">
                <a:solidFill>
                  <a:srgbClr val="000000"/>
                </a:solidFill>
                <a:latin typeface="Calibri"/>
              </a:rPr>
              <a:t>= 2</a:t>
            </a:r>
            <a:r>
              <a:rPr b="0" i="1" lang="en-US" sz="2800" spc="-1" strike="noStrike">
                <a:solidFill>
                  <a:srgbClr val="000000"/>
                </a:solidFill>
                <a:latin typeface="Calibri"/>
              </a:rPr>
              <a:t>, </a:t>
            </a:r>
            <a:r>
              <a:rPr b="0" lang="en-US" sz="2800" spc="-1" strike="noStrike">
                <a:solidFill>
                  <a:srgbClr val="000000"/>
                </a:solidFill>
                <a:latin typeface="Calibri"/>
              </a:rPr>
              <a:t>τ</a:t>
            </a:r>
            <a:r>
              <a:rPr b="0" lang="en-US" sz="2800" spc="-1" strike="noStrike" baseline="-25000">
                <a:solidFill>
                  <a:srgbClr val="000000"/>
                </a:solidFill>
                <a:latin typeface="Calibri"/>
              </a:rPr>
              <a:t>2</a:t>
            </a:r>
            <a:r>
              <a:rPr b="0" lang="en-US" sz="2800" spc="-1" strike="noStrike">
                <a:solidFill>
                  <a:srgbClr val="000000"/>
                </a:solidFill>
                <a:latin typeface="Calibri"/>
              </a:rPr>
              <a:t> can execute. Even though τ</a:t>
            </a:r>
            <a:r>
              <a:rPr b="0" lang="en-US" sz="2800" spc="-1" strike="noStrike" baseline="-25000">
                <a:solidFill>
                  <a:srgbClr val="000000"/>
                </a:solidFill>
                <a:latin typeface="Calibri"/>
              </a:rPr>
              <a:t>1</a:t>
            </a:r>
            <a:r>
              <a:rPr b="0" lang="en-US" sz="2800" spc="-1" strike="noStrike">
                <a:solidFill>
                  <a:srgbClr val="000000"/>
                </a:solidFill>
                <a:latin typeface="Calibri"/>
              </a:rPr>
              <a:t> releases again at </a:t>
            </a:r>
            <a:r>
              <a:rPr b="0" i="1" lang="en-US" sz="2800" spc="-1" strike="noStrike">
                <a:solidFill>
                  <a:srgbClr val="000000"/>
                </a:solidFill>
                <a:latin typeface="Calibri"/>
              </a:rPr>
              <a:t>t </a:t>
            </a:r>
            <a:r>
              <a:rPr b="0" lang="en-US" sz="2800" spc="-1" strike="noStrike">
                <a:solidFill>
                  <a:srgbClr val="000000"/>
                </a:solidFill>
                <a:latin typeface="Calibri"/>
              </a:rPr>
              <a:t>= 5, its deadline is not earlier than τ</a:t>
            </a:r>
            <a:r>
              <a:rPr b="0" lang="en-US" sz="2800" spc="-1" strike="noStrike" baseline="-25000">
                <a:solidFill>
                  <a:srgbClr val="000000"/>
                </a:solidFill>
                <a:latin typeface="Calibri"/>
              </a:rPr>
              <a:t>3</a:t>
            </a:r>
            <a:r>
              <a:rPr b="0" lang="en-US" sz="2800" spc="-1" strike="noStrike">
                <a:solidFill>
                  <a:srgbClr val="000000"/>
                </a:solidFill>
                <a:latin typeface="Calibri"/>
              </a:rPr>
              <a:t>. This sequence continues until time </a:t>
            </a:r>
            <a:r>
              <a:rPr b="0" i="1" lang="en-US" sz="2800" spc="-1" strike="noStrike">
                <a:solidFill>
                  <a:srgbClr val="000000"/>
                </a:solidFill>
                <a:latin typeface="Calibri"/>
              </a:rPr>
              <a:t>t </a:t>
            </a:r>
            <a:r>
              <a:rPr b="0" lang="en-US" sz="2800" spc="-1" strike="noStrike">
                <a:solidFill>
                  <a:srgbClr val="000000"/>
                </a:solidFill>
                <a:latin typeface="Calibri"/>
              </a:rPr>
              <a:t>= 15 when τ</a:t>
            </a:r>
            <a:r>
              <a:rPr b="0" lang="en-US" sz="2800" spc="-1" strike="noStrike" baseline="-25000">
                <a:solidFill>
                  <a:srgbClr val="000000"/>
                </a:solidFill>
                <a:latin typeface="Calibri"/>
              </a:rPr>
              <a:t>2</a:t>
            </a:r>
            <a:r>
              <a:rPr b="0" lang="en-US" sz="2800" spc="-1" strike="noStrike">
                <a:solidFill>
                  <a:srgbClr val="000000"/>
                </a:solidFill>
                <a:latin typeface="Calibri"/>
              </a:rPr>
              <a:t> is preempted, as its deadline is later </a:t>
            </a:r>
            <a:r>
              <a:rPr b="0" i="1" lang="en-US" sz="2800" spc="-1" strike="noStrike">
                <a:solidFill>
                  <a:srgbClr val="000000"/>
                </a:solidFill>
                <a:latin typeface="Calibri"/>
              </a:rPr>
              <a:t>(t </a:t>
            </a:r>
            <a:r>
              <a:rPr b="0" lang="en-US" sz="2800" spc="-1" strike="noStrike">
                <a:solidFill>
                  <a:srgbClr val="000000"/>
                </a:solidFill>
                <a:latin typeface="Calibri"/>
              </a:rPr>
              <a:t>= 21</a:t>
            </a:r>
            <a:r>
              <a:rPr b="0" i="1" lang="en-US" sz="2800" spc="-1" strike="noStrike">
                <a:solidFill>
                  <a:srgbClr val="000000"/>
                </a:solidFill>
                <a:latin typeface="Calibri"/>
              </a:rPr>
              <a:t>) </a:t>
            </a:r>
            <a:r>
              <a:rPr b="0" lang="en-US" sz="2800" spc="-1" strike="noStrike">
                <a:solidFill>
                  <a:srgbClr val="000000"/>
                </a:solidFill>
                <a:latin typeface="Calibri"/>
              </a:rPr>
              <a:t>than τ</a:t>
            </a:r>
            <a:r>
              <a:rPr b="0" lang="en-US" sz="2800" spc="-1" strike="noStrike" baseline="-25000">
                <a:solidFill>
                  <a:srgbClr val="000000"/>
                </a:solidFill>
                <a:latin typeface="Calibri"/>
              </a:rPr>
              <a:t>1 </a:t>
            </a:r>
            <a:r>
              <a:rPr b="0" i="1" lang="en-US" sz="2800" spc="-1" strike="noStrike">
                <a:solidFill>
                  <a:srgbClr val="000000"/>
                </a:solidFill>
                <a:latin typeface="Calibri"/>
              </a:rPr>
              <a:t>(t </a:t>
            </a:r>
            <a:r>
              <a:rPr b="0" lang="en-US" sz="2800" spc="-1" strike="noStrike">
                <a:solidFill>
                  <a:srgbClr val="000000"/>
                </a:solidFill>
                <a:latin typeface="Calibri"/>
              </a:rPr>
              <a:t>= 20</a:t>
            </a:r>
            <a:r>
              <a:rPr b="0" i="1" lang="en-US" sz="2800" spc="-1" strike="noStrike">
                <a:solidFill>
                  <a:srgbClr val="000000"/>
                </a:solidFill>
                <a:latin typeface="Calibri"/>
              </a:rPr>
              <a:t>)</a:t>
            </a:r>
            <a:r>
              <a:rPr b="0" lang="en-US" sz="2800" spc="-1" strike="noStrike">
                <a:solidFill>
                  <a:srgbClr val="000000"/>
                </a:solidFill>
                <a:latin typeface="Calibri"/>
              </a:rPr>
              <a:t>; </a:t>
            </a:r>
            <a:r>
              <a:rPr b="0" i="1" lang="en-US" sz="2800" spc="-1" strike="noStrike">
                <a:solidFill>
                  <a:srgbClr val="000000"/>
                </a:solidFill>
                <a:latin typeface="Calibri"/>
              </a:rPr>
              <a:t>τ</a:t>
            </a:r>
            <a:r>
              <a:rPr b="0" lang="en-US" sz="2800" spc="-1" strike="noStrike">
                <a:solidFill>
                  <a:srgbClr val="000000"/>
                </a:solidFill>
                <a:latin typeface="Calibri"/>
              </a:rPr>
              <a:t>2 resumes when τ</a:t>
            </a:r>
            <a:r>
              <a:rPr b="0" lang="en-US" sz="2800" spc="-1" strike="noStrike" baseline="-25000">
                <a:solidFill>
                  <a:srgbClr val="000000"/>
                </a:solidFill>
                <a:latin typeface="Calibri"/>
              </a:rPr>
              <a:t>1</a:t>
            </a:r>
            <a:r>
              <a:rPr b="0" lang="en-US" sz="2800" spc="-1" strike="noStrike">
                <a:solidFill>
                  <a:srgbClr val="000000"/>
                </a:solidFill>
                <a:latin typeface="Calibri"/>
              </a:rPr>
              <a:t> completes.</a:t>
            </a:r>
            <a:endParaRPr b="0" lang="en-US" sz="2800" spc="-1" strike="noStrike">
              <a:latin typeface="Arial"/>
            </a:endParaRPr>
          </a:p>
          <a:p>
            <a:pPr>
              <a:lnSpc>
                <a:spcPct val="100000"/>
              </a:lnSpc>
            </a:pPr>
            <a:r>
              <a:rPr b="0" lang="en-US" sz="2800" spc="-1" strike="noStrike">
                <a:solidFill>
                  <a:srgbClr val="000000"/>
                </a:solidFill>
                <a:latin typeface="Calibri"/>
              </a:rPr>
              <a:t> </a:t>
            </a:r>
            <a:endParaRPr b="0" lang="en-US" sz="2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2016-03-21T05:04:59Z</dcterms:created>
  <dc:creator>saroj</dc:creator>
  <dc:description/>
  <dc:language>en-US</dc:language>
  <cp:lastModifiedBy/>
  <dcterms:modified xsi:type="dcterms:W3CDTF">2020-03-22T11:24:59Z</dcterms:modified>
  <cp:revision>32</cp:revision>
  <dc:subject/>
  <dc:title>REAL-TIME KERNELS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101</vt:i4>
  </property>
</Properties>
</file>