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393858-4157-4548-A6AC-8FFA8E4B4B72}"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608A-A96D-4A2F-A0F6-CA76F95750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93858-4157-4548-A6AC-8FFA8E4B4B72}"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608A-A96D-4A2F-A0F6-CA76F95750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93858-4157-4548-A6AC-8FFA8E4B4B72}"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608A-A96D-4A2F-A0F6-CA76F95750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93858-4157-4548-A6AC-8FFA8E4B4B72}"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608A-A96D-4A2F-A0F6-CA76F95750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393858-4157-4548-A6AC-8FFA8E4B4B72}"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608A-A96D-4A2F-A0F6-CA76F95750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393858-4157-4548-A6AC-8FFA8E4B4B72}" type="datetimeFigureOut">
              <a:rPr lang="en-US" smtClean="0"/>
              <a:pPr/>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7608A-A96D-4A2F-A0F6-CA76F95750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393858-4157-4548-A6AC-8FFA8E4B4B72}" type="datetimeFigureOut">
              <a:rPr lang="en-US" smtClean="0"/>
              <a:pPr/>
              <a:t>6/1/2016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C7608A-A96D-4A2F-A0F6-CA76F95750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393858-4157-4548-A6AC-8FFA8E4B4B72}" type="datetimeFigureOut">
              <a:rPr lang="en-US" smtClean="0"/>
              <a:pPr/>
              <a:t>6/1/2016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C7608A-A96D-4A2F-A0F6-CA76F95750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93858-4157-4548-A6AC-8FFA8E4B4B72}" type="datetimeFigureOut">
              <a:rPr lang="en-US" smtClean="0"/>
              <a:pPr/>
              <a:t>6/1/2016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C7608A-A96D-4A2F-A0F6-CA76F95750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93858-4157-4548-A6AC-8FFA8E4B4B72}" type="datetimeFigureOut">
              <a:rPr lang="en-US" smtClean="0"/>
              <a:pPr/>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7608A-A96D-4A2F-A0F6-CA76F95750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93858-4157-4548-A6AC-8FFA8E4B4B72}" type="datetimeFigureOut">
              <a:rPr lang="en-US" smtClean="0"/>
              <a:pPr/>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7608A-A96D-4A2F-A0F6-CA76F95750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93858-4157-4548-A6AC-8FFA8E4B4B72}" type="datetimeFigureOut">
              <a:rPr lang="en-US" smtClean="0"/>
              <a:pPr/>
              <a:t>6/1/2016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7608A-A96D-4A2F-A0F6-CA76F95750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RMI (Remote Method Invocation)</a:t>
            </a:r>
            <a:endParaRPr lang="en-US" dirty="0"/>
          </a:p>
        </p:txBody>
      </p:sp>
      <p:sp>
        <p:nvSpPr>
          <p:cNvPr id="3" name="Subtitle 2"/>
          <p:cNvSpPr>
            <a:spLocks noGrp="1"/>
          </p:cNvSpPr>
          <p:nvPr>
            <p:ph type="subTitle" idx="1"/>
          </p:nvPr>
        </p:nvSpPr>
        <p:spPr/>
        <p:txBody>
          <a:bodyPr>
            <a:normAutofit fontScale="62500" lnSpcReduction="20000"/>
          </a:bodyPr>
          <a:lstStyle/>
          <a:p>
            <a:r>
              <a:rPr lang="en-US" dirty="0" smtClean="0"/>
              <a:t> </a:t>
            </a:r>
            <a:r>
              <a:rPr lang="en-US" b="1" dirty="0" smtClean="0"/>
              <a:t>RMI</a:t>
            </a:r>
            <a:r>
              <a:rPr lang="en-US" dirty="0" smtClean="0"/>
              <a:t> (Remote Method Invocation) is an API that provides a mechanism to create distributed application in java. </a:t>
            </a:r>
            <a:r>
              <a:rPr lang="en-US" dirty="0" smtClean="0"/>
              <a:t>RMI </a:t>
            </a:r>
            <a:r>
              <a:rPr lang="en-US" dirty="0" smtClean="0"/>
              <a:t>allows an object to invoke methods on an object running in another JVM.</a:t>
            </a:r>
          </a:p>
          <a:p>
            <a:r>
              <a:rPr lang="en-US" dirty="0" smtClean="0"/>
              <a:t>RMI </a:t>
            </a:r>
            <a:r>
              <a:rPr lang="en-US" dirty="0" smtClean="0"/>
              <a:t>provides remote communication between the applications using two objects </a:t>
            </a:r>
            <a:r>
              <a:rPr lang="en-US" i="1" dirty="0" smtClean="0"/>
              <a:t>stub</a:t>
            </a:r>
            <a:r>
              <a:rPr lang="en-US" dirty="0" smtClean="0"/>
              <a:t> and </a:t>
            </a:r>
            <a:r>
              <a:rPr lang="en-US" i="1" dirty="0" smtClean="0"/>
              <a:t>skeleton</a:t>
            </a:r>
            <a:r>
              <a:rPr lang="en-US" dirty="0" smtClean="0"/>
              <a:t>. </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6126162"/>
          </a:xfrm>
        </p:spPr>
        <p:txBody>
          <a:bodyPr>
            <a:normAutofit/>
          </a:bodyPr>
          <a:lstStyle/>
          <a:p>
            <a:pPr algn="l"/>
            <a:r>
              <a:rPr lang="en-US" dirty="0" smtClean="0"/>
              <a:t>import java.rmi.*;  </a:t>
            </a:r>
            <a:br>
              <a:rPr lang="en-US" dirty="0" smtClean="0"/>
            </a:br>
            <a:r>
              <a:rPr lang="en-US" dirty="0" smtClean="0"/>
              <a:t>public interface Adder extends </a:t>
            </a:r>
            <a:br>
              <a:rPr lang="en-US" dirty="0" smtClean="0"/>
            </a:br>
            <a:r>
              <a:rPr lang="en-US" dirty="0" smtClean="0"/>
              <a:t>Remote{  </a:t>
            </a:r>
            <a:br>
              <a:rPr lang="en-US" dirty="0" smtClean="0"/>
            </a:br>
            <a:r>
              <a:rPr lang="en-US" dirty="0" smtClean="0"/>
              <a:t>public </a:t>
            </a:r>
            <a:r>
              <a:rPr lang="en-US" dirty="0" err="1" smtClean="0"/>
              <a:t>int</a:t>
            </a:r>
            <a:r>
              <a:rPr lang="en-US" dirty="0" smtClean="0"/>
              <a:t> add(</a:t>
            </a:r>
            <a:r>
              <a:rPr lang="en-US" dirty="0" err="1" smtClean="0"/>
              <a:t>int</a:t>
            </a:r>
            <a:r>
              <a:rPr lang="en-US" dirty="0" smtClean="0"/>
              <a:t> </a:t>
            </a:r>
            <a:r>
              <a:rPr lang="en-US" dirty="0" err="1" smtClean="0"/>
              <a:t>x,int</a:t>
            </a:r>
            <a:r>
              <a:rPr lang="en-US" dirty="0" smtClean="0"/>
              <a:t> y)throws </a:t>
            </a:r>
            <a:r>
              <a:rPr lang="en-US" dirty="0" err="1" smtClean="0"/>
              <a:t>RemoteException</a:t>
            </a:r>
            <a:r>
              <a:rPr lang="en-US" dirty="0" smtClean="0"/>
              <a:t>;  </a:t>
            </a:r>
            <a:br>
              <a:rPr lang="en-US" dirty="0" smtClean="0"/>
            </a:b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Provide the implementation of the remote interface</a:t>
            </a:r>
            <a:endParaRPr lang="en-US" dirty="0"/>
          </a:p>
        </p:txBody>
      </p:sp>
      <p:sp>
        <p:nvSpPr>
          <p:cNvPr id="3" name="Content Placeholder 2"/>
          <p:cNvSpPr>
            <a:spLocks noGrp="1"/>
          </p:cNvSpPr>
          <p:nvPr>
            <p:ph idx="1"/>
          </p:nvPr>
        </p:nvSpPr>
        <p:spPr/>
        <p:txBody>
          <a:bodyPr>
            <a:normAutofit/>
          </a:bodyPr>
          <a:lstStyle/>
          <a:p>
            <a:r>
              <a:rPr lang="en-US" dirty="0" smtClean="0"/>
              <a:t>Now provide the implementation of the remote interface. For providing the implementation of the Remote interface, we need to</a:t>
            </a:r>
          </a:p>
          <a:p>
            <a:r>
              <a:rPr lang="en-US" dirty="0" smtClean="0"/>
              <a:t>extend the </a:t>
            </a:r>
            <a:r>
              <a:rPr lang="en-US" dirty="0" err="1" smtClean="0"/>
              <a:t>UnicastRemoteObject</a:t>
            </a:r>
            <a:r>
              <a:rPr lang="en-US" dirty="0" smtClean="0"/>
              <a:t> class,</a:t>
            </a:r>
          </a:p>
          <a:p>
            <a:r>
              <a:rPr lang="en-US" dirty="0" smtClean="0"/>
              <a:t>And  we must define a constructor that declares </a:t>
            </a:r>
            <a:r>
              <a:rPr lang="en-US" dirty="0" err="1" smtClean="0"/>
              <a:t>RemoteException</a:t>
            </a:r>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45162"/>
          </a:xfrm>
        </p:spPr>
        <p:txBody>
          <a:bodyPr>
            <a:normAutofit/>
          </a:bodyPr>
          <a:lstStyle/>
          <a:p>
            <a:pPr algn="l"/>
            <a:r>
              <a:rPr lang="en-US" sz="3600" dirty="0" smtClean="0"/>
              <a:t>import java.rmi.*;  </a:t>
            </a:r>
            <a:br>
              <a:rPr lang="en-US" sz="3600" dirty="0" smtClean="0"/>
            </a:br>
            <a:r>
              <a:rPr lang="en-US" sz="3600" dirty="0" smtClean="0"/>
              <a:t>import </a:t>
            </a:r>
            <a:r>
              <a:rPr lang="en-US" sz="3600" dirty="0" err="1" smtClean="0"/>
              <a:t>java.rmi.server</a:t>
            </a:r>
            <a:r>
              <a:rPr lang="en-US" sz="3600" dirty="0" smtClean="0"/>
              <a:t>.*;  </a:t>
            </a:r>
            <a:br>
              <a:rPr lang="en-US" sz="3600" dirty="0" smtClean="0"/>
            </a:br>
            <a:r>
              <a:rPr lang="en-US" sz="3600" dirty="0" smtClean="0"/>
              <a:t>public class </a:t>
            </a:r>
            <a:r>
              <a:rPr lang="en-US" sz="3600" dirty="0" err="1" smtClean="0"/>
              <a:t>AdderRemote</a:t>
            </a:r>
            <a:r>
              <a:rPr lang="en-US" sz="3600" dirty="0" smtClean="0"/>
              <a:t> extends </a:t>
            </a:r>
            <a:r>
              <a:rPr lang="en-US" sz="3600" dirty="0" err="1" smtClean="0"/>
              <a:t>UnicastRemoteObject</a:t>
            </a:r>
            <a:r>
              <a:rPr lang="en-US" sz="3600" dirty="0" smtClean="0"/>
              <a:t> implements Adder{  </a:t>
            </a:r>
            <a:br>
              <a:rPr lang="en-US" sz="3600" dirty="0" smtClean="0"/>
            </a:br>
            <a:r>
              <a:rPr lang="en-US" sz="3600" dirty="0" err="1" smtClean="0"/>
              <a:t>AdderRemote</a:t>
            </a:r>
            <a:r>
              <a:rPr lang="en-US" sz="3600" dirty="0" smtClean="0"/>
              <a:t>()throws </a:t>
            </a:r>
            <a:r>
              <a:rPr lang="en-US" sz="3600" dirty="0" err="1" smtClean="0"/>
              <a:t>RemoteException</a:t>
            </a:r>
            <a:r>
              <a:rPr lang="en-US" sz="3600" dirty="0" smtClean="0"/>
              <a:t>{  </a:t>
            </a:r>
            <a:br>
              <a:rPr lang="en-US" sz="3600" dirty="0" smtClean="0"/>
            </a:br>
            <a:r>
              <a:rPr lang="en-US" sz="3600" dirty="0" smtClean="0"/>
              <a:t>super();  </a:t>
            </a:r>
            <a:br>
              <a:rPr lang="en-US" sz="3600" dirty="0" smtClean="0"/>
            </a:br>
            <a:r>
              <a:rPr lang="en-US" sz="3600" dirty="0" smtClean="0"/>
              <a:t>}  </a:t>
            </a:r>
            <a:br>
              <a:rPr lang="en-US" sz="3600" dirty="0" smtClean="0"/>
            </a:br>
            <a:r>
              <a:rPr lang="en-US" sz="3600" dirty="0" smtClean="0"/>
              <a:t>public </a:t>
            </a:r>
            <a:r>
              <a:rPr lang="en-US" sz="3600" dirty="0" err="1" smtClean="0"/>
              <a:t>int</a:t>
            </a:r>
            <a:r>
              <a:rPr lang="en-US" sz="3600" dirty="0" smtClean="0"/>
              <a:t> add(</a:t>
            </a:r>
            <a:r>
              <a:rPr lang="en-US" sz="3600" dirty="0" err="1" smtClean="0"/>
              <a:t>int</a:t>
            </a:r>
            <a:r>
              <a:rPr lang="en-US" sz="3600" dirty="0" smtClean="0"/>
              <a:t> </a:t>
            </a:r>
            <a:r>
              <a:rPr lang="en-US" sz="3600" dirty="0" err="1" smtClean="0"/>
              <a:t>x,int</a:t>
            </a:r>
            <a:r>
              <a:rPr lang="en-US" sz="3600" dirty="0" smtClean="0"/>
              <a:t> y){return </a:t>
            </a:r>
            <a:r>
              <a:rPr lang="en-US" sz="3600" dirty="0" err="1" smtClean="0"/>
              <a:t>x+y</a:t>
            </a:r>
            <a:r>
              <a:rPr lang="en-US" sz="3600" dirty="0" smtClean="0"/>
              <a:t>;}  </a:t>
            </a:r>
            <a:br>
              <a:rPr lang="en-US" sz="3600" dirty="0" smtClean="0"/>
            </a:br>
            <a:r>
              <a:rPr lang="en-US" sz="3600" dirty="0" smtClean="0"/>
              <a:t>}  </a:t>
            </a:r>
            <a:br>
              <a:rPr lang="en-US" sz="3600" dirty="0" smtClean="0"/>
            </a:br>
            <a:endParaRPr lang="en-US" sz="3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 create the stub and skeleton objects using the </a:t>
            </a:r>
            <a:r>
              <a:rPr lang="en-US" b="1" dirty="0" err="1" smtClean="0"/>
              <a:t>rmic</a:t>
            </a:r>
            <a:r>
              <a:rPr lang="en-US" b="1" dirty="0" smtClean="0"/>
              <a:t> tool.</a:t>
            </a:r>
            <a:endParaRPr lang="en-US" dirty="0"/>
          </a:p>
        </p:txBody>
      </p:sp>
      <p:sp>
        <p:nvSpPr>
          <p:cNvPr id="3" name="Content Placeholder 2"/>
          <p:cNvSpPr>
            <a:spLocks noGrp="1"/>
          </p:cNvSpPr>
          <p:nvPr>
            <p:ph idx="1"/>
          </p:nvPr>
        </p:nvSpPr>
        <p:spPr/>
        <p:txBody>
          <a:bodyPr/>
          <a:lstStyle/>
          <a:p>
            <a:pPr>
              <a:buNone/>
            </a:pPr>
            <a:r>
              <a:rPr lang="en-US" dirty="0" smtClean="0"/>
              <a:t>Next step is to create stub and skeleton objects using the </a:t>
            </a:r>
            <a:r>
              <a:rPr lang="en-US" dirty="0" err="1" smtClean="0"/>
              <a:t>rmi</a:t>
            </a:r>
            <a:r>
              <a:rPr lang="en-US" dirty="0" smtClean="0"/>
              <a:t> compiler. The </a:t>
            </a:r>
            <a:r>
              <a:rPr lang="en-US" dirty="0" err="1" smtClean="0"/>
              <a:t>rmic</a:t>
            </a:r>
            <a:r>
              <a:rPr lang="en-US" dirty="0" smtClean="0"/>
              <a:t> tool invokes the RMI compiler and creates stub and skeleton objects.</a:t>
            </a:r>
          </a:p>
          <a:p>
            <a:pPr>
              <a:buNone/>
            </a:pPr>
            <a:endParaRPr lang="en-US" dirty="0"/>
          </a:p>
          <a:p>
            <a:pPr>
              <a:buNone/>
            </a:pPr>
            <a:r>
              <a:rPr lang="en-US" dirty="0" err="1" smtClean="0"/>
              <a:t>rmic</a:t>
            </a:r>
            <a:r>
              <a:rPr lang="en-US" dirty="0" smtClean="0"/>
              <a:t> </a:t>
            </a:r>
            <a:r>
              <a:rPr lang="en-US" dirty="0" err="1" smtClean="0"/>
              <a:t>AdderRemote</a:t>
            </a:r>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 Start the registry service by the </a:t>
            </a:r>
            <a:r>
              <a:rPr lang="en-US" b="1" dirty="0" err="1" smtClean="0"/>
              <a:t>rmiregistry</a:t>
            </a:r>
            <a:r>
              <a:rPr lang="en-US" b="1" dirty="0" smtClean="0"/>
              <a:t> tool</a:t>
            </a:r>
            <a:endParaRPr lang="en-US" dirty="0"/>
          </a:p>
        </p:txBody>
      </p:sp>
      <p:sp>
        <p:nvSpPr>
          <p:cNvPr id="3" name="Content Placeholder 2"/>
          <p:cNvSpPr>
            <a:spLocks noGrp="1"/>
          </p:cNvSpPr>
          <p:nvPr>
            <p:ph idx="1"/>
          </p:nvPr>
        </p:nvSpPr>
        <p:spPr/>
        <p:txBody>
          <a:bodyPr/>
          <a:lstStyle/>
          <a:p>
            <a:pPr>
              <a:buNone/>
            </a:pPr>
            <a:r>
              <a:rPr lang="en-US" dirty="0" smtClean="0"/>
              <a:t>    Now start the registry service by using the </a:t>
            </a:r>
            <a:r>
              <a:rPr lang="en-US" dirty="0" err="1" smtClean="0"/>
              <a:t>rmiregistry</a:t>
            </a:r>
            <a:r>
              <a:rPr lang="en-US" dirty="0" smtClean="0"/>
              <a:t> tool. If you don't specify the port number, it uses a default port number. In this example, we are using the port number 5000.</a:t>
            </a:r>
          </a:p>
          <a:p>
            <a:pPr>
              <a:buNone/>
            </a:pPr>
            <a:endParaRPr lang="en-US" dirty="0"/>
          </a:p>
          <a:p>
            <a:pPr>
              <a:buNone/>
            </a:pPr>
            <a:r>
              <a:rPr lang="en-US" dirty="0" err="1" smtClean="0"/>
              <a:t>rmiregistry</a:t>
            </a:r>
            <a:r>
              <a:rPr lang="en-US" dirty="0" smtClean="0"/>
              <a:t> 5000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 Create and run the server application</a:t>
            </a:r>
            <a:endParaRPr lang="en-US" dirty="0"/>
          </a:p>
        </p:txBody>
      </p:sp>
      <p:sp>
        <p:nvSpPr>
          <p:cNvPr id="3" name="Content Placeholder 2"/>
          <p:cNvSpPr>
            <a:spLocks noGrp="1"/>
          </p:cNvSpPr>
          <p:nvPr>
            <p:ph idx="1"/>
          </p:nvPr>
        </p:nvSpPr>
        <p:spPr/>
        <p:txBody>
          <a:bodyPr/>
          <a:lstStyle/>
          <a:p>
            <a:pPr>
              <a:buNone/>
            </a:pPr>
            <a:r>
              <a:rPr lang="en-US" dirty="0" smtClean="0"/>
              <a:t>Now </a:t>
            </a:r>
            <a:r>
              <a:rPr lang="en-US" dirty="0" err="1" smtClean="0"/>
              <a:t>rmi</a:t>
            </a:r>
            <a:r>
              <a:rPr lang="en-US" dirty="0" smtClean="0"/>
              <a:t> services need to be hosted in a server process. The Naming class provides methods to get and store the remote object. The Naming class provides 5 methods.</a:t>
            </a:r>
          </a:p>
          <a:p>
            <a:pPr>
              <a:buNone/>
            </a:pPr>
            <a:endParaRPr lang="en-US" dirty="0"/>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r>
              <a:rPr lang="en-US" b="1" dirty="0" smtClean="0"/>
              <a:t>public static </a:t>
            </a:r>
            <a:r>
              <a:rPr lang="en-US" b="1" dirty="0" err="1" smtClean="0"/>
              <a:t>java.rmi.Remote</a:t>
            </a:r>
            <a:r>
              <a:rPr lang="en-US" b="1" dirty="0" smtClean="0"/>
              <a:t> lookup(</a:t>
            </a:r>
            <a:r>
              <a:rPr lang="en-US" b="1" dirty="0" err="1" smtClean="0"/>
              <a:t>java.lang.String</a:t>
            </a:r>
            <a:r>
              <a:rPr lang="en-US" b="1" dirty="0" smtClean="0"/>
              <a:t>) throws </a:t>
            </a:r>
            <a:r>
              <a:rPr lang="en-US" b="1" dirty="0" err="1" smtClean="0"/>
              <a:t>java.rmi.NotBoundException</a:t>
            </a:r>
            <a:r>
              <a:rPr lang="en-US" b="1" dirty="0" smtClean="0"/>
              <a:t>, </a:t>
            </a:r>
            <a:r>
              <a:rPr lang="en-US" b="1" dirty="0" err="1" smtClean="0"/>
              <a:t>java.net.MalformedURLException</a:t>
            </a:r>
            <a:r>
              <a:rPr lang="en-US" b="1" dirty="0" smtClean="0"/>
              <a:t>, </a:t>
            </a:r>
            <a:r>
              <a:rPr lang="en-US" b="1" dirty="0" err="1" smtClean="0"/>
              <a:t>java.rmi.RemoteException</a:t>
            </a:r>
            <a:r>
              <a:rPr lang="en-US" b="1" dirty="0" smtClean="0"/>
              <a:t>;</a:t>
            </a:r>
            <a:r>
              <a:rPr lang="en-US" dirty="0" smtClean="0"/>
              <a:t> it returns the reference of the remote object.</a:t>
            </a:r>
          </a:p>
          <a:p>
            <a:r>
              <a:rPr lang="en-US" b="1" dirty="0" smtClean="0"/>
              <a:t>public static void bind(</a:t>
            </a:r>
            <a:r>
              <a:rPr lang="en-US" b="1" dirty="0" err="1" smtClean="0"/>
              <a:t>java.lang.String</a:t>
            </a:r>
            <a:r>
              <a:rPr lang="en-US" b="1" dirty="0" smtClean="0"/>
              <a:t>, </a:t>
            </a:r>
            <a:r>
              <a:rPr lang="en-US" b="1" dirty="0" err="1" smtClean="0"/>
              <a:t>java.rmi.Remote</a:t>
            </a:r>
            <a:r>
              <a:rPr lang="en-US" b="1" dirty="0" smtClean="0"/>
              <a:t>) throws </a:t>
            </a:r>
            <a:r>
              <a:rPr lang="en-US" b="1" dirty="0" err="1" smtClean="0"/>
              <a:t>java.rmi.AlreadyBoundException</a:t>
            </a:r>
            <a:r>
              <a:rPr lang="en-US" b="1" dirty="0" smtClean="0"/>
              <a:t>, </a:t>
            </a:r>
            <a:r>
              <a:rPr lang="en-US" b="1" dirty="0" err="1" smtClean="0"/>
              <a:t>java.net.MalformedURLException</a:t>
            </a:r>
            <a:r>
              <a:rPr lang="en-US" b="1" dirty="0" smtClean="0"/>
              <a:t>, </a:t>
            </a:r>
            <a:r>
              <a:rPr lang="en-US" b="1" dirty="0" err="1" smtClean="0"/>
              <a:t>java.rmi.RemoteException</a:t>
            </a:r>
            <a:r>
              <a:rPr lang="en-US" b="1" dirty="0" smtClean="0"/>
              <a:t>;</a:t>
            </a:r>
            <a:r>
              <a:rPr lang="en-US" dirty="0" smtClean="0"/>
              <a:t> it binds the remote object with the given name.</a:t>
            </a:r>
          </a:p>
          <a:p>
            <a:r>
              <a:rPr lang="en-US" b="1" dirty="0" smtClean="0"/>
              <a:t>public static void unbind(</a:t>
            </a:r>
            <a:r>
              <a:rPr lang="en-US" b="1" dirty="0" err="1" smtClean="0"/>
              <a:t>java.lang.String</a:t>
            </a:r>
            <a:r>
              <a:rPr lang="en-US" b="1" dirty="0" smtClean="0"/>
              <a:t>) throws </a:t>
            </a:r>
            <a:r>
              <a:rPr lang="en-US" b="1" dirty="0" err="1" smtClean="0"/>
              <a:t>java.rmi.RemoteException</a:t>
            </a:r>
            <a:r>
              <a:rPr lang="en-US" b="1" dirty="0" smtClean="0"/>
              <a:t>, </a:t>
            </a:r>
            <a:r>
              <a:rPr lang="en-US" b="1" dirty="0" err="1" smtClean="0"/>
              <a:t>java.rmi.NotBoundException</a:t>
            </a:r>
            <a:r>
              <a:rPr lang="en-US" b="1" dirty="0" smtClean="0"/>
              <a:t>, </a:t>
            </a:r>
            <a:r>
              <a:rPr lang="en-US" b="1" dirty="0" err="1" smtClean="0"/>
              <a:t>java.net.MalformedURLException</a:t>
            </a:r>
            <a:r>
              <a:rPr lang="en-US" b="1" dirty="0" smtClean="0"/>
              <a:t>;</a:t>
            </a:r>
            <a:r>
              <a:rPr lang="en-US" dirty="0" smtClean="0"/>
              <a:t> it destroys the remote object which is bound with the given name.</a:t>
            </a:r>
          </a:p>
          <a:p>
            <a:r>
              <a:rPr lang="en-US" b="1" dirty="0" smtClean="0"/>
              <a:t>public static void rebind(</a:t>
            </a:r>
            <a:r>
              <a:rPr lang="en-US" b="1" dirty="0" err="1" smtClean="0"/>
              <a:t>java.lang.String</a:t>
            </a:r>
            <a:r>
              <a:rPr lang="en-US" b="1" dirty="0" smtClean="0"/>
              <a:t>, </a:t>
            </a:r>
            <a:r>
              <a:rPr lang="en-US" b="1" dirty="0" err="1" smtClean="0"/>
              <a:t>java.rmi.Remote</a:t>
            </a:r>
            <a:r>
              <a:rPr lang="en-US" b="1" dirty="0" smtClean="0"/>
              <a:t>) throws </a:t>
            </a:r>
            <a:r>
              <a:rPr lang="en-US" b="1" dirty="0" err="1" smtClean="0"/>
              <a:t>java.rmi.RemoteException</a:t>
            </a:r>
            <a:r>
              <a:rPr lang="en-US" b="1" dirty="0" smtClean="0"/>
              <a:t>, </a:t>
            </a:r>
            <a:r>
              <a:rPr lang="en-US" b="1" dirty="0" err="1" smtClean="0"/>
              <a:t>java.net.MalformedURLException</a:t>
            </a:r>
            <a:r>
              <a:rPr lang="en-US" b="1" dirty="0" smtClean="0"/>
              <a:t>;</a:t>
            </a:r>
            <a:r>
              <a:rPr lang="en-US" dirty="0" smtClean="0"/>
              <a:t> it binds the remote object to the new name.</a:t>
            </a:r>
          </a:p>
          <a:p>
            <a:r>
              <a:rPr lang="en-US" b="1" dirty="0" smtClean="0"/>
              <a:t>public static </a:t>
            </a:r>
            <a:r>
              <a:rPr lang="en-US" b="1" dirty="0" err="1" smtClean="0"/>
              <a:t>java.lang.String</a:t>
            </a:r>
            <a:r>
              <a:rPr lang="en-US" b="1" dirty="0" smtClean="0"/>
              <a:t>[] list(</a:t>
            </a:r>
            <a:r>
              <a:rPr lang="en-US" b="1" dirty="0" err="1" smtClean="0"/>
              <a:t>java.lang.String</a:t>
            </a:r>
            <a:r>
              <a:rPr lang="en-US" b="1" dirty="0" smtClean="0"/>
              <a:t>) throws </a:t>
            </a:r>
            <a:r>
              <a:rPr lang="en-US" b="1" dirty="0" err="1" smtClean="0"/>
              <a:t>java.rmi.RemoteException</a:t>
            </a:r>
            <a:r>
              <a:rPr lang="en-US" b="1" dirty="0" smtClean="0"/>
              <a:t>, </a:t>
            </a:r>
            <a:r>
              <a:rPr lang="en-US" b="1" dirty="0" err="1" smtClean="0"/>
              <a:t>java.net.MalformedURLException</a:t>
            </a:r>
            <a:r>
              <a:rPr lang="en-US" b="1" dirty="0" smtClean="0"/>
              <a:t>;</a:t>
            </a:r>
            <a:r>
              <a:rPr lang="en-US" dirty="0" smtClean="0"/>
              <a:t> it returns an array of the names of the remote objects bound in the registry.</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83162"/>
          </a:xfrm>
        </p:spPr>
        <p:txBody>
          <a:bodyPr>
            <a:noAutofit/>
          </a:bodyPr>
          <a:lstStyle/>
          <a:p>
            <a:pPr algn="l"/>
            <a:r>
              <a:rPr lang="en-US" sz="2800" dirty="0" smtClean="0"/>
              <a:t>import java.rmi.*;  </a:t>
            </a:r>
            <a:br>
              <a:rPr lang="en-US" sz="2800" dirty="0" smtClean="0"/>
            </a:br>
            <a:r>
              <a:rPr lang="en-US" sz="2800" dirty="0" smtClean="0"/>
              <a:t>import </a:t>
            </a:r>
            <a:r>
              <a:rPr lang="en-US" sz="2800" dirty="0" err="1" smtClean="0"/>
              <a:t>java.rmi.registry</a:t>
            </a:r>
            <a:r>
              <a:rPr lang="en-US" sz="2800" dirty="0" smtClean="0"/>
              <a:t>.*;  </a:t>
            </a:r>
            <a:br>
              <a:rPr lang="en-US" sz="2800" dirty="0" smtClean="0"/>
            </a:br>
            <a:r>
              <a:rPr lang="en-US" sz="2800" dirty="0" smtClean="0"/>
              <a:t>public class </a:t>
            </a:r>
            <a:r>
              <a:rPr lang="en-US" sz="2800" dirty="0" err="1" smtClean="0"/>
              <a:t>MyServer</a:t>
            </a:r>
            <a:r>
              <a:rPr lang="en-US" sz="2800" dirty="0" smtClean="0"/>
              <a:t>{  </a:t>
            </a:r>
            <a:br>
              <a:rPr lang="en-US" sz="2800" dirty="0" smtClean="0"/>
            </a:br>
            <a:r>
              <a:rPr lang="en-US" sz="2800" dirty="0" smtClean="0"/>
              <a:t>public static void main(String </a:t>
            </a:r>
            <a:r>
              <a:rPr lang="en-US" sz="2800" dirty="0" err="1" smtClean="0"/>
              <a:t>args</a:t>
            </a:r>
            <a:r>
              <a:rPr lang="en-US" sz="2800" dirty="0" smtClean="0"/>
              <a:t>[]){  </a:t>
            </a:r>
            <a:br>
              <a:rPr lang="en-US" sz="2800" dirty="0" smtClean="0"/>
            </a:br>
            <a:r>
              <a:rPr lang="en-US" sz="2800" dirty="0" smtClean="0"/>
              <a:t>try{  </a:t>
            </a:r>
            <a:br>
              <a:rPr lang="en-US" sz="2800" dirty="0" smtClean="0"/>
            </a:br>
            <a:r>
              <a:rPr lang="en-US" sz="2800" dirty="0" smtClean="0"/>
              <a:t>Adder stub=new </a:t>
            </a:r>
            <a:r>
              <a:rPr lang="en-US" sz="2800" dirty="0" err="1" smtClean="0"/>
              <a:t>AdderRemote</a:t>
            </a:r>
            <a:r>
              <a:rPr lang="en-US" sz="2800" dirty="0" smtClean="0"/>
              <a:t>();  </a:t>
            </a:r>
            <a:br>
              <a:rPr lang="en-US" sz="2800" dirty="0" smtClean="0"/>
            </a:br>
            <a:r>
              <a:rPr lang="en-US" sz="2800" dirty="0" err="1" smtClean="0"/>
              <a:t>Naming.rebind</a:t>
            </a:r>
            <a:r>
              <a:rPr lang="en-US" sz="2800" dirty="0" smtClean="0"/>
              <a:t>("rmi://</a:t>
            </a:r>
            <a:r>
              <a:rPr lang="en-US" sz="2800" dirty="0" smtClean="0"/>
              <a:t>localhost:5000/nd",</a:t>
            </a:r>
            <a:r>
              <a:rPr lang="en-US" sz="2800" dirty="0" smtClean="0"/>
              <a:t>stub);  </a:t>
            </a:r>
            <a:br>
              <a:rPr lang="en-US" sz="2800" dirty="0" smtClean="0"/>
            </a:br>
            <a:r>
              <a:rPr lang="en-US" sz="2800" dirty="0" smtClean="0"/>
              <a:t>}catch(Exception e){</a:t>
            </a:r>
            <a:r>
              <a:rPr lang="en-US" sz="2800" dirty="0" err="1" smtClean="0"/>
              <a:t>System.out.println</a:t>
            </a:r>
            <a:r>
              <a:rPr lang="en-US" sz="2800" dirty="0" smtClean="0"/>
              <a:t>(e);}  </a:t>
            </a:r>
            <a:br>
              <a:rPr lang="en-US" sz="2800" dirty="0" smtClean="0"/>
            </a:br>
            <a:r>
              <a:rPr lang="en-US" sz="2800" dirty="0" smtClean="0"/>
              <a:t>}  </a:t>
            </a:r>
            <a:br>
              <a:rPr lang="en-US" sz="2800" dirty="0" smtClean="0"/>
            </a:br>
            <a:r>
              <a:rPr lang="en-US" sz="2800" dirty="0" smtClean="0"/>
              <a:t>}  </a:t>
            </a:r>
            <a:br>
              <a:rPr lang="en-US" sz="2800" dirty="0" smtClean="0"/>
            </a:br>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6) Create and run the client application</a:t>
            </a:r>
            <a:endParaRPr lang="en-US" dirty="0"/>
          </a:p>
        </p:txBody>
      </p:sp>
      <p:sp>
        <p:nvSpPr>
          <p:cNvPr id="3" name="Content Placeholder 2"/>
          <p:cNvSpPr>
            <a:spLocks noGrp="1"/>
          </p:cNvSpPr>
          <p:nvPr>
            <p:ph idx="1"/>
          </p:nvPr>
        </p:nvSpPr>
        <p:spPr/>
        <p:txBody>
          <a:bodyPr/>
          <a:lstStyle/>
          <a:p>
            <a:pPr>
              <a:buNone/>
            </a:pPr>
            <a:r>
              <a:rPr lang="en-US" dirty="0" smtClean="0"/>
              <a:t>At the client we are getting the stub object by the lookup() method of the Naming class and invoking the method on this object. In this example, we are running the server and client applications, in the same machine so we are using </a:t>
            </a:r>
            <a:r>
              <a:rPr lang="en-US" dirty="0" err="1" smtClean="0"/>
              <a:t>localhost</a:t>
            </a:r>
            <a:r>
              <a:rPr lang="en-US" dirty="0" smtClean="0"/>
              <a:t>. If you want to access the remote object from another machine, change the </a:t>
            </a:r>
            <a:r>
              <a:rPr lang="en-US" dirty="0" err="1" smtClean="0"/>
              <a:t>localhost</a:t>
            </a:r>
            <a:r>
              <a:rPr lang="en-US" dirty="0" smtClean="0"/>
              <a:t> to the host name (or IP address) where the remote object is located.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normAutofit/>
          </a:bodyPr>
          <a:lstStyle/>
          <a:p>
            <a:pPr algn="l"/>
            <a:r>
              <a:rPr lang="en-US" sz="3200" dirty="0" smtClean="0"/>
              <a:t>import java.rmi.*;  </a:t>
            </a:r>
            <a:br>
              <a:rPr lang="en-US" sz="3200" dirty="0" smtClean="0"/>
            </a:br>
            <a:r>
              <a:rPr lang="en-US" sz="3200" dirty="0" smtClean="0"/>
              <a:t>public class </a:t>
            </a:r>
            <a:r>
              <a:rPr lang="en-US" sz="3200" dirty="0" err="1" smtClean="0"/>
              <a:t>MyClient</a:t>
            </a:r>
            <a:r>
              <a:rPr lang="en-US" sz="3200" dirty="0" smtClean="0"/>
              <a:t>{  </a:t>
            </a:r>
            <a:br>
              <a:rPr lang="en-US" sz="3200" dirty="0" smtClean="0"/>
            </a:br>
            <a:r>
              <a:rPr lang="en-US" sz="3200" dirty="0" smtClean="0"/>
              <a:t>public static void main(String </a:t>
            </a:r>
            <a:r>
              <a:rPr lang="en-US" sz="3200" dirty="0" err="1" smtClean="0"/>
              <a:t>args</a:t>
            </a:r>
            <a:r>
              <a:rPr lang="en-US" sz="3200" dirty="0" smtClean="0"/>
              <a:t>[]){  </a:t>
            </a:r>
            <a:br>
              <a:rPr lang="en-US" sz="3200" dirty="0" smtClean="0"/>
            </a:br>
            <a:r>
              <a:rPr lang="en-US" sz="3200" dirty="0" smtClean="0"/>
              <a:t>try{  </a:t>
            </a:r>
            <a:br>
              <a:rPr lang="en-US" sz="3200" dirty="0" smtClean="0"/>
            </a:br>
            <a:r>
              <a:rPr lang="en-US" sz="3200" dirty="0" smtClean="0"/>
              <a:t>Adder stub=(Adder)</a:t>
            </a:r>
            <a:r>
              <a:rPr lang="en-US" sz="3200" dirty="0" err="1" smtClean="0"/>
              <a:t>Naming.lookup</a:t>
            </a:r>
            <a:r>
              <a:rPr lang="en-US" sz="3200" dirty="0" smtClean="0"/>
              <a:t>("rmi</a:t>
            </a:r>
            <a:r>
              <a:rPr lang="en-US" sz="3200" smtClean="0"/>
              <a:t>://</a:t>
            </a:r>
            <a:r>
              <a:rPr lang="en-US" sz="3200" smtClean="0"/>
              <a:t>localhost:5000/nd");</a:t>
            </a:r>
            <a:r>
              <a:rPr lang="en-US" sz="3200" dirty="0" smtClean="0"/>
              <a:t>  </a:t>
            </a:r>
            <a:br>
              <a:rPr lang="en-US" sz="3200" dirty="0" smtClean="0"/>
            </a:br>
            <a:r>
              <a:rPr lang="en-US" sz="3200" dirty="0" err="1" smtClean="0"/>
              <a:t>System.out.println</a:t>
            </a:r>
            <a:r>
              <a:rPr lang="en-US" sz="3200" dirty="0" smtClean="0"/>
              <a:t>(</a:t>
            </a:r>
            <a:r>
              <a:rPr lang="en-US" sz="3200" dirty="0" err="1" smtClean="0"/>
              <a:t>stub.add</a:t>
            </a:r>
            <a:r>
              <a:rPr lang="en-US" sz="3200" dirty="0" smtClean="0"/>
              <a:t>(34,4));  </a:t>
            </a:r>
            <a:br>
              <a:rPr lang="en-US" sz="3200" dirty="0" smtClean="0"/>
            </a:br>
            <a:r>
              <a:rPr lang="en-US" sz="3200" dirty="0" smtClean="0"/>
              <a:t>}catch(Exception e){}  </a:t>
            </a:r>
            <a:br>
              <a:rPr lang="en-US" sz="3200" dirty="0" smtClean="0"/>
            </a:br>
            <a:r>
              <a:rPr lang="en-US" sz="3200" dirty="0" smtClean="0"/>
              <a:t>}  </a:t>
            </a:r>
            <a:br>
              <a:rPr lang="en-US" sz="3200" dirty="0" smtClean="0"/>
            </a:br>
            <a:r>
              <a:rPr lang="en-US" sz="3200" dirty="0" smtClean="0"/>
              <a:t>}  </a:t>
            </a:r>
            <a:br>
              <a:rPr lang="en-US" sz="3200" dirty="0" smtClean="0"/>
            </a:b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Understanding stub and skeleton</a:t>
            </a:r>
            <a:endParaRPr lang="en-US" dirty="0"/>
          </a:p>
        </p:txBody>
      </p:sp>
      <p:sp>
        <p:nvSpPr>
          <p:cNvPr id="3" name="Content Placeholder 2"/>
          <p:cNvSpPr>
            <a:spLocks noGrp="1"/>
          </p:cNvSpPr>
          <p:nvPr>
            <p:ph idx="1"/>
          </p:nvPr>
        </p:nvSpPr>
        <p:spPr/>
        <p:txBody>
          <a:bodyPr/>
          <a:lstStyle/>
          <a:p>
            <a:r>
              <a:rPr lang="en-US" dirty="0" smtClean="0"/>
              <a:t>RMI uses stub and skeleton object for communication with the remote object. </a:t>
            </a:r>
          </a:p>
          <a:p>
            <a:r>
              <a:rPr lang="en-US" dirty="0" smtClean="0"/>
              <a:t>A </a:t>
            </a:r>
            <a:r>
              <a:rPr lang="en-US" b="1" dirty="0" smtClean="0"/>
              <a:t>remote object</a:t>
            </a:r>
            <a:r>
              <a:rPr lang="en-US" dirty="0" smtClean="0"/>
              <a:t> is an object whose method can be invoked from another JVM.</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 running this </a:t>
            </a:r>
            <a:r>
              <a:rPr lang="en-US" dirty="0" err="1" smtClean="0"/>
              <a:t>rmi</a:t>
            </a:r>
            <a:r>
              <a:rPr lang="en-US" dirty="0" smtClean="0"/>
              <a:t> example,  </a:t>
            </a:r>
            <a:br>
              <a:rPr lang="en-US" dirty="0" smtClean="0"/>
            </a:br>
            <a:endParaRPr lang="en-US" dirty="0"/>
          </a:p>
        </p:txBody>
      </p:sp>
      <p:sp>
        <p:nvSpPr>
          <p:cNvPr id="3" name="Content Placeholder 2"/>
          <p:cNvSpPr>
            <a:spLocks noGrp="1"/>
          </p:cNvSpPr>
          <p:nvPr>
            <p:ph idx="1"/>
          </p:nvPr>
        </p:nvSpPr>
        <p:spPr>
          <a:xfrm>
            <a:off x="457200" y="990600"/>
            <a:ext cx="8229600" cy="5562600"/>
          </a:xfrm>
        </p:spPr>
        <p:txBody>
          <a:bodyPr>
            <a:normAutofit fontScale="25000" lnSpcReduction="20000"/>
          </a:bodyPr>
          <a:lstStyle/>
          <a:p>
            <a:r>
              <a:rPr lang="en-US" dirty="0" smtClean="0"/>
              <a:t>  </a:t>
            </a:r>
          </a:p>
          <a:p>
            <a:r>
              <a:rPr lang="en-US" sz="9600" dirty="0" smtClean="0"/>
              <a:t>1) compile all the java files  </a:t>
            </a:r>
          </a:p>
          <a:p>
            <a:pPr>
              <a:buNone/>
            </a:pPr>
            <a:r>
              <a:rPr lang="en-US" sz="9600" dirty="0" smtClean="0"/>
              <a:t>     </a:t>
            </a:r>
            <a:r>
              <a:rPr lang="en-US" sz="9600" dirty="0" err="1" smtClean="0"/>
              <a:t>javac</a:t>
            </a:r>
            <a:r>
              <a:rPr lang="en-US" sz="9600" dirty="0" smtClean="0"/>
              <a:t> *.java  </a:t>
            </a:r>
          </a:p>
          <a:p>
            <a:pPr>
              <a:buNone/>
            </a:pPr>
            <a:r>
              <a:rPr lang="en-US" sz="9600" dirty="0" smtClean="0"/>
              <a:t>  </a:t>
            </a:r>
          </a:p>
          <a:p>
            <a:r>
              <a:rPr lang="en-US" sz="9600" dirty="0" smtClean="0"/>
              <a:t>2)create stub and skeleton object by </a:t>
            </a:r>
            <a:r>
              <a:rPr lang="en-US" sz="9600" dirty="0" err="1" smtClean="0"/>
              <a:t>rmic</a:t>
            </a:r>
            <a:r>
              <a:rPr lang="en-US" sz="9600" dirty="0" smtClean="0"/>
              <a:t> tool  </a:t>
            </a:r>
          </a:p>
          <a:p>
            <a:pPr>
              <a:buNone/>
            </a:pPr>
            <a:r>
              <a:rPr lang="en-US" sz="9600" dirty="0"/>
              <a:t> </a:t>
            </a:r>
            <a:r>
              <a:rPr lang="en-US" sz="9600" dirty="0" smtClean="0"/>
              <a:t>    </a:t>
            </a:r>
            <a:r>
              <a:rPr lang="en-US" sz="9600" dirty="0" err="1" smtClean="0"/>
              <a:t>rmic</a:t>
            </a:r>
            <a:r>
              <a:rPr lang="en-US" sz="9600" dirty="0" smtClean="0"/>
              <a:t> </a:t>
            </a:r>
            <a:r>
              <a:rPr lang="en-US" sz="9600" dirty="0" err="1" smtClean="0"/>
              <a:t>AdderRemote</a:t>
            </a:r>
            <a:r>
              <a:rPr lang="en-US" sz="9600" dirty="0" smtClean="0"/>
              <a:t>  </a:t>
            </a:r>
          </a:p>
          <a:p>
            <a:pPr>
              <a:buNone/>
            </a:pPr>
            <a:endParaRPr lang="en-US" sz="9600" dirty="0" smtClean="0"/>
          </a:p>
          <a:p>
            <a:r>
              <a:rPr lang="en-US" sz="9600" dirty="0" smtClean="0"/>
              <a:t>3)start </a:t>
            </a:r>
            <a:r>
              <a:rPr lang="en-US" sz="9600" dirty="0" err="1" smtClean="0"/>
              <a:t>rmi</a:t>
            </a:r>
            <a:r>
              <a:rPr lang="en-US" sz="9600" dirty="0" smtClean="0"/>
              <a:t> registry in one command prompt    </a:t>
            </a:r>
          </a:p>
          <a:p>
            <a:pPr>
              <a:buNone/>
            </a:pPr>
            <a:r>
              <a:rPr lang="en-US" sz="9600" dirty="0" smtClean="0"/>
              <a:t>     </a:t>
            </a:r>
            <a:r>
              <a:rPr lang="en-US" sz="9600" dirty="0" err="1" smtClean="0"/>
              <a:t>rmiregistry</a:t>
            </a:r>
            <a:r>
              <a:rPr lang="en-US" sz="9600" dirty="0" smtClean="0"/>
              <a:t> 5000  </a:t>
            </a:r>
          </a:p>
          <a:p>
            <a:pPr>
              <a:buNone/>
            </a:pPr>
            <a:r>
              <a:rPr lang="en-US" sz="9600" dirty="0" smtClean="0"/>
              <a:t>  </a:t>
            </a:r>
          </a:p>
          <a:p>
            <a:r>
              <a:rPr lang="en-US" sz="9600" dirty="0" smtClean="0"/>
              <a:t>4)start the server in another command prompt  </a:t>
            </a:r>
          </a:p>
          <a:p>
            <a:pPr>
              <a:buNone/>
            </a:pPr>
            <a:r>
              <a:rPr lang="en-US" sz="9600" dirty="0" smtClean="0"/>
              <a:t>     java </a:t>
            </a:r>
            <a:r>
              <a:rPr lang="en-US" sz="9600" dirty="0" err="1" smtClean="0"/>
              <a:t>MyServer</a:t>
            </a:r>
            <a:r>
              <a:rPr lang="en-US" sz="9600" dirty="0" smtClean="0"/>
              <a:t>  </a:t>
            </a:r>
          </a:p>
          <a:p>
            <a:pPr>
              <a:buNone/>
            </a:pPr>
            <a:r>
              <a:rPr lang="en-US" sz="9600" dirty="0" smtClean="0"/>
              <a:t>  </a:t>
            </a:r>
          </a:p>
          <a:p>
            <a:r>
              <a:rPr lang="en-US" sz="9600" dirty="0" smtClean="0"/>
              <a:t>5)start the client application in another command prompt  </a:t>
            </a:r>
          </a:p>
          <a:p>
            <a:pPr>
              <a:buNone/>
            </a:pPr>
            <a:r>
              <a:rPr lang="en-US" sz="9600" dirty="0" smtClean="0"/>
              <a:t>       java </a:t>
            </a:r>
            <a:r>
              <a:rPr lang="en-US" sz="9600" dirty="0" err="1" smtClean="0"/>
              <a:t>MyClient</a:t>
            </a:r>
            <a:r>
              <a:rPr lang="en-US" sz="9600" dirty="0" smtClean="0"/>
              <a:t>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stub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stub is an object, acts as a gateway for the client side. All the outgoing requests are routed through it. It resides at the client side and represents the remote object. When the caller invokes method on the stub object, it does the following tasks:</a:t>
            </a:r>
          </a:p>
          <a:p>
            <a:r>
              <a:rPr lang="en-US" dirty="0" smtClean="0"/>
              <a:t>It initiates a connection with remote Virtual Machine (JVM),</a:t>
            </a:r>
          </a:p>
          <a:p>
            <a:r>
              <a:rPr lang="en-US" dirty="0" smtClean="0"/>
              <a:t>It writes and transmits (marshals) the parameters to the remote Virtual Machine (JVM),</a:t>
            </a:r>
          </a:p>
          <a:p>
            <a:r>
              <a:rPr lang="en-US" dirty="0" smtClean="0"/>
              <a:t>It waits for the result</a:t>
            </a:r>
          </a:p>
          <a:p>
            <a:r>
              <a:rPr lang="en-US" dirty="0" smtClean="0"/>
              <a:t>It reads (</a:t>
            </a:r>
            <a:r>
              <a:rPr lang="en-US" dirty="0" err="1" smtClean="0"/>
              <a:t>unmarshals</a:t>
            </a:r>
            <a:r>
              <a:rPr lang="en-US" dirty="0" smtClean="0"/>
              <a:t>) the return value or exception, and</a:t>
            </a:r>
          </a:p>
          <a:p>
            <a:r>
              <a:rPr lang="en-US" dirty="0" smtClean="0"/>
              <a:t>It finally, returns the value to the caller.</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skeleton</a:t>
            </a:r>
            <a:endParaRPr lang="en-US" dirty="0"/>
          </a:p>
        </p:txBody>
      </p:sp>
      <p:sp>
        <p:nvSpPr>
          <p:cNvPr id="3" name="Content Placeholder 2"/>
          <p:cNvSpPr>
            <a:spLocks noGrp="1"/>
          </p:cNvSpPr>
          <p:nvPr>
            <p:ph idx="1"/>
          </p:nvPr>
        </p:nvSpPr>
        <p:spPr/>
        <p:txBody>
          <a:bodyPr>
            <a:normAutofit fontScale="92500"/>
          </a:bodyPr>
          <a:lstStyle/>
          <a:p>
            <a:r>
              <a:rPr lang="en-US" dirty="0" smtClean="0"/>
              <a:t>The skeleton is an object, acts as a gateway for the server side object. All the incoming requests are routed through it. When the skeleton receives the incoming request, it does the following tasks:</a:t>
            </a:r>
          </a:p>
          <a:p>
            <a:r>
              <a:rPr lang="en-US" dirty="0" smtClean="0"/>
              <a:t>It reads the parameter for the remote method</a:t>
            </a:r>
          </a:p>
          <a:p>
            <a:r>
              <a:rPr lang="en-US" dirty="0" smtClean="0"/>
              <a:t>It invokes the method on the actual remote object, and</a:t>
            </a:r>
          </a:p>
          <a:p>
            <a:r>
              <a:rPr lang="en-US" dirty="0" smtClean="0"/>
              <a:t>It writes and transmits (marshals) the result to the caller.</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abin\Desktop\stubandskeleton.jpg"/>
          <p:cNvPicPr>
            <a:picLocks noChangeAspect="1" noChangeArrowheads="1"/>
          </p:cNvPicPr>
          <p:nvPr/>
        </p:nvPicPr>
        <p:blipFill>
          <a:blip r:embed="rId2" cstate="print"/>
          <a:srcRect/>
          <a:stretch>
            <a:fillRect/>
          </a:stretch>
        </p:blipFill>
        <p:spPr bwMode="auto">
          <a:xfrm>
            <a:off x="838200" y="838200"/>
            <a:ext cx="7749837" cy="5257800"/>
          </a:xfrm>
          <a:prstGeom prst="rect">
            <a:avLst/>
          </a:prstGeom>
          <a:noFill/>
        </p:spPr>
      </p:pic>
      <p:sp>
        <p:nvSpPr>
          <p:cNvPr id="3" name="Rounded Rectangle 2"/>
          <p:cNvSpPr/>
          <p:nvPr/>
        </p:nvSpPr>
        <p:spPr>
          <a:xfrm>
            <a:off x="3657600" y="4800600"/>
            <a:ext cx="1981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Steps to write the RMI program</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Create the remote interface</a:t>
            </a:r>
          </a:p>
          <a:p>
            <a:r>
              <a:rPr lang="en-US" dirty="0" smtClean="0"/>
              <a:t>Provide the implementation of the remote interface</a:t>
            </a:r>
          </a:p>
          <a:p>
            <a:r>
              <a:rPr lang="en-US" dirty="0" smtClean="0"/>
              <a:t>Compile the implementation class and create the stub and skeleton objects using the </a:t>
            </a:r>
            <a:r>
              <a:rPr lang="en-US" dirty="0" err="1" smtClean="0"/>
              <a:t>rmic</a:t>
            </a:r>
            <a:r>
              <a:rPr lang="en-US" dirty="0" smtClean="0"/>
              <a:t> tool</a:t>
            </a:r>
          </a:p>
          <a:p>
            <a:r>
              <a:rPr lang="en-US" dirty="0" smtClean="0"/>
              <a:t>Start the registry service by </a:t>
            </a:r>
            <a:r>
              <a:rPr lang="en-US" dirty="0" err="1" smtClean="0"/>
              <a:t>rmiregistry</a:t>
            </a:r>
            <a:r>
              <a:rPr lang="en-US" dirty="0" smtClean="0"/>
              <a:t> tool</a:t>
            </a:r>
          </a:p>
          <a:p>
            <a:r>
              <a:rPr lang="en-US" dirty="0" smtClean="0"/>
              <a:t>Create and start the remote application</a:t>
            </a:r>
          </a:p>
          <a:p>
            <a:r>
              <a:rPr lang="en-US" dirty="0" smtClean="0"/>
              <a:t>Create and start the client application</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RMI Example</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In this example, we have followed all the 6 steps to create and run the </a:t>
            </a:r>
            <a:r>
              <a:rPr lang="en-US" dirty="0" err="1" smtClean="0"/>
              <a:t>rmi</a:t>
            </a:r>
            <a:r>
              <a:rPr lang="en-US" dirty="0" smtClean="0"/>
              <a:t> application. The client application need only two files, remote interface and client application. In the </a:t>
            </a:r>
            <a:r>
              <a:rPr lang="en-US" dirty="0" err="1" smtClean="0"/>
              <a:t>rmi</a:t>
            </a:r>
            <a:r>
              <a:rPr lang="en-US" dirty="0" smtClean="0"/>
              <a:t> application, both client and server interact with the remote interface. The client application invokes methods on the proxy object, RMI sends the request to the remote JVM. The return value is sent back to the proxy object and then to the client application.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Nabin\Desktop\rmiex.jpg"/>
          <p:cNvPicPr>
            <a:picLocks noChangeAspect="1" noChangeArrowheads="1"/>
          </p:cNvPicPr>
          <p:nvPr/>
        </p:nvPicPr>
        <p:blipFill>
          <a:blip r:embed="rId2" cstate="print"/>
          <a:srcRect/>
          <a:stretch>
            <a:fillRect/>
          </a:stretch>
        </p:blipFill>
        <p:spPr bwMode="auto">
          <a:xfrm>
            <a:off x="183197" y="609601"/>
            <a:ext cx="8656003" cy="577604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create the remote interface</a:t>
            </a:r>
            <a:endParaRPr lang="en-US" dirty="0"/>
          </a:p>
        </p:txBody>
      </p:sp>
      <p:sp>
        <p:nvSpPr>
          <p:cNvPr id="3" name="Content Placeholder 2"/>
          <p:cNvSpPr>
            <a:spLocks noGrp="1"/>
          </p:cNvSpPr>
          <p:nvPr>
            <p:ph idx="1"/>
          </p:nvPr>
        </p:nvSpPr>
        <p:spPr/>
        <p:txBody>
          <a:bodyPr/>
          <a:lstStyle/>
          <a:p>
            <a:pPr>
              <a:buNone/>
            </a:pPr>
            <a:r>
              <a:rPr lang="en-US" dirty="0" smtClean="0"/>
              <a:t>For creating the remote interface, extend the Remote interface and declare the </a:t>
            </a:r>
            <a:r>
              <a:rPr lang="en-US" dirty="0" err="1" smtClean="0"/>
              <a:t>RemoteException</a:t>
            </a:r>
            <a:r>
              <a:rPr lang="en-US" dirty="0" smtClean="0"/>
              <a:t> with all the methods of the remote interface. Here, we are creating a remote interface that extends the Remote interface. There is only one method named add() and it declares </a:t>
            </a:r>
            <a:r>
              <a:rPr lang="en-US" dirty="0" err="1" smtClean="0"/>
              <a:t>RemoteException</a:t>
            </a:r>
            <a:r>
              <a:rPr lang="en-US" dirty="0" smtClean="0"/>
              <a:t>.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851</Words>
  <Application>Microsoft Office PowerPoint</Application>
  <PresentationFormat>On-screen Show (4:3)</PresentationFormat>
  <Paragraphs>71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RMI (Remote Method Invocation)</vt:lpstr>
      <vt:lpstr>Understanding stub and skeleton</vt:lpstr>
      <vt:lpstr>stub </vt:lpstr>
      <vt:lpstr>skeleton</vt:lpstr>
      <vt:lpstr>Slide 5</vt:lpstr>
      <vt:lpstr>Steps to write the RMI program </vt:lpstr>
      <vt:lpstr>RMI Example</vt:lpstr>
      <vt:lpstr>Slide 8</vt:lpstr>
      <vt:lpstr>1) create the remote interface</vt:lpstr>
      <vt:lpstr>import java.rmi.*;   public interface Adder extends  Remote{   public int add(int x,int y)throws RemoteException;   }   </vt:lpstr>
      <vt:lpstr>2) Provide the implementation of the remote interface</vt:lpstr>
      <vt:lpstr>import java.rmi.*;   import java.rmi.server.*;   public class AdderRemote extends UnicastRemoteObject implements Adder{   AdderRemote()throws RemoteException{   super();   }   public int add(int x,int y){return x+y;}   }   </vt:lpstr>
      <vt:lpstr>3) create the stub and skeleton objects using the rmic tool.</vt:lpstr>
      <vt:lpstr>4) Start the registry service by the rmiregistry tool</vt:lpstr>
      <vt:lpstr>5) Create and run the server application</vt:lpstr>
      <vt:lpstr>Slide 16</vt:lpstr>
      <vt:lpstr>import java.rmi.*;   import java.rmi.registry.*;   public class MyServer{   public static void main(String args[]){   try{   Adder stub=new AdderRemote();   Naming.rebind("rmi://localhost:5000/nd",stub);   }catch(Exception e){System.out.println(e);}   }   }   </vt:lpstr>
      <vt:lpstr>6) Create and run the client application</vt:lpstr>
      <vt:lpstr>import java.rmi.*;   public class MyClient{   public static void main(String args[]){   try{   Adder stub=(Adder)Naming.lookup("rmi://localhost:5000/nd");   System.out.println(stub.add(34,4));   }catch(Exception e){}   }   }   </vt:lpstr>
      <vt:lpstr>For running this rmi example,   </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RMI (Remote Method Invocation)</dc:title>
  <dc:creator>Nabin</dc:creator>
  <cp:lastModifiedBy>Nabin</cp:lastModifiedBy>
  <cp:revision>8</cp:revision>
  <dcterms:created xsi:type="dcterms:W3CDTF">2015-06-07T15:56:36Z</dcterms:created>
  <dcterms:modified xsi:type="dcterms:W3CDTF">2016-06-01T02:59:07Z</dcterms:modified>
</cp:coreProperties>
</file>