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AFF1"/>
    <a:srgbClr val="ECB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81C0-2D46-4484-AFBC-2F17FC9E0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DFDC77-FC4F-4377-95FE-07DDB483A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84FE30-396C-4F70-B280-1A72F883F2F1}"/>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5" name="Footer Placeholder 4">
            <a:extLst>
              <a:ext uri="{FF2B5EF4-FFF2-40B4-BE49-F238E27FC236}">
                <a16:creationId xmlns:a16="http://schemas.microsoft.com/office/drawing/2014/main" id="{88A19663-8D72-4EC1-B74E-48DE58F88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1AFAF-8B1E-4077-9A66-096D9DEEFE3E}"/>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62296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6F93-718F-4C1F-8F6F-889A597CA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BF8EBF-E7AF-4EC6-A647-659CAB575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01144-89B6-476C-939A-2AA6C2A6E223}"/>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5" name="Footer Placeholder 4">
            <a:extLst>
              <a:ext uri="{FF2B5EF4-FFF2-40B4-BE49-F238E27FC236}">
                <a16:creationId xmlns:a16="http://schemas.microsoft.com/office/drawing/2014/main" id="{180A8339-114D-4531-B39A-3397FBD5F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C7721-8D89-4B66-A4E5-6D10D8B815DF}"/>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41490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6E0F4-9549-4D90-AD2B-B83B89CC90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CA1E39-EB0F-4515-9B1F-0B78B644D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C3DA4-C723-4747-BE0B-92159C9A9207}"/>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5" name="Footer Placeholder 4">
            <a:extLst>
              <a:ext uri="{FF2B5EF4-FFF2-40B4-BE49-F238E27FC236}">
                <a16:creationId xmlns:a16="http://schemas.microsoft.com/office/drawing/2014/main" id="{3992C4F0-6D42-4317-B905-F772E49A6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29284-756E-4061-9EE8-5ACCF196B34E}"/>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151485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F46F-AFC2-4006-B108-060C6934A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D8F32-06D2-4318-8445-379AC8316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2F9F5-FE12-4419-B2C9-CF3932138DAD}"/>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5" name="Footer Placeholder 4">
            <a:extLst>
              <a:ext uri="{FF2B5EF4-FFF2-40B4-BE49-F238E27FC236}">
                <a16:creationId xmlns:a16="http://schemas.microsoft.com/office/drawing/2014/main" id="{4BBD1DBE-1A19-440D-8FA9-F6AE2F5D6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1BB89-8DA1-4AA9-A1CC-84A2B51D21CA}"/>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01955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6A68-3E3B-402B-B89F-3B6FE34AE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34A2D-DD0C-48DA-A15D-DFC12A5AA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672ED-1C98-4CCB-A1B6-11809CE7F43B}"/>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5" name="Footer Placeholder 4">
            <a:extLst>
              <a:ext uri="{FF2B5EF4-FFF2-40B4-BE49-F238E27FC236}">
                <a16:creationId xmlns:a16="http://schemas.microsoft.com/office/drawing/2014/main" id="{43798CF9-3321-4717-9FE9-BF059C299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45A9-A6FF-4EA7-A2E7-E6D2B8633CB3}"/>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28318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9C76-0461-4C78-846A-2F3FD1C7D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676B5-E112-4119-A02C-A94CA9B5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9CEC8-0847-4AEF-8BD5-ACE50497E7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5F7D3-9547-40CB-AB47-0D73A1D6FD83}"/>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6" name="Footer Placeholder 5">
            <a:extLst>
              <a:ext uri="{FF2B5EF4-FFF2-40B4-BE49-F238E27FC236}">
                <a16:creationId xmlns:a16="http://schemas.microsoft.com/office/drawing/2014/main" id="{DC59B007-AB89-4BCE-A27D-F3164F4C5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992109-9F0B-4B4A-8881-D2948B5C055C}"/>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11936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5B6A-A411-457C-95EA-D770848622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2DB191-2E6B-4392-8148-D07D43D8C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97973-561F-4D93-B012-D076A2B8D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24A25-9D4C-410D-8BAF-711047A0C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6998B-2CFC-4DFE-AA0F-C3D5BDA7D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56837-D209-40BB-9D65-0FEAAD76F4FA}"/>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8" name="Footer Placeholder 7">
            <a:extLst>
              <a:ext uri="{FF2B5EF4-FFF2-40B4-BE49-F238E27FC236}">
                <a16:creationId xmlns:a16="http://schemas.microsoft.com/office/drawing/2014/main" id="{10523B24-9DDF-4FA5-881E-6BF88F9AEC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1A5642-2FB7-407E-82EB-60BA62C094B2}"/>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11911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C707-BC20-4AA3-8F89-209275BDE0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418E2A-9987-454E-80B8-DBB0DF7BDBDF}"/>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4" name="Footer Placeholder 3">
            <a:extLst>
              <a:ext uri="{FF2B5EF4-FFF2-40B4-BE49-F238E27FC236}">
                <a16:creationId xmlns:a16="http://schemas.microsoft.com/office/drawing/2014/main" id="{C56DF206-BD1D-40F3-B626-F893864C8E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EE34A-E4CD-4A6B-AAD8-4EBFC0E13CDF}"/>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146251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E62CC-9553-4482-9103-F52F9656843E}"/>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3" name="Footer Placeholder 2">
            <a:extLst>
              <a:ext uri="{FF2B5EF4-FFF2-40B4-BE49-F238E27FC236}">
                <a16:creationId xmlns:a16="http://schemas.microsoft.com/office/drawing/2014/main" id="{F5C36D38-8612-4FFF-BC02-0EE3259383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1A3A85-186B-4C41-8D69-6637AB5E96E4}"/>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92503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E34E-ECB2-40BD-88E1-10FD693FC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2F0F7-9D96-4D25-AF7C-AA787EF8D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54A45-48AA-461B-AB26-144015A2B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50638-7492-44A4-A3E2-2D5FFCDF219C}"/>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6" name="Footer Placeholder 5">
            <a:extLst>
              <a:ext uri="{FF2B5EF4-FFF2-40B4-BE49-F238E27FC236}">
                <a16:creationId xmlns:a16="http://schemas.microsoft.com/office/drawing/2014/main" id="{7B9B3FB5-AE03-4743-855D-46EC4BC9A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392E4-E5DA-4ADA-9695-250976F7414A}"/>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01004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C842-520C-4F10-8244-091856F28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041D0E-11E0-47E0-8709-33217A1C9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ACDA03-252A-4D5F-A51B-1CFB917C7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07D11-F45A-4DC2-814E-664755260711}"/>
              </a:ext>
            </a:extLst>
          </p:cNvPr>
          <p:cNvSpPr>
            <a:spLocks noGrp="1"/>
          </p:cNvSpPr>
          <p:nvPr>
            <p:ph type="dt" sz="half" idx="10"/>
          </p:nvPr>
        </p:nvSpPr>
        <p:spPr/>
        <p:txBody>
          <a:bodyPr/>
          <a:lstStyle/>
          <a:p>
            <a:fld id="{3E967618-A4F3-45A6-8BCE-D2F29BC403E2}" type="datetimeFigureOut">
              <a:rPr lang="en-US" smtClean="0"/>
              <a:t>10/21/2020</a:t>
            </a:fld>
            <a:endParaRPr lang="en-US"/>
          </a:p>
        </p:txBody>
      </p:sp>
      <p:sp>
        <p:nvSpPr>
          <p:cNvPr id="6" name="Footer Placeholder 5">
            <a:extLst>
              <a:ext uri="{FF2B5EF4-FFF2-40B4-BE49-F238E27FC236}">
                <a16:creationId xmlns:a16="http://schemas.microsoft.com/office/drawing/2014/main" id="{DD6C63AC-6C5A-422E-89D7-D9AE4746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64082-CBE4-4EE1-A9F2-EE5B0E60F3D5}"/>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13669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931B5-38F9-4E76-A0D9-34FB1E47E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3BC255-9584-463E-8997-7D863FE9A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A987C-4A3E-46C9-8E62-D2B5B2D95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67618-A4F3-45A6-8BCE-D2F29BC403E2}" type="datetimeFigureOut">
              <a:rPr lang="en-US" smtClean="0"/>
              <a:t>10/21/2020</a:t>
            </a:fld>
            <a:endParaRPr lang="en-US"/>
          </a:p>
        </p:txBody>
      </p:sp>
      <p:sp>
        <p:nvSpPr>
          <p:cNvPr id="5" name="Footer Placeholder 4">
            <a:extLst>
              <a:ext uri="{FF2B5EF4-FFF2-40B4-BE49-F238E27FC236}">
                <a16:creationId xmlns:a16="http://schemas.microsoft.com/office/drawing/2014/main" id="{1A15DDE1-AA70-48EA-AAFC-5A066563D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0D6BA9-C0CD-417F-9F5F-E1FE99FF0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42604-ED32-452D-A824-A46E27BC22C7}" type="slidenum">
              <a:rPr lang="en-US" smtClean="0"/>
              <a:t>‹#›</a:t>
            </a:fld>
            <a:endParaRPr lang="en-US"/>
          </a:p>
        </p:txBody>
      </p:sp>
    </p:spTree>
    <p:extLst>
      <p:ext uri="{BB962C8B-B14F-4D97-AF65-F5344CB8AC3E}">
        <p14:creationId xmlns:p14="http://schemas.microsoft.com/office/powerpoint/2010/main" val="232990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CEADD0-471A-4958-9EBB-E4B0D3FB6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Rectangle: Rounded Corners 5">
            <a:extLst>
              <a:ext uri="{FF2B5EF4-FFF2-40B4-BE49-F238E27FC236}">
                <a16:creationId xmlns:a16="http://schemas.microsoft.com/office/drawing/2014/main" id="{4B5E5309-2A17-4608-B64D-EB13DE1E52DB}"/>
              </a:ext>
            </a:extLst>
          </p:cNvPr>
          <p:cNvSpPr/>
          <p:nvPr/>
        </p:nvSpPr>
        <p:spPr>
          <a:xfrm>
            <a:off x="2947086" y="2638167"/>
            <a:ext cx="6297828" cy="790832"/>
          </a:xfrm>
          <a:prstGeom prst="roundRect">
            <a:avLst/>
          </a:prstGeom>
          <a:solidFill>
            <a:srgbClr val="FFC000"/>
          </a:solidFill>
          <a:ln>
            <a:solidFill>
              <a:srgbClr val="ECB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lgerian" panose="04020705040A02060702" pitchFamily="82" charset="0"/>
              </a:rPr>
              <a:t>Control Flow Statements </a:t>
            </a:r>
          </a:p>
        </p:txBody>
      </p:sp>
    </p:spTree>
    <p:extLst>
      <p:ext uri="{BB962C8B-B14F-4D97-AF65-F5344CB8AC3E}">
        <p14:creationId xmlns:p14="http://schemas.microsoft.com/office/powerpoint/2010/main" val="63308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What are we going to learn in this video?</a:t>
            </a:r>
          </a:p>
        </p:txBody>
      </p:sp>
      <p:sp>
        <p:nvSpPr>
          <p:cNvPr id="3" name="TextBox 2">
            <a:extLst>
              <a:ext uri="{FF2B5EF4-FFF2-40B4-BE49-F238E27FC236}">
                <a16:creationId xmlns:a16="http://schemas.microsoft.com/office/drawing/2014/main" id="{EC6E8793-1AB5-4A93-83B8-22891244571F}"/>
              </a:ext>
            </a:extLst>
          </p:cNvPr>
          <p:cNvSpPr txBox="1"/>
          <p:nvPr/>
        </p:nvSpPr>
        <p:spPr>
          <a:xfrm>
            <a:off x="477108" y="2106475"/>
            <a:ext cx="3872470" cy="1569660"/>
          </a:xfrm>
          <a:prstGeom prst="rect">
            <a:avLst/>
          </a:prstGeom>
          <a:noFill/>
        </p:spPr>
        <p:txBody>
          <a:bodyPr wrap="none" rtlCol="0">
            <a:spAutoFit/>
          </a:bodyPr>
          <a:lstStyle/>
          <a:p>
            <a:pPr marL="342900" indent="-342900">
              <a:buFont typeface="+mj-lt"/>
              <a:buAutoNum type="arabicPeriod"/>
            </a:pPr>
            <a:r>
              <a:rPr lang="en-US" sz="2400" dirty="0"/>
              <a:t>IF and Else Statements</a:t>
            </a:r>
          </a:p>
          <a:p>
            <a:pPr marL="342900" indent="-342900">
              <a:buFont typeface="+mj-lt"/>
              <a:buAutoNum type="arabicPeriod"/>
            </a:pPr>
            <a:r>
              <a:rPr lang="en-US" sz="2400" dirty="0"/>
              <a:t>IF and Else Ladder Formats</a:t>
            </a:r>
          </a:p>
          <a:p>
            <a:pPr marL="342900" indent="-342900">
              <a:buFont typeface="+mj-lt"/>
              <a:buAutoNum type="arabicPeriod"/>
            </a:pPr>
            <a:r>
              <a:rPr lang="en-US" sz="2400" dirty="0"/>
              <a:t>Conditional Expressions</a:t>
            </a:r>
          </a:p>
          <a:p>
            <a:pPr marL="342900" indent="-342900">
              <a:buFont typeface="+mj-lt"/>
              <a:buAutoNum type="arabicPeriod"/>
            </a:pPr>
            <a:r>
              <a:rPr lang="en-US" sz="2400" dirty="0"/>
              <a:t>Switch Case Statements</a:t>
            </a:r>
          </a:p>
        </p:txBody>
      </p:sp>
    </p:spTree>
    <p:extLst>
      <p:ext uri="{BB962C8B-B14F-4D97-AF65-F5344CB8AC3E}">
        <p14:creationId xmlns:p14="http://schemas.microsoft.com/office/powerpoint/2010/main" val="234926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IF and Else Statements</a:t>
            </a:r>
          </a:p>
        </p:txBody>
      </p:sp>
      <p:sp>
        <p:nvSpPr>
          <p:cNvPr id="4" name="TextBox 3">
            <a:extLst>
              <a:ext uri="{FF2B5EF4-FFF2-40B4-BE49-F238E27FC236}">
                <a16:creationId xmlns:a16="http://schemas.microsoft.com/office/drawing/2014/main" id="{07389967-91A7-4E30-9535-5F34C64CDF57}"/>
              </a:ext>
            </a:extLst>
          </p:cNvPr>
          <p:cNvSpPr txBox="1"/>
          <p:nvPr/>
        </p:nvSpPr>
        <p:spPr>
          <a:xfrm>
            <a:off x="543697" y="2199503"/>
            <a:ext cx="8056606" cy="923330"/>
          </a:xfrm>
          <a:prstGeom prst="rect">
            <a:avLst/>
          </a:prstGeom>
          <a:noFill/>
        </p:spPr>
        <p:txBody>
          <a:bodyPr wrap="square" rtlCol="0">
            <a:spAutoFit/>
          </a:bodyPr>
          <a:lstStyle/>
          <a:p>
            <a:r>
              <a:rPr lang="en-US" dirty="0"/>
              <a:t>In IF and ELSE statements IF can be followed by an optional else block. The code inside the IF block is executed if the expression inside if is right else code inside else block is executed.</a:t>
            </a:r>
          </a:p>
        </p:txBody>
      </p:sp>
      <p:sp>
        <p:nvSpPr>
          <p:cNvPr id="5" name="TextBox 4">
            <a:extLst>
              <a:ext uri="{FF2B5EF4-FFF2-40B4-BE49-F238E27FC236}">
                <a16:creationId xmlns:a16="http://schemas.microsoft.com/office/drawing/2014/main" id="{2105A4A9-550B-4339-90A4-FC6591F113B4}"/>
              </a:ext>
            </a:extLst>
          </p:cNvPr>
          <p:cNvSpPr txBox="1"/>
          <p:nvPr/>
        </p:nvSpPr>
        <p:spPr>
          <a:xfrm>
            <a:off x="543697" y="3562173"/>
            <a:ext cx="4796506" cy="1754326"/>
          </a:xfrm>
          <a:prstGeom prst="rect">
            <a:avLst/>
          </a:prstGeom>
          <a:noFill/>
        </p:spPr>
        <p:txBody>
          <a:bodyPr wrap="none" rtlCol="0">
            <a:spAutoFit/>
          </a:bodyPr>
          <a:lstStyle/>
          <a:p>
            <a:r>
              <a:rPr lang="en-US" b="1" dirty="0">
                <a:latin typeface="Aparajita" panose="02020603050405020304" pitchFamily="18" charset="0"/>
                <a:cs typeface="Aparajita" panose="02020603050405020304" pitchFamily="18" charset="0"/>
              </a:rPr>
              <a:t>Syntax:</a:t>
            </a:r>
          </a:p>
          <a:p>
            <a:r>
              <a:rPr lang="en-US" b="1" dirty="0">
                <a:latin typeface="Aparajita" panose="02020603050405020304" pitchFamily="18" charset="0"/>
                <a:cs typeface="Aparajita" panose="02020603050405020304" pitchFamily="18" charset="0"/>
              </a:rPr>
              <a:t>If(</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a:t>
            </a:r>
          </a:p>
          <a:p>
            <a:r>
              <a:rPr lang="en-US" b="1" dirty="0">
                <a:latin typeface="Aparajita" panose="02020603050405020304" pitchFamily="18" charset="0"/>
                <a:cs typeface="Aparajita" panose="02020603050405020304" pitchFamily="18" charset="0"/>
              </a:rPr>
              <a:t>//statement(s) to execute if </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is correct</a:t>
            </a:r>
          </a:p>
          <a:p>
            <a:r>
              <a:rPr lang="en-US" b="1" dirty="0">
                <a:latin typeface="Aparajita" panose="02020603050405020304" pitchFamily="18" charset="0"/>
                <a:cs typeface="Aparajita" panose="02020603050405020304" pitchFamily="18" charset="0"/>
              </a:rPr>
              <a:t>} else{</a:t>
            </a:r>
          </a:p>
          <a:p>
            <a:r>
              <a:rPr lang="en-US" b="1" dirty="0">
                <a:latin typeface="Aparajita" panose="02020603050405020304" pitchFamily="18" charset="0"/>
                <a:cs typeface="Aparajita" panose="02020603050405020304" pitchFamily="18" charset="0"/>
              </a:rPr>
              <a:t>//statement(s) to execute if </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is incorrect</a:t>
            </a:r>
          </a:p>
          <a:p>
            <a:r>
              <a:rPr lang="en-US" b="1" dirty="0">
                <a:latin typeface="Aparajita" panose="02020603050405020304" pitchFamily="18" charset="0"/>
                <a:cs typeface="Aparajita" panose="02020603050405020304" pitchFamily="18" charset="0"/>
              </a:rPr>
              <a:t>}</a:t>
            </a:r>
          </a:p>
        </p:txBody>
      </p:sp>
    </p:spTree>
    <p:extLst>
      <p:ext uri="{BB962C8B-B14F-4D97-AF65-F5344CB8AC3E}">
        <p14:creationId xmlns:p14="http://schemas.microsoft.com/office/powerpoint/2010/main" val="313071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IF and Else Ladder Formats</a:t>
            </a:r>
          </a:p>
        </p:txBody>
      </p:sp>
      <p:sp>
        <p:nvSpPr>
          <p:cNvPr id="5" name="TextBox 4">
            <a:extLst>
              <a:ext uri="{FF2B5EF4-FFF2-40B4-BE49-F238E27FC236}">
                <a16:creationId xmlns:a16="http://schemas.microsoft.com/office/drawing/2014/main" id="{E8AFBB4A-D8FF-46A9-A609-0E8F18C8F7FF}"/>
              </a:ext>
            </a:extLst>
          </p:cNvPr>
          <p:cNvSpPr txBox="1"/>
          <p:nvPr/>
        </p:nvSpPr>
        <p:spPr>
          <a:xfrm>
            <a:off x="543697" y="2199503"/>
            <a:ext cx="8056606" cy="646331"/>
          </a:xfrm>
          <a:prstGeom prst="rect">
            <a:avLst/>
          </a:prstGeom>
          <a:noFill/>
        </p:spPr>
        <p:txBody>
          <a:bodyPr wrap="square" rtlCol="0">
            <a:spAutoFit/>
          </a:bodyPr>
          <a:lstStyle/>
          <a:p>
            <a:r>
              <a:rPr lang="en-US" dirty="0"/>
              <a:t>IF and Else Ladder Format is a conditional statement similar to If and Else but here, we check multiple conditions. </a:t>
            </a:r>
          </a:p>
        </p:txBody>
      </p:sp>
      <p:sp>
        <p:nvSpPr>
          <p:cNvPr id="6" name="TextBox 5">
            <a:extLst>
              <a:ext uri="{FF2B5EF4-FFF2-40B4-BE49-F238E27FC236}">
                <a16:creationId xmlns:a16="http://schemas.microsoft.com/office/drawing/2014/main" id="{EBA823EE-083C-484A-9D2D-A05316BA17CE}"/>
              </a:ext>
            </a:extLst>
          </p:cNvPr>
          <p:cNvSpPr txBox="1"/>
          <p:nvPr/>
        </p:nvSpPr>
        <p:spPr>
          <a:xfrm>
            <a:off x="543697" y="2928213"/>
            <a:ext cx="4935967" cy="4247317"/>
          </a:xfrm>
          <a:prstGeom prst="rect">
            <a:avLst/>
          </a:prstGeom>
          <a:noFill/>
        </p:spPr>
        <p:txBody>
          <a:bodyPr wrap="none" rtlCol="0">
            <a:spAutoFit/>
          </a:bodyPr>
          <a:lstStyle/>
          <a:p>
            <a:r>
              <a:rPr lang="en-US" b="1" dirty="0">
                <a:latin typeface="Aparajita" panose="02020603050405020304" pitchFamily="18" charset="0"/>
                <a:cs typeface="Aparajita" panose="02020603050405020304" pitchFamily="18" charset="0"/>
              </a:rPr>
              <a:t>Syntax:</a:t>
            </a:r>
          </a:p>
          <a:p>
            <a:r>
              <a:rPr lang="en-US" b="1" dirty="0">
                <a:latin typeface="Aparajita" panose="02020603050405020304" pitchFamily="18" charset="0"/>
                <a:cs typeface="Aparajita" panose="02020603050405020304" pitchFamily="18" charset="0"/>
              </a:rPr>
              <a:t>If(</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1){</a:t>
            </a:r>
          </a:p>
          <a:p>
            <a:r>
              <a:rPr lang="en-US" b="1" dirty="0">
                <a:latin typeface="Aparajita" panose="02020603050405020304" pitchFamily="18" charset="0"/>
                <a:cs typeface="Aparajita" panose="02020603050405020304" pitchFamily="18" charset="0"/>
              </a:rPr>
              <a:t>//statement(s) to execute if </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1 is correct</a:t>
            </a:r>
          </a:p>
          <a:p>
            <a:r>
              <a:rPr lang="en-US" b="1" dirty="0">
                <a:latin typeface="Aparajita" panose="02020603050405020304" pitchFamily="18" charset="0"/>
                <a:cs typeface="Aparajita" panose="02020603050405020304" pitchFamily="18" charset="0"/>
              </a:rPr>
              <a:t>} else if(</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2){</a:t>
            </a:r>
          </a:p>
          <a:p>
            <a:r>
              <a:rPr lang="en-US" b="1" dirty="0">
                <a:latin typeface="Aparajita" panose="02020603050405020304" pitchFamily="18" charset="0"/>
                <a:cs typeface="Aparajita" panose="02020603050405020304" pitchFamily="18" charset="0"/>
              </a:rPr>
              <a:t>//statement(s) to execute if </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2 is incorrect</a:t>
            </a:r>
          </a:p>
          <a:p>
            <a:r>
              <a:rPr lang="en-US" b="1" dirty="0">
                <a:latin typeface="Aparajita" panose="02020603050405020304" pitchFamily="18" charset="0"/>
                <a:cs typeface="Aparajita" panose="02020603050405020304" pitchFamily="18" charset="0"/>
              </a:rPr>
              <a:t>} else if(</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3){</a:t>
            </a:r>
          </a:p>
          <a:p>
            <a:r>
              <a:rPr lang="en-US" b="1" dirty="0">
                <a:latin typeface="Aparajita" panose="02020603050405020304" pitchFamily="18" charset="0"/>
                <a:cs typeface="Aparajita" panose="02020603050405020304" pitchFamily="18" charset="0"/>
              </a:rPr>
              <a:t>//statement(s) to execute if </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3 is incorrect</a:t>
            </a:r>
          </a:p>
          <a:p>
            <a:r>
              <a:rPr lang="en-US" b="1" dirty="0">
                <a:latin typeface="Aparajita" panose="02020603050405020304" pitchFamily="18" charset="0"/>
                <a:cs typeface="Aparajita" panose="02020603050405020304" pitchFamily="18" charset="0"/>
              </a:rPr>
              <a:t>} else if(</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4){</a:t>
            </a:r>
          </a:p>
          <a:p>
            <a:r>
              <a:rPr lang="en-US" b="1" dirty="0">
                <a:latin typeface="Aparajita" panose="02020603050405020304" pitchFamily="18" charset="0"/>
                <a:cs typeface="Aparajita" panose="02020603050405020304" pitchFamily="18" charset="0"/>
              </a:rPr>
              <a:t>//statement(s) to execute if </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4 is incorrect</a:t>
            </a:r>
          </a:p>
          <a:p>
            <a:r>
              <a:rPr lang="en-US" b="1" dirty="0">
                <a:latin typeface="Aparajita" panose="02020603050405020304" pitchFamily="18" charset="0"/>
                <a:cs typeface="Aparajita" panose="02020603050405020304" pitchFamily="18" charset="0"/>
              </a:rPr>
              <a:t>} else{</a:t>
            </a:r>
          </a:p>
          <a:p>
            <a:r>
              <a:rPr lang="en-US" b="1" dirty="0">
                <a:latin typeface="Aparajita" panose="02020603050405020304" pitchFamily="18" charset="0"/>
                <a:cs typeface="Aparajita" panose="02020603050405020304" pitchFamily="18" charset="0"/>
              </a:rPr>
              <a:t>//statement(s) to execute if </a:t>
            </a:r>
            <a:r>
              <a:rPr lang="en-US" b="1" dirty="0" err="1">
                <a:latin typeface="Aparajita" panose="02020603050405020304" pitchFamily="18" charset="0"/>
                <a:cs typeface="Aparajita" panose="02020603050405020304" pitchFamily="18" charset="0"/>
              </a:rPr>
              <a:t>Boolean_expression</a:t>
            </a:r>
            <a:r>
              <a:rPr lang="en-US" b="1" dirty="0">
                <a:latin typeface="Aparajita" panose="02020603050405020304" pitchFamily="18" charset="0"/>
                <a:cs typeface="Aparajita" panose="02020603050405020304" pitchFamily="18" charset="0"/>
              </a:rPr>
              <a:t> is incorrect</a:t>
            </a:r>
          </a:p>
          <a:p>
            <a:r>
              <a:rPr lang="en-US" b="1" dirty="0">
                <a:latin typeface="Aparajita" panose="02020603050405020304" pitchFamily="18" charset="0"/>
                <a:cs typeface="Aparajita" panose="02020603050405020304" pitchFamily="18" charset="0"/>
              </a:rPr>
              <a:t>}</a:t>
            </a: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94296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Conditional Expressions</a:t>
            </a:r>
          </a:p>
        </p:txBody>
      </p:sp>
      <p:sp>
        <p:nvSpPr>
          <p:cNvPr id="4" name="TextBox 3">
            <a:extLst>
              <a:ext uri="{FF2B5EF4-FFF2-40B4-BE49-F238E27FC236}">
                <a16:creationId xmlns:a16="http://schemas.microsoft.com/office/drawing/2014/main" id="{56CA4FD9-719C-437E-AE9A-87D82EFBAC71}"/>
              </a:ext>
            </a:extLst>
          </p:cNvPr>
          <p:cNvSpPr txBox="1"/>
          <p:nvPr/>
        </p:nvSpPr>
        <p:spPr>
          <a:xfrm>
            <a:off x="543697" y="2199503"/>
            <a:ext cx="8056606" cy="923330"/>
          </a:xfrm>
          <a:prstGeom prst="rect">
            <a:avLst/>
          </a:prstGeom>
          <a:noFill/>
        </p:spPr>
        <p:txBody>
          <a:bodyPr wrap="square" rtlCol="0">
            <a:spAutoFit/>
          </a:bodyPr>
          <a:lstStyle/>
          <a:p>
            <a:r>
              <a:rPr lang="en-US" dirty="0"/>
              <a:t>Conditional Expressions are short hand for If </a:t>
            </a:r>
            <a:r>
              <a:rPr lang="en-US" dirty="0" err="1"/>
              <a:t>ElSE</a:t>
            </a:r>
            <a:r>
              <a:rPr lang="en-US" dirty="0"/>
              <a:t> statements. They are usually used instead of IF ELSE with single statements inside. There are three formation of conditional statement in dart.</a:t>
            </a:r>
          </a:p>
        </p:txBody>
      </p:sp>
      <p:sp>
        <p:nvSpPr>
          <p:cNvPr id="5" name="TextBox 4">
            <a:extLst>
              <a:ext uri="{FF2B5EF4-FFF2-40B4-BE49-F238E27FC236}">
                <a16:creationId xmlns:a16="http://schemas.microsoft.com/office/drawing/2014/main" id="{4DFF6F45-1A62-4DA4-A92C-692439C0968F}"/>
              </a:ext>
            </a:extLst>
          </p:cNvPr>
          <p:cNvSpPr txBox="1"/>
          <p:nvPr/>
        </p:nvSpPr>
        <p:spPr>
          <a:xfrm>
            <a:off x="543696" y="3353665"/>
            <a:ext cx="4217773" cy="923330"/>
          </a:xfrm>
          <a:prstGeom prst="rect">
            <a:avLst/>
          </a:prstGeom>
          <a:noFill/>
        </p:spPr>
        <p:txBody>
          <a:bodyPr wrap="square" rtlCol="0">
            <a:spAutoFit/>
          </a:bodyPr>
          <a:lstStyle/>
          <a:p>
            <a:r>
              <a:rPr lang="en-US" b="1" dirty="0">
                <a:latin typeface="Aparajita" panose="02020603050405020304" pitchFamily="18" charset="0"/>
                <a:cs typeface="Aparajita" panose="02020603050405020304" pitchFamily="18" charset="0"/>
              </a:rPr>
              <a:t>Syntax 1: Condition ? Exp1 : Exp2</a:t>
            </a:r>
          </a:p>
          <a:p>
            <a:r>
              <a:rPr lang="en-US" dirty="0">
                <a:latin typeface="Aparajita" panose="02020603050405020304" pitchFamily="18" charset="0"/>
                <a:cs typeface="Aparajita" panose="02020603050405020304" pitchFamily="18" charset="0"/>
              </a:rPr>
              <a:t>Here if the condition is true then Exp1 is executed else Exp2 is executed.</a:t>
            </a:r>
          </a:p>
        </p:txBody>
      </p:sp>
      <p:sp>
        <p:nvSpPr>
          <p:cNvPr id="6" name="TextBox 5">
            <a:extLst>
              <a:ext uri="{FF2B5EF4-FFF2-40B4-BE49-F238E27FC236}">
                <a16:creationId xmlns:a16="http://schemas.microsoft.com/office/drawing/2014/main" id="{84981795-B2ED-4E8C-B67A-84DEC1A5A53C}"/>
              </a:ext>
            </a:extLst>
          </p:cNvPr>
          <p:cNvSpPr txBox="1"/>
          <p:nvPr/>
        </p:nvSpPr>
        <p:spPr>
          <a:xfrm>
            <a:off x="543696" y="4507828"/>
            <a:ext cx="4217773" cy="923330"/>
          </a:xfrm>
          <a:prstGeom prst="rect">
            <a:avLst/>
          </a:prstGeom>
          <a:noFill/>
        </p:spPr>
        <p:txBody>
          <a:bodyPr wrap="square" rtlCol="0">
            <a:spAutoFit/>
          </a:bodyPr>
          <a:lstStyle/>
          <a:p>
            <a:r>
              <a:rPr lang="en-US" b="1" dirty="0">
                <a:latin typeface="Aparajita" panose="02020603050405020304" pitchFamily="18" charset="0"/>
                <a:cs typeface="Aparajita" panose="02020603050405020304" pitchFamily="18" charset="0"/>
              </a:rPr>
              <a:t>Syntax 2: Exp1 ?? Exp2</a:t>
            </a:r>
          </a:p>
          <a:p>
            <a:r>
              <a:rPr lang="en-US" dirty="0">
                <a:latin typeface="Aparajita" panose="02020603050405020304" pitchFamily="18" charset="0"/>
                <a:cs typeface="Aparajita" panose="02020603050405020304" pitchFamily="18" charset="0"/>
              </a:rPr>
              <a:t>Here if Exp1 is not null then Value from Exp1 is returned Else value from Exp2 is returned</a:t>
            </a:r>
          </a:p>
        </p:txBody>
      </p:sp>
      <p:sp>
        <p:nvSpPr>
          <p:cNvPr id="7" name="TextBox 6">
            <a:extLst>
              <a:ext uri="{FF2B5EF4-FFF2-40B4-BE49-F238E27FC236}">
                <a16:creationId xmlns:a16="http://schemas.microsoft.com/office/drawing/2014/main" id="{7DC7AABD-A9A7-4F03-BD85-EA3F41B719F2}"/>
              </a:ext>
            </a:extLst>
          </p:cNvPr>
          <p:cNvSpPr txBox="1"/>
          <p:nvPr/>
        </p:nvSpPr>
        <p:spPr>
          <a:xfrm>
            <a:off x="5321646" y="3353665"/>
            <a:ext cx="4217773" cy="923330"/>
          </a:xfrm>
          <a:prstGeom prst="rect">
            <a:avLst/>
          </a:prstGeom>
          <a:noFill/>
        </p:spPr>
        <p:txBody>
          <a:bodyPr wrap="square" rtlCol="0">
            <a:spAutoFit/>
          </a:bodyPr>
          <a:lstStyle/>
          <a:p>
            <a:r>
              <a:rPr lang="en-US" b="1" dirty="0">
                <a:latin typeface="Aparajita" panose="02020603050405020304" pitchFamily="18" charset="0"/>
                <a:cs typeface="Aparajita" panose="02020603050405020304" pitchFamily="18" charset="0"/>
              </a:rPr>
              <a:t>Syntax 3: Exp1 ?? =Exp2</a:t>
            </a:r>
          </a:p>
          <a:p>
            <a:r>
              <a:rPr lang="en-US" dirty="0">
                <a:latin typeface="Aparajita" panose="02020603050405020304" pitchFamily="18" charset="0"/>
                <a:cs typeface="Aparajita" panose="02020603050405020304" pitchFamily="18" charset="0"/>
              </a:rPr>
              <a:t>Here if Exp1 is not null then Value from Exp1 is used Else value from Exp2 will be assigned to Exp1. </a:t>
            </a:r>
          </a:p>
        </p:txBody>
      </p:sp>
    </p:spTree>
    <p:extLst>
      <p:ext uri="{BB962C8B-B14F-4D97-AF65-F5344CB8AC3E}">
        <p14:creationId xmlns:p14="http://schemas.microsoft.com/office/powerpoint/2010/main" val="37661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Switch Case Statements</a:t>
            </a:r>
          </a:p>
        </p:txBody>
      </p:sp>
      <p:sp>
        <p:nvSpPr>
          <p:cNvPr id="4" name="TextBox 3">
            <a:extLst>
              <a:ext uri="{FF2B5EF4-FFF2-40B4-BE49-F238E27FC236}">
                <a16:creationId xmlns:a16="http://schemas.microsoft.com/office/drawing/2014/main" id="{BD3166C2-E441-4315-9D2F-03AA711AD1A4}"/>
              </a:ext>
            </a:extLst>
          </p:cNvPr>
          <p:cNvSpPr txBox="1"/>
          <p:nvPr/>
        </p:nvSpPr>
        <p:spPr>
          <a:xfrm>
            <a:off x="543697" y="2199503"/>
            <a:ext cx="8056606" cy="923330"/>
          </a:xfrm>
          <a:prstGeom prst="rect">
            <a:avLst/>
          </a:prstGeom>
          <a:noFill/>
        </p:spPr>
        <p:txBody>
          <a:bodyPr wrap="square" rtlCol="0">
            <a:spAutoFit/>
          </a:bodyPr>
          <a:lstStyle/>
          <a:p>
            <a:r>
              <a:rPr lang="en-US" dirty="0"/>
              <a:t>Switch Case Statements are the alternatives to the else if ladder statements. It allows a variable to be tested for the list of values. Whenever the expression value matches with the case value, the body inside that case is executed.</a:t>
            </a:r>
          </a:p>
        </p:txBody>
      </p:sp>
      <p:sp>
        <p:nvSpPr>
          <p:cNvPr id="5" name="TextBox 4">
            <a:extLst>
              <a:ext uri="{FF2B5EF4-FFF2-40B4-BE49-F238E27FC236}">
                <a16:creationId xmlns:a16="http://schemas.microsoft.com/office/drawing/2014/main" id="{87D40A22-6F3A-403C-B4AD-B39AC818EF08}"/>
              </a:ext>
            </a:extLst>
          </p:cNvPr>
          <p:cNvSpPr txBox="1"/>
          <p:nvPr/>
        </p:nvSpPr>
        <p:spPr>
          <a:xfrm>
            <a:off x="543697" y="3298915"/>
            <a:ext cx="3127779" cy="3970318"/>
          </a:xfrm>
          <a:prstGeom prst="rect">
            <a:avLst/>
          </a:prstGeom>
          <a:noFill/>
        </p:spPr>
        <p:txBody>
          <a:bodyPr wrap="none" rtlCol="0">
            <a:spAutoFit/>
          </a:bodyPr>
          <a:lstStyle/>
          <a:p>
            <a:r>
              <a:rPr lang="en-US" b="1" dirty="0">
                <a:latin typeface="Aparajita" panose="02020603050405020304" pitchFamily="18" charset="0"/>
                <a:cs typeface="Aparajita" panose="02020603050405020304" pitchFamily="18" charset="0"/>
              </a:rPr>
              <a:t>Syntax:</a:t>
            </a:r>
          </a:p>
          <a:p>
            <a:r>
              <a:rPr lang="en-US" b="1" dirty="0">
                <a:latin typeface="Aparajita" panose="02020603050405020304" pitchFamily="18" charset="0"/>
                <a:cs typeface="Aparajita" panose="02020603050405020304" pitchFamily="18" charset="0"/>
              </a:rPr>
              <a:t>Switch(expression){</a:t>
            </a:r>
          </a:p>
          <a:p>
            <a:r>
              <a:rPr lang="en-US" b="1" dirty="0">
                <a:latin typeface="Aparajita" panose="02020603050405020304" pitchFamily="18" charset="0"/>
                <a:cs typeface="Aparajita" panose="02020603050405020304" pitchFamily="18" charset="0"/>
              </a:rPr>
              <a:t>	case one:</a:t>
            </a:r>
          </a:p>
          <a:p>
            <a:r>
              <a:rPr lang="en-US" b="1" dirty="0">
                <a:latin typeface="Aparajita" panose="02020603050405020304" pitchFamily="18" charset="0"/>
                <a:cs typeface="Aparajita" panose="02020603050405020304" pitchFamily="18" charset="0"/>
              </a:rPr>
              <a:t>		{//statements}</a:t>
            </a:r>
          </a:p>
          <a:p>
            <a:r>
              <a:rPr lang="en-US" b="1" dirty="0">
                <a:latin typeface="Aparajita" panose="02020603050405020304" pitchFamily="18" charset="0"/>
                <a:cs typeface="Aparajita" panose="02020603050405020304" pitchFamily="18" charset="0"/>
              </a:rPr>
              <a:t>		break;</a:t>
            </a:r>
          </a:p>
          <a:p>
            <a:r>
              <a:rPr lang="en-US" b="1" dirty="0">
                <a:latin typeface="Aparajita" panose="02020603050405020304" pitchFamily="18" charset="0"/>
                <a:cs typeface="Aparajita" panose="02020603050405020304" pitchFamily="18" charset="0"/>
              </a:rPr>
              <a:t>	case two:</a:t>
            </a:r>
          </a:p>
          <a:p>
            <a:r>
              <a:rPr lang="en-US" b="1" dirty="0">
                <a:latin typeface="Aparajita" panose="02020603050405020304" pitchFamily="18" charset="0"/>
                <a:cs typeface="Aparajita" panose="02020603050405020304" pitchFamily="18" charset="0"/>
              </a:rPr>
              <a:t>		{//statements}</a:t>
            </a:r>
          </a:p>
          <a:p>
            <a:r>
              <a:rPr lang="en-US" b="1" dirty="0">
                <a:latin typeface="Aparajita" panose="02020603050405020304" pitchFamily="18" charset="0"/>
                <a:cs typeface="Aparajita" panose="02020603050405020304" pitchFamily="18" charset="0"/>
              </a:rPr>
              <a:t>		break;</a:t>
            </a:r>
          </a:p>
          <a:p>
            <a:r>
              <a:rPr lang="en-US" b="1" dirty="0">
                <a:latin typeface="Aparajita" panose="02020603050405020304" pitchFamily="18" charset="0"/>
                <a:cs typeface="Aparajita" panose="02020603050405020304" pitchFamily="18" charset="0"/>
              </a:rPr>
              <a:t>	default:</a:t>
            </a:r>
          </a:p>
          <a:p>
            <a:r>
              <a:rPr lang="en-US" b="1" dirty="0">
                <a:latin typeface="Aparajita" panose="02020603050405020304" pitchFamily="18" charset="0"/>
                <a:cs typeface="Aparajita" panose="02020603050405020304" pitchFamily="18" charset="0"/>
              </a:rPr>
              <a:t>		{//statements}</a:t>
            </a:r>
          </a:p>
          <a:p>
            <a:r>
              <a:rPr lang="en-US" b="1" dirty="0">
                <a:latin typeface="Aparajita" panose="02020603050405020304" pitchFamily="18" charset="0"/>
                <a:cs typeface="Aparajita" panose="02020603050405020304" pitchFamily="18" charset="0"/>
              </a:rPr>
              <a:t>		break;</a:t>
            </a:r>
          </a:p>
          <a:p>
            <a:r>
              <a:rPr lang="en-US" b="1" dirty="0">
                <a:latin typeface="Aparajita" panose="02020603050405020304" pitchFamily="18" charset="0"/>
                <a:cs typeface="Aparajita" panose="02020603050405020304" pitchFamily="18" charset="0"/>
              </a:rPr>
              <a:t>}</a:t>
            </a: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91687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446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Aparajita</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Poshan Pandey</dc:creator>
  <cp:lastModifiedBy>Poshan Pandey</cp:lastModifiedBy>
  <cp:revision>8</cp:revision>
  <dcterms:created xsi:type="dcterms:W3CDTF">2020-10-19T05:18:58Z</dcterms:created>
  <dcterms:modified xsi:type="dcterms:W3CDTF">2020-10-21T14:17:10Z</dcterms:modified>
</cp:coreProperties>
</file>