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91" r:id="rId1"/>
  </p:sldMasterIdLst>
  <p:sldIdLst>
    <p:sldId id="256" r:id="rId2"/>
    <p:sldId id="287" r:id="rId3"/>
    <p:sldId id="257" r:id="rId4"/>
    <p:sldId id="278" r:id="rId5"/>
    <p:sldId id="275" r:id="rId6"/>
    <p:sldId id="276" r:id="rId7"/>
    <p:sldId id="284" r:id="rId8"/>
    <p:sldId id="272" r:id="rId9"/>
    <p:sldId id="285" r:id="rId10"/>
    <p:sldId id="266" r:id="rId11"/>
    <p:sldId id="263" r:id="rId12"/>
    <p:sldId id="274" r:id="rId13"/>
    <p:sldId id="270" r:id="rId14"/>
    <p:sldId id="262" r:id="rId15"/>
    <p:sldId id="279" r:id="rId16"/>
    <p:sldId id="288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5794-3821-4B23-A2ED-F3802DDB1AD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96DA7CF-3E50-4913-BC5A-51578DE33A4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65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5794-3821-4B23-A2ED-F3802DDB1AD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7CF-3E50-4913-BC5A-51578DE33A4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99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5794-3821-4B23-A2ED-F3802DDB1AD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7CF-3E50-4913-BC5A-51578DE33A4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41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5794-3821-4B23-A2ED-F3802DDB1AD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7CF-3E50-4913-BC5A-51578DE33A4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68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5794-3821-4B23-A2ED-F3802DDB1AD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7CF-3E50-4913-BC5A-51578DE33A4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5794-3821-4B23-A2ED-F3802DDB1AD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7CF-3E50-4913-BC5A-51578DE33A4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283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5794-3821-4B23-A2ED-F3802DDB1AD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7CF-3E50-4913-BC5A-51578DE33A4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513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5794-3821-4B23-A2ED-F3802DDB1AD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7CF-3E50-4913-BC5A-51578DE33A4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08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5794-3821-4B23-A2ED-F3802DDB1AD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7CF-3E50-4913-BC5A-51578DE3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5794-3821-4B23-A2ED-F3802DDB1AD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7CF-3E50-4913-BC5A-51578DE33A4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147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0EA5794-3821-4B23-A2ED-F3802DDB1AD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7CF-3E50-4913-BC5A-51578DE33A4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5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A5794-3821-4B23-A2ED-F3802DDB1AD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96DA7CF-3E50-4913-BC5A-51578DE33A4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94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2" r:id="rId1"/>
    <p:sldLayoutId id="2147484993" r:id="rId2"/>
    <p:sldLayoutId id="2147484994" r:id="rId3"/>
    <p:sldLayoutId id="2147484995" r:id="rId4"/>
    <p:sldLayoutId id="2147484996" r:id="rId5"/>
    <p:sldLayoutId id="2147484997" r:id="rId6"/>
    <p:sldLayoutId id="2147484998" r:id="rId7"/>
    <p:sldLayoutId id="2147484999" r:id="rId8"/>
    <p:sldLayoutId id="2147485000" r:id="rId9"/>
    <p:sldLayoutId id="2147485001" r:id="rId10"/>
    <p:sldLayoutId id="21474850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7A75C50-315D-4E4E-B1D7-51F39215F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br>
              <a:rPr lang="en-US" sz="19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9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9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9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1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1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Brooklyn Home sales prediction</a:t>
            </a:r>
            <a:endParaRPr lang="en-US" sz="19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DE7444A1-119A-485C-ACBA-6C6F30754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76EE863-4B29-4A6F-A9DD-34BEE07607B9}"/>
              </a:ext>
            </a:extLst>
          </p:cNvPr>
          <p:cNvSpPr txBox="1"/>
          <p:nvPr/>
        </p:nvSpPr>
        <p:spPr>
          <a:xfrm>
            <a:off x="4133460" y="3890865"/>
            <a:ext cx="165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10</a:t>
            </a:r>
          </a:p>
        </p:txBody>
      </p:sp>
    </p:spTree>
    <p:extLst>
      <p:ext uri="{BB962C8B-B14F-4D97-AF65-F5344CB8AC3E}">
        <p14:creationId xmlns:p14="http://schemas.microsoft.com/office/powerpoint/2010/main" val="372757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2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" name="图片 6" descr="图片包含 屏幕截图&#10;&#10;已生成极高可信度的说明">
            <a:extLst>
              <a:ext uri="{FF2B5EF4-FFF2-40B4-BE49-F238E27FC236}">
                <a16:creationId xmlns:a16="http://schemas.microsoft.com/office/drawing/2014/main" id="{0A705AE8-F503-49ED-9788-F26EC2A3E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08" y="1704863"/>
            <a:ext cx="4242437" cy="284744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图片包含 屏幕截图&#10;&#10;已生成高可信度的说明">
            <a:extLst>
              <a:ext uri="{FF2B5EF4-FFF2-40B4-BE49-F238E27FC236}">
                <a16:creationId xmlns:a16="http://schemas.microsoft.com/office/drawing/2014/main" id="{62E4EB23-0C44-44B6-87FB-3C6554ECE5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56" y="1676088"/>
            <a:ext cx="4247576" cy="2847449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CA8A8A88-B12F-4D18-AA96-9F7F0E2DC76D}"/>
              </a:ext>
            </a:extLst>
          </p:cNvPr>
          <p:cNvSpPr txBox="1"/>
          <p:nvPr/>
        </p:nvSpPr>
        <p:spPr>
          <a:xfrm>
            <a:off x="1310191" y="972831"/>
            <a:ext cx="820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Which tax class we belong to?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4BD3AC8-C1E9-4CFD-B802-D9E49F045399}"/>
              </a:ext>
            </a:extLst>
          </p:cNvPr>
          <p:cNvSpPr txBox="1"/>
          <p:nvPr/>
        </p:nvSpPr>
        <p:spPr>
          <a:xfrm>
            <a:off x="4412086" y="545456"/>
            <a:ext cx="270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2. TAX CLASS</a:t>
            </a:r>
          </a:p>
        </p:txBody>
      </p:sp>
    </p:spTree>
    <p:extLst>
      <p:ext uri="{BB962C8B-B14F-4D97-AF65-F5344CB8AC3E}">
        <p14:creationId xmlns:p14="http://schemas.microsoft.com/office/powerpoint/2010/main" val="41940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86FC630-40C2-4854-9447-0A064A9186B7}"/>
              </a:ext>
            </a:extLst>
          </p:cNvPr>
          <p:cNvSpPr txBox="1"/>
          <p:nvPr/>
        </p:nvSpPr>
        <p:spPr>
          <a:xfrm>
            <a:off x="1372985" y="711247"/>
            <a:ext cx="90065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3. BUILDING CLASS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Prefer one family rooms or two family rooms</a:t>
            </a:r>
          </a:p>
        </p:txBody>
      </p:sp>
      <p:pic>
        <p:nvPicPr>
          <p:cNvPr id="4" name="图片 3" descr="图片包含 屏幕截图&#10;&#10;已生成高可信度的说明">
            <a:extLst>
              <a:ext uri="{FF2B5EF4-FFF2-40B4-BE49-F238E27FC236}">
                <a16:creationId xmlns:a16="http://schemas.microsoft.com/office/drawing/2014/main" id="{9EC9DF2C-0AED-4621-9E36-BE905F8C1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11" y="1899919"/>
            <a:ext cx="8590260" cy="415629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78188" y="4943191"/>
            <a:ext cx="525101" cy="92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15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022B07-B200-4E67-8C12-18EB9F760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60" y="1937533"/>
            <a:ext cx="8229600" cy="3868247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F1A9CD1-1078-426A-A94E-2B7ECE08C6ED}"/>
              </a:ext>
            </a:extLst>
          </p:cNvPr>
          <p:cNvSpPr txBox="1"/>
          <p:nvPr/>
        </p:nvSpPr>
        <p:spPr>
          <a:xfrm>
            <a:off x="1782902" y="1141667"/>
            <a:ext cx="808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 THREE FAMILY DWELLINGS FALLS WITHIN YOUR BUDGET</a:t>
            </a:r>
          </a:p>
        </p:txBody>
      </p:sp>
    </p:spTree>
    <p:extLst>
      <p:ext uri="{BB962C8B-B14F-4D97-AF65-F5344CB8AC3E}">
        <p14:creationId xmlns:p14="http://schemas.microsoft.com/office/powerpoint/2010/main" val="200717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225C8BE0-1457-4B4C-8813-822A7C9E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282" y="1185181"/>
            <a:ext cx="4176511" cy="744357"/>
          </a:xfrm>
        </p:spPr>
        <p:txBody>
          <a:bodyPr>
            <a:normAutofit fontScale="90000"/>
          </a:bodyPr>
          <a:lstStyle/>
          <a:p>
            <a:r>
              <a:rPr lang="en-US" dirty="0"/>
              <a:t>4.GROSS SQUARE FEET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D954CB-9E4A-4944-B9F8-01F8D6A0E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size of the house which we can expect within the budget?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Within budget, you can expect the gross square feet ranging  from 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500 -5000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sq.ft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D0F029C8-54A9-419B-AAF8-0B1825249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473297"/>
            <a:ext cx="4960442" cy="33253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354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1587617-1CD9-4BB4-8FDB-02547523F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359BEA-F467-446B-9ED2-7DE4AE39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AB1797-3ACB-4ABB-A5D8-C76812399A2A}"/>
              </a:ext>
            </a:extLst>
          </p:cNvPr>
          <p:cNvSpPr txBox="1"/>
          <p:nvPr/>
        </p:nvSpPr>
        <p:spPr>
          <a:xfrm>
            <a:off x="1776729" y="4459039"/>
            <a:ext cx="8643011" cy="5515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cap="all" dirty="0">
              <a:latin typeface="+mj-lt"/>
              <a:ea typeface="+mj-ea"/>
              <a:cs typeface="+mj-cs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7C4A58F-EDCB-42E6-BB21-2D410EF0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CEF18BD6-B169-4CEE-BB3D-71DFD6A8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C253CD2-F713-407C-B979-22CDBA53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81A9B51-5198-4727-85AD-36AAA9A109CF}"/>
              </a:ext>
            </a:extLst>
          </p:cNvPr>
          <p:cNvSpPr txBox="1"/>
          <p:nvPr/>
        </p:nvSpPr>
        <p:spPr>
          <a:xfrm>
            <a:off x="659301" y="1474969"/>
            <a:ext cx="2823919" cy="186876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6FC630-40C2-4854-9447-0A064A9186B7}"/>
              </a:ext>
            </a:extLst>
          </p:cNvPr>
          <p:cNvSpPr txBox="1"/>
          <p:nvPr/>
        </p:nvSpPr>
        <p:spPr>
          <a:xfrm>
            <a:off x="1866123" y="697811"/>
            <a:ext cx="694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599" t="4069" b="4555"/>
          <a:stretch/>
        </p:blipFill>
        <p:spPr>
          <a:xfrm>
            <a:off x="1211703" y="550844"/>
            <a:ext cx="9843149" cy="508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6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745E7E4E-F099-45BB-BB68-B07AC4E81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096" y="2121139"/>
            <a:ext cx="4264006" cy="3383922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6367E90-A18A-44B6-A96C-5FFE1B96C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03" y="2167589"/>
            <a:ext cx="4926093" cy="33023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D68565-0B6B-4A9C-8DCE-AFAE258C891B}"/>
              </a:ext>
            </a:extLst>
          </p:cNvPr>
          <p:cNvSpPr txBox="1"/>
          <p:nvPr/>
        </p:nvSpPr>
        <p:spPr>
          <a:xfrm>
            <a:off x="1429326" y="949154"/>
            <a:ext cx="9643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5. TOTAL AND RESIDENTIAL UNITS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Relationship between sale price and total units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7796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7A75C50-315D-4E4E-B1D7-51F39215F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383" y="2908705"/>
            <a:ext cx="4873539" cy="61877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en-US" sz="3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Analysis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992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25183"/>
          </a:xfrm>
        </p:spPr>
        <p:txBody>
          <a:bodyPr/>
          <a:lstStyle/>
          <a:p>
            <a:pPr algn="ctr"/>
            <a:r>
              <a:rPr lang="en-US" b="1" dirty="0"/>
              <a:t>MODEL BUILDING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49390" y="1935570"/>
            <a:ext cx="2688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1 - LINEAR WITHOUT INTERACTION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57960" y="1982097"/>
            <a:ext cx="4040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2 - LINEAR WITH INTERACTION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71104" y="4210901"/>
            <a:ext cx="219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3-  RIDGE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06005" y="4265099"/>
            <a:ext cx="239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4 - LASSO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60" y="2762108"/>
            <a:ext cx="4534533" cy="148610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58" y="4769667"/>
            <a:ext cx="2715004" cy="9596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90" y="2858900"/>
            <a:ext cx="2461226" cy="132552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60" y="4769667"/>
            <a:ext cx="4420485" cy="95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18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Model comparison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668094"/>
              </p:ext>
            </p:extLst>
          </p:nvPr>
        </p:nvGraphicFramePr>
        <p:xfrm>
          <a:off x="1450975" y="2016125"/>
          <a:ext cx="96043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1.218338e+14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9.272203e+12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1.1289204469e+10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9.9786e+13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32507" y="2399169"/>
            <a:ext cx="80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997" y="27685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MSE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27556" y="2768501"/>
            <a:ext cx="0" cy="108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911097" y="2399169"/>
            <a:ext cx="814812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02867" y="3965418"/>
            <a:ext cx="159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R²</a:t>
            </a:r>
          </a:p>
        </p:txBody>
      </p:sp>
      <p:sp>
        <p:nvSpPr>
          <p:cNvPr id="13" name="Oval 12"/>
          <p:cNvSpPr/>
          <p:nvPr/>
        </p:nvSpPr>
        <p:spPr>
          <a:xfrm>
            <a:off x="6253216" y="2768501"/>
            <a:ext cx="1994490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168980" y="3137833"/>
            <a:ext cx="0" cy="94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99563" y="4150084"/>
            <a:ext cx="154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 MSE</a:t>
            </a:r>
          </a:p>
        </p:txBody>
      </p:sp>
    </p:spTree>
    <p:extLst>
      <p:ext uri="{BB962C8B-B14F-4D97-AF65-F5344CB8AC3E}">
        <p14:creationId xmlns:p14="http://schemas.microsoft.com/office/powerpoint/2010/main" val="3719081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61" y="1073612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The end!!!</a:t>
            </a:r>
            <a:br>
              <a:rPr lang="en-US" sz="5400" dirty="0"/>
            </a:br>
            <a:br>
              <a:rPr lang="en-US" sz="5400" dirty="0"/>
            </a:b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2833735" y="3034296"/>
            <a:ext cx="6981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412704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7A75C50-315D-4E4E-B1D7-51F39215F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383" y="2908705"/>
            <a:ext cx="4873539" cy="61877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Exploratory Analysis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00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E45215-89CE-40F4-90D5-97D1A34FA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977" y="1992875"/>
            <a:ext cx="4172212" cy="34506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distribution of sales price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Positively skewed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Set the budget for 1,000,000$</a:t>
            </a:r>
          </a:p>
        </p:txBody>
      </p:sp>
      <p:pic>
        <p:nvPicPr>
          <p:cNvPr id="8" name="内容占位符 4" descr="图片包含 屏幕截图&#10;&#10;已生成极高可信度的说明">
            <a:extLst>
              <a:ext uri="{FF2B5EF4-FFF2-40B4-BE49-F238E27FC236}">
                <a16:creationId xmlns:a16="http://schemas.microsoft.com/office/drawing/2014/main" id="{F7DA5746-0478-45D2-845A-C63B60EC2A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57" b="-1"/>
          <a:stretch/>
        </p:blipFill>
        <p:spPr>
          <a:xfrm>
            <a:off x="6094411" y="1167755"/>
            <a:ext cx="4960442" cy="393641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CD2D039-4F97-4DCF-9998-3F2075322DEF}"/>
              </a:ext>
            </a:extLst>
          </p:cNvPr>
          <p:cNvSpPr txBox="1"/>
          <p:nvPr/>
        </p:nvSpPr>
        <p:spPr>
          <a:xfrm>
            <a:off x="898660" y="1237041"/>
            <a:ext cx="496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HOUSING PRICE - FIRST THINGS FIRST</a:t>
            </a:r>
          </a:p>
        </p:txBody>
      </p:sp>
    </p:spTree>
    <p:extLst>
      <p:ext uri="{BB962C8B-B14F-4D97-AF65-F5344CB8AC3E}">
        <p14:creationId xmlns:p14="http://schemas.microsoft.com/office/powerpoint/2010/main" val="314962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E50F3F-6017-4938-88FE-06240A92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Total units </a:t>
            </a:r>
          </a:p>
          <a:p>
            <a:r>
              <a:rPr lang="en-US" dirty="0"/>
              <a:t>Gross square feet</a:t>
            </a:r>
          </a:p>
          <a:p>
            <a:r>
              <a:rPr lang="en-US" dirty="0"/>
              <a:t>Residential units</a:t>
            </a:r>
          </a:p>
          <a:p>
            <a:pPr marL="0" indent="0">
              <a:buNone/>
            </a:pPr>
            <a:r>
              <a:rPr lang="en-US" b="1" dirty="0"/>
              <a:t>Categorical variables  </a:t>
            </a:r>
          </a:p>
          <a:p>
            <a:r>
              <a:rPr lang="en-US" dirty="0"/>
              <a:t>Building class</a:t>
            </a:r>
          </a:p>
          <a:p>
            <a:r>
              <a:rPr lang="en-US" dirty="0"/>
              <a:t>Tax class</a:t>
            </a:r>
          </a:p>
          <a:p>
            <a:r>
              <a:rPr lang="en-US" dirty="0"/>
              <a:t>Neighborhood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FFA62B7E-CA29-465D-81CF-6967F750559C}"/>
              </a:ext>
            </a:extLst>
          </p:cNvPr>
          <p:cNvSpPr txBox="1"/>
          <p:nvPr/>
        </p:nvSpPr>
        <p:spPr>
          <a:xfrm>
            <a:off x="1451581" y="646759"/>
            <a:ext cx="7638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important factors determining the house price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324" y="1620571"/>
            <a:ext cx="6267445" cy="449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5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10795-0D23-4B65-80E7-AF2AC0AE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8087"/>
            <a:ext cx="9505972" cy="587136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1. Neighborhood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97021C-EA48-470B-B314-F655B3A03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thing first, we want to choose our neighborhood </a:t>
            </a:r>
          </a:p>
          <a:p>
            <a:r>
              <a:rPr lang="en-US" dirty="0"/>
              <a:t>Consideration: popularity, safety </a:t>
            </a:r>
          </a:p>
          <a:p>
            <a:r>
              <a:rPr lang="en-US" dirty="0"/>
              <a:t>Any advice?</a:t>
            </a:r>
          </a:p>
        </p:txBody>
      </p:sp>
    </p:spTree>
    <p:extLst>
      <p:ext uri="{BB962C8B-B14F-4D97-AF65-F5344CB8AC3E}">
        <p14:creationId xmlns:p14="http://schemas.microsoft.com/office/powerpoint/2010/main" val="35255138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A01F181-930A-43B0-9ECA-259EE355514D}"/>
              </a:ext>
            </a:extLst>
          </p:cNvPr>
          <p:cNvSpPr txBox="1"/>
          <p:nvPr/>
        </p:nvSpPr>
        <p:spPr>
          <a:xfrm>
            <a:off x="1312176" y="156934"/>
            <a:ext cx="736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Which neighborhoods are most popular?</a:t>
            </a:r>
          </a:p>
        </p:txBody>
      </p:sp>
      <p:pic>
        <p:nvPicPr>
          <p:cNvPr id="7" name="内容占位符 6" descr="图片包含 书写用具, 定居者&#10;&#10;已生成极高可信度的说明">
            <a:extLst>
              <a:ext uri="{FF2B5EF4-FFF2-40B4-BE49-F238E27FC236}">
                <a16:creationId xmlns:a16="http://schemas.microsoft.com/office/drawing/2014/main" id="{16FCD10E-7ABC-44A4-83C1-EDDE39CC0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36" y="680154"/>
            <a:ext cx="10287232" cy="5195975"/>
          </a:xfrm>
        </p:spPr>
      </p:pic>
    </p:spTree>
    <p:extLst>
      <p:ext uri="{BB962C8B-B14F-4D97-AF65-F5344CB8AC3E}">
        <p14:creationId xmlns:p14="http://schemas.microsoft.com/office/powerpoint/2010/main" val="191765857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Most popular neighborhoods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BEDFORD STUYVESANT</a:t>
            </a:r>
          </a:p>
          <a:p>
            <a:r>
              <a:rPr lang="en-US" dirty="0"/>
              <a:t>EAST NEWYORK</a:t>
            </a:r>
          </a:p>
          <a:p>
            <a:r>
              <a:rPr lang="en-US" dirty="0"/>
              <a:t>BAY RIDGE</a:t>
            </a:r>
          </a:p>
          <a:p>
            <a:r>
              <a:rPr lang="en-US" dirty="0"/>
              <a:t>FLATBUSH CENTRAL</a:t>
            </a:r>
          </a:p>
          <a:p>
            <a:r>
              <a:rPr lang="en-US" dirty="0"/>
              <a:t>SHEEPSHEAD BAY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70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3FBEAE-3357-4C11-B166-ACB271919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611" y="1930399"/>
            <a:ext cx="9599389" cy="4068997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E272AF5-A127-440C-A05E-76E4757F5B95}"/>
              </a:ext>
            </a:extLst>
          </p:cNvPr>
          <p:cNvSpPr txBox="1"/>
          <p:nvPr/>
        </p:nvSpPr>
        <p:spPr>
          <a:xfrm>
            <a:off x="2299378" y="751253"/>
            <a:ext cx="6627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The sales price of different neighborhoods</a:t>
            </a:r>
          </a:p>
        </p:txBody>
      </p:sp>
      <p:sp>
        <p:nvSpPr>
          <p:cNvPr id="2" name="Rectangle 1"/>
          <p:cNvSpPr/>
          <p:nvPr/>
        </p:nvSpPr>
        <p:spPr>
          <a:xfrm>
            <a:off x="1747319" y="4843604"/>
            <a:ext cx="108641" cy="552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55960" y="4843604"/>
            <a:ext cx="144856" cy="92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15620" y="4843604"/>
            <a:ext cx="153909" cy="751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69529" y="4843604"/>
            <a:ext cx="153909" cy="751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836182" y="4843604"/>
            <a:ext cx="181069" cy="407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808855" y="1508609"/>
            <a:ext cx="76954" cy="330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85809" y="1354700"/>
            <a:ext cx="2960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LOWEST MEDIAN PRICE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572240" y="1616310"/>
            <a:ext cx="72428" cy="319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63599" y="1354700"/>
            <a:ext cx="1612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HIGEST MEDIAN PRICE</a:t>
            </a:r>
          </a:p>
        </p:txBody>
      </p:sp>
    </p:spTree>
    <p:extLst>
      <p:ext uri="{BB962C8B-B14F-4D97-AF65-F5344CB8AC3E}">
        <p14:creationId xmlns:p14="http://schemas.microsoft.com/office/powerpoint/2010/main" val="312696295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164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2. TAX CLASS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534969"/>
            <a:ext cx="9603275" cy="2931375"/>
          </a:xfrm>
        </p:spPr>
        <p:txBody>
          <a:bodyPr>
            <a:normAutofit/>
          </a:bodyPr>
          <a:lstStyle/>
          <a:p>
            <a:r>
              <a:rPr lang="en-US" b="1" dirty="0"/>
              <a:t>Class 1:</a:t>
            </a:r>
            <a:r>
              <a:rPr lang="en-US" dirty="0"/>
              <a:t>  Most residential property of up to three units </a:t>
            </a:r>
          </a:p>
          <a:p>
            <a:r>
              <a:rPr lang="en-US" b="1" dirty="0"/>
              <a:t>Class 2</a:t>
            </a:r>
            <a:r>
              <a:rPr lang="en-US" dirty="0"/>
              <a:t>:  Cooperatives and condominiums. </a:t>
            </a:r>
          </a:p>
          <a:p>
            <a:r>
              <a:rPr lang="en-US" b="1" dirty="0"/>
              <a:t>Class 3</a:t>
            </a:r>
            <a:r>
              <a:rPr lang="en-US" dirty="0"/>
              <a:t>:  Gas, telephone or electric company. </a:t>
            </a:r>
          </a:p>
          <a:p>
            <a:r>
              <a:rPr lang="en-US" b="1" dirty="0"/>
              <a:t>Class 4:</a:t>
            </a:r>
            <a:r>
              <a:rPr lang="en-US" dirty="0"/>
              <a:t>  Offices, factories, warehouses, garage buildings, etc.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4891" y="1888638"/>
            <a:ext cx="341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tax class you belong to?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74891" y="2577094"/>
            <a:ext cx="1125459" cy="409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85975" y="2211803"/>
            <a:ext cx="0" cy="36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731375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1423</TotalTime>
  <Words>298</Words>
  <Application>Microsoft Office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Gill Sans MT</vt:lpstr>
      <vt:lpstr>画廊</vt:lpstr>
      <vt:lpstr>     Brooklyn Home sales prediction</vt:lpstr>
      <vt:lpstr>Exploratory Analysis</vt:lpstr>
      <vt:lpstr>PowerPoint Presentation</vt:lpstr>
      <vt:lpstr>PowerPoint Presentation</vt:lpstr>
      <vt:lpstr>1. Neighborhood</vt:lpstr>
      <vt:lpstr>PowerPoint Presentation</vt:lpstr>
      <vt:lpstr>Most popular neighborhoods</vt:lpstr>
      <vt:lpstr>PowerPoint Presentation</vt:lpstr>
      <vt:lpstr>2. TAX CLASS  </vt:lpstr>
      <vt:lpstr>PowerPoint Presentation</vt:lpstr>
      <vt:lpstr>PowerPoint Presentation</vt:lpstr>
      <vt:lpstr>PowerPoint Presentation</vt:lpstr>
      <vt:lpstr>4.GROSS SQUARE FEET</vt:lpstr>
      <vt:lpstr>PowerPoint Presentation</vt:lpstr>
      <vt:lpstr>PowerPoint Presentation</vt:lpstr>
      <vt:lpstr>Regression Analysis</vt:lpstr>
      <vt:lpstr>MODEL BUILDING</vt:lpstr>
      <vt:lpstr>Model comparison</vt:lpstr>
      <vt:lpstr>The end!!!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Li, Shiyou</dc:creator>
  <cp:lastModifiedBy>Mohana Krishna Jaladi</cp:lastModifiedBy>
  <cp:revision>76</cp:revision>
  <dcterms:created xsi:type="dcterms:W3CDTF">2018-11-25T03:33:31Z</dcterms:created>
  <dcterms:modified xsi:type="dcterms:W3CDTF">2019-03-10T06:34:19Z</dcterms:modified>
</cp:coreProperties>
</file>