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6"/>
    <p:restoredTop sz="94671"/>
  </p:normalViewPr>
  <p:slideViewPr>
    <p:cSldViewPr snapToGrid="0">
      <p:cViewPr varScale="1">
        <p:scale>
          <a:sx n="99" d="100"/>
          <a:sy n="99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71E0-DE47-48F9-8914-AD4F778A9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222D0-A106-4301-8AE0-669463297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C302-6DA1-4B7D-A7AF-7A82C0F5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F4B0-02FB-432F-AD3E-A3E005A3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ABBB-DB09-43FB-81CE-B0AEBE2F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45DC-4E9F-4ECA-920E-757A5C65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68E2-BDAD-4620-AB06-FF39EDB1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FFED-C4E6-4787-A69D-A64F214A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1FA7-F9C5-47A3-8D29-1E12F45F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2D40-573E-4292-A8D1-75DCCB5D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3ECA-DD25-4231-8666-EB6F500DB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837F3-1AAE-4662-9910-AF9AD483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5506-9A94-440A-A924-536AB199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21F2-277F-440E-A8B3-C39BC1E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E94B-C6B1-4CF9-9BEE-EE1729B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67CD-68A5-42F8-B2BF-06B224E6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5C21-F7B1-43EC-9CDA-31F32493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6EDE-0A8B-427F-9ED6-D62A1CF6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BC32-B160-43C7-A98C-443360A8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D7BB-6CCC-438F-9B05-42BDF5A8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CFC0-9D0B-4709-B8D8-68D2C4AE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62E2F-C5BD-4B28-A446-BE688095D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0D30-244E-45F9-AB0E-7C83A514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795D2-77F3-4035-9C43-DA47C1E6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260A-3022-4DBE-A3DE-A50ADB1C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37D0-7B51-4F80-862E-309541AC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AC0E-1B80-4090-99C8-C92AA641B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9A2A-D36E-48C8-A14C-5CCFCB54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90FB-92C9-4BA4-BE32-C130D9CF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DF7EF-F163-4FB1-AB3A-491FD71D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D5AEF-269D-4294-974B-032CFE7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6A00-4EEA-4E8F-A484-E452320D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D3CE-9FA1-4161-8ACB-956A1634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794D-C3D6-404C-975E-8438462F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E782C-B7FB-4147-B556-065F96EA7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218C6-6A46-4748-B2CB-3D0F6CFAF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18913-2EF2-46B6-9257-1F4B67D1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E7C23-3469-416C-964E-2675B184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75071-653F-45E7-A9E9-A5C9B367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BE96-9777-42B1-BE21-2A557871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1BB50-10B0-4DE5-A776-E12BD9D8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37EA2-0E7D-4DBA-A4EA-595F8C98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3B97E-A2B6-40CB-9D45-31563088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6AB90-D198-4045-B14F-A4627086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B6D63-78A6-4ABC-A25D-6034FE00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3CB0E-2DAC-4644-9895-EBAD85AC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295D-2195-4EFD-9A10-2FA5663D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3B45-11CD-4F22-825B-47B6957C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6E30-64E9-4CC4-89F8-14CB4C98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90DEB-DA96-4934-8067-2515154B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FF6DF-6784-44F1-8A0D-CFAAB25A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12DE-A048-421C-B319-889D7E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2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9FE3-8C4E-43E2-B65E-8FCC8658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554B5-A54C-4DA4-AF98-67FF94657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18D6-1F89-4E11-9E42-CF7B8D094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CDA66-12F0-4622-A596-D431969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012F8-6DE1-4827-ADB0-5F29362A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BF31-9A37-4AD3-B389-3DA2D991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C9C22-D5D3-4828-AEAC-6D0B1FC5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5847-0555-46CC-8575-AA02C920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5A90-3681-45D3-9671-E28381E8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E256-20C5-4D3B-A32F-9F73909FB9D3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5835-CF5B-4598-BDD2-F716AD5A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22A2-2632-4BD2-B539-3D4BFBBC9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4898-68FA-41F0-873E-66EBC059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unication_protoc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FE08-A653-4ED9-AA37-D51F5C0AD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EDC4B-B43D-490A-8D61-307198163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AEBA-F785-2B47-944F-6BFB4652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780A-1E0B-4041-A77F-0B9B2EBB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principle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sending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message,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listen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message.</a:t>
            </a:r>
          </a:p>
          <a:p>
            <a:pPr lvl="1"/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extend</a:t>
            </a:r>
            <a:r>
              <a:rPr lang="zh-CN" altLang="en-US" dirty="0"/>
              <a:t> </a:t>
            </a:r>
            <a:r>
              <a:rPr lang="en-US" altLang="zh-CN" dirty="0"/>
              <a:t>form.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decoded,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3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07D2-8FE8-3E45-A437-AA85202C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67E5-2C8E-7D42-B5D5-5698F8CA545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</a:p>
          <a:p>
            <a:pPr marL="0" indent="0">
              <a:buNone/>
            </a:pPr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message,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message.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decode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1AE61-DFCF-C941-A090-F715B59E6325}"/>
              </a:ext>
            </a:extLst>
          </p:cNvPr>
          <p:cNvSpPr/>
          <p:nvPr/>
        </p:nvSpPr>
        <p:spPr>
          <a:xfrm>
            <a:off x="1365697" y="1997834"/>
            <a:ext cx="939620" cy="1258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5E618-52BA-CA49-BCD9-E0952FD210DB}"/>
              </a:ext>
            </a:extLst>
          </p:cNvPr>
          <p:cNvSpPr/>
          <p:nvPr/>
        </p:nvSpPr>
        <p:spPr>
          <a:xfrm>
            <a:off x="3593475" y="1961148"/>
            <a:ext cx="939621" cy="1258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F3242-7F7E-604B-9C38-00078879C1E3}"/>
              </a:ext>
            </a:extLst>
          </p:cNvPr>
          <p:cNvSpPr/>
          <p:nvPr/>
        </p:nvSpPr>
        <p:spPr>
          <a:xfrm>
            <a:off x="5586884" y="1997834"/>
            <a:ext cx="939621" cy="1212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0AC3E7-8656-D14E-8DE1-4B716A7C24BD}"/>
              </a:ext>
            </a:extLst>
          </p:cNvPr>
          <p:cNvCxnSpPr>
            <a:cxnSpLocks/>
          </p:cNvCxnSpPr>
          <p:nvPr/>
        </p:nvCxnSpPr>
        <p:spPr>
          <a:xfrm>
            <a:off x="934254" y="4001294"/>
            <a:ext cx="7346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9C2F3F-3D69-2F4A-921E-04C84EB8ED27}"/>
              </a:ext>
            </a:extLst>
          </p:cNvPr>
          <p:cNvCxnSpPr>
            <a:cxnSpLocks/>
          </p:cNvCxnSpPr>
          <p:nvPr/>
        </p:nvCxnSpPr>
        <p:spPr>
          <a:xfrm>
            <a:off x="1835507" y="3256744"/>
            <a:ext cx="0" cy="744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86D4DE-FAF9-4247-A726-4082EC026F9C}"/>
              </a:ext>
            </a:extLst>
          </p:cNvPr>
          <p:cNvCxnSpPr>
            <a:cxnSpLocks/>
          </p:cNvCxnSpPr>
          <p:nvPr/>
        </p:nvCxnSpPr>
        <p:spPr>
          <a:xfrm>
            <a:off x="4063284" y="3220058"/>
            <a:ext cx="0" cy="78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B723D4-A0EF-6341-83CD-ADA4479F79E0}"/>
              </a:ext>
            </a:extLst>
          </p:cNvPr>
          <p:cNvCxnSpPr>
            <a:cxnSpLocks/>
          </p:cNvCxnSpPr>
          <p:nvPr/>
        </p:nvCxnSpPr>
        <p:spPr>
          <a:xfrm>
            <a:off x="6096000" y="3210055"/>
            <a:ext cx="0" cy="791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B02F92-C11E-604E-B41A-2FE2C6AD3F14}"/>
              </a:ext>
            </a:extLst>
          </p:cNvPr>
          <p:cNvSpPr txBox="1"/>
          <p:nvPr/>
        </p:nvSpPr>
        <p:spPr>
          <a:xfrm>
            <a:off x="1584101" y="2472743"/>
            <a:ext cx="4062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738BB-43DC-794D-8A93-99BC8D306D53}"/>
              </a:ext>
            </a:extLst>
          </p:cNvPr>
          <p:cNvSpPr txBox="1"/>
          <p:nvPr/>
        </p:nvSpPr>
        <p:spPr>
          <a:xfrm>
            <a:off x="3837904" y="2394331"/>
            <a:ext cx="45076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49D80-56CF-4D48-9AC5-2EDC9AA80AAD}"/>
              </a:ext>
            </a:extLst>
          </p:cNvPr>
          <p:cNvSpPr txBox="1"/>
          <p:nvPr/>
        </p:nvSpPr>
        <p:spPr>
          <a:xfrm>
            <a:off x="5786238" y="2405937"/>
            <a:ext cx="5409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3684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0791-0E27-3F44-A697-27BB80F5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37C9-B242-D947-A8E6-6622D001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transmission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Bus.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reflects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priority,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priority.</a:t>
            </a:r>
          </a:p>
        </p:txBody>
      </p:sp>
    </p:spTree>
    <p:extLst>
      <p:ext uri="{BB962C8B-B14F-4D97-AF65-F5344CB8AC3E}">
        <p14:creationId xmlns:p14="http://schemas.microsoft.com/office/powerpoint/2010/main" val="73023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81C6-E029-A64E-A892-FC4181CC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C57AEB-7527-F34F-90AC-570410978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2039144"/>
            <a:ext cx="66040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1AEA5-90A7-7844-9330-2E977862C1D1}"/>
              </a:ext>
            </a:extLst>
          </p:cNvPr>
          <p:cNvSpPr txBox="1"/>
          <p:nvPr/>
        </p:nvSpPr>
        <p:spPr>
          <a:xfrm>
            <a:off x="1041400" y="4819650"/>
            <a:ext cx="924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node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</a:t>
            </a:r>
            <a:r>
              <a:rPr lang="zh-CN" altLang="en-US" sz="2800" dirty="0"/>
              <a:t> </a:t>
            </a:r>
            <a:r>
              <a:rPr lang="en-US" altLang="zh-CN" sz="2800" dirty="0"/>
              <a:t>send</a:t>
            </a:r>
            <a:r>
              <a:rPr lang="zh-CN" altLang="en-US" sz="2800" dirty="0"/>
              <a:t> </a:t>
            </a:r>
            <a:r>
              <a:rPr lang="en-US" altLang="zh-CN" sz="2800" dirty="0"/>
              <a:t>message</a:t>
            </a:r>
            <a:r>
              <a:rPr lang="zh-CN" altLang="en-US" sz="2800" dirty="0"/>
              <a:t> </a:t>
            </a:r>
            <a:r>
              <a:rPr lang="en-US" altLang="zh-CN" sz="2800" dirty="0"/>
              <a:t>at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time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A’s</a:t>
            </a:r>
            <a:r>
              <a:rPr lang="zh-CN" altLang="en-US" sz="2800" dirty="0"/>
              <a:t> </a:t>
            </a:r>
            <a:r>
              <a:rPr lang="en-US" altLang="zh-CN" sz="2800" dirty="0"/>
              <a:t>message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higher</a:t>
            </a:r>
            <a:r>
              <a:rPr lang="zh-CN" altLang="en-US" sz="2800" dirty="0"/>
              <a:t> </a:t>
            </a:r>
            <a:r>
              <a:rPr lang="en-US" altLang="zh-CN" sz="2800" dirty="0"/>
              <a:t>priority.</a:t>
            </a:r>
            <a:r>
              <a:rPr lang="zh-CN" altLang="en-US" sz="2800" dirty="0"/>
              <a:t> 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will</a:t>
            </a:r>
            <a:r>
              <a:rPr lang="zh-CN" altLang="en-US" sz="2800" dirty="0"/>
              <a:t> </a:t>
            </a:r>
            <a:r>
              <a:rPr lang="en-US" altLang="zh-CN" sz="2800" dirty="0"/>
              <a:t>first</a:t>
            </a:r>
            <a:r>
              <a:rPr lang="zh-CN" altLang="en-US" sz="2800" dirty="0"/>
              <a:t> </a:t>
            </a:r>
            <a:r>
              <a:rPr lang="en-US" altLang="zh-CN" sz="2800" dirty="0"/>
              <a:t>send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message.</a:t>
            </a:r>
            <a:r>
              <a:rPr lang="zh-CN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125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A770-7B5B-4119-844E-204D0089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768A-6151-4871-8A0C-0482A2F5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CAN </a:t>
            </a:r>
            <a:r>
              <a:rPr lang="en-US" altLang="zh-CN" dirty="0"/>
              <a:t>bus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is a simple protocol used in manufacturing and in the automobile industry.</a:t>
            </a:r>
          </a:p>
          <a:p>
            <a:pPr lvl="1"/>
            <a:r>
              <a:rPr lang="en-US" dirty="0"/>
              <a:t>- What is protocol</a:t>
            </a:r>
          </a:p>
          <a:p>
            <a:pPr lvl="2"/>
            <a:r>
              <a:rPr lang="en-US" dirty="0"/>
              <a:t>“A </a:t>
            </a:r>
            <a:r>
              <a:rPr lang="en-US" dirty="0">
                <a:hlinkClick r:id="rId2" tooltip="Communication protocol"/>
              </a:rPr>
              <a:t>communication protocol</a:t>
            </a:r>
            <a:r>
              <a:rPr lang="en-US" dirty="0"/>
              <a:t> is a set of rules for exchanging information over a network.”</a:t>
            </a:r>
          </a:p>
          <a:p>
            <a:pPr lvl="1"/>
            <a:r>
              <a:rPr lang="en-US" dirty="0"/>
              <a:t>CAN became the standard protocol in U.S. since </a:t>
            </a:r>
            <a:r>
              <a:rPr lang="en-US" altLang="zh-CN" dirty="0"/>
              <a:t>1996</a:t>
            </a:r>
            <a:endParaRPr lang="en-US" dirty="0"/>
          </a:p>
          <a:p>
            <a:pPr lvl="1"/>
            <a:r>
              <a:rPr lang="en-US" dirty="0"/>
              <a:t>Every Simple system in vehicle follow CAN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44DB-56E6-4146-82ED-0BB7E545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DE01-DC51-47FB-ADC0-DC76DCE2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CAN bus transfer data</a:t>
            </a:r>
          </a:p>
          <a:p>
            <a:pPr lvl="1"/>
            <a:r>
              <a:rPr lang="en-US" dirty="0"/>
              <a:t>CAN runs on two wires: CAN high(CANH) and CAN low (CANL). In idle mode, both wires are 2.5V</a:t>
            </a:r>
            <a:r>
              <a:rPr lang="zh-CN" altLang="en-US" dirty="0"/>
              <a:t>。 </a:t>
            </a:r>
            <a:r>
              <a:rPr lang="en-US" altLang="zh-CN" dirty="0"/>
              <a:t>Differential wire bus</a:t>
            </a:r>
            <a:endParaRPr lang="en-US" dirty="0"/>
          </a:p>
          <a:p>
            <a:pPr lvl="1"/>
            <a:r>
              <a:rPr lang="en-US" dirty="0"/>
              <a:t>When transmitting data. The wires either add or subtract 1V (3.5V or 1.5V).</a:t>
            </a:r>
          </a:p>
          <a:p>
            <a:pPr lvl="1"/>
            <a:r>
              <a:rPr lang="en-US" dirty="0"/>
              <a:t>The two lines generate 2.5 V differential voltage.(</a:t>
            </a:r>
            <a:r>
              <a:rPr lang="en-US" dirty="0">
                <a:highlight>
                  <a:srgbClr val="FFFF00"/>
                </a:highlight>
              </a:rPr>
              <a:t>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Differential signaling is fault tolerant to noise.(</a:t>
            </a:r>
            <a:r>
              <a:rPr lang="en-US" dirty="0">
                <a:highlight>
                  <a:srgbClr val="FFFF00"/>
                </a:highlight>
              </a:rPr>
              <a:t>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Sensors and ECUs use transceivers to check and ensure both signals are triggered.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41BA-EC02-430B-B99E-CB968CE0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4A84A6-8C1E-4695-BF9E-9DFB4B88A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5" y="1747838"/>
            <a:ext cx="5087449" cy="386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931EE-35B5-45CD-BB3B-9FA9C2A265AF}"/>
              </a:ext>
            </a:extLst>
          </p:cNvPr>
          <p:cNvSpPr txBox="1"/>
          <p:nvPr/>
        </p:nvSpPr>
        <p:spPr>
          <a:xfrm>
            <a:off x="6096000" y="1747838"/>
            <a:ext cx="5048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OBD</a:t>
            </a:r>
            <a:r>
              <a:rPr lang="en-US" altLang="zh-CN" dirty="0"/>
              <a:t>-II</a:t>
            </a:r>
            <a:r>
              <a:rPr lang="zh-CN" altLang="en-US" dirty="0"/>
              <a:t> </a:t>
            </a:r>
            <a:r>
              <a:rPr lang="en-US" altLang="zh-CN" dirty="0"/>
              <a:t>connector</a:t>
            </a:r>
          </a:p>
          <a:p>
            <a:r>
              <a:rPr lang="en-US" dirty="0"/>
              <a:t>Communicates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vehicle’s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endParaRPr lang="en-US" dirty="0"/>
          </a:p>
          <a:p>
            <a:endParaRPr lang="en-US" dirty="0"/>
          </a:p>
          <a:p>
            <a:r>
              <a:rPr lang="en-US" dirty="0"/>
              <a:t>Pins 6 and 14 are for standard high-speed CAN lines.</a:t>
            </a:r>
          </a:p>
          <a:p>
            <a:endParaRPr lang="en-US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pins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mid-speed.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0736-CFC7-4ADE-9F11-1EB54509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F412-90DD-4699-BB26-FB6F8AF7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</a:p>
          <a:p>
            <a:pPr lvl="1"/>
            <a:r>
              <a:rPr lang="en-US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Extended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</a:p>
          <a:p>
            <a:pPr lvl="2"/>
            <a:r>
              <a:rPr lang="en-US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IDs.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08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82DC-7319-400F-9BF9-9B7B6AD1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88AB-4554-4AB7-9498-127A29BE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</a:p>
          <a:p>
            <a:pPr lvl="1"/>
            <a:r>
              <a:rPr lang="en-US" altLang="zh-CN" dirty="0"/>
              <a:t>Arbitration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</a:p>
          <a:p>
            <a:pPr lvl="1"/>
            <a:r>
              <a:rPr lang="en-US" altLang="zh-CN" dirty="0"/>
              <a:t>Identifier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r>
              <a:rPr lang="en-US" altLang="zh-CN" dirty="0"/>
              <a:t>(IDE):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code(DLC):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(0-8)</a:t>
            </a:r>
          </a:p>
          <a:p>
            <a:pPr lvl="1"/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bytes.</a:t>
            </a:r>
            <a:r>
              <a:rPr lang="zh-CN" altLang="en-US" dirty="0"/>
              <a:t> 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bytes.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controllers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packet.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carry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attacker)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what.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185155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A528-758C-5547-8C5C-011EFA83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DE3ABB-E028-B744-AEBE-F8B819B97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0" y="2182018"/>
            <a:ext cx="9537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A7D-708A-B345-9C85-EFC43E12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00CE-3C03-8848-9F6F-5D8F2A30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Extended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chained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IDs.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formatting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backward</a:t>
            </a:r>
            <a:r>
              <a:rPr lang="zh-CN" altLang="en-US" dirty="0"/>
              <a:t> </a:t>
            </a:r>
            <a:r>
              <a:rPr lang="en-US" altLang="zh-CN" dirty="0"/>
              <a:t>compatibility.</a:t>
            </a:r>
          </a:p>
          <a:p>
            <a:pPr lvl="1"/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transmission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(RTR)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substitute</a:t>
            </a:r>
            <a:r>
              <a:rPr lang="zh-CN" altLang="en-US" dirty="0"/>
              <a:t> </a:t>
            </a: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(SRR)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</a:p>
          <a:p>
            <a:pPr lvl="1"/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18-bit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extend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11-bit</a:t>
            </a:r>
            <a:r>
              <a:rPr lang="zh-CN" altLang="en-US" dirty="0"/>
              <a:t> </a:t>
            </a:r>
            <a:r>
              <a:rPr lang="en-US" altLang="zh-CN" dirty="0"/>
              <a:t>identifier.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FCC2-FD9A-9F4E-901B-1B4EF506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E3E5-E167-5840-8997-DA36FA54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controllers</a:t>
            </a:r>
            <a:r>
              <a:rPr lang="zh-CN" altLang="en-US" dirty="0"/>
              <a:t> </a:t>
            </a:r>
            <a:endParaRPr lang="en-US" altLang="zh-CN" dirty="0"/>
          </a:p>
          <a:p>
            <a:pPr lvl="8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664C95-633B-014E-BE73-48C3F807F9F3}"/>
              </a:ext>
            </a:extLst>
          </p:cNvPr>
          <p:cNvSpPr/>
          <p:nvPr/>
        </p:nvSpPr>
        <p:spPr>
          <a:xfrm>
            <a:off x="1712890" y="2833351"/>
            <a:ext cx="2704564" cy="285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9F832-0C1D-B740-8B18-CF7031815380}"/>
              </a:ext>
            </a:extLst>
          </p:cNvPr>
          <p:cNvSpPr txBox="1"/>
          <p:nvPr/>
        </p:nvSpPr>
        <p:spPr>
          <a:xfrm>
            <a:off x="2446985" y="4861772"/>
            <a:ext cx="14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Message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B881D-9D2D-124A-8DAD-6F977D94DF5E}"/>
              </a:ext>
            </a:extLst>
          </p:cNvPr>
          <p:cNvCxnSpPr/>
          <p:nvPr/>
        </p:nvCxnSpPr>
        <p:spPr>
          <a:xfrm flipV="1">
            <a:off x="3026534" y="4172754"/>
            <a:ext cx="0" cy="51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892D4F-1B5D-444A-81E3-D2F809EEBE49}"/>
              </a:ext>
            </a:extLst>
          </p:cNvPr>
          <p:cNvSpPr/>
          <p:nvPr/>
        </p:nvSpPr>
        <p:spPr>
          <a:xfrm>
            <a:off x="2337515" y="3522373"/>
            <a:ext cx="1455313" cy="4765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B8922-89EC-834F-AC0E-41257B8B420A}"/>
              </a:ext>
            </a:extLst>
          </p:cNvPr>
          <p:cNvSpPr txBox="1"/>
          <p:nvPr/>
        </p:nvSpPr>
        <p:spPr>
          <a:xfrm>
            <a:off x="6005311" y="3216466"/>
            <a:ext cx="32583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Every</a:t>
            </a:r>
            <a:r>
              <a:rPr lang="zh-CN" altLang="en-US" sz="2800" dirty="0"/>
              <a:t> </a:t>
            </a:r>
            <a:r>
              <a:rPr lang="en-US" altLang="zh-CN" sz="2800" dirty="0"/>
              <a:t>‘node’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filter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determine</a:t>
            </a:r>
            <a:r>
              <a:rPr lang="zh-CN" altLang="en-US" sz="2800" dirty="0"/>
              <a:t> </a:t>
            </a:r>
            <a:r>
              <a:rPr lang="en-US" altLang="zh-CN" sz="2800" dirty="0"/>
              <a:t>whether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receive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3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510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Li</dc:creator>
  <cp:lastModifiedBy>Li, Mohan</cp:lastModifiedBy>
  <cp:revision>29</cp:revision>
  <dcterms:created xsi:type="dcterms:W3CDTF">2019-10-09T17:10:23Z</dcterms:created>
  <dcterms:modified xsi:type="dcterms:W3CDTF">2019-10-15T05:29:36Z</dcterms:modified>
</cp:coreProperties>
</file>