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7" r:id="rId4"/>
    <p:sldId id="280" r:id="rId5"/>
    <p:sldId id="284" r:id="rId6"/>
    <p:sldId id="278" r:id="rId7"/>
    <p:sldId id="28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380"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0B5599-84A7-4BE7-83A9-23EBD0A0CC1C}"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45A75518-BC0D-4F5D-A1B8-7AA477AEB647}">
      <dgm:prSet/>
      <dgm:spPr/>
      <dgm:t>
        <a:bodyPr/>
        <a:lstStyle/>
        <a:p>
          <a:pPr algn="ctr"/>
          <a:r>
            <a:rPr lang="en-US" b="1"/>
            <a:t>Components of RAG</a:t>
          </a:r>
          <a:endParaRPr lang="en-US" dirty="0"/>
        </a:p>
      </dgm:t>
    </dgm:pt>
    <dgm:pt modelId="{847BC775-6CCE-4CB6-B8C2-334643E78065}" type="parTrans" cxnId="{7DD08AB9-BCF0-4DA6-8622-1BF465E02C48}">
      <dgm:prSet/>
      <dgm:spPr/>
      <dgm:t>
        <a:bodyPr/>
        <a:lstStyle/>
        <a:p>
          <a:endParaRPr lang="en-US"/>
        </a:p>
      </dgm:t>
    </dgm:pt>
    <dgm:pt modelId="{8C338115-7EA4-464D-AD5F-CD738D004B58}" type="sibTrans" cxnId="{7DD08AB9-BCF0-4DA6-8622-1BF465E02C48}">
      <dgm:prSet/>
      <dgm:spPr/>
      <dgm:t>
        <a:bodyPr/>
        <a:lstStyle/>
        <a:p>
          <a:endParaRPr lang="en-US"/>
        </a:p>
      </dgm:t>
    </dgm:pt>
    <dgm:pt modelId="{2FCDBB0E-E573-456A-890D-6DE959B91947}">
      <dgm:prSet/>
      <dgm:spPr>
        <a:blipFill rotWithShape="0">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t>
        <a:bodyPr/>
        <a:lstStyle/>
        <a:p>
          <a:r>
            <a:rPr lang="en-US" b="1" dirty="0"/>
            <a:t>Retriever</a:t>
          </a:r>
          <a:endParaRPr lang="en-US" dirty="0"/>
        </a:p>
      </dgm:t>
    </dgm:pt>
    <dgm:pt modelId="{B8E152B7-19F3-45A3-9D20-E8A601C8B71F}" type="parTrans" cxnId="{3FD8A795-F1FC-45FB-A1A8-51F2292A0890}">
      <dgm:prSet/>
      <dgm:spPr/>
      <dgm:t>
        <a:bodyPr/>
        <a:lstStyle/>
        <a:p>
          <a:endParaRPr lang="en-US"/>
        </a:p>
      </dgm:t>
    </dgm:pt>
    <dgm:pt modelId="{51A3FE1F-266E-4FE7-BF5C-E47DBBC0D721}" type="sibTrans" cxnId="{3FD8A795-F1FC-45FB-A1A8-51F2292A0890}">
      <dgm:prSet/>
      <dgm:spPr/>
      <dgm:t>
        <a:bodyPr/>
        <a:lstStyle/>
        <a:p>
          <a:endParaRPr lang="en-US"/>
        </a:p>
      </dgm:t>
    </dgm:pt>
    <dgm:pt modelId="{A079D85F-606C-4252-B3E4-0C115F181F1C}">
      <dgm:prSet/>
      <dgm:spPr/>
      <dgm:t>
        <a:bodyPr/>
        <a:lstStyle/>
        <a:p>
          <a:r>
            <a:rPr lang="en-US"/>
            <a:t>The retriever fetches relevant documents or data from an external knowledge base or database (e.g., a Chroma DB or vector database).</a:t>
          </a:r>
        </a:p>
      </dgm:t>
    </dgm:pt>
    <dgm:pt modelId="{A492B7EE-3C6A-40A1-8E54-EC91347E8A61}" type="parTrans" cxnId="{29F6FD4A-112E-4285-9648-AED993894D96}">
      <dgm:prSet/>
      <dgm:spPr/>
      <dgm:t>
        <a:bodyPr/>
        <a:lstStyle/>
        <a:p>
          <a:endParaRPr lang="en-US"/>
        </a:p>
      </dgm:t>
    </dgm:pt>
    <dgm:pt modelId="{EE5FA889-95E7-4C1E-9C53-054262319A65}" type="sibTrans" cxnId="{29F6FD4A-112E-4285-9648-AED993894D96}">
      <dgm:prSet/>
      <dgm:spPr/>
      <dgm:t>
        <a:bodyPr/>
        <a:lstStyle/>
        <a:p>
          <a:endParaRPr lang="en-US"/>
        </a:p>
      </dgm:t>
    </dgm:pt>
    <dgm:pt modelId="{7C25BBC7-B7F0-44A3-B9C8-35AEAA4D6F61}">
      <dgm:prSet/>
      <dgm:spPr/>
      <dgm:t>
        <a:bodyPr/>
        <a:lstStyle/>
        <a:p>
          <a:r>
            <a:rPr lang="en-US"/>
            <a:t>Example: For a chatbot about movies, the retriever might pull plot details or actor information from a movie database.</a:t>
          </a:r>
        </a:p>
      </dgm:t>
    </dgm:pt>
    <dgm:pt modelId="{2C07CA24-B91C-4383-8673-958EB3602763}" type="parTrans" cxnId="{0B3D9426-B278-4D3D-A674-25730E6EDF7E}">
      <dgm:prSet/>
      <dgm:spPr/>
      <dgm:t>
        <a:bodyPr/>
        <a:lstStyle/>
        <a:p>
          <a:endParaRPr lang="en-US"/>
        </a:p>
      </dgm:t>
    </dgm:pt>
    <dgm:pt modelId="{0810CA2B-48D3-4C70-8998-EEE70E822DA7}" type="sibTrans" cxnId="{0B3D9426-B278-4D3D-A674-25730E6EDF7E}">
      <dgm:prSet/>
      <dgm:spPr/>
      <dgm:t>
        <a:bodyPr/>
        <a:lstStyle/>
        <a:p>
          <a:endParaRPr lang="en-US"/>
        </a:p>
      </dgm:t>
    </dgm:pt>
    <dgm:pt modelId="{52F2B80B-8194-4E77-BF94-7B6DF5A02E88}">
      <dgm:prSet/>
      <dgm:spPr>
        <a:blipFill rotWithShape="0">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t>
        <a:bodyPr/>
        <a:lstStyle/>
        <a:p>
          <a:r>
            <a:rPr lang="en-US" b="1" dirty="0"/>
            <a:t>Generator</a:t>
          </a:r>
          <a:endParaRPr lang="en-US" dirty="0"/>
        </a:p>
      </dgm:t>
    </dgm:pt>
    <dgm:pt modelId="{6DF7FBD6-6DF7-4E90-B40B-1A177FAF062F}" type="parTrans" cxnId="{56B67AD0-B866-4BAB-A438-A30DCFCB4D15}">
      <dgm:prSet/>
      <dgm:spPr/>
      <dgm:t>
        <a:bodyPr/>
        <a:lstStyle/>
        <a:p>
          <a:endParaRPr lang="en-US"/>
        </a:p>
      </dgm:t>
    </dgm:pt>
    <dgm:pt modelId="{E710E589-D115-46FE-81D7-D527531EBAF7}" type="sibTrans" cxnId="{56B67AD0-B866-4BAB-A438-A30DCFCB4D15}">
      <dgm:prSet/>
      <dgm:spPr/>
      <dgm:t>
        <a:bodyPr/>
        <a:lstStyle/>
        <a:p>
          <a:endParaRPr lang="en-US"/>
        </a:p>
      </dgm:t>
    </dgm:pt>
    <dgm:pt modelId="{07924D85-CDDD-4533-BD54-DE536D306C03}">
      <dgm:prSet/>
      <dgm:spPr/>
      <dgm:t>
        <a:bodyPr/>
        <a:lstStyle/>
        <a:p>
          <a:r>
            <a:rPr lang="en-US" dirty="0"/>
            <a:t>The generator is typically a language model (e.g., GPT, BERT) that uses the retrieved documents as context to generate coherent, relevant responses.</a:t>
          </a:r>
        </a:p>
      </dgm:t>
    </dgm:pt>
    <dgm:pt modelId="{439AE0B5-D159-40A0-9E3D-FDEE984C740F}" type="parTrans" cxnId="{8967263C-B01B-49E7-B2A5-CC1A4B05E0A0}">
      <dgm:prSet/>
      <dgm:spPr/>
      <dgm:t>
        <a:bodyPr/>
        <a:lstStyle/>
        <a:p>
          <a:endParaRPr lang="en-US"/>
        </a:p>
      </dgm:t>
    </dgm:pt>
    <dgm:pt modelId="{F4203C43-6A41-412F-8DA7-CC9D96B0AB49}" type="sibTrans" cxnId="{8967263C-B01B-49E7-B2A5-CC1A4B05E0A0}">
      <dgm:prSet/>
      <dgm:spPr/>
      <dgm:t>
        <a:bodyPr/>
        <a:lstStyle/>
        <a:p>
          <a:endParaRPr lang="en-US"/>
        </a:p>
      </dgm:t>
    </dgm:pt>
    <dgm:pt modelId="{0BF91351-8A21-4C60-9803-B3016132FB4C}">
      <dgm:prSet/>
      <dgm:spPr/>
      <dgm:t>
        <a:bodyPr/>
        <a:lstStyle/>
        <a:p>
          <a:r>
            <a:rPr lang="en-US"/>
            <a:t>Example: Using retrieved information about a movie, the generator might create a detailed summary of its storyline.</a:t>
          </a:r>
        </a:p>
      </dgm:t>
    </dgm:pt>
    <dgm:pt modelId="{79EE7630-8B16-4BDC-89AC-B9F2DB9EF4E8}" type="parTrans" cxnId="{A7CE339F-B2C7-4FDE-93E6-473AAD606FFA}">
      <dgm:prSet/>
      <dgm:spPr/>
      <dgm:t>
        <a:bodyPr/>
        <a:lstStyle/>
        <a:p>
          <a:endParaRPr lang="en-US"/>
        </a:p>
      </dgm:t>
    </dgm:pt>
    <dgm:pt modelId="{FFF51C7A-F546-4300-AABB-3952C84F2722}" type="sibTrans" cxnId="{A7CE339F-B2C7-4FDE-93E6-473AAD606FFA}">
      <dgm:prSet/>
      <dgm:spPr/>
      <dgm:t>
        <a:bodyPr/>
        <a:lstStyle/>
        <a:p>
          <a:endParaRPr lang="en-US"/>
        </a:p>
      </dgm:t>
    </dgm:pt>
    <dgm:pt modelId="{7AD4B87B-D66E-45C7-A49A-D9818FD5FE88}">
      <dgm:prSet/>
      <dgm:spPr/>
      <dgm:t>
        <a:bodyPr/>
        <a:lstStyle/>
        <a:p>
          <a:r>
            <a:rPr lang="en-US" b="1"/>
            <a:t>Knowledge Base/Source</a:t>
          </a:r>
          <a:endParaRPr lang="en-US"/>
        </a:p>
      </dgm:t>
    </dgm:pt>
    <dgm:pt modelId="{CB16CA10-D923-4C38-8540-0727691A0AB7}" type="parTrans" cxnId="{1D4F41FC-3FC5-4B9A-BF8E-EBCE5DCF0F47}">
      <dgm:prSet/>
      <dgm:spPr/>
      <dgm:t>
        <a:bodyPr/>
        <a:lstStyle/>
        <a:p>
          <a:endParaRPr lang="en-US"/>
        </a:p>
      </dgm:t>
    </dgm:pt>
    <dgm:pt modelId="{AB882710-2DA3-4FCE-9F98-869E7742A73D}" type="sibTrans" cxnId="{1D4F41FC-3FC5-4B9A-BF8E-EBCE5DCF0F47}">
      <dgm:prSet/>
      <dgm:spPr/>
      <dgm:t>
        <a:bodyPr/>
        <a:lstStyle/>
        <a:p>
          <a:endParaRPr lang="en-US"/>
        </a:p>
      </dgm:t>
    </dgm:pt>
    <dgm:pt modelId="{32A94785-9321-446A-898F-1D5B4614C630}">
      <dgm:prSet/>
      <dgm:spPr/>
      <dgm:t>
        <a:bodyPr/>
        <a:lstStyle/>
        <a:p>
          <a:r>
            <a:rPr lang="en-US"/>
            <a:t>This is the external data repository where information is stored, such as a vector database, SQL database, or plain text documents.</a:t>
          </a:r>
        </a:p>
      </dgm:t>
    </dgm:pt>
    <dgm:pt modelId="{B8BAE56E-A922-4678-AEDE-3D454B194953}" type="parTrans" cxnId="{166CF7CC-B71F-449C-8CC1-D9C8574A102A}">
      <dgm:prSet/>
      <dgm:spPr/>
      <dgm:t>
        <a:bodyPr/>
        <a:lstStyle/>
        <a:p>
          <a:endParaRPr lang="en-US"/>
        </a:p>
      </dgm:t>
    </dgm:pt>
    <dgm:pt modelId="{DCB35767-873B-4FAA-8497-D62559DCEB59}" type="sibTrans" cxnId="{166CF7CC-B71F-449C-8CC1-D9C8574A102A}">
      <dgm:prSet/>
      <dgm:spPr/>
      <dgm:t>
        <a:bodyPr/>
        <a:lstStyle/>
        <a:p>
          <a:endParaRPr lang="en-US"/>
        </a:p>
      </dgm:t>
    </dgm:pt>
    <dgm:pt modelId="{5F8FA539-47DB-4EF9-8B96-19874D5C9EB6}">
      <dgm:prSet/>
      <dgm:spPr/>
      <dgm:t>
        <a:bodyPr/>
        <a:lstStyle/>
        <a:p>
          <a:r>
            <a:rPr lang="en-US"/>
            <a:t>Example: A library's catalog or Wikipedia articles stored as embeddings.</a:t>
          </a:r>
        </a:p>
      </dgm:t>
    </dgm:pt>
    <dgm:pt modelId="{0523A795-E80E-48EF-84D6-FBB474A151C6}" type="parTrans" cxnId="{68FE7AFF-7716-40EF-8851-0A8B16B2D1BA}">
      <dgm:prSet/>
      <dgm:spPr/>
      <dgm:t>
        <a:bodyPr/>
        <a:lstStyle/>
        <a:p>
          <a:endParaRPr lang="en-US"/>
        </a:p>
      </dgm:t>
    </dgm:pt>
    <dgm:pt modelId="{8D3F2658-8C82-4C4B-BACF-D0BC3159C910}" type="sibTrans" cxnId="{68FE7AFF-7716-40EF-8851-0A8B16B2D1BA}">
      <dgm:prSet/>
      <dgm:spPr/>
      <dgm:t>
        <a:bodyPr/>
        <a:lstStyle/>
        <a:p>
          <a:endParaRPr lang="en-US"/>
        </a:p>
      </dgm:t>
    </dgm:pt>
    <dgm:pt modelId="{5B29F32A-7982-4B34-9BE1-E9DC364DDDD7}">
      <dgm:prSet/>
      <dgm:spPr>
        <a:blipFill rotWithShape="0">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t>
        <a:bodyPr/>
        <a:lstStyle/>
        <a:p>
          <a:r>
            <a:rPr lang="en-US" b="1" dirty="0"/>
            <a:t>Query Processor</a:t>
          </a:r>
          <a:endParaRPr lang="en-US" dirty="0"/>
        </a:p>
      </dgm:t>
    </dgm:pt>
    <dgm:pt modelId="{4E44515B-C2BA-4881-9246-15E450745E52}" type="parTrans" cxnId="{21A64373-6998-4918-9355-BEDDE1F7CD5A}">
      <dgm:prSet/>
      <dgm:spPr/>
      <dgm:t>
        <a:bodyPr/>
        <a:lstStyle/>
        <a:p>
          <a:endParaRPr lang="en-US"/>
        </a:p>
      </dgm:t>
    </dgm:pt>
    <dgm:pt modelId="{1972F667-16AC-4B45-B24E-E87F74B40B0F}" type="sibTrans" cxnId="{21A64373-6998-4918-9355-BEDDE1F7CD5A}">
      <dgm:prSet/>
      <dgm:spPr/>
      <dgm:t>
        <a:bodyPr/>
        <a:lstStyle/>
        <a:p>
          <a:endParaRPr lang="en-US"/>
        </a:p>
      </dgm:t>
    </dgm:pt>
    <dgm:pt modelId="{DA93AD8E-6955-41C3-8ECC-450C8CF65D05}">
      <dgm:prSet/>
      <dgm:spPr/>
      <dgm:t>
        <a:bodyPr/>
        <a:lstStyle/>
        <a:p>
          <a:r>
            <a:rPr lang="en-US"/>
            <a:t>The query processor refines user inputs and matches them with the relevant data.</a:t>
          </a:r>
        </a:p>
      </dgm:t>
    </dgm:pt>
    <dgm:pt modelId="{6D5FE29B-A93D-4F61-81C8-A88F3185ED24}" type="parTrans" cxnId="{3F405BB0-FD5A-459A-94DB-40FB0C3C8271}">
      <dgm:prSet/>
      <dgm:spPr/>
      <dgm:t>
        <a:bodyPr/>
        <a:lstStyle/>
        <a:p>
          <a:endParaRPr lang="en-US"/>
        </a:p>
      </dgm:t>
    </dgm:pt>
    <dgm:pt modelId="{2728E988-67A3-49DE-9C66-2D0C1D043829}" type="sibTrans" cxnId="{3F405BB0-FD5A-459A-94DB-40FB0C3C8271}">
      <dgm:prSet/>
      <dgm:spPr/>
      <dgm:t>
        <a:bodyPr/>
        <a:lstStyle/>
        <a:p>
          <a:endParaRPr lang="en-US"/>
        </a:p>
      </dgm:t>
    </dgm:pt>
    <dgm:pt modelId="{9C7AF59F-C84C-49F8-9D57-B05610C569FA}">
      <dgm:prSet/>
      <dgm:spPr/>
      <dgm:t>
        <a:bodyPr/>
        <a:lstStyle/>
        <a:p>
          <a:r>
            <a:rPr lang="en-US"/>
            <a:t>Example: Translating a user query, "Tell me about AI," into a specific search, like "Artificial Intelligence overview from trusted sources."</a:t>
          </a:r>
        </a:p>
      </dgm:t>
    </dgm:pt>
    <dgm:pt modelId="{08E3DFF1-6932-41B5-9435-784F15434749}" type="parTrans" cxnId="{90B36C57-1F20-40D8-A5EE-1DC0F99B75AA}">
      <dgm:prSet/>
      <dgm:spPr/>
      <dgm:t>
        <a:bodyPr/>
        <a:lstStyle/>
        <a:p>
          <a:endParaRPr lang="en-US"/>
        </a:p>
      </dgm:t>
    </dgm:pt>
    <dgm:pt modelId="{213ED77B-E268-43EC-9188-89B187601787}" type="sibTrans" cxnId="{90B36C57-1F20-40D8-A5EE-1DC0F99B75AA}">
      <dgm:prSet/>
      <dgm:spPr/>
      <dgm:t>
        <a:bodyPr/>
        <a:lstStyle/>
        <a:p>
          <a:endParaRPr lang="en-US"/>
        </a:p>
      </dgm:t>
    </dgm:pt>
    <dgm:pt modelId="{A7227DE5-540B-4AD3-9263-6C54B3307CCB}" type="pres">
      <dgm:prSet presAssocID="{100B5599-84A7-4BE7-83A9-23EBD0A0CC1C}" presName="Name0" presStyleCnt="0">
        <dgm:presLayoutVars>
          <dgm:dir/>
          <dgm:animLvl val="lvl"/>
          <dgm:resizeHandles val="exact"/>
        </dgm:presLayoutVars>
      </dgm:prSet>
      <dgm:spPr/>
    </dgm:pt>
    <dgm:pt modelId="{AF940FC9-1D20-48A8-B0DF-188527811DA6}" type="pres">
      <dgm:prSet presAssocID="{45A75518-BC0D-4F5D-A1B8-7AA477AEB647}" presName="linNode" presStyleCnt="0"/>
      <dgm:spPr/>
    </dgm:pt>
    <dgm:pt modelId="{52FC866D-DA2F-421E-AA71-4B22224E91D0}" type="pres">
      <dgm:prSet presAssocID="{45A75518-BC0D-4F5D-A1B8-7AA477AEB647}" presName="parentText" presStyleLbl="node1" presStyleIdx="0" presStyleCnt="5">
        <dgm:presLayoutVars>
          <dgm:chMax val="1"/>
          <dgm:bulletEnabled val="1"/>
        </dgm:presLayoutVars>
      </dgm:prSet>
      <dgm:spPr/>
    </dgm:pt>
    <dgm:pt modelId="{B46B44E8-73E8-4B49-90D5-0B5993E4BA6D}" type="pres">
      <dgm:prSet presAssocID="{8C338115-7EA4-464D-AD5F-CD738D004B58}" presName="sp" presStyleCnt="0"/>
      <dgm:spPr/>
    </dgm:pt>
    <dgm:pt modelId="{750A7365-622C-439A-B7ED-3B2CD88BB0D9}" type="pres">
      <dgm:prSet presAssocID="{2FCDBB0E-E573-456A-890D-6DE959B91947}" presName="linNode" presStyleCnt="0"/>
      <dgm:spPr/>
    </dgm:pt>
    <dgm:pt modelId="{7F358728-36D4-453A-9DFE-AD16404BD2E8}" type="pres">
      <dgm:prSet presAssocID="{2FCDBB0E-E573-456A-890D-6DE959B91947}" presName="parentText" presStyleLbl="node1" presStyleIdx="1" presStyleCnt="5" custScaleX="79961">
        <dgm:presLayoutVars>
          <dgm:chMax val="1"/>
          <dgm:bulletEnabled val="1"/>
        </dgm:presLayoutVars>
      </dgm:prSet>
      <dgm:spPr/>
    </dgm:pt>
    <dgm:pt modelId="{952170D8-FBBA-4BFD-B43D-6BBBFC9D72ED}" type="pres">
      <dgm:prSet presAssocID="{2FCDBB0E-E573-456A-890D-6DE959B91947}" presName="descendantText" presStyleLbl="alignAccFollowNode1" presStyleIdx="0" presStyleCnt="4">
        <dgm:presLayoutVars>
          <dgm:bulletEnabled val="1"/>
        </dgm:presLayoutVars>
      </dgm:prSet>
      <dgm:spPr/>
    </dgm:pt>
    <dgm:pt modelId="{4D4BCBA1-5658-41A1-AE4E-43F38AD9478E}" type="pres">
      <dgm:prSet presAssocID="{51A3FE1F-266E-4FE7-BF5C-E47DBBC0D721}" presName="sp" presStyleCnt="0"/>
      <dgm:spPr/>
    </dgm:pt>
    <dgm:pt modelId="{86A7ABF1-1BBA-47E5-A8D1-E31D188C75E9}" type="pres">
      <dgm:prSet presAssocID="{52F2B80B-8194-4E77-BF94-7B6DF5A02E88}" presName="linNode" presStyleCnt="0"/>
      <dgm:spPr/>
    </dgm:pt>
    <dgm:pt modelId="{46E38F6A-EED1-4CD4-B3BD-05BB1ED7B470}" type="pres">
      <dgm:prSet presAssocID="{52F2B80B-8194-4E77-BF94-7B6DF5A02E88}" presName="parentText" presStyleLbl="node1" presStyleIdx="2" presStyleCnt="5" custScaleX="56557">
        <dgm:presLayoutVars>
          <dgm:chMax val="1"/>
          <dgm:bulletEnabled val="1"/>
        </dgm:presLayoutVars>
      </dgm:prSet>
      <dgm:spPr/>
    </dgm:pt>
    <dgm:pt modelId="{F3D917FE-8957-4862-94F5-E8282B7921DC}" type="pres">
      <dgm:prSet presAssocID="{52F2B80B-8194-4E77-BF94-7B6DF5A02E88}" presName="descendantText" presStyleLbl="alignAccFollowNode1" presStyleIdx="1" presStyleCnt="4">
        <dgm:presLayoutVars>
          <dgm:bulletEnabled val="1"/>
        </dgm:presLayoutVars>
      </dgm:prSet>
      <dgm:spPr/>
    </dgm:pt>
    <dgm:pt modelId="{732DA357-3C2F-42A8-A083-A961FBBDEFD6}" type="pres">
      <dgm:prSet presAssocID="{E710E589-D115-46FE-81D7-D527531EBAF7}" presName="sp" presStyleCnt="0"/>
      <dgm:spPr/>
    </dgm:pt>
    <dgm:pt modelId="{D7A4D32A-82EC-4546-892A-4B93E91D3CF1}" type="pres">
      <dgm:prSet presAssocID="{7AD4B87B-D66E-45C7-A49A-D9818FD5FE88}" presName="linNode" presStyleCnt="0"/>
      <dgm:spPr/>
    </dgm:pt>
    <dgm:pt modelId="{25218480-4A21-4A22-BE50-42553FDA11B7}" type="pres">
      <dgm:prSet presAssocID="{7AD4B87B-D66E-45C7-A49A-D9818FD5FE88}" presName="parentText" presStyleLbl="node1" presStyleIdx="3" presStyleCnt="5">
        <dgm:presLayoutVars>
          <dgm:chMax val="1"/>
          <dgm:bulletEnabled val="1"/>
        </dgm:presLayoutVars>
      </dgm:prSet>
      <dgm:spPr/>
    </dgm:pt>
    <dgm:pt modelId="{FE1D6486-ECE2-4AA8-9371-713D292A4363}" type="pres">
      <dgm:prSet presAssocID="{7AD4B87B-D66E-45C7-A49A-D9818FD5FE88}" presName="descendantText" presStyleLbl="alignAccFollowNode1" presStyleIdx="2" presStyleCnt="4">
        <dgm:presLayoutVars>
          <dgm:bulletEnabled val="1"/>
        </dgm:presLayoutVars>
      </dgm:prSet>
      <dgm:spPr/>
    </dgm:pt>
    <dgm:pt modelId="{B9BFCBBE-D74D-41A5-B757-13B085B49AEB}" type="pres">
      <dgm:prSet presAssocID="{AB882710-2DA3-4FCE-9F98-869E7742A73D}" presName="sp" presStyleCnt="0"/>
      <dgm:spPr/>
    </dgm:pt>
    <dgm:pt modelId="{FFDE3588-9CA0-4574-86C4-00FFDBB9F524}" type="pres">
      <dgm:prSet presAssocID="{5B29F32A-7982-4B34-9BE1-E9DC364DDDD7}" presName="linNode" presStyleCnt="0"/>
      <dgm:spPr/>
    </dgm:pt>
    <dgm:pt modelId="{A4C4EB8C-05C6-4C6B-80AA-3AB22B152EC3}" type="pres">
      <dgm:prSet presAssocID="{5B29F32A-7982-4B34-9BE1-E9DC364DDDD7}" presName="parentText" presStyleLbl="node1" presStyleIdx="4" presStyleCnt="5" custScaleX="58132">
        <dgm:presLayoutVars>
          <dgm:chMax val="1"/>
          <dgm:bulletEnabled val="1"/>
        </dgm:presLayoutVars>
      </dgm:prSet>
      <dgm:spPr/>
    </dgm:pt>
    <dgm:pt modelId="{DCF5CD04-277E-4914-890E-17B7503E90C8}" type="pres">
      <dgm:prSet presAssocID="{5B29F32A-7982-4B34-9BE1-E9DC364DDDD7}" presName="descendantText" presStyleLbl="alignAccFollowNode1" presStyleIdx="3" presStyleCnt="4">
        <dgm:presLayoutVars>
          <dgm:bulletEnabled val="1"/>
        </dgm:presLayoutVars>
      </dgm:prSet>
      <dgm:spPr/>
    </dgm:pt>
  </dgm:ptLst>
  <dgm:cxnLst>
    <dgm:cxn modelId="{0B3D9426-B278-4D3D-A674-25730E6EDF7E}" srcId="{2FCDBB0E-E573-456A-890D-6DE959B91947}" destId="{7C25BBC7-B7F0-44A3-B9C8-35AEAA4D6F61}" srcOrd="1" destOrd="0" parTransId="{2C07CA24-B91C-4383-8673-958EB3602763}" sibTransId="{0810CA2B-48D3-4C70-8998-EEE70E822DA7}"/>
    <dgm:cxn modelId="{8967263C-B01B-49E7-B2A5-CC1A4B05E0A0}" srcId="{52F2B80B-8194-4E77-BF94-7B6DF5A02E88}" destId="{07924D85-CDDD-4533-BD54-DE536D306C03}" srcOrd="0" destOrd="0" parTransId="{439AE0B5-D159-40A0-9E3D-FDEE984C740F}" sibTransId="{F4203C43-6A41-412F-8DA7-CC9D96B0AB49}"/>
    <dgm:cxn modelId="{96037E60-1D0A-4EB8-B1EB-E5893ADA8AD7}" type="presOf" srcId="{A079D85F-606C-4252-B3E4-0C115F181F1C}" destId="{952170D8-FBBA-4BFD-B43D-6BBBFC9D72ED}" srcOrd="0" destOrd="0" presId="urn:microsoft.com/office/officeart/2005/8/layout/vList5"/>
    <dgm:cxn modelId="{0D229168-4706-4172-8373-1C17154041FF}" type="presOf" srcId="{32A94785-9321-446A-898F-1D5B4614C630}" destId="{FE1D6486-ECE2-4AA8-9371-713D292A4363}" srcOrd="0" destOrd="0" presId="urn:microsoft.com/office/officeart/2005/8/layout/vList5"/>
    <dgm:cxn modelId="{29F6FD4A-112E-4285-9648-AED993894D96}" srcId="{2FCDBB0E-E573-456A-890D-6DE959B91947}" destId="{A079D85F-606C-4252-B3E4-0C115F181F1C}" srcOrd="0" destOrd="0" parTransId="{A492B7EE-3C6A-40A1-8E54-EC91347E8A61}" sibTransId="{EE5FA889-95E7-4C1E-9C53-054262319A65}"/>
    <dgm:cxn modelId="{21A64373-6998-4918-9355-BEDDE1F7CD5A}" srcId="{100B5599-84A7-4BE7-83A9-23EBD0A0CC1C}" destId="{5B29F32A-7982-4B34-9BE1-E9DC364DDDD7}" srcOrd="4" destOrd="0" parTransId="{4E44515B-C2BA-4881-9246-15E450745E52}" sibTransId="{1972F667-16AC-4B45-B24E-E87F74B40B0F}"/>
    <dgm:cxn modelId="{89D08B73-D3FF-4A38-B71D-9D2A4D979897}" type="presOf" srcId="{DA93AD8E-6955-41C3-8ECC-450C8CF65D05}" destId="{DCF5CD04-277E-4914-890E-17B7503E90C8}" srcOrd="0" destOrd="0" presId="urn:microsoft.com/office/officeart/2005/8/layout/vList5"/>
    <dgm:cxn modelId="{90B36C57-1F20-40D8-A5EE-1DC0F99B75AA}" srcId="{5B29F32A-7982-4B34-9BE1-E9DC364DDDD7}" destId="{9C7AF59F-C84C-49F8-9D57-B05610C569FA}" srcOrd="1" destOrd="0" parTransId="{08E3DFF1-6932-41B5-9435-784F15434749}" sibTransId="{213ED77B-E268-43EC-9188-89B187601787}"/>
    <dgm:cxn modelId="{9A819280-C330-420C-899C-7E6EEA411426}" type="presOf" srcId="{2FCDBB0E-E573-456A-890D-6DE959B91947}" destId="{7F358728-36D4-453A-9DFE-AD16404BD2E8}" srcOrd="0" destOrd="0" presId="urn:microsoft.com/office/officeart/2005/8/layout/vList5"/>
    <dgm:cxn modelId="{C46BE284-BA4B-4A6E-B8C9-A8401B048C56}" type="presOf" srcId="{45A75518-BC0D-4F5D-A1B8-7AA477AEB647}" destId="{52FC866D-DA2F-421E-AA71-4B22224E91D0}" srcOrd="0" destOrd="0" presId="urn:microsoft.com/office/officeart/2005/8/layout/vList5"/>
    <dgm:cxn modelId="{3FD8A795-F1FC-45FB-A1A8-51F2292A0890}" srcId="{100B5599-84A7-4BE7-83A9-23EBD0A0CC1C}" destId="{2FCDBB0E-E573-456A-890D-6DE959B91947}" srcOrd="1" destOrd="0" parTransId="{B8E152B7-19F3-45A3-9D20-E8A601C8B71F}" sibTransId="{51A3FE1F-266E-4FE7-BF5C-E47DBBC0D721}"/>
    <dgm:cxn modelId="{81574397-484D-4BFE-AFE6-610FED5C95BE}" type="presOf" srcId="{0BF91351-8A21-4C60-9803-B3016132FB4C}" destId="{F3D917FE-8957-4862-94F5-E8282B7921DC}" srcOrd="0" destOrd="1" presId="urn:microsoft.com/office/officeart/2005/8/layout/vList5"/>
    <dgm:cxn modelId="{A7CE339F-B2C7-4FDE-93E6-473AAD606FFA}" srcId="{52F2B80B-8194-4E77-BF94-7B6DF5A02E88}" destId="{0BF91351-8A21-4C60-9803-B3016132FB4C}" srcOrd="1" destOrd="0" parTransId="{79EE7630-8B16-4BDC-89AC-B9F2DB9EF4E8}" sibTransId="{FFF51C7A-F546-4300-AABB-3952C84F2722}"/>
    <dgm:cxn modelId="{C67911A6-BC36-4DB0-A9A3-FE30839F878E}" type="presOf" srcId="{7C25BBC7-B7F0-44A3-B9C8-35AEAA4D6F61}" destId="{952170D8-FBBA-4BFD-B43D-6BBBFC9D72ED}" srcOrd="0" destOrd="1" presId="urn:microsoft.com/office/officeart/2005/8/layout/vList5"/>
    <dgm:cxn modelId="{3F405BB0-FD5A-459A-94DB-40FB0C3C8271}" srcId="{5B29F32A-7982-4B34-9BE1-E9DC364DDDD7}" destId="{DA93AD8E-6955-41C3-8ECC-450C8CF65D05}" srcOrd="0" destOrd="0" parTransId="{6D5FE29B-A93D-4F61-81C8-A88F3185ED24}" sibTransId="{2728E988-67A3-49DE-9C66-2D0C1D043829}"/>
    <dgm:cxn modelId="{E0B829B6-D5AA-4276-B7F1-4DB20793DD5B}" type="presOf" srcId="{5B29F32A-7982-4B34-9BE1-E9DC364DDDD7}" destId="{A4C4EB8C-05C6-4C6B-80AA-3AB22B152EC3}" srcOrd="0" destOrd="0" presId="urn:microsoft.com/office/officeart/2005/8/layout/vList5"/>
    <dgm:cxn modelId="{7DD08AB9-BCF0-4DA6-8622-1BF465E02C48}" srcId="{100B5599-84A7-4BE7-83A9-23EBD0A0CC1C}" destId="{45A75518-BC0D-4F5D-A1B8-7AA477AEB647}" srcOrd="0" destOrd="0" parTransId="{847BC775-6CCE-4CB6-B8C2-334643E78065}" sibTransId="{8C338115-7EA4-464D-AD5F-CD738D004B58}"/>
    <dgm:cxn modelId="{4E6FAEC3-1643-4F4D-8072-9DFA409C8191}" type="presOf" srcId="{7AD4B87B-D66E-45C7-A49A-D9818FD5FE88}" destId="{25218480-4A21-4A22-BE50-42553FDA11B7}" srcOrd="0" destOrd="0" presId="urn:microsoft.com/office/officeart/2005/8/layout/vList5"/>
    <dgm:cxn modelId="{166CF7CC-B71F-449C-8CC1-D9C8574A102A}" srcId="{7AD4B87B-D66E-45C7-A49A-D9818FD5FE88}" destId="{32A94785-9321-446A-898F-1D5B4614C630}" srcOrd="0" destOrd="0" parTransId="{B8BAE56E-A922-4678-AEDE-3D454B194953}" sibTransId="{DCB35767-873B-4FAA-8497-D62559DCEB59}"/>
    <dgm:cxn modelId="{56B67AD0-B866-4BAB-A438-A30DCFCB4D15}" srcId="{100B5599-84A7-4BE7-83A9-23EBD0A0CC1C}" destId="{52F2B80B-8194-4E77-BF94-7B6DF5A02E88}" srcOrd="2" destOrd="0" parTransId="{6DF7FBD6-6DF7-4E90-B40B-1A177FAF062F}" sibTransId="{E710E589-D115-46FE-81D7-D527531EBAF7}"/>
    <dgm:cxn modelId="{0C077AD1-3CDB-4C6B-88BD-B5615134A80E}" type="presOf" srcId="{5F8FA539-47DB-4EF9-8B96-19874D5C9EB6}" destId="{FE1D6486-ECE2-4AA8-9371-713D292A4363}" srcOrd="0" destOrd="1" presId="urn:microsoft.com/office/officeart/2005/8/layout/vList5"/>
    <dgm:cxn modelId="{CC0D62E0-C12C-4B56-954C-D678E3C4712C}" type="presOf" srcId="{52F2B80B-8194-4E77-BF94-7B6DF5A02E88}" destId="{46E38F6A-EED1-4CD4-B3BD-05BB1ED7B470}" srcOrd="0" destOrd="0" presId="urn:microsoft.com/office/officeart/2005/8/layout/vList5"/>
    <dgm:cxn modelId="{C998E0F4-F681-4790-BA8B-F696B3EC392D}" type="presOf" srcId="{9C7AF59F-C84C-49F8-9D57-B05610C569FA}" destId="{DCF5CD04-277E-4914-890E-17B7503E90C8}" srcOrd="0" destOrd="1" presId="urn:microsoft.com/office/officeart/2005/8/layout/vList5"/>
    <dgm:cxn modelId="{44EFE6F4-81C9-4B1F-A23D-CCC076B3CD19}" type="presOf" srcId="{07924D85-CDDD-4533-BD54-DE536D306C03}" destId="{F3D917FE-8957-4862-94F5-E8282B7921DC}" srcOrd="0" destOrd="0" presId="urn:microsoft.com/office/officeart/2005/8/layout/vList5"/>
    <dgm:cxn modelId="{005904F8-C590-49E2-998B-3F9EEAE8AE3C}" type="presOf" srcId="{100B5599-84A7-4BE7-83A9-23EBD0A0CC1C}" destId="{A7227DE5-540B-4AD3-9263-6C54B3307CCB}" srcOrd="0" destOrd="0" presId="urn:microsoft.com/office/officeart/2005/8/layout/vList5"/>
    <dgm:cxn modelId="{1D4F41FC-3FC5-4B9A-BF8E-EBCE5DCF0F47}" srcId="{100B5599-84A7-4BE7-83A9-23EBD0A0CC1C}" destId="{7AD4B87B-D66E-45C7-A49A-D9818FD5FE88}" srcOrd="3" destOrd="0" parTransId="{CB16CA10-D923-4C38-8540-0727691A0AB7}" sibTransId="{AB882710-2DA3-4FCE-9F98-869E7742A73D}"/>
    <dgm:cxn modelId="{68FE7AFF-7716-40EF-8851-0A8B16B2D1BA}" srcId="{7AD4B87B-D66E-45C7-A49A-D9818FD5FE88}" destId="{5F8FA539-47DB-4EF9-8B96-19874D5C9EB6}" srcOrd="1" destOrd="0" parTransId="{0523A795-E80E-48EF-84D6-FBB474A151C6}" sibTransId="{8D3F2658-8C82-4C4B-BACF-D0BC3159C910}"/>
    <dgm:cxn modelId="{45509D3D-522E-4CAB-A0FF-58FBC90495D3}" type="presParOf" srcId="{A7227DE5-540B-4AD3-9263-6C54B3307CCB}" destId="{AF940FC9-1D20-48A8-B0DF-188527811DA6}" srcOrd="0" destOrd="0" presId="urn:microsoft.com/office/officeart/2005/8/layout/vList5"/>
    <dgm:cxn modelId="{CCA4FAC8-7425-4ABD-8859-0F6D3FEE28CC}" type="presParOf" srcId="{AF940FC9-1D20-48A8-B0DF-188527811DA6}" destId="{52FC866D-DA2F-421E-AA71-4B22224E91D0}" srcOrd="0" destOrd="0" presId="urn:microsoft.com/office/officeart/2005/8/layout/vList5"/>
    <dgm:cxn modelId="{E217EBAF-9868-4EB2-9737-2EEC36FF1808}" type="presParOf" srcId="{A7227DE5-540B-4AD3-9263-6C54B3307CCB}" destId="{B46B44E8-73E8-4B49-90D5-0B5993E4BA6D}" srcOrd="1" destOrd="0" presId="urn:microsoft.com/office/officeart/2005/8/layout/vList5"/>
    <dgm:cxn modelId="{D63CC2F3-9E45-4C5A-96A3-584B468F55F2}" type="presParOf" srcId="{A7227DE5-540B-4AD3-9263-6C54B3307CCB}" destId="{750A7365-622C-439A-B7ED-3B2CD88BB0D9}" srcOrd="2" destOrd="0" presId="urn:microsoft.com/office/officeart/2005/8/layout/vList5"/>
    <dgm:cxn modelId="{42B7B07C-FD93-49B4-A2A2-890FCC383073}" type="presParOf" srcId="{750A7365-622C-439A-B7ED-3B2CD88BB0D9}" destId="{7F358728-36D4-453A-9DFE-AD16404BD2E8}" srcOrd="0" destOrd="0" presId="urn:microsoft.com/office/officeart/2005/8/layout/vList5"/>
    <dgm:cxn modelId="{E34D065D-4EB0-467D-8CD8-80658E056868}" type="presParOf" srcId="{750A7365-622C-439A-B7ED-3B2CD88BB0D9}" destId="{952170D8-FBBA-4BFD-B43D-6BBBFC9D72ED}" srcOrd="1" destOrd="0" presId="urn:microsoft.com/office/officeart/2005/8/layout/vList5"/>
    <dgm:cxn modelId="{E2780891-3A88-4BA6-A2EE-DDCAC02CBD0E}" type="presParOf" srcId="{A7227DE5-540B-4AD3-9263-6C54B3307CCB}" destId="{4D4BCBA1-5658-41A1-AE4E-43F38AD9478E}" srcOrd="3" destOrd="0" presId="urn:microsoft.com/office/officeart/2005/8/layout/vList5"/>
    <dgm:cxn modelId="{1FC78DEC-4A8C-43E0-A92D-BF13281C95FC}" type="presParOf" srcId="{A7227DE5-540B-4AD3-9263-6C54B3307CCB}" destId="{86A7ABF1-1BBA-47E5-A8D1-E31D188C75E9}" srcOrd="4" destOrd="0" presId="urn:microsoft.com/office/officeart/2005/8/layout/vList5"/>
    <dgm:cxn modelId="{23BDBC39-AD89-4947-8BC5-3C7F1C385B1D}" type="presParOf" srcId="{86A7ABF1-1BBA-47E5-A8D1-E31D188C75E9}" destId="{46E38F6A-EED1-4CD4-B3BD-05BB1ED7B470}" srcOrd="0" destOrd="0" presId="urn:microsoft.com/office/officeart/2005/8/layout/vList5"/>
    <dgm:cxn modelId="{E42B91D3-52DA-4816-897A-FD63BD3BA588}" type="presParOf" srcId="{86A7ABF1-1BBA-47E5-A8D1-E31D188C75E9}" destId="{F3D917FE-8957-4862-94F5-E8282B7921DC}" srcOrd="1" destOrd="0" presId="urn:microsoft.com/office/officeart/2005/8/layout/vList5"/>
    <dgm:cxn modelId="{18698E77-42AB-428E-BDC6-6639AA176D0D}" type="presParOf" srcId="{A7227DE5-540B-4AD3-9263-6C54B3307CCB}" destId="{732DA357-3C2F-42A8-A083-A961FBBDEFD6}" srcOrd="5" destOrd="0" presId="urn:microsoft.com/office/officeart/2005/8/layout/vList5"/>
    <dgm:cxn modelId="{39D21A2C-2E60-4A86-9E59-79622CC8573F}" type="presParOf" srcId="{A7227DE5-540B-4AD3-9263-6C54B3307CCB}" destId="{D7A4D32A-82EC-4546-892A-4B93E91D3CF1}" srcOrd="6" destOrd="0" presId="urn:microsoft.com/office/officeart/2005/8/layout/vList5"/>
    <dgm:cxn modelId="{3DFAEF6E-BDD8-4F8A-B02B-55468A08B9C6}" type="presParOf" srcId="{D7A4D32A-82EC-4546-892A-4B93E91D3CF1}" destId="{25218480-4A21-4A22-BE50-42553FDA11B7}" srcOrd="0" destOrd="0" presId="urn:microsoft.com/office/officeart/2005/8/layout/vList5"/>
    <dgm:cxn modelId="{1737BC42-B1D5-46AE-B686-A633427B4D9F}" type="presParOf" srcId="{D7A4D32A-82EC-4546-892A-4B93E91D3CF1}" destId="{FE1D6486-ECE2-4AA8-9371-713D292A4363}" srcOrd="1" destOrd="0" presId="urn:microsoft.com/office/officeart/2005/8/layout/vList5"/>
    <dgm:cxn modelId="{2AC09007-712E-4F7D-95C5-8920BFB7733E}" type="presParOf" srcId="{A7227DE5-540B-4AD3-9263-6C54B3307CCB}" destId="{B9BFCBBE-D74D-41A5-B757-13B085B49AEB}" srcOrd="7" destOrd="0" presId="urn:microsoft.com/office/officeart/2005/8/layout/vList5"/>
    <dgm:cxn modelId="{C5DCD450-4BB6-40F3-9B79-0EB44EF671F3}" type="presParOf" srcId="{A7227DE5-540B-4AD3-9263-6C54B3307CCB}" destId="{FFDE3588-9CA0-4574-86C4-00FFDBB9F524}" srcOrd="8" destOrd="0" presId="urn:microsoft.com/office/officeart/2005/8/layout/vList5"/>
    <dgm:cxn modelId="{A186FA04-9A8B-4D6F-9938-AA51461B4F00}" type="presParOf" srcId="{FFDE3588-9CA0-4574-86C4-00FFDBB9F524}" destId="{A4C4EB8C-05C6-4C6B-80AA-3AB22B152EC3}" srcOrd="0" destOrd="0" presId="urn:microsoft.com/office/officeart/2005/8/layout/vList5"/>
    <dgm:cxn modelId="{47BD776F-BA50-4E65-A1CA-10EBBE871CE2}" type="presParOf" srcId="{FFDE3588-9CA0-4574-86C4-00FFDBB9F524}" destId="{DCF5CD04-277E-4914-890E-17B7503E90C8}" srcOrd="1" destOrd="0" presId="urn:microsoft.com/office/officeart/2005/8/layout/vList5"/>
  </dgm:cxnLst>
  <dgm:bg>
    <a:blipFill>
      <a:blip xmlns:r="http://schemas.openxmlformats.org/officeDocument/2006/relationships" r:embed="rId7"/>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C866D-DA2F-421E-AA71-4B22224E91D0}">
      <dsp:nvSpPr>
        <dsp:cNvPr id="0" name=""/>
        <dsp:cNvSpPr/>
      </dsp:nvSpPr>
      <dsp:spPr>
        <a:xfrm>
          <a:off x="0" y="3013"/>
          <a:ext cx="3291825" cy="1317687"/>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a:t>Components of RAG</a:t>
          </a:r>
          <a:endParaRPr lang="en-US" sz="2700" kern="1200" dirty="0"/>
        </a:p>
      </dsp:txBody>
      <dsp:txXfrm>
        <a:off x="64324" y="67337"/>
        <a:ext cx="3163177" cy="1189039"/>
      </dsp:txXfrm>
    </dsp:sp>
    <dsp:sp modelId="{952170D8-FBBA-4BFD-B43D-6BBBFC9D72ED}">
      <dsp:nvSpPr>
        <dsp:cNvPr id="0" name=""/>
        <dsp:cNvSpPr/>
      </dsp:nvSpPr>
      <dsp:spPr>
        <a:xfrm rot="5400000">
          <a:off x="5031169" y="-880638"/>
          <a:ext cx="1054149" cy="5852134"/>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The retriever fetches relevant documents or data from an external knowledge base or database (e.g., a Chroma DB or vector database).</a:t>
          </a:r>
        </a:p>
        <a:p>
          <a:pPr marL="114300" lvl="1" indent="-114300" algn="l" defTabSz="622300">
            <a:lnSpc>
              <a:spcPct val="90000"/>
            </a:lnSpc>
            <a:spcBef>
              <a:spcPct val="0"/>
            </a:spcBef>
            <a:spcAft>
              <a:spcPct val="15000"/>
            </a:spcAft>
            <a:buChar char="•"/>
          </a:pPr>
          <a:r>
            <a:rPr lang="en-US" sz="1400" kern="1200"/>
            <a:t>Example: For a chatbot about movies, the retriever might pull plot details or actor information from a movie database.</a:t>
          </a:r>
        </a:p>
      </dsp:txBody>
      <dsp:txXfrm rot="-5400000">
        <a:off x="2632177" y="1569813"/>
        <a:ext cx="5800675" cy="951231"/>
      </dsp:txXfrm>
    </dsp:sp>
    <dsp:sp modelId="{7F358728-36D4-453A-9DFE-AD16404BD2E8}">
      <dsp:nvSpPr>
        <dsp:cNvPr id="0" name=""/>
        <dsp:cNvSpPr/>
      </dsp:nvSpPr>
      <dsp:spPr>
        <a:xfrm>
          <a:off x="0" y="1386585"/>
          <a:ext cx="2632176" cy="1317687"/>
        </a:xfrm>
        <a:prstGeom prst="roundRect">
          <a:avLst/>
        </a:prstGeom>
        <a:blipFill rotWithShape="0">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a:t>Retriever</a:t>
          </a:r>
          <a:endParaRPr lang="en-US" sz="2700" kern="1200" dirty="0"/>
        </a:p>
      </dsp:txBody>
      <dsp:txXfrm>
        <a:off x="64324" y="1450909"/>
        <a:ext cx="2503528" cy="1189039"/>
      </dsp:txXfrm>
    </dsp:sp>
    <dsp:sp modelId="{F3D917FE-8957-4862-94F5-E8282B7921DC}">
      <dsp:nvSpPr>
        <dsp:cNvPr id="0" name=""/>
        <dsp:cNvSpPr/>
      </dsp:nvSpPr>
      <dsp:spPr>
        <a:xfrm rot="5400000">
          <a:off x="4260750" y="502932"/>
          <a:ext cx="1054149" cy="5852134"/>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The generator is typically a language model (e.g., GPT, BERT) that uses the retrieved documents as context to generate coherent, relevant responses.</a:t>
          </a:r>
        </a:p>
        <a:p>
          <a:pPr marL="114300" lvl="1" indent="-114300" algn="l" defTabSz="622300">
            <a:lnSpc>
              <a:spcPct val="90000"/>
            </a:lnSpc>
            <a:spcBef>
              <a:spcPct val="0"/>
            </a:spcBef>
            <a:spcAft>
              <a:spcPct val="15000"/>
            </a:spcAft>
            <a:buChar char="•"/>
          </a:pPr>
          <a:r>
            <a:rPr lang="en-US" sz="1400" kern="1200"/>
            <a:t>Example: Using retrieved information about a movie, the generator might create a detailed summary of its storyline.</a:t>
          </a:r>
        </a:p>
      </dsp:txBody>
      <dsp:txXfrm rot="-5400000">
        <a:off x="1861758" y="2953384"/>
        <a:ext cx="5800675" cy="951231"/>
      </dsp:txXfrm>
    </dsp:sp>
    <dsp:sp modelId="{46E38F6A-EED1-4CD4-B3BD-05BB1ED7B470}">
      <dsp:nvSpPr>
        <dsp:cNvPr id="0" name=""/>
        <dsp:cNvSpPr/>
      </dsp:nvSpPr>
      <dsp:spPr>
        <a:xfrm>
          <a:off x="0" y="2770156"/>
          <a:ext cx="1861757" cy="1317687"/>
        </a:xfrm>
        <a:prstGeom prst="roundRect">
          <a:avLst/>
        </a:prstGeom>
        <a:blipFill rotWithShape="0">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a:t>Generator</a:t>
          </a:r>
          <a:endParaRPr lang="en-US" sz="2700" kern="1200" dirty="0"/>
        </a:p>
      </dsp:txBody>
      <dsp:txXfrm>
        <a:off x="64324" y="2834480"/>
        <a:ext cx="1733109" cy="1189039"/>
      </dsp:txXfrm>
    </dsp:sp>
    <dsp:sp modelId="{FE1D6486-ECE2-4AA8-9371-713D292A4363}">
      <dsp:nvSpPr>
        <dsp:cNvPr id="0" name=""/>
        <dsp:cNvSpPr/>
      </dsp:nvSpPr>
      <dsp:spPr>
        <a:xfrm rot="5400000">
          <a:off x="5690817" y="1886504"/>
          <a:ext cx="1054149" cy="5852134"/>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This is the external data repository where information is stored, such as a vector database, SQL database, or plain text documents.</a:t>
          </a:r>
        </a:p>
        <a:p>
          <a:pPr marL="114300" lvl="1" indent="-114300" algn="l" defTabSz="622300">
            <a:lnSpc>
              <a:spcPct val="90000"/>
            </a:lnSpc>
            <a:spcBef>
              <a:spcPct val="0"/>
            </a:spcBef>
            <a:spcAft>
              <a:spcPct val="15000"/>
            </a:spcAft>
            <a:buChar char="•"/>
          </a:pPr>
          <a:r>
            <a:rPr lang="en-US" sz="1400" kern="1200"/>
            <a:t>Example: A library's catalog or Wikipedia articles stored as embeddings.</a:t>
          </a:r>
        </a:p>
      </dsp:txBody>
      <dsp:txXfrm rot="-5400000">
        <a:off x="3291825" y="4336956"/>
        <a:ext cx="5800675" cy="951231"/>
      </dsp:txXfrm>
    </dsp:sp>
    <dsp:sp modelId="{25218480-4A21-4A22-BE50-42553FDA11B7}">
      <dsp:nvSpPr>
        <dsp:cNvPr id="0" name=""/>
        <dsp:cNvSpPr/>
      </dsp:nvSpPr>
      <dsp:spPr>
        <a:xfrm>
          <a:off x="0" y="4153727"/>
          <a:ext cx="3291825" cy="1317687"/>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a:t>Knowledge Base/Source</a:t>
          </a:r>
          <a:endParaRPr lang="en-US" sz="2700" kern="1200"/>
        </a:p>
      </dsp:txBody>
      <dsp:txXfrm>
        <a:off x="64324" y="4218051"/>
        <a:ext cx="3163177" cy="1189039"/>
      </dsp:txXfrm>
    </dsp:sp>
    <dsp:sp modelId="{DCF5CD04-277E-4914-890E-17B7503E90C8}">
      <dsp:nvSpPr>
        <dsp:cNvPr id="0" name=""/>
        <dsp:cNvSpPr/>
      </dsp:nvSpPr>
      <dsp:spPr>
        <a:xfrm rot="5400000">
          <a:off x="4312596" y="3270075"/>
          <a:ext cx="1054149" cy="5852134"/>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The query processor refines user inputs and matches them with the relevant data.</a:t>
          </a:r>
        </a:p>
        <a:p>
          <a:pPr marL="114300" lvl="1" indent="-114300" algn="l" defTabSz="622300">
            <a:lnSpc>
              <a:spcPct val="90000"/>
            </a:lnSpc>
            <a:spcBef>
              <a:spcPct val="0"/>
            </a:spcBef>
            <a:spcAft>
              <a:spcPct val="15000"/>
            </a:spcAft>
            <a:buChar char="•"/>
          </a:pPr>
          <a:r>
            <a:rPr lang="en-US" sz="1400" kern="1200"/>
            <a:t>Example: Translating a user query, "Tell me about AI," into a specific search, like "Artificial Intelligence overview from trusted sources."</a:t>
          </a:r>
        </a:p>
      </dsp:txBody>
      <dsp:txXfrm rot="-5400000">
        <a:off x="1913604" y="5720527"/>
        <a:ext cx="5800675" cy="951231"/>
      </dsp:txXfrm>
    </dsp:sp>
    <dsp:sp modelId="{A4C4EB8C-05C6-4C6B-80AA-3AB22B152EC3}">
      <dsp:nvSpPr>
        <dsp:cNvPr id="0" name=""/>
        <dsp:cNvSpPr/>
      </dsp:nvSpPr>
      <dsp:spPr>
        <a:xfrm>
          <a:off x="0" y="5537299"/>
          <a:ext cx="1913604" cy="1317687"/>
        </a:xfrm>
        <a:prstGeom prst="roundRect">
          <a:avLst/>
        </a:prstGeom>
        <a:blipFill rotWithShape="0">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a:t>Query Processor</a:t>
          </a:r>
          <a:endParaRPr lang="en-US" sz="2700" kern="1200" dirty="0"/>
        </a:p>
      </dsp:txBody>
      <dsp:txXfrm>
        <a:off x="64324" y="5601623"/>
        <a:ext cx="1784956" cy="11890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a:t>
            </a:r>
            <a:r>
              <a:rPr dirty="0"/>
              <a:t>AG(Retrieval-Augmented Generation)</a:t>
            </a:r>
            <a:r>
              <a:rPr lang="en-US"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E71D563-3D60-ECF6-75DF-397C2D3DB4B0}"/>
              </a:ext>
            </a:extLst>
          </p:cNvPr>
          <p:cNvPicPr>
            <a:picLocks noChangeAspect="1"/>
          </p:cNvPicPr>
          <p:nvPr/>
        </p:nvPicPr>
        <p:blipFill>
          <a:blip r:embed="rId2">
            <a:duotone>
              <a:schemeClr val="bg2">
                <a:shade val="45000"/>
                <a:satMod val="135000"/>
              </a:schemeClr>
              <a:prstClr val="white"/>
            </a:duotone>
          </a:blip>
          <a:srcRect r="25000"/>
          <a:stretch/>
        </p:blipFill>
        <p:spPr>
          <a:xfrm>
            <a:off x="20" y="10"/>
            <a:ext cx="9143980" cy="6857990"/>
          </a:xfrm>
          <a:prstGeom prst="rect">
            <a:avLst/>
          </a:prstGeom>
        </p:spPr>
      </p:pic>
      <p:sp>
        <p:nvSpPr>
          <p:cNvPr id="16" name="Rectangle 1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3A772969-0C94-926C-884E-08DA20A47AE6}"/>
              </a:ext>
            </a:extLst>
          </p:cNvPr>
          <p:cNvGraphicFramePr>
            <a:graphicFrameLocks noGrp="1"/>
          </p:cNvGraphicFramePr>
          <p:nvPr>
            <p:ph idx="1"/>
            <p:extLst>
              <p:ext uri="{D42A27DB-BD31-4B8C-83A1-F6EECF244321}">
                <p14:modId xmlns:p14="http://schemas.microsoft.com/office/powerpoint/2010/main" val="2614300255"/>
              </p:ext>
            </p:extLst>
          </p:nvPr>
        </p:nvGraphicFramePr>
        <p:xfrm>
          <a:off x="20" y="0"/>
          <a:ext cx="914396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993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3128AD6-FB4B-3F8C-04C2-0D38D2F8E5DE}"/>
              </a:ext>
            </a:extLst>
          </p:cNvPr>
          <p:cNvSpPr>
            <a:spLocks noGrp="1"/>
          </p:cNvSpPr>
          <p:nvPr>
            <p:ph idx="1"/>
          </p:nvPr>
        </p:nvSpPr>
        <p:spPr>
          <a:xfrm>
            <a:off x="291292" y="577850"/>
            <a:ext cx="8369299" cy="5295900"/>
          </a:xfrm>
        </p:spPr>
        <p:txBody>
          <a:bodyPr>
            <a:normAutofit/>
          </a:bodyPr>
          <a:lstStyle/>
          <a:p>
            <a:pPr marL="0" indent="0">
              <a:buNone/>
            </a:pPr>
            <a:r>
              <a:rPr lang="en-US" sz="1800" b="1" dirty="0"/>
              <a:t>Standard RAG:</a:t>
            </a:r>
          </a:p>
          <a:p>
            <a:pPr marL="0" indent="0">
              <a:buNone/>
            </a:pPr>
            <a:r>
              <a:rPr lang="en-US" sz="1600" dirty="0"/>
              <a:t>Convert the data into embeddings, Store them in vector Database, Retrieves the relevant data from the knowledge base based on the user prompt and generates the response without additional validations or enhancements. </a:t>
            </a:r>
          </a:p>
          <a:p>
            <a:pPr marL="0" indent="0">
              <a:buNone/>
            </a:pPr>
            <a:r>
              <a:rPr lang="en-US" sz="1600" dirty="0">
                <a:solidFill>
                  <a:schemeClr val="tx2"/>
                </a:solidFill>
              </a:rPr>
              <a:t>                                                                      </a:t>
            </a: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r>
              <a:rPr lang="en-US" sz="1600" b="1" dirty="0"/>
              <a:t>Use Case</a:t>
            </a:r>
            <a:r>
              <a:rPr lang="en-US" sz="1600" dirty="0"/>
              <a:t>: General-purpose Q&amp;A systems, customer support bots.</a:t>
            </a:r>
          </a:p>
          <a:p>
            <a:pPr marL="0" indent="0">
              <a:buNone/>
            </a:pPr>
            <a:endParaRPr lang="en-US" sz="1600" dirty="0">
              <a:solidFill>
                <a:schemeClr val="tx2"/>
              </a:solidFill>
            </a:endParaRPr>
          </a:p>
        </p:txBody>
      </p:sp>
      <p:sp>
        <p:nvSpPr>
          <p:cNvPr id="24" name="Rectangle 23">
            <a:extLst>
              <a:ext uri="{FF2B5EF4-FFF2-40B4-BE49-F238E27FC236}">
                <a16:creationId xmlns:a16="http://schemas.microsoft.com/office/drawing/2014/main" id="{765C529C-18C2-C68E-FC40-9915C6FA46BC}"/>
              </a:ext>
            </a:extLst>
          </p:cNvPr>
          <p:cNvSpPr/>
          <p:nvPr/>
        </p:nvSpPr>
        <p:spPr>
          <a:xfrm>
            <a:off x="406400" y="2692779"/>
            <a:ext cx="914400" cy="8866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Data(Structured &amp; Unstructured)</a:t>
            </a:r>
            <a:r>
              <a:rPr lang="en-US" dirty="0"/>
              <a:t> </a:t>
            </a:r>
          </a:p>
        </p:txBody>
      </p:sp>
      <p:cxnSp>
        <p:nvCxnSpPr>
          <p:cNvPr id="36" name="Straight Connector 35">
            <a:extLst>
              <a:ext uri="{FF2B5EF4-FFF2-40B4-BE49-F238E27FC236}">
                <a16:creationId xmlns:a16="http://schemas.microsoft.com/office/drawing/2014/main" id="{E16DF971-5DE8-56EA-073B-3A46B8CCB5C2}"/>
              </a:ext>
            </a:extLst>
          </p:cNvPr>
          <p:cNvCxnSpPr>
            <a:cxnSpLocks/>
            <a:stCxn id="3" idx="0"/>
            <a:endCxn id="3" idx="0"/>
          </p:cNvCxnSpPr>
          <p:nvPr/>
        </p:nvCxnSpPr>
        <p:spPr>
          <a:xfrm>
            <a:off x="4475942" y="577850"/>
            <a:ext cx="0" cy="0"/>
          </a:xfrm>
          <a:prstGeom prst="line">
            <a:avLst/>
          </a:prstGeom>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E764E703-4564-702A-8D81-C52853A18D45}"/>
              </a:ext>
            </a:extLst>
          </p:cNvPr>
          <p:cNvSpPr/>
          <p:nvPr/>
        </p:nvSpPr>
        <p:spPr>
          <a:xfrm>
            <a:off x="1586606" y="2844800"/>
            <a:ext cx="1156046" cy="58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Chunking and embeddings </a:t>
            </a:r>
          </a:p>
        </p:txBody>
      </p:sp>
      <p:sp>
        <p:nvSpPr>
          <p:cNvPr id="52" name="Rectangle 51">
            <a:extLst>
              <a:ext uri="{FF2B5EF4-FFF2-40B4-BE49-F238E27FC236}">
                <a16:creationId xmlns:a16="http://schemas.microsoft.com/office/drawing/2014/main" id="{6FD3681D-8EB8-0B79-1D91-FAC3FD3A820D}"/>
              </a:ext>
            </a:extLst>
          </p:cNvPr>
          <p:cNvSpPr/>
          <p:nvPr/>
        </p:nvSpPr>
        <p:spPr>
          <a:xfrm>
            <a:off x="3111153" y="3767137"/>
            <a:ext cx="1048097" cy="58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Vector-Database</a:t>
            </a:r>
          </a:p>
        </p:txBody>
      </p:sp>
      <p:sp>
        <p:nvSpPr>
          <p:cNvPr id="56" name="Rectangle: Rounded Corners 55">
            <a:extLst>
              <a:ext uri="{FF2B5EF4-FFF2-40B4-BE49-F238E27FC236}">
                <a16:creationId xmlns:a16="http://schemas.microsoft.com/office/drawing/2014/main" id="{C5777AE5-CB59-AC9C-D83A-0BB080108831}"/>
              </a:ext>
            </a:extLst>
          </p:cNvPr>
          <p:cNvSpPr/>
          <p:nvPr/>
        </p:nvSpPr>
        <p:spPr>
          <a:xfrm>
            <a:off x="1780512" y="3957017"/>
            <a:ext cx="787400" cy="566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Query</a:t>
            </a:r>
          </a:p>
        </p:txBody>
      </p:sp>
      <p:cxnSp>
        <p:nvCxnSpPr>
          <p:cNvPr id="58" name="Straight Arrow Connector 57">
            <a:extLst>
              <a:ext uri="{FF2B5EF4-FFF2-40B4-BE49-F238E27FC236}">
                <a16:creationId xmlns:a16="http://schemas.microsoft.com/office/drawing/2014/main" id="{84AF9B4D-4BE1-949D-DADD-BDF2035D2DB6}"/>
              </a:ext>
            </a:extLst>
          </p:cNvPr>
          <p:cNvCxnSpPr>
            <a:stCxn id="56" idx="0"/>
            <a:endCxn id="37" idx="2"/>
          </p:cNvCxnSpPr>
          <p:nvPr/>
        </p:nvCxnSpPr>
        <p:spPr>
          <a:xfrm flipH="1" flipV="1">
            <a:off x="2164629" y="3429000"/>
            <a:ext cx="9583" cy="5280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F8156A4F-4451-4FFA-E86F-7C0BC1BD3E85}"/>
              </a:ext>
            </a:extLst>
          </p:cNvPr>
          <p:cNvSpPr/>
          <p:nvPr/>
        </p:nvSpPr>
        <p:spPr>
          <a:xfrm>
            <a:off x="4920182" y="2840175"/>
            <a:ext cx="1663700" cy="58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LLM(Generator)</a:t>
            </a:r>
          </a:p>
        </p:txBody>
      </p:sp>
      <p:sp>
        <p:nvSpPr>
          <p:cNvPr id="67" name="Rectangle 66">
            <a:extLst>
              <a:ext uri="{FF2B5EF4-FFF2-40B4-BE49-F238E27FC236}">
                <a16:creationId xmlns:a16="http://schemas.microsoft.com/office/drawing/2014/main" id="{9DD157E2-6D3D-DB6A-B92F-2D954C08E579}"/>
              </a:ext>
            </a:extLst>
          </p:cNvPr>
          <p:cNvSpPr/>
          <p:nvPr/>
        </p:nvSpPr>
        <p:spPr>
          <a:xfrm>
            <a:off x="3186892" y="2844800"/>
            <a:ext cx="1289050" cy="58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Retriever</a:t>
            </a:r>
          </a:p>
        </p:txBody>
      </p:sp>
      <p:cxnSp>
        <p:nvCxnSpPr>
          <p:cNvPr id="73" name="Straight Arrow Connector 72">
            <a:extLst>
              <a:ext uri="{FF2B5EF4-FFF2-40B4-BE49-F238E27FC236}">
                <a16:creationId xmlns:a16="http://schemas.microsoft.com/office/drawing/2014/main" id="{129C5266-6993-C119-2E1D-ADEB9FC9FEA7}"/>
              </a:ext>
            </a:extLst>
          </p:cNvPr>
          <p:cNvCxnSpPr>
            <a:cxnSpLocks/>
            <a:endCxn id="52" idx="1"/>
          </p:cNvCxnSpPr>
          <p:nvPr/>
        </p:nvCxnSpPr>
        <p:spPr>
          <a:xfrm>
            <a:off x="2742652" y="3136900"/>
            <a:ext cx="368501" cy="9223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1741C063-B03F-6616-8377-D00AFF21BB70}"/>
              </a:ext>
            </a:extLst>
          </p:cNvPr>
          <p:cNvCxnSpPr>
            <a:cxnSpLocks/>
            <a:stCxn id="67" idx="3"/>
            <a:endCxn id="64" idx="1"/>
          </p:cNvCxnSpPr>
          <p:nvPr/>
        </p:nvCxnSpPr>
        <p:spPr>
          <a:xfrm flipV="1">
            <a:off x="4475942" y="3132275"/>
            <a:ext cx="444240" cy="46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2551B37-EC9E-2AF9-B237-06904A5E1290}"/>
              </a:ext>
            </a:extLst>
          </p:cNvPr>
          <p:cNvCxnSpPr>
            <a:stCxn id="52" idx="0"/>
          </p:cNvCxnSpPr>
          <p:nvPr/>
        </p:nvCxnSpPr>
        <p:spPr>
          <a:xfrm flipV="1">
            <a:off x="3635202" y="3429000"/>
            <a:ext cx="3348" cy="338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Rectangle 85">
            <a:extLst>
              <a:ext uri="{FF2B5EF4-FFF2-40B4-BE49-F238E27FC236}">
                <a16:creationId xmlns:a16="http://schemas.microsoft.com/office/drawing/2014/main" id="{721D192A-DD10-8993-F203-5048486EB025}"/>
              </a:ext>
            </a:extLst>
          </p:cNvPr>
          <p:cNvSpPr/>
          <p:nvPr/>
        </p:nvSpPr>
        <p:spPr>
          <a:xfrm>
            <a:off x="6962644" y="2840175"/>
            <a:ext cx="1289050" cy="58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Response</a:t>
            </a:r>
          </a:p>
        </p:txBody>
      </p:sp>
      <p:cxnSp>
        <p:nvCxnSpPr>
          <p:cNvPr id="88" name="Straight Arrow Connector 87">
            <a:extLst>
              <a:ext uri="{FF2B5EF4-FFF2-40B4-BE49-F238E27FC236}">
                <a16:creationId xmlns:a16="http://schemas.microsoft.com/office/drawing/2014/main" id="{A811236C-76F9-5FAF-11F2-4E12B2FEF8D5}"/>
              </a:ext>
            </a:extLst>
          </p:cNvPr>
          <p:cNvCxnSpPr>
            <a:stCxn id="64" idx="3"/>
            <a:endCxn id="86" idx="1"/>
          </p:cNvCxnSpPr>
          <p:nvPr/>
        </p:nvCxnSpPr>
        <p:spPr>
          <a:xfrm>
            <a:off x="6583882" y="3132275"/>
            <a:ext cx="3787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299778CA-FDAA-25FD-EBEF-63C968ABF4A7}"/>
              </a:ext>
            </a:extLst>
          </p:cNvPr>
          <p:cNvCxnSpPr>
            <a:stCxn id="24" idx="3"/>
            <a:endCxn id="37" idx="1"/>
          </p:cNvCxnSpPr>
          <p:nvPr/>
        </p:nvCxnSpPr>
        <p:spPr>
          <a:xfrm>
            <a:off x="1320800" y="3136128"/>
            <a:ext cx="265806" cy="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9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2ECCC7-2375-2FAC-A21A-51C3B4316A2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939692-F1AE-AFE9-EB47-005AC0EDB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A3E7FD-7093-BAEC-D4B6-8F62177E4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84302D2C-31B7-725F-9C7A-E58C3B560E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A887C91E-1F6D-E675-6764-9928B5DC9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18C926A-0146-475C-A791-6FD79A60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64E03E0-B61F-123C-610C-6F78B0C51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852CCE9-1FA9-6938-687A-42146C20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ACD62730-28AD-03B2-A2E1-C3999611D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32" name="Freeform: Shape 31">
              <a:extLst>
                <a:ext uri="{FF2B5EF4-FFF2-40B4-BE49-F238E27FC236}">
                  <a16:creationId xmlns:a16="http://schemas.microsoft.com/office/drawing/2014/main" id="{281B026D-0C55-D54F-41DC-ED1B2B4B7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11BFE76-78F1-1EE2-1B9E-490811DD3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6166A50-084C-58A0-EA59-C8DB7DD2D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4641212-F042-7ACB-A229-8924DC435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6D2F979-3C06-D80C-3830-BE729EDC9360}"/>
              </a:ext>
            </a:extLst>
          </p:cNvPr>
          <p:cNvSpPr>
            <a:spLocks noGrp="1"/>
          </p:cNvSpPr>
          <p:nvPr>
            <p:ph idx="1"/>
          </p:nvPr>
        </p:nvSpPr>
        <p:spPr>
          <a:xfrm>
            <a:off x="291292" y="469667"/>
            <a:ext cx="8369299" cy="5384800"/>
          </a:xfrm>
        </p:spPr>
        <p:txBody>
          <a:bodyPr>
            <a:normAutofit/>
          </a:bodyPr>
          <a:lstStyle/>
          <a:p>
            <a:pPr marL="0" indent="0">
              <a:buNone/>
            </a:pPr>
            <a:r>
              <a:rPr lang="en-US" sz="1600" b="1" dirty="0"/>
              <a:t>Corrective RAG: </a:t>
            </a:r>
          </a:p>
          <a:p>
            <a:pPr marL="0" indent="0">
              <a:buNone/>
            </a:pPr>
            <a:r>
              <a:rPr lang="en-US" sz="1600" dirty="0"/>
              <a:t>Corrective RAG identifies potential errors in the initial responses and corrects them using additional retrievals or models. Example: An academic assistant ensuring sources cited are accurate.</a:t>
            </a:r>
          </a:p>
          <a:p>
            <a:pPr marL="0" indent="0">
              <a:buNone/>
            </a:pPr>
            <a:r>
              <a:rPr lang="en-US" sz="2000" dirty="0">
                <a:solidFill>
                  <a:schemeClr val="tx2"/>
                </a:solidFill>
              </a:rPr>
              <a:t>                                                                      </a:t>
            </a: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r>
              <a:rPr lang="en-US" sz="1600" b="1" dirty="0"/>
              <a:t>Use Case</a:t>
            </a:r>
            <a:r>
              <a:rPr lang="en-US" sz="1600" dirty="0"/>
              <a:t>: Medical systems, legal advisors</a:t>
            </a:r>
            <a:endParaRPr lang="en-US" sz="2800" dirty="0">
              <a:solidFill>
                <a:schemeClr val="tx2"/>
              </a:solidFill>
            </a:endParaRPr>
          </a:p>
        </p:txBody>
      </p:sp>
      <p:sp>
        <p:nvSpPr>
          <p:cNvPr id="24" name="Rectangle 23">
            <a:extLst>
              <a:ext uri="{FF2B5EF4-FFF2-40B4-BE49-F238E27FC236}">
                <a16:creationId xmlns:a16="http://schemas.microsoft.com/office/drawing/2014/main" id="{6EBA44B1-49A7-981B-3939-7E7FAF4A0A7D}"/>
              </a:ext>
            </a:extLst>
          </p:cNvPr>
          <p:cNvSpPr/>
          <p:nvPr/>
        </p:nvSpPr>
        <p:spPr>
          <a:xfrm>
            <a:off x="406400" y="2692779"/>
            <a:ext cx="914400" cy="8866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Data(Structured &amp; Unstructured)</a:t>
            </a:r>
            <a:r>
              <a:rPr lang="en-US" dirty="0"/>
              <a:t> </a:t>
            </a:r>
          </a:p>
        </p:txBody>
      </p:sp>
      <p:cxnSp>
        <p:nvCxnSpPr>
          <p:cNvPr id="36" name="Straight Connector 35">
            <a:extLst>
              <a:ext uri="{FF2B5EF4-FFF2-40B4-BE49-F238E27FC236}">
                <a16:creationId xmlns:a16="http://schemas.microsoft.com/office/drawing/2014/main" id="{993C1B45-796B-7468-045C-27DBF457C049}"/>
              </a:ext>
            </a:extLst>
          </p:cNvPr>
          <p:cNvCxnSpPr>
            <a:cxnSpLocks/>
            <a:stCxn id="3" idx="0"/>
            <a:endCxn id="3" idx="0"/>
          </p:cNvCxnSpPr>
          <p:nvPr/>
        </p:nvCxnSpPr>
        <p:spPr>
          <a:xfrm>
            <a:off x="4475942" y="469667"/>
            <a:ext cx="0" cy="0"/>
          </a:xfrm>
          <a:prstGeom prst="line">
            <a:avLst/>
          </a:prstGeom>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B571F876-E73E-602E-C764-8A4800EA4806}"/>
              </a:ext>
            </a:extLst>
          </p:cNvPr>
          <p:cNvSpPr/>
          <p:nvPr/>
        </p:nvSpPr>
        <p:spPr>
          <a:xfrm>
            <a:off x="1586606" y="2844800"/>
            <a:ext cx="1156046" cy="58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Chunking and embeddings </a:t>
            </a:r>
          </a:p>
        </p:txBody>
      </p:sp>
      <p:sp>
        <p:nvSpPr>
          <p:cNvPr id="52" name="Rectangle 51">
            <a:extLst>
              <a:ext uri="{FF2B5EF4-FFF2-40B4-BE49-F238E27FC236}">
                <a16:creationId xmlns:a16="http://schemas.microsoft.com/office/drawing/2014/main" id="{36562FF5-7C89-0FDF-DF58-08F47602D676}"/>
              </a:ext>
            </a:extLst>
          </p:cNvPr>
          <p:cNvSpPr/>
          <p:nvPr/>
        </p:nvSpPr>
        <p:spPr>
          <a:xfrm>
            <a:off x="3307367" y="1841267"/>
            <a:ext cx="1048097" cy="58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Vector-Database</a:t>
            </a:r>
          </a:p>
        </p:txBody>
      </p:sp>
      <p:sp>
        <p:nvSpPr>
          <p:cNvPr id="56" name="Rectangle: Rounded Corners 55">
            <a:extLst>
              <a:ext uri="{FF2B5EF4-FFF2-40B4-BE49-F238E27FC236}">
                <a16:creationId xmlns:a16="http://schemas.microsoft.com/office/drawing/2014/main" id="{69884B27-FA76-7C13-6D6B-5B9B9E55E676}"/>
              </a:ext>
            </a:extLst>
          </p:cNvPr>
          <p:cNvSpPr/>
          <p:nvPr/>
        </p:nvSpPr>
        <p:spPr>
          <a:xfrm>
            <a:off x="1780512" y="3957017"/>
            <a:ext cx="787400" cy="566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Query</a:t>
            </a:r>
          </a:p>
        </p:txBody>
      </p:sp>
      <p:cxnSp>
        <p:nvCxnSpPr>
          <p:cNvPr id="58" name="Straight Arrow Connector 57">
            <a:extLst>
              <a:ext uri="{FF2B5EF4-FFF2-40B4-BE49-F238E27FC236}">
                <a16:creationId xmlns:a16="http://schemas.microsoft.com/office/drawing/2014/main" id="{C58BC754-9CD4-858E-4C01-D4BC6A011B87}"/>
              </a:ext>
            </a:extLst>
          </p:cNvPr>
          <p:cNvCxnSpPr>
            <a:stCxn id="56" idx="0"/>
            <a:endCxn id="37" idx="2"/>
          </p:cNvCxnSpPr>
          <p:nvPr/>
        </p:nvCxnSpPr>
        <p:spPr>
          <a:xfrm flipH="1" flipV="1">
            <a:off x="2164629" y="3429000"/>
            <a:ext cx="9583" cy="5280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A22EA6E2-5100-642A-B472-C283A0CDEA18}"/>
              </a:ext>
            </a:extLst>
          </p:cNvPr>
          <p:cNvSpPr/>
          <p:nvPr/>
        </p:nvSpPr>
        <p:spPr>
          <a:xfrm>
            <a:off x="7205705" y="2852643"/>
            <a:ext cx="1314407" cy="5755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LLM(Generator)</a:t>
            </a:r>
          </a:p>
        </p:txBody>
      </p:sp>
      <p:sp>
        <p:nvSpPr>
          <p:cNvPr id="67" name="Rectangle 66">
            <a:extLst>
              <a:ext uri="{FF2B5EF4-FFF2-40B4-BE49-F238E27FC236}">
                <a16:creationId xmlns:a16="http://schemas.microsoft.com/office/drawing/2014/main" id="{7340520D-52DB-9637-C43B-6ACD049CE10B}"/>
              </a:ext>
            </a:extLst>
          </p:cNvPr>
          <p:cNvSpPr/>
          <p:nvPr/>
        </p:nvSpPr>
        <p:spPr>
          <a:xfrm>
            <a:off x="3186892" y="2844800"/>
            <a:ext cx="1289050" cy="58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Retriever</a:t>
            </a:r>
          </a:p>
        </p:txBody>
      </p:sp>
      <p:sp>
        <p:nvSpPr>
          <p:cNvPr id="86" name="Rectangle 85">
            <a:extLst>
              <a:ext uri="{FF2B5EF4-FFF2-40B4-BE49-F238E27FC236}">
                <a16:creationId xmlns:a16="http://schemas.microsoft.com/office/drawing/2014/main" id="{2E115A9F-7BB2-9619-6FB2-2545F1499B6B}"/>
              </a:ext>
            </a:extLst>
          </p:cNvPr>
          <p:cNvSpPr/>
          <p:nvPr/>
        </p:nvSpPr>
        <p:spPr>
          <a:xfrm>
            <a:off x="7218384" y="4152667"/>
            <a:ext cx="1289050" cy="58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Response</a:t>
            </a:r>
          </a:p>
        </p:txBody>
      </p:sp>
      <p:cxnSp>
        <p:nvCxnSpPr>
          <p:cNvPr id="97" name="Straight Arrow Connector 96">
            <a:extLst>
              <a:ext uri="{FF2B5EF4-FFF2-40B4-BE49-F238E27FC236}">
                <a16:creationId xmlns:a16="http://schemas.microsoft.com/office/drawing/2014/main" id="{B04CCE5E-9CF1-3693-2DE0-487EC8FE70C0}"/>
              </a:ext>
            </a:extLst>
          </p:cNvPr>
          <p:cNvCxnSpPr>
            <a:stCxn id="24" idx="3"/>
            <a:endCxn id="37" idx="1"/>
          </p:cNvCxnSpPr>
          <p:nvPr/>
        </p:nvCxnSpPr>
        <p:spPr>
          <a:xfrm>
            <a:off x="1320800" y="3136128"/>
            <a:ext cx="265806" cy="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Diamond 4">
            <a:extLst>
              <a:ext uri="{FF2B5EF4-FFF2-40B4-BE49-F238E27FC236}">
                <a16:creationId xmlns:a16="http://schemas.microsoft.com/office/drawing/2014/main" id="{7573906D-2D51-F73E-6260-E16A8BC52EB8}"/>
              </a:ext>
            </a:extLst>
          </p:cNvPr>
          <p:cNvSpPr/>
          <p:nvPr/>
        </p:nvSpPr>
        <p:spPr>
          <a:xfrm>
            <a:off x="4625572" y="2470150"/>
            <a:ext cx="2215564" cy="132714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Validate(Corrective Mechanism)</a:t>
            </a:r>
          </a:p>
        </p:txBody>
      </p:sp>
      <p:sp>
        <p:nvSpPr>
          <p:cNvPr id="55" name="TextBox 54">
            <a:extLst>
              <a:ext uri="{FF2B5EF4-FFF2-40B4-BE49-F238E27FC236}">
                <a16:creationId xmlns:a16="http://schemas.microsoft.com/office/drawing/2014/main" id="{45957CA8-5F39-2618-135C-24E40D07061B}"/>
              </a:ext>
            </a:extLst>
          </p:cNvPr>
          <p:cNvSpPr txBox="1"/>
          <p:nvPr/>
        </p:nvSpPr>
        <p:spPr>
          <a:xfrm>
            <a:off x="6726158" y="2869892"/>
            <a:ext cx="424540" cy="307777"/>
          </a:xfrm>
          <a:prstGeom prst="rect">
            <a:avLst/>
          </a:prstGeom>
          <a:noFill/>
        </p:spPr>
        <p:txBody>
          <a:bodyPr wrap="none" rtlCol="0">
            <a:spAutoFit/>
          </a:bodyPr>
          <a:lstStyle/>
          <a:p>
            <a:r>
              <a:rPr lang="en-US" sz="1400" dirty="0"/>
              <a:t>yes</a:t>
            </a:r>
          </a:p>
        </p:txBody>
      </p:sp>
      <p:cxnSp>
        <p:nvCxnSpPr>
          <p:cNvPr id="61" name="Connector: Elbow 60">
            <a:extLst>
              <a:ext uri="{FF2B5EF4-FFF2-40B4-BE49-F238E27FC236}">
                <a16:creationId xmlns:a16="http://schemas.microsoft.com/office/drawing/2014/main" id="{AC222AD2-29D8-8635-2066-4B77701BE9EC}"/>
              </a:ext>
            </a:extLst>
          </p:cNvPr>
          <p:cNvCxnSpPr>
            <a:cxnSpLocks/>
            <a:stCxn id="5" idx="2"/>
            <a:endCxn id="67" idx="2"/>
          </p:cNvCxnSpPr>
          <p:nvPr/>
        </p:nvCxnSpPr>
        <p:spPr>
          <a:xfrm rot="5400000" flipH="1">
            <a:off x="4598236" y="2662182"/>
            <a:ext cx="368299" cy="1901937"/>
          </a:xfrm>
          <a:prstGeom prst="bentConnector3">
            <a:avLst>
              <a:gd name="adj1" fmla="val -620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6D37A8FE-D8C4-A05E-8978-C4764E572DB6}"/>
              </a:ext>
            </a:extLst>
          </p:cNvPr>
          <p:cNvCxnSpPr>
            <a:stCxn id="37" idx="3"/>
            <a:endCxn id="52" idx="1"/>
          </p:cNvCxnSpPr>
          <p:nvPr/>
        </p:nvCxnSpPr>
        <p:spPr>
          <a:xfrm flipV="1">
            <a:off x="2742652" y="2133367"/>
            <a:ext cx="564715" cy="10035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EBDC097D-FA31-C4CB-E603-EA89C3A5E48C}"/>
              </a:ext>
            </a:extLst>
          </p:cNvPr>
          <p:cNvCxnSpPr>
            <a:stCxn id="52" idx="2"/>
            <a:endCxn id="67" idx="0"/>
          </p:cNvCxnSpPr>
          <p:nvPr/>
        </p:nvCxnSpPr>
        <p:spPr>
          <a:xfrm>
            <a:off x="3831416" y="2425467"/>
            <a:ext cx="1" cy="4193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0F5EF7F0-E28C-6745-D0A2-454A5B13B490}"/>
              </a:ext>
            </a:extLst>
          </p:cNvPr>
          <p:cNvCxnSpPr>
            <a:cxnSpLocks/>
            <a:stCxn id="67" idx="3"/>
            <a:endCxn id="5" idx="1"/>
          </p:cNvCxnSpPr>
          <p:nvPr/>
        </p:nvCxnSpPr>
        <p:spPr>
          <a:xfrm flipV="1">
            <a:off x="4475942" y="3133725"/>
            <a:ext cx="149630" cy="31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8C07A8F0-5BB0-6874-CD81-AC9AE17B252A}"/>
              </a:ext>
            </a:extLst>
          </p:cNvPr>
          <p:cNvCxnSpPr>
            <a:cxnSpLocks/>
            <a:stCxn id="5" idx="3"/>
            <a:endCxn id="64" idx="1"/>
          </p:cNvCxnSpPr>
          <p:nvPr/>
        </p:nvCxnSpPr>
        <p:spPr>
          <a:xfrm>
            <a:off x="6841136" y="3133725"/>
            <a:ext cx="364569" cy="67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16A64765-62D0-311A-13B3-1A00E98AF61B}"/>
              </a:ext>
            </a:extLst>
          </p:cNvPr>
          <p:cNvCxnSpPr>
            <a:cxnSpLocks/>
            <a:stCxn id="64" idx="2"/>
            <a:endCxn id="86" idx="0"/>
          </p:cNvCxnSpPr>
          <p:nvPr/>
        </p:nvCxnSpPr>
        <p:spPr>
          <a:xfrm>
            <a:off x="7862909" y="3428227"/>
            <a:ext cx="0" cy="724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0" name="TextBox 99">
            <a:extLst>
              <a:ext uri="{FF2B5EF4-FFF2-40B4-BE49-F238E27FC236}">
                <a16:creationId xmlns:a16="http://schemas.microsoft.com/office/drawing/2014/main" id="{A1089EFB-CEDB-7364-1BC9-17D77A1DAED4}"/>
              </a:ext>
            </a:extLst>
          </p:cNvPr>
          <p:cNvSpPr txBox="1"/>
          <p:nvPr/>
        </p:nvSpPr>
        <p:spPr>
          <a:xfrm>
            <a:off x="4618673" y="3699806"/>
            <a:ext cx="428322" cy="369332"/>
          </a:xfrm>
          <a:prstGeom prst="rect">
            <a:avLst/>
          </a:prstGeom>
          <a:noFill/>
        </p:spPr>
        <p:txBody>
          <a:bodyPr wrap="none" rtlCol="0">
            <a:spAutoFit/>
          </a:bodyPr>
          <a:lstStyle/>
          <a:p>
            <a:r>
              <a:rPr lang="en-US" dirty="0"/>
              <a:t>no</a:t>
            </a:r>
          </a:p>
        </p:txBody>
      </p:sp>
    </p:spTree>
    <p:extLst>
      <p:ext uri="{BB962C8B-B14F-4D97-AF65-F5344CB8AC3E}">
        <p14:creationId xmlns:p14="http://schemas.microsoft.com/office/powerpoint/2010/main" val="409959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5985E-1B84-5831-2B7B-3939E3CA6222}"/>
              </a:ext>
            </a:extLst>
          </p:cNvPr>
          <p:cNvSpPr>
            <a:spLocks noGrp="1"/>
          </p:cNvSpPr>
          <p:nvPr>
            <p:ph idx="1"/>
          </p:nvPr>
        </p:nvSpPr>
        <p:spPr>
          <a:xfrm>
            <a:off x="457200" y="419100"/>
            <a:ext cx="8229600" cy="5707063"/>
          </a:xfrm>
        </p:spPr>
        <p:txBody>
          <a:bodyPr>
            <a:normAutofit/>
          </a:bodyPr>
          <a:lstStyle/>
          <a:p>
            <a:pPr marL="0" indent="0">
              <a:buNone/>
            </a:pPr>
            <a:r>
              <a:rPr lang="en-US" sz="1800" b="1" dirty="0"/>
              <a:t>Speculative RAG: </a:t>
            </a:r>
          </a:p>
          <a:p>
            <a:r>
              <a:rPr lang="en-US" sz="1800" dirty="0"/>
              <a:t>This RAG specializes in handling unique or niche datasets, catering to highly specific domains. It ensures retrieval from domain-specific repositories and uses tailored generation methods.</a:t>
            </a:r>
          </a:p>
          <a:p>
            <a:pPr marL="0" indent="0">
              <a:buNone/>
            </a:pPr>
            <a:r>
              <a:rPr lang="en-US" sz="1800" b="1" dirty="0"/>
              <a:t>Use Case: </a:t>
            </a:r>
            <a:r>
              <a:rPr lang="en-US" sz="1800" dirty="0"/>
              <a:t>Technical Documents.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
        <p:nvSpPr>
          <p:cNvPr id="4" name="Rectangle 3">
            <a:extLst>
              <a:ext uri="{FF2B5EF4-FFF2-40B4-BE49-F238E27FC236}">
                <a16:creationId xmlns:a16="http://schemas.microsoft.com/office/drawing/2014/main" id="{39376E1C-F05D-23AB-E868-1F2566D65C1D}"/>
              </a:ext>
            </a:extLst>
          </p:cNvPr>
          <p:cNvSpPr/>
          <p:nvPr/>
        </p:nvSpPr>
        <p:spPr>
          <a:xfrm>
            <a:off x="406400" y="2692779"/>
            <a:ext cx="914400" cy="6219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Prompt </a:t>
            </a:r>
          </a:p>
        </p:txBody>
      </p:sp>
      <p:sp>
        <p:nvSpPr>
          <p:cNvPr id="6" name="Rectangle 5">
            <a:extLst>
              <a:ext uri="{FF2B5EF4-FFF2-40B4-BE49-F238E27FC236}">
                <a16:creationId xmlns:a16="http://schemas.microsoft.com/office/drawing/2014/main" id="{3771F14F-15AB-6525-C8C7-20B8645B1BDD}"/>
              </a:ext>
            </a:extLst>
          </p:cNvPr>
          <p:cNvSpPr/>
          <p:nvPr/>
        </p:nvSpPr>
        <p:spPr>
          <a:xfrm>
            <a:off x="1933575" y="2540190"/>
            <a:ext cx="1765300" cy="927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0" lang="en-US" altLang="en-US" sz="1800" b="0" i="0" u="none" strike="noStrike" cap="none" normalizeH="0" baseline="0" dirty="0">
                <a:ln>
                  <a:noFill/>
                </a:ln>
                <a:solidFill>
                  <a:schemeClr val="tx1"/>
                </a:solidFill>
                <a:effectLst/>
                <a:latin typeface="Arial Unicode MS"/>
              </a:rPr>
              <a:t>Speculative Generation: Draft Writing</a:t>
            </a:r>
            <a:r>
              <a:rPr lang="en-US" dirty="0"/>
              <a:t> </a:t>
            </a:r>
          </a:p>
        </p:txBody>
      </p:sp>
      <p:sp>
        <p:nvSpPr>
          <p:cNvPr id="7" name="Rectangle 6">
            <a:extLst>
              <a:ext uri="{FF2B5EF4-FFF2-40B4-BE49-F238E27FC236}">
                <a16:creationId xmlns:a16="http://schemas.microsoft.com/office/drawing/2014/main" id="{2AC78D82-DDD2-B2C2-CA11-A0BC6DE50595}"/>
              </a:ext>
            </a:extLst>
          </p:cNvPr>
          <p:cNvSpPr/>
          <p:nvPr/>
        </p:nvSpPr>
        <p:spPr>
          <a:xfrm>
            <a:off x="4143375" y="2181414"/>
            <a:ext cx="1574800" cy="1644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0" lang="en-US" altLang="en-US" sz="1800" b="0" i="0" u="none" strike="noStrike" cap="none" normalizeH="0" baseline="0" dirty="0">
                <a:ln>
                  <a:noFill/>
                </a:ln>
                <a:solidFill>
                  <a:schemeClr val="tx1"/>
                </a:solidFill>
                <a:effectLst/>
                <a:latin typeface="Arial Unicode MS"/>
              </a:rPr>
              <a:t>Targeted Retrieval: Fact-Checking Specific Claims</a:t>
            </a:r>
            <a:r>
              <a:rPr lang="en-US" dirty="0"/>
              <a:t> </a:t>
            </a:r>
          </a:p>
        </p:txBody>
      </p:sp>
      <p:sp>
        <p:nvSpPr>
          <p:cNvPr id="8" name="Rectangle 7">
            <a:extLst>
              <a:ext uri="{FF2B5EF4-FFF2-40B4-BE49-F238E27FC236}">
                <a16:creationId xmlns:a16="http://schemas.microsoft.com/office/drawing/2014/main" id="{BC181974-4AA6-A3DA-4231-3CBF804AC533}"/>
              </a:ext>
            </a:extLst>
          </p:cNvPr>
          <p:cNvSpPr/>
          <p:nvPr/>
        </p:nvSpPr>
        <p:spPr>
          <a:xfrm>
            <a:off x="6581775" y="2540190"/>
            <a:ext cx="1257300" cy="927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0" lang="en-US" altLang="en-US" sz="1800" b="0" i="0" u="none" strike="noStrike" cap="none" normalizeH="0" baseline="0" dirty="0">
                <a:ln>
                  <a:noFill/>
                </a:ln>
                <a:solidFill>
                  <a:schemeClr val="tx1"/>
                </a:solidFill>
                <a:effectLst/>
                <a:latin typeface="Arial Unicode MS"/>
              </a:rPr>
              <a:t>Revision: Refining the Draft</a:t>
            </a:r>
            <a:endParaRPr lang="en-US" dirty="0"/>
          </a:p>
        </p:txBody>
      </p:sp>
      <p:cxnSp>
        <p:nvCxnSpPr>
          <p:cNvPr id="10" name="Straight Arrow Connector 9">
            <a:extLst>
              <a:ext uri="{FF2B5EF4-FFF2-40B4-BE49-F238E27FC236}">
                <a16:creationId xmlns:a16="http://schemas.microsoft.com/office/drawing/2014/main" id="{93685ACE-26E9-35A6-F530-FA6FF54BA67C}"/>
              </a:ext>
            </a:extLst>
          </p:cNvPr>
          <p:cNvCxnSpPr>
            <a:stCxn id="4" idx="3"/>
            <a:endCxn id="6" idx="1"/>
          </p:cNvCxnSpPr>
          <p:nvPr/>
        </p:nvCxnSpPr>
        <p:spPr>
          <a:xfrm>
            <a:off x="1320800" y="3003740"/>
            <a:ext cx="6127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F7B1CFE-804D-2B48-EE46-EDCF06964152}"/>
              </a:ext>
            </a:extLst>
          </p:cNvPr>
          <p:cNvCxnSpPr>
            <a:stCxn id="6" idx="3"/>
            <a:endCxn id="7" idx="1"/>
          </p:cNvCxnSpPr>
          <p:nvPr/>
        </p:nvCxnSpPr>
        <p:spPr>
          <a:xfrm flipV="1">
            <a:off x="3698875" y="3003739"/>
            <a:ext cx="44450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3FDAFF8-2918-A0B1-912E-335AFBE44977}"/>
              </a:ext>
            </a:extLst>
          </p:cNvPr>
          <p:cNvCxnSpPr>
            <a:stCxn id="7" idx="3"/>
            <a:endCxn id="8" idx="1"/>
          </p:cNvCxnSpPr>
          <p:nvPr/>
        </p:nvCxnSpPr>
        <p:spPr>
          <a:xfrm>
            <a:off x="5718175" y="3003739"/>
            <a:ext cx="86360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86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088B5-21D2-08CA-229A-5E0A6E0C6DE2}"/>
              </a:ext>
            </a:extLst>
          </p:cNvPr>
          <p:cNvSpPr>
            <a:spLocks noGrp="1"/>
          </p:cNvSpPr>
          <p:nvPr>
            <p:ph idx="1"/>
          </p:nvPr>
        </p:nvSpPr>
        <p:spPr>
          <a:xfrm>
            <a:off x="260350" y="317500"/>
            <a:ext cx="8229600" cy="5808663"/>
          </a:xfrm>
        </p:spPr>
        <p:txBody>
          <a:bodyPr>
            <a:normAutofit/>
          </a:bodyPr>
          <a:lstStyle/>
          <a:p>
            <a:pPr marL="0" indent="0">
              <a:buNone/>
            </a:pPr>
            <a:r>
              <a:rPr lang="en-US" sz="1800" b="1" dirty="0"/>
              <a:t>Fusion RAG: </a:t>
            </a:r>
            <a:r>
              <a:rPr lang="en-US" sz="1800" dirty="0"/>
              <a:t>Combines multiple sources of retrieved information (structured and unstructured) to generate a cohesive response. It fuses data from diverse sources for a comprehensive output.</a:t>
            </a:r>
          </a:p>
          <a:p>
            <a:pPr marL="0" indent="0">
              <a:buNone/>
            </a:pPr>
            <a:r>
              <a:rPr lang="en-US" sz="2400"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11" name="Rectangle 10">
            <a:extLst>
              <a:ext uri="{FF2B5EF4-FFF2-40B4-BE49-F238E27FC236}">
                <a16:creationId xmlns:a16="http://schemas.microsoft.com/office/drawing/2014/main" id="{C79C2220-B862-7468-3BBD-A28DCF4E1A5A}"/>
              </a:ext>
            </a:extLst>
          </p:cNvPr>
          <p:cNvSpPr/>
          <p:nvPr/>
        </p:nvSpPr>
        <p:spPr>
          <a:xfrm>
            <a:off x="406400" y="2838450"/>
            <a:ext cx="914400" cy="7410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Query</a:t>
            </a:r>
            <a:endParaRPr lang="en-US" dirty="0"/>
          </a:p>
        </p:txBody>
      </p:sp>
      <p:sp>
        <p:nvSpPr>
          <p:cNvPr id="12" name="Rectangle 11">
            <a:extLst>
              <a:ext uri="{FF2B5EF4-FFF2-40B4-BE49-F238E27FC236}">
                <a16:creationId xmlns:a16="http://schemas.microsoft.com/office/drawing/2014/main" id="{72BCACF9-2029-F1C2-50F9-89B86C0337DD}"/>
              </a:ext>
            </a:extLst>
          </p:cNvPr>
          <p:cNvSpPr/>
          <p:nvPr/>
        </p:nvSpPr>
        <p:spPr>
          <a:xfrm>
            <a:off x="2209800" y="1682750"/>
            <a:ext cx="914400" cy="524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Retriever</a:t>
            </a:r>
            <a:endParaRPr lang="en-US" dirty="0"/>
          </a:p>
        </p:txBody>
      </p:sp>
      <p:sp>
        <p:nvSpPr>
          <p:cNvPr id="13" name="Rectangle 12">
            <a:extLst>
              <a:ext uri="{FF2B5EF4-FFF2-40B4-BE49-F238E27FC236}">
                <a16:creationId xmlns:a16="http://schemas.microsoft.com/office/drawing/2014/main" id="{811484C4-EA34-2EC2-96CC-1B15651F7A19}"/>
              </a:ext>
            </a:extLst>
          </p:cNvPr>
          <p:cNvSpPr/>
          <p:nvPr/>
        </p:nvSpPr>
        <p:spPr>
          <a:xfrm>
            <a:off x="2254250" y="5067299"/>
            <a:ext cx="914400" cy="6027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retriever</a:t>
            </a:r>
            <a:endParaRPr lang="en-US" dirty="0"/>
          </a:p>
        </p:txBody>
      </p:sp>
      <p:sp>
        <p:nvSpPr>
          <p:cNvPr id="14" name="Rectangle 13">
            <a:extLst>
              <a:ext uri="{FF2B5EF4-FFF2-40B4-BE49-F238E27FC236}">
                <a16:creationId xmlns:a16="http://schemas.microsoft.com/office/drawing/2014/main" id="{52B5EA72-301B-78F7-9655-86FBB0647D2B}"/>
              </a:ext>
            </a:extLst>
          </p:cNvPr>
          <p:cNvSpPr/>
          <p:nvPr/>
        </p:nvSpPr>
        <p:spPr>
          <a:xfrm>
            <a:off x="2254250" y="3372619"/>
            <a:ext cx="914400" cy="5240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Retriever</a:t>
            </a:r>
            <a:endParaRPr lang="en-US" dirty="0"/>
          </a:p>
        </p:txBody>
      </p:sp>
      <p:cxnSp>
        <p:nvCxnSpPr>
          <p:cNvPr id="16" name="Straight Connector 15">
            <a:extLst>
              <a:ext uri="{FF2B5EF4-FFF2-40B4-BE49-F238E27FC236}">
                <a16:creationId xmlns:a16="http://schemas.microsoft.com/office/drawing/2014/main" id="{742916AE-323A-7813-B7CD-90621C453B75}"/>
              </a:ext>
            </a:extLst>
          </p:cNvPr>
          <p:cNvCxnSpPr/>
          <p:nvPr/>
        </p:nvCxnSpPr>
        <p:spPr>
          <a:xfrm>
            <a:off x="1682750" y="1930400"/>
            <a:ext cx="0" cy="3460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39A26CF-D841-F1BD-773E-41981A93D168}"/>
              </a:ext>
            </a:extLst>
          </p:cNvPr>
          <p:cNvCxnSpPr>
            <a:endCxn id="12" idx="1"/>
          </p:cNvCxnSpPr>
          <p:nvPr/>
        </p:nvCxnSpPr>
        <p:spPr>
          <a:xfrm>
            <a:off x="1682750" y="1930400"/>
            <a:ext cx="527050" cy="1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FA77080-A069-29D4-321C-553471C9E230}"/>
              </a:ext>
            </a:extLst>
          </p:cNvPr>
          <p:cNvCxnSpPr>
            <a:endCxn id="13" idx="1"/>
          </p:cNvCxnSpPr>
          <p:nvPr/>
        </p:nvCxnSpPr>
        <p:spPr>
          <a:xfrm flipV="1">
            <a:off x="1682750" y="5368660"/>
            <a:ext cx="571500" cy="224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18AC95E-FC48-CAF2-DD4E-ACEA40482B2F}"/>
              </a:ext>
            </a:extLst>
          </p:cNvPr>
          <p:cNvCxnSpPr>
            <a:endCxn id="14" idx="1"/>
          </p:cNvCxnSpPr>
          <p:nvPr/>
        </p:nvCxnSpPr>
        <p:spPr>
          <a:xfrm>
            <a:off x="1682750" y="3620272"/>
            <a:ext cx="571500" cy="143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953F482-B470-09E0-C179-3BFB926AA5E8}"/>
              </a:ext>
            </a:extLst>
          </p:cNvPr>
          <p:cNvCxnSpPr>
            <a:stCxn id="11" idx="3"/>
          </p:cNvCxnSpPr>
          <p:nvPr/>
        </p:nvCxnSpPr>
        <p:spPr>
          <a:xfrm>
            <a:off x="1320800" y="3208963"/>
            <a:ext cx="361950" cy="15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ABA5C16D-2B75-5A0F-97FC-556FD951CD74}"/>
              </a:ext>
            </a:extLst>
          </p:cNvPr>
          <p:cNvSpPr/>
          <p:nvPr/>
        </p:nvSpPr>
        <p:spPr>
          <a:xfrm>
            <a:off x="3908426" y="1682750"/>
            <a:ext cx="914400" cy="524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Query Result 1</a:t>
            </a:r>
            <a:endParaRPr lang="en-US" dirty="0"/>
          </a:p>
        </p:txBody>
      </p:sp>
      <p:sp>
        <p:nvSpPr>
          <p:cNvPr id="26" name="Rectangle 25">
            <a:extLst>
              <a:ext uri="{FF2B5EF4-FFF2-40B4-BE49-F238E27FC236}">
                <a16:creationId xmlns:a16="http://schemas.microsoft.com/office/drawing/2014/main" id="{C57FE24C-C9D6-120E-07F3-BD734E324112}"/>
              </a:ext>
            </a:extLst>
          </p:cNvPr>
          <p:cNvSpPr/>
          <p:nvPr/>
        </p:nvSpPr>
        <p:spPr>
          <a:xfrm>
            <a:off x="3917950" y="3374922"/>
            <a:ext cx="914400" cy="524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Query Result 2</a:t>
            </a:r>
            <a:endParaRPr lang="en-US" dirty="0"/>
          </a:p>
        </p:txBody>
      </p:sp>
      <p:sp>
        <p:nvSpPr>
          <p:cNvPr id="27" name="Rectangle 26">
            <a:extLst>
              <a:ext uri="{FF2B5EF4-FFF2-40B4-BE49-F238E27FC236}">
                <a16:creationId xmlns:a16="http://schemas.microsoft.com/office/drawing/2014/main" id="{681EE283-501D-4C19-8355-3A8E0A88A219}"/>
              </a:ext>
            </a:extLst>
          </p:cNvPr>
          <p:cNvSpPr/>
          <p:nvPr/>
        </p:nvSpPr>
        <p:spPr>
          <a:xfrm>
            <a:off x="3908426" y="5117895"/>
            <a:ext cx="914400" cy="524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Query result 3</a:t>
            </a:r>
            <a:endParaRPr lang="en-US" dirty="0"/>
          </a:p>
        </p:txBody>
      </p:sp>
      <p:sp>
        <p:nvSpPr>
          <p:cNvPr id="28" name="Rectangle: Rounded Corners 27">
            <a:extLst>
              <a:ext uri="{FF2B5EF4-FFF2-40B4-BE49-F238E27FC236}">
                <a16:creationId xmlns:a16="http://schemas.microsoft.com/office/drawing/2014/main" id="{7ACC87DE-0D19-AD95-A801-68FCEE25A56A}"/>
              </a:ext>
            </a:extLst>
          </p:cNvPr>
          <p:cNvSpPr/>
          <p:nvPr/>
        </p:nvSpPr>
        <p:spPr>
          <a:xfrm>
            <a:off x="5721350" y="2686050"/>
            <a:ext cx="1168393" cy="16827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Fusion Result </a:t>
            </a:r>
          </a:p>
        </p:txBody>
      </p:sp>
      <p:sp>
        <p:nvSpPr>
          <p:cNvPr id="29" name="TextBox 28">
            <a:extLst>
              <a:ext uri="{FF2B5EF4-FFF2-40B4-BE49-F238E27FC236}">
                <a16:creationId xmlns:a16="http://schemas.microsoft.com/office/drawing/2014/main" id="{ED696BB1-D317-1C74-1CE0-A1C3AC578A59}"/>
              </a:ext>
            </a:extLst>
          </p:cNvPr>
          <p:cNvSpPr txBox="1"/>
          <p:nvPr/>
        </p:nvSpPr>
        <p:spPr>
          <a:xfrm>
            <a:off x="3676650" y="949740"/>
            <a:ext cx="1606550" cy="646331"/>
          </a:xfrm>
          <a:prstGeom prst="rect">
            <a:avLst/>
          </a:prstGeom>
          <a:noFill/>
        </p:spPr>
        <p:txBody>
          <a:bodyPr wrap="square" rtlCol="0">
            <a:spAutoFit/>
          </a:bodyPr>
          <a:lstStyle/>
          <a:p>
            <a:r>
              <a:rPr lang="en-US" dirty="0"/>
              <a:t>Weighted query Results </a:t>
            </a:r>
          </a:p>
        </p:txBody>
      </p:sp>
      <p:sp>
        <p:nvSpPr>
          <p:cNvPr id="30" name="Rectangle 29">
            <a:extLst>
              <a:ext uri="{FF2B5EF4-FFF2-40B4-BE49-F238E27FC236}">
                <a16:creationId xmlns:a16="http://schemas.microsoft.com/office/drawing/2014/main" id="{70816E5D-3DF4-D086-BCE5-DD3679F9F70D}"/>
              </a:ext>
            </a:extLst>
          </p:cNvPr>
          <p:cNvSpPr/>
          <p:nvPr/>
        </p:nvSpPr>
        <p:spPr>
          <a:xfrm>
            <a:off x="7524750" y="3265415"/>
            <a:ext cx="914400" cy="524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Response</a:t>
            </a:r>
            <a:endParaRPr lang="en-US" dirty="0"/>
          </a:p>
        </p:txBody>
      </p:sp>
      <p:cxnSp>
        <p:nvCxnSpPr>
          <p:cNvPr id="32" name="Straight Arrow Connector 31">
            <a:extLst>
              <a:ext uri="{FF2B5EF4-FFF2-40B4-BE49-F238E27FC236}">
                <a16:creationId xmlns:a16="http://schemas.microsoft.com/office/drawing/2014/main" id="{C83063DC-629B-D637-D9B5-BC796E84F242}"/>
              </a:ext>
            </a:extLst>
          </p:cNvPr>
          <p:cNvCxnSpPr>
            <a:stCxn id="28" idx="3"/>
            <a:endCxn id="30" idx="1"/>
          </p:cNvCxnSpPr>
          <p:nvPr/>
        </p:nvCxnSpPr>
        <p:spPr>
          <a:xfrm>
            <a:off x="6889743" y="3527425"/>
            <a:ext cx="63500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8530A06-8E04-8700-70AB-02949BFF714D}"/>
              </a:ext>
            </a:extLst>
          </p:cNvPr>
          <p:cNvCxnSpPr>
            <a:stCxn id="25" idx="3"/>
            <a:endCxn id="28" idx="1"/>
          </p:cNvCxnSpPr>
          <p:nvPr/>
        </p:nvCxnSpPr>
        <p:spPr>
          <a:xfrm>
            <a:off x="4822826" y="1944760"/>
            <a:ext cx="898524" cy="15826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F817344-48A8-FFCE-2858-BFFFFE1F22A7}"/>
              </a:ext>
            </a:extLst>
          </p:cNvPr>
          <p:cNvCxnSpPr>
            <a:stCxn id="26" idx="3"/>
            <a:endCxn id="28" idx="1"/>
          </p:cNvCxnSpPr>
          <p:nvPr/>
        </p:nvCxnSpPr>
        <p:spPr>
          <a:xfrm flipV="1">
            <a:off x="4832350" y="3527425"/>
            <a:ext cx="889000" cy="1095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D06D7BD7-DEDD-0EE6-37EB-A8458B45F90B}"/>
              </a:ext>
            </a:extLst>
          </p:cNvPr>
          <p:cNvCxnSpPr>
            <a:stCxn id="27" idx="3"/>
            <a:endCxn id="28" idx="1"/>
          </p:cNvCxnSpPr>
          <p:nvPr/>
        </p:nvCxnSpPr>
        <p:spPr>
          <a:xfrm flipV="1">
            <a:off x="4822826" y="3527425"/>
            <a:ext cx="898524" cy="1852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17FEE1A-FCD5-B3EB-A83C-CF88EF21241B}"/>
              </a:ext>
            </a:extLst>
          </p:cNvPr>
          <p:cNvCxnSpPr>
            <a:stCxn id="12" idx="3"/>
            <a:endCxn id="25" idx="1"/>
          </p:cNvCxnSpPr>
          <p:nvPr/>
        </p:nvCxnSpPr>
        <p:spPr>
          <a:xfrm>
            <a:off x="3124200" y="1944760"/>
            <a:ext cx="7842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7203CE6A-E452-8747-29A1-B18276037E26}"/>
              </a:ext>
            </a:extLst>
          </p:cNvPr>
          <p:cNvCxnSpPr>
            <a:stCxn id="14" idx="3"/>
            <a:endCxn id="26" idx="1"/>
          </p:cNvCxnSpPr>
          <p:nvPr/>
        </p:nvCxnSpPr>
        <p:spPr>
          <a:xfrm>
            <a:off x="3168650" y="3634630"/>
            <a:ext cx="749300" cy="2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1066D781-6D5E-2974-8C32-62A372B6852D}"/>
              </a:ext>
            </a:extLst>
          </p:cNvPr>
          <p:cNvCxnSpPr>
            <a:stCxn id="13" idx="3"/>
            <a:endCxn id="27" idx="1"/>
          </p:cNvCxnSpPr>
          <p:nvPr/>
        </p:nvCxnSpPr>
        <p:spPr>
          <a:xfrm>
            <a:off x="3168650" y="5368660"/>
            <a:ext cx="739776" cy="112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86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47" name="Rectangle 9246">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49" name="Rectangle 9248">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421890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218" name="Picture 2" descr="Agentic RAG">
            <a:extLst>
              <a:ext uri="{FF2B5EF4-FFF2-40B4-BE49-F238E27FC236}">
                <a16:creationId xmlns:a16="http://schemas.microsoft.com/office/drawing/2014/main" id="{90B862E3-5683-9AE4-627D-3271F0699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477" b="16931"/>
          <a:stretch/>
        </p:blipFill>
        <p:spPr bwMode="auto">
          <a:xfrm>
            <a:off x="20" y="10"/>
            <a:ext cx="9143980" cy="3994473"/>
          </a:xfrm>
          <a:prstGeom prst="rect">
            <a:avLst/>
          </a:prstGeom>
          <a:noFill/>
          <a:extLst>
            <a:ext uri="{909E8E84-426E-40DD-AFC4-6F175D3DCCD1}">
              <a14:hiddenFill xmlns:a14="http://schemas.microsoft.com/office/drawing/2010/main">
                <a:solidFill>
                  <a:srgbClr val="FFFFFF"/>
                </a:solidFill>
              </a14:hiddenFill>
            </a:ext>
          </a:extLst>
        </p:spPr>
      </p:pic>
      <p:sp>
        <p:nvSpPr>
          <p:cNvPr id="9251" name="Rectangle 9250">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491151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53" name="Rectangle 9252">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525670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18B3FD-DC4A-BDE0-FF0E-8DD37A8C9D8E}"/>
              </a:ext>
            </a:extLst>
          </p:cNvPr>
          <p:cNvSpPr>
            <a:spLocks noGrp="1"/>
          </p:cNvSpPr>
          <p:nvPr>
            <p:ph idx="1"/>
          </p:nvPr>
        </p:nvSpPr>
        <p:spPr>
          <a:xfrm>
            <a:off x="3971869" y="4495466"/>
            <a:ext cx="4545767" cy="1536192"/>
          </a:xfrm>
        </p:spPr>
        <p:txBody>
          <a:bodyPr anchor="ctr">
            <a:normAutofit/>
          </a:bodyPr>
          <a:lstStyle/>
          <a:p>
            <a:pPr marL="0" indent="0">
              <a:lnSpc>
                <a:spcPct val="90000"/>
              </a:lnSpc>
              <a:buNone/>
            </a:pPr>
            <a:r>
              <a:rPr lang="en-US" sz="1200" b="1" dirty="0"/>
              <a:t>Agentic RAG:</a:t>
            </a:r>
          </a:p>
          <a:p>
            <a:pPr>
              <a:lnSpc>
                <a:spcPct val="90000"/>
              </a:lnSpc>
            </a:pPr>
            <a:r>
              <a:rPr lang="en-US" sz="1200" dirty="0"/>
              <a:t>An advanced RAG system that integrates decision-making capabilities. It operates with agents that can initiate tasks, interact with multiple tools, and self-improve based on feedback loops.</a:t>
            </a:r>
          </a:p>
          <a:p>
            <a:pPr>
              <a:lnSpc>
                <a:spcPct val="90000"/>
              </a:lnSpc>
            </a:pPr>
            <a:r>
              <a:rPr lang="en-US" sz="1200" dirty="0"/>
              <a:t>Delegates tasks to external agents for responses.</a:t>
            </a:r>
          </a:p>
          <a:p>
            <a:pPr marL="0" indent="0">
              <a:lnSpc>
                <a:spcPct val="90000"/>
              </a:lnSpc>
              <a:buNone/>
            </a:pPr>
            <a:r>
              <a:rPr lang="en-US" sz="1200" b="1" dirty="0"/>
              <a:t>Use Case: </a:t>
            </a:r>
            <a:r>
              <a:rPr lang="en-US" sz="1200" dirty="0"/>
              <a:t>complex task handling, project management.</a:t>
            </a:r>
          </a:p>
          <a:p>
            <a:pPr marL="0" indent="0">
              <a:lnSpc>
                <a:spcPct val="90000"/>
              </a:lnSpc>
              <a:buNone/>
            </a:pPr>
            <a:endParaRPr lang="en-US" sz="1200" dirty="0"/>
          </a:p>
          <a:p>
            <a:pPr>
              <a:lnSpc>
                <a:spcPct val="90000"/>
              </a:lnSpc>
            </a:pPr>
            <a:endParaRPr lang="en-US" sz="1200" dirty="0"/>
          </a:p>
          <a:p>
            <a:pPr marL="0" indent="0">
              <a:lnSpc>
                <a:spcPct val="90000"/>
              </a:lnSpc>
              <a:buNone/>
            </a:pPr>
            <a:endParaRPr lang="en-US" sz="1200" dirty="0"/>
          </a:p>
        </p:txBody>
      </p:sp>
    </p:spTree>
    <p:extLst>
      <p:ext uri="{BB962C8B-B14F-4D97-AF65-F5344CB8AC3E}">
        <p14:creationId xmlns:p14="http://schemas.microsoft.com/office/powerpoint/2010/main" val="221174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1761</TotalTime>
  <Words>483</Words>
  <Application>Microsoft Office PowerPoint</Application>
  <PresentationFormat>On-screen Show (4:3)</PresentationFormat>
  <Paragraphs>91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Unicode MS</vt:lpstr>
      <vt:lpstr>Calibri</vt:lpstr>
      <vt:lpstr>Office Theme</vt:lpstr>
      <vt:lpstr>RAG(Retrieval-Augmented Generation) </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Muvva, Mohana Naga Sai</cp:lastModifiedBy>
  <cp:revision>10</cp:revision>
  <dcterms:created xsi:type="dcterms:W3CDTF">2013-01-27T09:14:16Z</dcterms:created>
  <dcterms:modified xsi:type="dcterms:W3CDTF">2025-01-12T22:12:48Z</dcterms:modified>
  <cp:category/>
</cp:coreProperties>
</file>