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63" r:id="rId3"/>
    <p:sldId id="265" r:id="rId4"/>
    <p:sldId id="264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Karimi" initials="AK" lastIdx="2" clrIdx="0">
    <p:extLst>
      <p:ext uri="{19B8F6BF-5375-455C-9EA6-DF929625EA0E}">
        <p15:presenceInfo xmlns:p15="http://schemas.microsoft.com/office/powerpoint/2012/main" userId="Ali Kar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0:33:08.855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8375-44CB-3247-94CD-E4D1BECA1B3C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692F-1DD1-A348-AD63-013821506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7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8F0B-36EA-FD48-9365-71FE7D543ED4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C197-0D0A-6141-9C0D-2832BFC4CE75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9437-95FF-A344-BCBF-97C2CBF55DD8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D92-0C01-C54C-BEBE-55D5EF77E415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52E-03D4-A240-BABE-992977EBDEE5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B173-CDDA-5E45-96EC-1E6F9E7EDFCE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CF18-F4F3-844E-B7C6-F0D68CFCB572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CDD8-5E36-3B41-BAD7-75AFBE24C7F3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4CC7-4F19-6E4E-8E9F-CCA24A933952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9E4DCBF-5D42-F644-83DA-195215DCFF73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AB9F-2145-2643-876A-49E5A01B301E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7DA9E9-774E-F64F-9167-10EBDCB4CAE4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75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3B55C37F-1FED-4EA6-A95C-5CDC6996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2" b="468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4172-C887-4536-9DFA-927D260C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Movie Guru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0DA1-6446-41C7-8637-527297D6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75" y="3824577"/>
            <a:ext cx="4821811" cy="16141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Group no.1 </a:t>
            </a:r>
          </a:p>
          <a:p>
            <a:pPr algn="ctr"/>
            <a:br>
              <a:rPr lang="en-US" sz="1800" dirty="0">
                <a:solidFill>
                  <a:srgbClr val="FFFFFF">
                    <a:alpha val="75000"/>
                  </a:srgbClr>
                </a:solidFill>
              </a:rPr>
            </a:b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Ophelia, Jucary, Mohan, Dalton, Ali</a:t>
            </a:r>
          </a:p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Aug. 2021 </a:t>
            </a:r>
          </a:p>
          <a:p>
            <a:pPr algn="ctr"/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4A0B-DE67-AE4D-B16B-99A7509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6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B9A6-5E01-4D02-8C17-B971DE2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D62E-D526-4CBA-BBCA-BE9AB541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204386"/>
            <a:ext cx="11029615" cy="234231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Several project ideas and stories discussed such as internet band width in different states; finally, we chose IMDB data source from Kaggle.com to explore : </a:t>
            </a:r>
          </a:p>
          <a:p>
            <a:pPr marL="0" indent="0">
              <a:buNone/>
            </a:pPr>
            <a:r>
              <a:rPr lang="en-US" dirty="0"/>
              <a:t>		- allocate the no. of movies produced in each country on the map. </a:t>
            </a:r>
          </a:p>
          <a:p>
            <a:pPr marL="0" indent="0">
              <a:buNone/>
            </a:pPr>
            <a:r>
              <a:rPr lang="en-US" dirty="0"/>
              <a:t>		- average rating of each genre in different countries </a:t>
            </a:r>
          </a:p>
          <a:p>
            <a:pPr marL="0" indent="0">
              <a:buNone/>
            </a:pPr>
            <a:r>
              <a:rPr lang="en-US" dirty="0"/>
              <a:t>		- number of films in different genre in each country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8870B6A8-FD60-473D-825A-8A33106E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05" y="791438"/>
            <a:ext cx="8055203" cy="32634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80E68-DFDA-194C-B00E-18E99D8B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EC9-2757-4EAA-ACF0-265AB23F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7415C-DBA6-4B5C-A7DB-97024CD46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253" y="5785575"/>
            <a:ext cx="630904" cy="630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73C1A-743C-4F9F-BC32-27C19E3D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273" y="5785575"/>
            <a:ext cx="1336423" cy="668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AB9E7-402E-4518-BE34-619120B8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34" y="5676816"/>
            <a:ext cx="761288" cy="885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ED215-2B28-43B8-BE84-2A9ED9187E4A}"/>
              </a:ext>
            </a:extLst>
          </p:cNvPr>
          <p:cNvSpPr txBox="1"/>
          <p:nvPr/>
        </p:nvSpPr>
        <p:spPr>
          <a:xfrm>
            <a:off x="519314" y="3949615"/>
            <a:ext cx="107061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Import data to Jupyter notebook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Merging different DB’s such IMDB films data with Latitude and Longitude of different countries.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Drop </a:t>
            </a:r>
            <a:r>
              <a:rPr lang="en-US" dirty="0"/>
              <a:t>columns and finding unique data , splitting cells strings to structure data source.</a:t>
            </a:r>
            <a:endParaRPr lang="en-US" sz="1800" dirty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Create database in </a:t>
            </a:r>
            <a:r>
              <a:rPr lang="en-US" dirty="0"/>
              <a:t>P</a:t>
            </a:r>
            <a:r>
              <a:rPr lang="en-US" sz="1800" dirty="0"/>
              <a:t>ostgreSQL and generate engine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800" dirty="0"/>
              <a:t>ETL process complete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ABE0B-157F-43CF-AD73-A76AF8A39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061" y="903602"/>
            <a:ext cx="9214747" cy="27268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5230E-9CA6-F340-A256-B1899440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4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5141-8B84-4024-8193-7DEF87EF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8F51-27EF-4F09-8965-761DC636C7D7}"/>
              </a:ext>
            </a:extLst>
          </p:cNvPr>
          <p:cNvSpPr txBox="1"/>
          <p:nvPr/>
        </p:nvSpPr>
        <p:spPr>
          <a:xfrm>
            <a:off x="364521" y="3493007"/>
            <a:ext cx="2101363" cy="6001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r>
              <a:rPr lang="en-US" sz="1200" dirty="0"/>
              <a:t>CSV file </a:t>
            </a:r>
          </a:p>
          <a:p>
            <a:r>
              <a:rPr lang="en-US" sz="1200" dirty="0"/>
              <a:t>Chose column for 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A5347-1E43-48F0-9A0F-3F149E53F970}"/>
              </a:ext>
            </a:extLst>
          </p:cNvPr>
          <p:cNvSpPr txBox="1"/>
          <p:nvPr/>
        </p:nvSpPr>
        <p:spPr>
          <a:xfrm>
            <a:off x="2615621" y="3504303"/>
            <a:ext cx="3056621" cy="1708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Import data in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Merge different DB’s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Structure the data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database in PostgreSQL and generate engine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ETL complete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(Cleaning-</a:t>
            </a:r>
            <a:r>
              <a:rPr lang="en-US" sz="1200" dirty="0" err="1">
                <a:highlight>
                  <a:srgbClr val="FFFF00"/>
                </a:highlight>
              </a:rPr>
              <a:t>notebook.ipynb</a:t>
            </a:r>
            <a:r>
              <a:rPr lang="en-US" sz="12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B079E-0287-4C25-8160-BA9EF8D7FF14}"/>
              </a:ext>
            </a:extLst>
          </p:cNvPr>
          <p:cNvSpPr txBox="1"/>
          <p:nvPr/>
        </p:nvSpPr>
        <p:spPr>
          <a:xfrm>
            <a:off x="5821979" y="3504303"/>
            <a:ext cx="2851755" cy="7848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Create flask </a:t>
            </a:r>
            <a:r>
              <a:rPr lang="en-US" sz="1200" dirty="0" err="1"/>
              <a:t>api</a:t>
            </a:r>
            <a:r>
              <a:rPr lang="en-US" sz="1200" dirty="0"/>
              <a:t> to call data </a:t>
            </a:r>
          </a:p>
          <a:p>
            <a:endParaRPr lang="en-US" sz="1200" dirty="0">
              <a:highlight>
                <a:srgbClr val="FFFF00"/>
              </a:highlight>
            </a:endParaRPr>
          </a:p>
          <a:p>
            <a:r>
              <a:rPr lang="en-US" sz="1200" dirty="0">
                <a:highlight>
                  <a:srgbClr val="FFFF00"/>
                </a:highlight>
              </a:rPr>
              <a:t>(app.py)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F265-8D87-435A-A5B8-AE0515DD159B}"/>
              </a:ext>
            </a:extLst>
          </p:cNvPr>
          <p:cNvSpPr txBox="1"/>
          <p:nvPr/>
        </p:nvSpPr>
        <p:spPr>
          <a:xfrm>
            <a:off x="8823471" y="3504303"/>
            <a:ext cx="3213021" cy="19851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22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288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Create dashboard HTML , CSS files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Create JS file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Create Leaflet map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Implement </a:t>
            </a:r>
            <a:r>
              <a:rPr lang="en-US" sz="1200" dirty="0" err="1"/>
              <a:t>ChartJs</a:t>
            </a:r>
            <a:r>
              <a:rPr lang="en-US" sz="1200" dirty="0"/>
              <a:t> for visualization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(logic.js)</a:t>
            </a:r>
          </a:p>
          <a:p>
            <a:r>
              <a:rPr lang="en-US" sz="1200" dirty="0">
                <a:highlight>
                  <a:srgbClr val="FFFF00"/>
                </a:highlight>
              </a:rPr>
              <a:t>(index.html)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endParaRPr lang="en-US" dirty="0"/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E43BAEB8-477E-47B8-88CC-480DA310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00" y="2352469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0D38F-F18D-460D-A169-21116CC0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74" y="2465567"/>
            <a:ext cx="1335140" cy="6706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9E1B97-BA64-4C3B-87CB-FE1601641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829" y="2343675"/>
            <a:ext cx="914401" cy="914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0488C6-5ADE-45D1-862D-1B7AEBB64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946" y="2199502"/>
            <a:ext cx="1858474" cy="1067367"/>
          </a:xfrm>
          <a:prstGeom prst="rect">
            <a:avLst/>
          </a:prstGeom>
        </p:spPr>
      </p:pic>
      <p:pic>
        <p:nvPicPr>
          <p:cNvPr id="21" name="Graphic 20" descr="Arrow: Slight curve with solid fill">
            <a:extLst>
              <a:ext uri="{FF2B5EF4-FFF2-40B4-BE49-F238E27FC236}">
                <a16:creationId xmlns:a16="http://schemas.microsoft.com/office/drawing/2014/main" id="{C942302F-84D9-4321-8E13-F7ADCD38C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0508" y="2436663"/>
            <a:ext cx="707783" cy="707783"/>
          </a:xfrm>
          <a:prstGeom prst="rect">
            <a:avLst/>
          </a:prstGeom>
        </p:spPr>
      </p:pic>
      <p:pic>
        <p:nvPicPr>
          <p:cNvPr id="22" name="Graphic 21" descr="Arrow: Slight curve with solid fill">
            <a:extLst>
              <a:ext uri="{FF2B5EF4-FFF2-40B4-BE49-F238E27FC236}">
                <a16:creationId xmlns:a16="http://schemas.microsoft.com/office/drawing/2014/main" id="{1A9CBA1A-2469-4271-A870-9D283FCA7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4562" y="2446983"/>
            <a:ext cx="707783" cy="707783"/>
          </a:xfrm>
          <a:prstGeom prst="rect">
            <a:avLst/>
          </a:prstGeom>
        </p:spPr>
      </p:pic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5EB37A22-8DC5-47A3-9066-9BAA814B9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0143" y="2455777"/>
            <a:ext cx="707783" cy="7077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5506-3F28-1A40-8C76-C4CCEA45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586-DCD1-4871-8470-B005094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 journey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165FC-DE07-4F93-93CE-C872DAA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78" y="1031646"/>
            <a:ext cx="3742441" cy="1807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78BF92-EBC4-4DCA-8B93-F423135C2FBE}"/>
              </a:ext>
            </a:extLst>
          </p:cNvPr>
          <p:cNvSpPr txBox="1"/>
          <p:nvPr/>
        </p:nvSpPr>
        <p:spPr>
          <a:xfrm>
            <a:off x="491838" y="2011386"/>
            <a:ext cx="78556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Set up Git LFS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Pandas and PostgreSQL for ETL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sz="1800" dirty="0"/>
              <a:t>reate </a:t>
            </a:r>
            <a:r>
              <a:rPr lang="en-US" dirty="0"/>
              <a:t>F</a:t>
            </a:r>
            <a:r>
              <a:rPr lang="en-US" sz="1800" dirty="0"/>
              <a:t>lask </a:t>
            </a:r>
            <a:r>
              <a:rPr lang="en-US" sz="1800" dirty="0" err="1"/>
              <a:t>api</a:t>
            </a:r>
            <a:r>
              <a:rPr lang="en-US" sz="1800" dirty="0"/>
              <a:t> with many routes (“/”, ”/&lt;genre name&gt;”, ”/country/&lt;country name&gt;” etc.) to call data from database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Create dashboard with HTML  &amp; CSS files using Jinja template &amp; Bootstrap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Landing Page: Create Leaflet map with dynamic size circle based on total no. of produced films in a country. Use size scaling for better visualization</a:t>
            </a:r>
            <a:endParaRPr lang="en-US" sz="18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Event handling: Use d3 to respond to data selected from dropdown menu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Implement ChartJS for dynamic visualization on </a:t>
            </a:r>
            <a:r>
              <a:rPr lang="en-US" dirty="0"/>
              <a:t>2 </a:t>
            </a:r>
            <a:r>
              <a:rPr lang="en-US" sz="1800" dirty="0"/>
              <a:t>bar charts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436BB-E0CE-45D9-8DFA-20CBE018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23" y="4149852"/>
            <a:ext cx="1398236" cy="1398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45734-0D96-40E7-BF87-731E44FDA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10" y="3072015"/>
            <a:ext cx="3210859" cy="844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A251A-8208-9E4B-9917-4CD1B16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9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A87-2755-4629-A734-701BF56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journey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7F4F377-7E88-4542-BAAE-54E87E6D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" y="2191960"/>
            <a:ext cx="5804766" cy="3261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AD564-7C4C-4142-85EF-D5239E203D33}"/>
              </a:ext>
            </a:extLst>
          </p:cNvPr>
          <p:cNvSpPr txBox="1"/>
          <p:nvPr/>
        </p:nvSpPr>
        <p:spPr>
          <a:xfrm>
            <a:off x="-93211" y="5587372"/>
            <a:ext cx="642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Leaflet Map showing movies produced in each country</a:t>
            </a:r>
          </a:p>
          <a:p>
            <a:pPr algn="ctr"/>
            <a:r>
              <a:rPr lang="en-US" sz="1600" b="1" dirty="0"/>
              <a:t>USA &gt; India &gt; Japan &gt; France &gt; Italy</a:t>
            </a:r>
          </a:p>
          <a:p>
            <a:pPr algn="ctr"/>
            <a:r>
              <a:rPr lang="en-US" sz="1200" dirty="0"/>
              <a:t>Flask </a:t>
            </a:r>
            <a:r>
              <a:rPr lang="en-US" sz="1200" dirty="0" err="1"/>
              <a:t>api</a:t>
            </a:r>
            <a:r>
              <a:rPr lang="en-US" sz="1200" dirty="0"/>
              <a:t> route (“/”) to render data on landing page</a:t>
            </a:r>
          </a:p>
        </p:txBody>
      </p:sp>
      <p:pic>
        <p:nvPicPr>
          <p:cNvPr id="8" name="Picture 7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C25BA123-A231-4143-ACE2-20D1B18D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3071" r="9411" b="3651"/>
          <a:stretch/>
        </p:blipFill>
        <p:spPr>
          <a:xfrm>
            <a:off x="7173269" y="733150"/>
            <a:ext cx="3819409" cy="2295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E3EDD-8B34-4845-854A-9845E9CB2712}"/>
              </a:ext>
            </a:extLst>
          </p:cNvPr>
          <p:cNvSpPr txBox="1"/>
          <p:nvPr/>
        </p:nvSpPr>
        <p:spPr>
          <a:xfrm>
            <a:off x="6712087" y="3028335"/>
            <a:ext cx="5164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Average rating for genre selected in dropdown for each country</a:t>
            </a:r>
          </a:p>
          <a:p>
            <a:pPr algn="ctr"/>
            <a:r>
              <a:rPr lang="en-US" sz="1050" b="1" dirty="0"/>
              <a:t>ChartJS is a new library not covered in the class</a:t>
            </a:r>
          </a:p>
          <a:p>
            <a:pPr algn="ctr"/>
            <a:r>
              <a:rPr lang="en-US" sz="1050" i="1" dirty="0"/>
              <a:t>Flask </a:t>
            </a:r>
            <a:r>
              <a:rPr lang="en-US" sz="1050" i="1" dirty="0" err="1"/>
              <a:t>api</a:t>
            </a:r>
            <a:r>
              <a:rPr lang="en-US" sz="1050" i="1" dirty="0"/>
              <a:t> route (“/&lt;genre_name&gt;”) used to query for the data grouped by country</a:t>
            </a:r>
            <a:endParaRPr lang="en-US" sz="900" i="1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0696C56-A33B-A54D-B9F7-6491394724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10239" r="10327" b="3188"/>
          <a:stretch/>
        </p:blipFill>
        <p:spPr>
          <a:xfrm>
            <a:off x="7145180" y="3822945"/>
            <a:ext cx="3875585" cy="2468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275CB2-1392-2545-9479-1855236A30D0}"/>
              </a:ext>
            </a:extLst>
          </p:cNvPr>
          <p:cNvSpPr txBox="1"/>
          <p:nvPr/>
        </p:nvSpPr>
        <p:spPr>
          <a:xfrm>
            <a:off x="6861174" y="6243973"/>
            <a:ext cx="516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Total movies in each genre for country selected in dropdown</a:t>
            </a:r>
          </a:p>
          <a:p>
            <a:pPr algn="ctr"/>
            <a:r>
              <a:rPr lang="en-US" sz="1050" i="1" dirty="0"/>
              <a:t>Flask </a:t>
            </a:r>
            <a:r>
              <a:rPr lang="en-US" sz="1050" i="1" dirty="0" err="1"/>
              <a:t>api</a:t>
            </a:r>
            <a:r>
              <a:rPr lang="en-US" sz="1050" i="1" dirty="0"/>
              <a:t> route (“/country/&lt;name&gt;”) used to query for the data grouped by genre</a:t>
            </a:r>
            <a:endParaRPr lang="en-US" sz="900" i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84CF22-050D-2847-87DC-281BE36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E57E-9B0F-4D0A-BAB2-F6B6FA9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48B9-A9CD-4886-A65A-6163F5C3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9216"/>
            <a:ext cx="11029615" cy="404662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Large datafiles handled with Git LFS</a:t>
            </a:r>
          </a:p>
          <a:p>
            <a:r>
              <a:rPr lang="en-US" sz="2000" dirty="0"/>
              <a:t>Connecting to PostgreSQL and loading data with pandas</a:t>
            </a:r>
          </a:p>
          <a:p>
            <a:r>
              <a:rPr lang="en-US" sz="2000" dirty="0"/>
              <a:t>Querying database with pandas </a:t>
            </a:r>
            <a:r>
              <a:rPr lang="en-US" sz="2000" b="1" dirty="0"/>
              <a:t>“ ” vs ‘ ’ </a:t>
            </a:r>
            <a:r>
              <a:rPr lang="en-US" sz="2000" dirty="0"/>
              <a:t>took half of the class time</a:t>
            </a:r>
          </a:p>
          <a:p>
            <a:r>
              <a:rPr lang="en-US" sz="2000" dirty="0"/>
              <a:t>Not </a:t>
            </a:r>
            <a:r>
              <a:rPr lang="en-US" sz="2000" b="1" dirty="0"/>
              <a:t>disabling cache </a:t>
            </a:r>
            <a:r>
              <a:rPr lang="en-US" sz="2000" dirty="0"/>
              <a:t>on the browser led to a lot of confusion on which file was being run</a:t>
            </a:r>
          </a:p>
          <a:p>
            <a:r>
              <a:rPr lang="en-US" sz="2000" dirty="0"/>
              <a:t>Leaflet CSS on height scaling was not obvious</a:t>
            </a:r>
          </a:p>
          <a:p>
            <a:r>
              <a:rPr lang="en-US" sz="2000" dirty="0"/>
              <a:t>Learning ChartJS syntax and enabling the charts (</a:t>
            </a:r>
            <a:r>
              <a:rPr lang="en-US" sz="2000" b="1" dirty="0"/>
              <a:t>thank you Justin!!</a:t>
            </a:r>
            <a:r>
              <a:rPr lang="en-US" sz="2000" dirty="0"/>
              <a:t>)</a:t>
            </a:r>
          </a:p>
          <a:p>
            <a:r>
              <a:rPr lang="en-US" sz="2000" dirty="0"/>
              <a:t>Change in git push procedures starting Aug 13, 2021 with tokens took additional time</a:t>
            </a:r>
          </a:p>
          <a:p>
            <a:r>
              <a:rPr lang="en-US" sz="2000" dirty="0"/>
              <a:t>Setting up/visualizing the architecture for the project was challenging at the beginning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E055-19C7-B143-B1CB-423536FC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505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Wingdings 2</vt:lpstr>
      <vt:lpstr>DividendVTI</vt:lpstr>
      <vt:lpstr>Movie Guru </vt:lpstr>
      <vt:lpstr>Description</vt:lpstr>
      <vt:lpstr>ETL</vt:lpstr>
      <vt:lpstr>Flow chart </vt:lpstr>
      <vt:lpstr>Coding journey  </vt:lpstr>
      <vt:lpstr>Visualization journey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Guru </dc:title>
  <dc:creator>Ali Karimi</dc:creator>
  <cp:lastModifiedBy>Mohan Panga</cp:lastModifiedBy>
  <cp:revision>4</cp:revision>
  <dcterms:created xsi:type="dcterms:W3CDTF">2021-08-15T15:05:58Z</dcterms:created>
  <dcterms:modified xsi:type="dcterms:W3CDTF">2021-08-15T17:51:56Z</dcterms:modified>
</cp:coreProperties>
</file>