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64"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 Prabhu" userId="d8e1027cf3d049d7" providerId="LiveId" clId="{CCA88F5D-EB1D-4F12-9C11-F1BD9B569632}"/>
    <pc:docChg chg="undo custSel modSld">
      <pc:chgData name="Mohan Prabhu" userId="d8e1027cf3d049d7" providerId="LiveId" clId="{CCA88F5D-EB1D-4F12-9C11-F1BD9B569632}" dt="2024-05-27T11:20:49.816" v="143" actId="478"/>
      <pc:docMkLst>
        <pc:docMk/>
      </pc:docMkLst>
      <pc:sldChg chg="delSp mod">
        <pc:chgData name="Mohan Prabhu" userId="d8e1027cf3d049d7" providerId="LiveId" clId="{CCA88F5D-EB1D-4F12-9C11-F1BD9B569632}" dt="2024-05-27T11:20:49.816" v="143" actId="478"/>
        <pc:sldMkLst>
          <pc:docMk/>
          <pc:sldMk cId="1864021231" sldId="256"/>
        </pc:sldMkLst>
        <pc:spChg chg="del">
          <ac:chgData name="Mohan Prabhu" userId="d8e1027cf3d049d7" providerId="LiveId" clId="{CCA88F5D-EB1D-4F12-9C11-F1BD9B569632}" dt="2024-05-27T11:20:49.816" v="143" actId="478"/>
          <ac:spMkLst>
            <pc:docMk/>
            <pc:sldMk cId="1864021231" sldId="256"/>
            <ac:spMk id="11" creationId="{5E222A2E-FBE0-3DC0-9DB6-7C279896664B}"/>
          </ac:spMkLst>
        </pc:spChg>
      </pc:sldChg>
      <pc:sldChg chg="modSp mod">
        <pc:chgData name="Mohan Prabhu" userId="d8e1027cf3d049d7" providerId="LiveId" clId="{CCA88F5D-EB1D-4F12-9C11-F1BD9B569632}" dt="2024-05-27T11:12:46.891" v="21" actId="1036"/>
        <pc:sldMkLst>
          <pc:docMk/>
          <pc:sldMk cId="3316035981" sldId="258"/>
        </pc:sldMkLst>
        <pc:spChg chg="mod">
          <ac:chgData name="Mohan Prabhu" userId="d8e1027cf3d049d7" providerId="LiveId" clId="{CCA88F5D-EB1D-4F12-9C11-F1BD9B569632}" dt="2024-05-27T11:12:42.893" v="3" actId="113"/>
          <ac:spMkLst>
            <pc:docMk/>
            <pc:sldMk cId="3316035981" sldId="258"/>
            <ac:spMk id="10" creationId="{8F64CFF9-EEF2-DB27-DC81-98AA3D1772C2}"/>
          </ac:spMkLst>
        </pc:spChg>
        <pc:picChg chg="mod">
          <ac:chgData name="Mohan Prabhu" userId="d8e1027cf3d049d7" providerId="LiveId" clId="{CCA88F5D-EB1D-4F12-9C11-F1BD9B569632}" dt="2024-05-27T11:12:46.891" v="21" actId="1036"/>
          <ac:picMkLst>
            <pc:docMk/>
            <pc:sldMk cId="3316035981" sldId="258"/>
            <ac:picMk id="14" creationId="{35A059BA-51A1-A1A2-4898-CB1C5C6BC385}"/>
          </ac:picMkLst>
        </pc:picChg>
      </pc:sldChg>
      <pc:sldChg chg="modSp mod">
        <pc:chgData name="Mohan Prabhu" userId="d8e1027cf3d049d7" providerId="LiveId" clId="{CCA88F5D-EB1D-4F12-9C11-F1BD9B569632}" dt="2024-05-27T11:12:56.338" v="22" actId="123"/>
        <pc:sldMkLst>
          <pc:docMk/>
          <pc:sldMk cId="1218581125" sldId="259"/>
        </pc:sldMkLst>
        <pc:spChg chg="mod">
          <ac:chgData name="Mohan Prabhu" userId="d8e1027cf3d049d7" providerId="LiveId" clId="{CCA88F5D-EB1D-4F12-9C11-F1BD9B569632}" dt="2024-05-27T11:12:56.338" v="22" actId="123"/>
          <ac:spMkLst>
            <pc:docMk/>
            <pc:sldMk cId="1218581125" sldId="259"/>
            <ac:spMk id="5" creationId="{6955DEB5-381D-B6D9-A7C1-BCB0A6DEFCD5}"/>
          </ac:spMkLst>
        </pc:spChg>
      </pc:sldChg>
      <pc:sldChg chg="modSp mod">
        <pc:chgData name="Mohan Prabhu" userId="d8e1027cf3d049d7" providerId="LiveId" clId="{CCA88F5D-EB1D-4F12-9C11-F1BD9B569632}" dt="2024-05-27T11:13:15.455" v="29" actId="113"/>
        <pc:sldMkLst>
          <pc:docMk/>
          <pc:sldMk cId="293261553" sldId="260"/>
        </pc:sldMkLst>
        <pc:spChg chg="mod">
          <ac:chgData name="Mohan Prabhu" userId="d8e1027cf3d049d7" providerId="LiveId" clId="{CCA88F5D-EB1D-4F12-9C11-F1BD9B569632}" dt="2024-05-27T11:13:15.455" v="29" actId="113"/>
          <ac:spMkLst>
            <pc:docMk/>
            <pc:sldMk cId="293261553" sldId="260"/>
            <ac:spMk id="9" creationId="{CC68F012-4CFB-41EC-CE80-1EB598C544D7}"/>
          </ac:spMkLst>
        </pc:spChg>
        <pc:picChg chg="mod">
          <ac:chgData name="Mohan Prabhu" userId="d8e1027cf3d049d7" providerId="LiveId" clId="{CCA88F5D-EB1D-4F12-9C11-F1BD9B569632}" dt="2024-05-27T11:13:09.718" v="28" actId="1036"/>
          <ac:picMkLst>
            <pc:docMk/>
            <pc:sldMk cId="293261553" sldId="260"/>
            <ac:picMk id="13" creationId="{385251C1-BBAB-5AD1-BD61-4EE886A63629}"/>
          </ac:picMkLst>
        </pc:picChg>
      </pc:sldChg>
      <pc:sldChg chg="modSp mod">
        <pc:chgData name="Mohan Prabhu" userId="d8e1027cf3d049d7" providerId="LiveId" clId="{CCA88F5D-EB1D-4F12-9C11-F1BD9B569632}" dt="2024-05-27T11:13:24.163" v="30" actId="20577"/>
        <pc:sldMkLst>
          <pc:docMk/>
          <pc:sldMk cId="1561578636" sldId="261"/>
        </pc:sldMkLst>
        <pc:spChg chg="mod">
          <ac:chgData name="Mohan Prabhu" userId="d8e1027cf3d049d7" providerId="LiveId" clId="{CCA88F5D-EB1D-4F12-9C11-F1BD9B569632}" dt="2024-05-27T11:13:24.163" v="30" actId="20577"/>
          <ac:spMkLst>
            <pc:docMk/>
            <pc:sldMk cId="1561578636" sldId="261"/>
            <ac:spMk id="3" creationId="{5BB5E8AC-361D-8981-E6C5-FD3133E7C263}"/>
          </ac:spMkLst>
        </pc:spChg>
      </pc:sldChg>
      <pc:sldChg chg="modSp mod">
        <pc:chgData name="Mohan Prabhu" userId="d8e1027cf3d049d7" providerId="LiveId" clId="{CCA88F5D-EB1D-4F12-9C11-F1BD9B569632}" dt="2024-05-27T11:13:35.980" v="33" actId="1076"/>
        <pc:sldMkLst>
          <pc:docMk/>
          <pc:sldMk cId="136582627" sldId="262"/>
        </pc:sldMkLst>
        <pc:spChg chg="mod">
          <ac:chgData name="Mohan Prabhu" userId="d8e1027cf3d049d7" providerId="LiveId" clId="{CCA88F5D-EB1D-4F12-9C11-F1BD9B569632}" dt="2024-05-27T11:13:33.662" v="32" actId="20577"/>
          <ac:spMkLst>
            <pc:docMk/>
            <pc:sldMk cId="136582627" sldId="262"/>
            <ac:spMk id="9" creationId="{1D4B9A13-A8DC-0E9E-AFBA-229B0DCB3291}"/>
          </ac:spMkLst>
        </pc:spChg>
        <pc:picChg chg="mod">
          <ac:chgData name="Mohan Prabhu" userId="d8e1027cf3d049d7" providerId="LiveId" clId="{CCA88F5D-EB1D-4F12-9C11-F1BD9B569632}" dt="2024-05-27T11:13:35.980" v="33" actId="1076"/>
          <ac:picMkLst>
            <pc:docMk/>
            <pc:sldMk cId="136582627" sldId="262"/>
            <ac:picMk id="13" creationId="{ECD3F07C-3076-978D-975E-580096ECC275}"/>
          </ac:picMkLst>
        </pc:picChg>
      </pc:sldChg>
      <pc:sldChg chg="modSp mod">
        <pc:chgData name="Mohan Prabhu" userId="d8e1027cf3d049d7" providerId="LiveId" clId="{CCA88F5D-EB1D-4F12-9C11-F1BD9B569632}" dt="2024-05-27T11:13:43.262" v="34" actId="1076"/>
        <pc:sldMkLst>
          <pc:docMk/>
          <pc:sldMk cId="3966763603" sldId="263"/>
        </pc:sldMkLst>
        <pc:picChg chg="mod">
          <ac:chgData name="Mohan Prabhu" userId="d8e1027cf3d049d7" providerId="LiveId" clId="{CCA88F5D-EB1D-4F12-9C11-F1BD9B569632}" dt="2024-05-27T11:13:43.262" v="34" actId="1076"/>
          <ac:picMkLst>
            <pc:docMk/>
            <pc:sldMk cId="3966763603" sldId="263"/>
            <ac:picMk id="8" creationId="{392121C1-7239-2211-60EC-C779BBD20B8D}"/>
          </ac:picMkLst>
        </pc:picChg>
      </pc:sldChg>
      <pc:sldChg chg="modSp mod">
        <pc:chgData name="Mohan Prabhu" userId="d8e1027cf3d049d7" providerId="LiveId" clId="{CCA88F5D-EB1D-4F12-9C11-F1BD9B569632}" dt="2024-05-27T11:19:19.287" v="142" actId="1076"/>
        <pc:sldMkLst>
          <pc:docMk/>
          <pc:sldMk cId="2246184501" sldId="264"/>
        </pc:sldMkLst>
        <pc:spChg chg="mod">
          <ac:chgData name="Mohan Prabhu" userId="d8e1027cf3d049d7" providerId="LiveId" clId="{CCA88F5D-EB1D-4F12-9C11-F1BD9B569632}" dt="2024-05-27T11:19:19.287" v="142" actId="1076"/>
          <ac:spMkLst>
            <pc:docMk/>
            <pc:sldMk cId="2246184501" sldId="264"/>
            <ac:spMk id="9" creationId="{171A0363-01AD-1254-2D46-4688647F3623}"/>
          </ac:spMkLst>
        </pc:spChg>
      </pc:sldChg>
      <pc:sldChg chg="modSp mod">
        <pc:chgData name="Mohan Prabhu" userId="d8e1027cf3d049d7" providerId="LiveId" clId="{CCA88F5D-EB1D-4F12-9C11-F1BD9B569632}" dt="2024-05-27T11:13:52.020" v="35" actId="14100"/>
        <pc:sldMkLst>
          <pc:docMk/>
          <pc:sldMk cId="3200218327" sldId="266"/>
        </pc:sldMkLst>
        <pc:spChg chg="mod">
          <ac:chgData name="Mohan Prabhu" userId="d8e1027cf3d049d7" providerId="LiveId" clId="{CCA88F5D-EB1D-4F12-9C11-F1BD9B569632}" dt="2024-05-27T11:13:52.020" v="35" actId="14100"/>
          <ac:spMkLst>
            <pc:docMk/>
            <pc:sldMk cId="3200218327" sldId="266"/>
            <ac:spMk id="9" creationId="{71423EE1-0295-EA22-885A-24248D6BF0CE}"/>
          </ac:spMkLst>
        </pc:spChg>
      </pc:sldChg>
      <pc:sldChg chg="modSp mod">
        <pc:chgData name="Mohan Prabhu" userId="d8e1027cf3d049d7" providerId="LiveId" clId="{CCA88F5D-EB1D-4F12-9C11-F1BD9B569632}" dt="2024-05-27T11:16:16.561" v="80" actId="123"/>
        <pc:sldMkLst>
          <pc:docMk/>
          <pc:sldMk cId="1059198451" sldId="267"/>
        </pc:sldMkLst>
        <pc:spChg chg="mod">
          <ac:chgData name="Mohan Prabhu" userId="d8e1027cf3d049d7" providerId="LiveId" clId="{CCA88F5D-EB1D-4F12-9C11-F1BD9B569632}" dt="2024-05-27T11:16:16.561" v="80" actId="123"/>
          <ac:spMkLst>
            <pc:docMk/>
            <pc:sldMk cId="1059198451" sldId="267"/>
            <ac:spMk id="6" creationId="{7C301856-6688-4405-B1EC-A6D03DE4E36B}"/>
          </ac:spMkLst>
        </pc:spChg>
      </pc:sldChg>
      <pc:sldChg chg="modSp mod">
        <pc:chgData name="Mohan Prabhu" userId="d8e1027cf3d049d7" providerId="LiveId" clId="{CCA88F5D-EB1D-4F12-9C11-F1BD9B569632}" dt="2024-05-27T11:16:09.727" v="79" actId="123"/>
        <pc:sldMkLst>
          <pc:docMk/>
          <pc:sldMk cId="217258706" sldId="268"/>
        </pc:sldMkLst>
        <pc:spChg chg="mod">
          <ac:chgData name="Mohan Prabhu" userId="d8e1027cf3d049d7" providerId="LiveId" clId="{CCA88F5D-EB1D-4F12-9C11-F1BD9B569632}" dt="2024-05-27T11:16:09.727" v="79" actId="123"/>
          <ac:spMkLst>
            <pc:docMk/>
            <pc:sldMk cId="217258706" sldId="268"/>
            <ac:spMk id="3" creationId="{9C06838F-5509-14F2-5FEC-0A48586A9E59}"/>
          </ac:spMkLst>
        </pc:spChg>
        <pc:spChg chg="mod">
          <ac:chgData name="Mohan Prabhu" userId="d8e1027cf3d049d7" providerId="LiveId" clId="{CCA88F5D-EB1D-4F12-9C11-F1BD9B569632}" dt="2024-05-27T11:14:29.630" v="46" actId="113"/>
          <ac:spMkLst>
            <pc:docMk/>
            <pc:sldMk cId="217258706" sldId="268"/>
            <ac:spMk id="7" creationId="{030A4BEA-1074-ECD0-AF54-5CAFCAD78022}"/>
          </ac:spMkLst>
        </pc:spChg>
      </pc:sldChg>
      <pc:sldChg chg="modSp mod">
        <pc:chgData name="Mohan Prabhu" userId="d8e1027cf3d049d7" providerId="LiveId" clId="{CCA88F5D-EB1D-4F12-9C11-F1BD9B569632}" dt="2024-05-27T11:16:42.137" v="86" actId="123"/>
        <pc:sldMkLst>
          <pc:docMk/>
          <pc:sldMk cId="1193588447" sldId="269"/>
        </pc:sldMkLst>
        <pc:spChg chg="mod">
          <ac:chgData name="Mohan Prabhu" userId="d8e1027cf3d049d7" providerId="LiveId" clId="{CCA88F5D-EB1D-4F12-9C11-F1BD9B569632}" dt="2024-05-27T11:16:42.137" v="86" actId="123"/>
          <ac:spMkLst>
            <pc:docMk/>
            <pc:sldMk cId="1193588447" sldId="269"/>
            <ac:spMk id="7" creationId="{EF49533B-F853-4774-C904-2A5B2640A994}"/>
          </ac:spMkLst>
        </pc:spChg>
        <pc:spChg chg="mod">
          <ac:chgData name="Mohan Prabhu" userId="d8e1027cf3d049d7" providerId="LiveId" clId="{CCA88F5D-EB1D-4F12-9C11-F1BD9B569632}" dt="2024-05-27T11:14:46.196" v="50" actId="113"/>
          <ac:spMkLst>
            <pc:docMk/>
            <pc:sldMk cId="1193588447" sldId="269"/>
            <ac:spMk id="9" creationId="{FF2C90EF-E6E4-4C6F-DEAE-D599A7CF78BD}"/>
          </ac:spMkLst>
        </pc:spChg>
      </pc:sldChg>
      <pc:sldChg chg="modSp mod">
        <pc:chgData name="Mohan Prabhu" userId="d8e1027cf3d049d7" providerId="LiveId" clId="{CCA88F5D-EB1D-4F12-9C11-F1BD9B569632}" dt="2024-05-27T11:15:48.100" v="75" actId="123"/>
        <pc:sldMkLst>
          <pc:docMk/>
          <pc:sldMk cId="1499575125" sldId="271"/>
        </pc:sldMkLst>
        <pc:spChg chg="mod">
          <ac:chgData name="Mohan Prabhu" userId="d8e1027cf3d049d7" providerId="LiveId" clId="{CCA88F5D-EB1D-4F12-9C11-F1BD9B569632}" dt="2024-05-27T11:15:48.100" v="75" actId="123"/>
          <ac:spMkLst>
            <pc:docMk/>
            <pc:sldMk cId="1499575125" sldId="271"/>
            <ac:spMk id="6" creationId="{4F74A6F9-71B0-F84E-60C9-C90BD8BD0704}"/>
          </ac:spMkLst>
        </pc:spChg>
      </pc:sldChg>
      <pc:sldChg chg="modSp mod">
        <pc:chgData name="Mohan Prabhu" userId="d8e1027cf3d049d7" providerId="LiveId" clId="{CCA88F5D-EB1D-4F12-9C11-F1BD9B569632}" dt="2024-05-27T11:15:39.607" v="73" actId="113"/>
        <pc:sldMkLst>
          <pc:docMk/>
          <pc:sldMk cId="1843221860" sldId="272"/>
        </pc:sldMkLst>
        <pc:spChg chg="mod">
          <ac:chgData name="Mohan Prabhu" userId="d8e1027cf3d049d7" providerId="LiveId" clId="{CCA88F5D-EB1D-4F12-9C11-F1BD9B569632}" dt="2024-05-27T11:15:39.607" v="73" actId="113"/>
          <ac:spMkLst>
            <pc:docMk/>
            <pc:sldMk cId="1843221860" sldId="272"/>
            <ac:spMk id="7" creationId="{430FE365-36D4-C02C-681B-DEA169879FB0}"/>
          </ac:spMkLst>
        </pc:spChg>
        <pc:spChg chg="mod">
          <ac:chgData name="Mohan Prabhu" userId="d8e1027cf3d049d7" providerId="LiveId" clId="{CCA88F5D-EB1D-4F12-9C11-F1BD9B569632}" dt="2024-05-27T11:15:36.238" v="72" actId="113"/>
          <ac:spMkLst>
            <pc:docMk/>
            <pc:sldMk cId="1843221860" sldId="272"/>
            <ac:spMk id="9" creationId="{E5A63571-2084-4309-6A18-5E1CD7361A6C}"/>
          </ac:spMkLst>
        </pc:spChg>
      </pc:sldChg>
      <pc:sldChg chg="modSp mod">
        <pc:chgData name="Mohan Prabhu" userId="d8e1027cf3d049d7" providerId="LiveId" clId="{CCA88F5D-EB1D-4F12-9C11-F1BD9B569632}" dt="2024-05-27T11:17:17.146" v="99" actId="113"/>
        <pc:sldMkLst>
          <pc:docMk/>
          <pc:sldMk cId="3423575457" sldId="273"/>
        </pc:sldMkLst>
        <pc:spChg chg="mod">
          <ac:chgData name="Mohan Prabhu" userId="d8e1027cf3d049d7" providerId="LiveId" clId="{CCA88F5D-EB1D-4F12-9C11-F1BD9B569632}" dt="2024-05-27T11:17:17.146" v="99" actId="113"/>
          <ac:spMkLst>
            <pc:docMk/>
            <pc:sldMk cId="3423575457" sldId="273"/>
            <ac:spMk id="6" creationId="{503D8CBE-8DD0-C40F-6DEE-309B64125E84}"/>
          </ac:spMkLst>
        </pc:spChg>
        <pc:spChg chg="mod">
          <ac:chgData name="Mohan Prabhu" userId="d8e1027cf3d049d7" providerId="LiveId" clId="{CCA88F5D-EB1D-4F12-9C11-F1BD9B569632}" dt="2024-05-27T11:16:54.888" v="87" actId="113"/>
          <ac:spMkLst>
            <pc:docMk/>
            <pc:sldMk cId="3423575457" sldId="273"/>
            <ac:spMk id="9" creationId="{AC0A61E9-B1F6-DC3F-B8B6-50B02D372347}"/>
          </ac:spMkLst>
        </pc:spChg>
      </pc:sldChg>
      <pc:sldChg chg="modSp mod">
        <pc:chgData name="Mohan Prabhu" userId="d8e1027cf3d049d7" providerId="LiveId" clId="{CCA88F5D-EB1D-4F12-9C11-F1BD9B569632}" dt="2024-05-27T11:17:33.260" v="105" actId="113"/>
        <pc:sldMkLst>
          <pc:docMk/>
          <pc:sldMk cId="2225377473" sldId="274"/>
        </pc:sldMkLst>
        <pc:spChg chg="mod">
          <ac:chgData name="Mohan Prabhu" userId="d8e1027cf3d049d7" providerId="LiveId" clId="{CCA88F5D-EB1D-4F12-9C11-F1BD9B569632}" dt="2024-05-27T11:17:33.260" v="105" actId="113"/>
          <ac:spMkLst>
            <pc:docMk/>
            <pc:sldMk cId="2225377473" sldId="274"/>
            <ac:spMk id="3" creationId="{3030D99E-74BD-BFD2-351E-3448068D4248}"/>
          </ac:spMkLst>
        </pc:spChg>
        <pc:spChg chg="mod">
          <ac:chgData name="Mohan Prabhu" userId="d8e1027cf3d049d7" providerId="LiveId" clId="{CCA88F5D-EB1D-4F12-9C11-F1BD9B569632}" dt="2024-05-27T11:17:22.753" v="100" actId="113"/>
          <ac:spMkLst>
            <pc:docMk/>
            <pc:sldMk cId="2225377473" sldId="274"/>
            <ac:spMk id="7" creationId="{6F1206CF-69FF-3B6B-D72C-D75A54D3C6B1}"/>
          </ac:spMkLst>
        </pc:spChg>
      </pc:sldChg>
      <pc:sldChg chg="modSp mod">
        <pc:chgData name="Mohan Prabhu" userId="d8e1027cf3d049d7" providerId="LiveId" clId="{CCA88F5D-EB1D-4F12-9C11-F1BD9B569632}" dt="2024-05-27T11:17:53.209" v="111" actId="113"/>
        <pc:sldMkLst>
          <pc:docMk/>
          <pc:sldMk cId="180736604" sldId="275"/>
        </pc:sldMkLst>
        <pc:spChg chg="mod">
          <ac:chgData name="Mohan Prabhu" userId="d8e1027cf3d049d7" providerId="LiveId" clId="{CCA88F5D-EB1D-4F12-9C11-F1BD9B569632}" dt="2024-05-27T11:17:53.209" v="111" actId="113"/>
          <ac:spMkLst>
            <pc:docMk/>
            <pc:sldMk cId="180736604" sldId="275"/>
            <ac:spMk id="3" creationId="{3030D99E-74BD-BFD2-351E-3448068D4248}"/>
          </ac:spMkLst>
        </pc:spChg>
        <pc:spChg chg="mod">
          <ac:chgData name="Mohan Prabhu" userId="d8e1027cf3d049d7" providerId="LiveId" clId="{CCA88F5D-EB1D-4F12-9C11-F1BD9B569632}" dt="2024-05-27T11:17:39.502" v="106" actId="113"/>
          <ac:spMkLst>
            <pc:docMk/>
            <pc:sldMk cId="180736604" sldId="275"/>
            <ac:spMk id="7" creationId="{6F1206CF-69FF-3B6B-D72C-D75A54D3C6B1}"/>
          </ac:spMkLst>
        </pc:spChg>
      </pc:sldChg>
      <pc:sldChg chg="modSp mod">
        <pc:chgData name="Mohan Prabhu" userId="d8e1027cf3d049d7" providerId="LiveId" clId="{CCA88F5D-EB1D-4F12-9C11-F1BD9B569632}" dt="2024-05-27T11:18:21.460" v="120" actId="20577"/>
        <pc:sldMkLst>
          <pc:docMk/>
          <pc:sldMk cId="3164523571" sldId="276"/>
        </pc:sldMkLst>
        <pc:spChg chg="mod">
          <ac:chgData name="Mohan Prabhu" userId="d8e1027cf3d049d7" providerId="LiveId" clId="{CCA88F5D-EB1D-4F12-9C11-F1BD9B569632}" dt="2024-05-27T11:18:21.460" v="120" actId="20577"/>
          <ac:spMkLst>
            <pc:docMk/>
            <pc:sldMk cId="3164523571" sldId="276"/>
            <ac:spMk id="8" creationId="{913A1E20-341D-DBFD-6A8C-9407AF7928E7}"/>
          </ac:spMkLst>
        </pc:spChg>
      </pc:sldChg>
      <pc:sldChg chg="modSp mod">
        <pc:chgData name="Mohan Prabhu" userId="d8e1027cf3d049d7" providerId="LiveId" clId="{CCA88F5D-EB1D-4F12-9C11-F1BD9B569632}" dt="2024-05-27T11:18:40.153" v="128" actId="113"/>
        <pc:sldMkLst>
          <pc:docMk/>
          <pc:sldMk cId="2292870355" sldId="277"/>
        </pc:sldMkLst>
        <pc:spChg chg="mod">
          <ac:chgData name="Mohan Prabhu" userId="d8e1027cf3d049d7" providerId="LiveId" clId="{CCA88F5D-EB1D-4F12-9C11-F1BD9B569632}" dt="2024-05-27T11:18:40.153" v="128" actId="113"/>
          <ac:spMkLst>
            <pc:docMk/>
            <pc:sldMk cId="2292870355" sldId="277"/>
            <ac:spMk id="6" creationId="{AC410457-3438-30E9-09FE-9CC1D2C77366}"/>
          </ac:spMkLst>
        </pc:spChg>
      </pc:sldChg>
      <pc:sldChg chg="modSp mod">
        <pc:chgData name="Mohan Prabhu" userId="d8e1027cf3d049d7" providerId="LiveId" clId="{CCA88F5D-EB1D-4F12-9C11-F1BD9B569632}" dt="2024-05-27T11:19:08.490" v="139" actId="113"/>
        <pc:sldMkLst>
          <pc:docMk/>
          <pc:sldMk cId="1572879410" sldId="278"/>
        </pc:sldMkLst>
        <pc:spChg chg="mod">
          <ac:chgData name="Mohan Prabhu" userId="d8e1027cf3d049d7" providerId="LiveId" clId="{CCA88F5D-EB1D-4F12-9C11-F1BD9B569632}" dt="2024-05-27T11:19:08.490" v="139" actId="113"/>
          <ac:spMkLst>
            <pc:docMk/>
            <pc:sldMk cId="1572879410" sldId="278"/>
            <ac:spMk id="7" creationId="{A954074F-4B5F-C84E-B192-3DBD6BD90E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002DC2-49DA-4A18-97F1-101C2952C46A}"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202742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02DC2-49DA-4A18-97F1-101C2952C46A}"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318994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02DC2-49DA-4A18-97F1-101C2952C46A}"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16E3D6-8D8C-4A9A-8E38-A1F785A7D9E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677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002DC2-49DA-4A18-97F1-101C2952C46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336727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002DC2-49DA-4A18-97F1-101C2952C46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16E3D6-8D8C-4A9A-8E38-A1F785A7D9E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3642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002DC2-49DA-4A18-97F1-101C2952C46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3002403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02DC2-49DA-4A18-97F1-101C2952C46A}"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1720732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02DC2-49DA-4A18-97F1-101C2952C46A}"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216328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02DC2-49DA-4A18-97F1-101C2952C46A}"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392799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02DC2-49DA-4A18-97F1-101C2952C46A}"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97473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002DC2-49DA-4A18-97F1-101C2952C46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3717303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002DC2-49DA-4A18-97F1-101C2952C46A}"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354440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002DC2-49DA-4A18-97F1-101C2952C46A}"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158502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02DC2-49DA-4A18-97F1-101C2952C46A}"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241421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002DC2-49DA-4A18-97F1-101C2952C46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24963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002DC2-49DA-4A18-97F1-101C2952C46A}"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16E3D6-8D8C-4A9A-8E38-A1F785A7D9E8}" type="slidenum">
              <a:rPr lang="en-IN" smtClean="0"/>
              <a:t>‹#›</a:t>
            </a:fld>
            <a:endParaRPr lang="en-IN"/>
          </a:p>
        </p:txBody>
      </p:sp>
    </p:spTree>
    <p:extLst>
      <p:ext uri="{BB962C8B-B14F-4D97-AF65-F5344CB8AC3E}">
        <p14:creationId xmlns:p14="http://schemas.microsoft.com/office/powerpoint/2010/main" val="160955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002DC2-49DA-4A18-97F1-101C2952C46A}" type="datetimeFigureOut">
              <a:rPr lang="en-IN" smtClean="0"/>
              <a:t>27-05-2024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16E3D6-8D8C-4A9A-8E38-A1F785A7D9E8}" type="slidenum">
              <a:rPr lang="en-IN" smtClean="0"/>
              <a:t>‹#›</a:t>
            </a:fld>
            <a:endParaRPr lang="en-IN"/>
          </a:p>
        </p:txBody>
      </p:sp>
    </p:spTree>
    <p:extLst>
      <p:ext uri="{BB962C8B-B14F-4D97-AF65-F5344CB8AC3E}">
        <p14:creationId xmlns:p14="http://schemas.microsoft.com/office/powerpoint/2010/main" val="351037083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6387-909C-A3FD-AF64-AA7BB419785F}"/>
              </a:ext>
            </a:extLst>
          </p:cNvPr>
          <p:cNvSpPr>
            <a:spLocks noGrp="1"/>
          </p:cNvSpPr>
          <p:nvPr>
            <p:ph type="ctrTitle"/>
          </p:nvPr>
        </p:nvSpPr>
        <p:spPr>
          <a:xfrm>
            <a:off x="2987512" y="1160070"/>
            <a:ext cx="7406326" cy="2139311"/>
          </a:xfrm>
        </p:spPr>
        <p:txBody>
          <a:bodyPr/>
          <a:lstStyle/>
          <a:p>
            <a:r>
              <a:rPr lang="en-US" dirty="0"/>
              <a:t>Housing Dataset</a:t>
            </a:r>
            <a:endParaRPr lang="en-IN" dirty="0"/>
          </a:p>
        </p:txBody>
      </p:sp>
      <p:sp>
        <p:nvSpPr>
          <p:cNvPr id="7" name="TextBox 6">
            <a:extLst>
              <a:ext uri="{FF2B5EF4-FFF2-40B4-BE49-F238E27FC236}">
                <a16:creationId xmlns:a16="http://schemas.microsoft.com/office/drawing/2014/main" id="{D762EDAC-8286-342B-1591-990B9394D708}"/>
              </a:ext>
            </a:extLst>
          </p:cNvPr>
          <p:cNvSpPr txBox="1"/>
          <p:nvPr/>
        </p:nvSpPr>
        <p:spPr>
          <a:xfrm>
            <a:off x="2879103" y="3671240"/>
            <a:ext cx="6094428" cy="1969898"/>
          </a:xfrm>
          <a:prstGeom prst="rect">
            <a:avLst/>
          </a:prstGeom>
          <a:noFill/>
        </p:spPr>
        <p:txBody>
          <a:bodyPr wrap="square">
            <a:spAutoFit/>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Name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Mohan Prabhu D</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Branch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Science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Batch Number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Mode of Study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Offline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Roll Number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150324CBR003</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567BC714-3CF5-FDD3-4DCE-E02B629186A5}"/>
              </a:ext>
            </a:extLst>
          </p:cNvPr>
          <p:cNvSpPr txBox="1"/>
          <p:nvPr/>
        </p:nvSpPr>
        <p:spPr>
          <a:xfrm>
            <a:off x="2538168" y="1355876"/>
            <a:ext cx="6094428"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Exploratory Data Analysis</a:t>
            </a:r>
            <a:endParaRPr lang="en-IN" sz="4000" dirty="0"/>
          </a:p>
        </p:txBody>
      </p:sp>
    </p:spTree>
    <p:extLst>
      <p:ext uri="{BB962C8B-B14F-4D97-AF65-F5344CB8AC3E}">
        <p14:creationId xmlns:p14="http://schemas.microsoft.com/office/powerpoint/2010/main" val="186402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Insights</a:t>
            </a:r>
            <a:endParaRPr lang="en-IN"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C301856-6688-4405-B1EC-A6D03DE4E36B}"/>
              </a:ext>
            </a:extLst>
          </p:cNvPr>
          <p:cNvSpPr txBox="1"/>
          <p:nvPr/>
        </p:nvSpPr>
        <p:spPr>
          <a:xfrm>
            <a:off x="1482365" y="1366887"/>
            <a:ext cx="6094428" cy="4801314"/>
          </a:xfrm>
          <a:prstGeom prst="rect">
            <a:avLst/>
          </a:prstGeom>
          <a:noFill/>
        </p:spPr>
        <p:txBody>
          <a:bodyPr wrap="square">
            <a:spAutoFit/>
          </a:bodyPr>
          <a:lstStyle/>
          <a:p>
            <a:r>
              <a:rPr lang="en-US" b="1" dirty="0"/>
              <a:t>EDA - Univariate Analysis</a:t>
            </a:r>
          </a:p>
          <a:p>
            <a:r>
              <a:rPr lang="en-US" dirty="0"/>
              <a:t>	</a:t>
            </a:r>
          </a:p>
          <a:p>
            <a:r>
              <a:rPr lang="en-US" b="1" dirty="0"/>
              <a:t>1.House Price</a:t>
            </a:r>
            <a:r>
              <a:rPr lang="en-US" dirty="0"/>
              <a:t>:</a:t>
            </a:r>
          </a:p>
          <a:p>
            <a:endParaRPr lang="en-US" dirty="0"/>
          </a:p>
          <a:p>
            <a:pPr algn="just"/>
            <a:r>
              <a:rPr lang="en-US" dirty="0"/>
              <a:t>From the skewness value, it is confirmed that it is a right skewed distribution and it is longer on the right side of its peak than on its left side. It is also called as positive skew. It indicates that there are observations at one end of the extreme ends of the distribution, but they are relatively infrequent. A right skewed distribution has a long tail on its right side.</a:t>
            </a:r>
          </a:p>
          <a:p>
            <a:pPr algn="just"/>
            <a:endParaRPr lang="en-US" dirty="0"/>
          </a:p>
          <a:p>
            <a:pPr algn="just"/>
            <a:r>
              <a:rPr lang="en-US" dirty="0"/>
              <a:t>From the above kurtosis value, it is found that we have obtained a leptokurtic distribution. Leptokurtic distributions are more kurtotic than a normal distribution. In Leptokurtic distributions there is a greater tendency for outliers</a:t>
            </a:r>
          </a:p>
        </p:txBody>
      </p:sp>
      <p:pic>
        <p:nvPicPr>
          <p:cNvPr id="12" name="Picture 11">
            <a:extLst>
              <a:ext uri="{FF2B5EF4-FFF2-40B4-BE49-F238E27FC236}">
                <a16:creationId xmlns:a16="http://schemas.microsoft.com/office/drawing/2014/main" id="{B1C9E254-E973-C108-1526-3A3A7E917861}"/>
              </a:ext>
            </a:extLst>
          </p:cNvPr>
          <p:cNvPicPr>
            <a:picLocks noChangeAspect="1"/>
          </p:cNvPicPr>
          <p:nvPr/>
        </p:nvPicPr>
        <p:blipFill>
          <a:blip r:embed="rId2"/>
          <a:stretch>
            <a:fillRect/>
          </a:stretch>
        </p:blipFill>
        <p:spPr>
          <a:xfrm>
            <a:off x="7645960" y="2281286"/>
            <a:ext cx="4261892" cy="2116317"/>
          </a:xfrm>
          <a:prstGeom prst="rect">
            <a:avLst/>
          </a:prstGeom>
        </p:spPr>
      </p:pic>
    </p:spTree>
    <p:extLst>
      <p:ext uri="{BB962C8B-B14F-4D97-AF65-F5344CB8AC3E}">
        <p14:creationId xmlns:p14="http://schemas.microsoft.com/office/powerpoint/2010/main" val="105919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anim calcmode="lin" valueType="num">
                                      <p:cBhvr>
                                        <p:cTn id="8" dur="2000" fill="hold"/>
                                        <p:tgtEl>
                                          <p:spTgt spid="12"/>
                                        </p:tgtEl>
                                        <p:attrNameLst>
                                          <p:attrName>ppt_w</p:attrName>
                                        </p:attrNameLst>
                                      </p:cBhvr>
                                      <p:tavLst>
                                        <p:tav tm="0" fmla="#ppt_w*sin(2.5*pi*$)">
                                          <p:val>
                                            <p:fltVal val="0"/>
                                          </p:val>
                                        </p:tav>
                                        <p:tav tm="100000">
                                          <p:val>
                                            <p:fltVal val="1"/>
                                          </p:val>
                                        </p:tav>
                                      </p:tavLst>
                                    </p:anim>
                                    <p:anim calcmode="lin" valueType="num">
                                      <p:cBhvr>
                                        <p:cTn id="9"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Insights</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C06838F-5509-14F2-5FEC-0A48586A9E59}"/>
              </a:ext>
            </a:extLst>
          </p:cNvPr>
          <p:cNvSpPr txBox="1"/>
          <p:nvPr/>
        </p:nvSpPr>
        <p:spPr>
          <a:xfrm>
            <a:off x="958218" y="1795910"/>
            <a:ext cx="6094428" cy="2893100"/>
          </a:xfrm>
          <a:prstGeom prst="rect">
            <a:avLst/>
          </a:prstGeom>
          <a:noFill/>
        </p:spPr>
        <p:txBody>
          <a:bodyPr wrap="square">
            <a:spAutoFit/>
          </a:bodyPr>
          <a:lstStyle/>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2.Bedrooms of house:</a:t>
            </a:r>
            <a:endParaRPr lang="en-IN" sz="1600" b="1"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Most of the data points (middle 50%) are concentrated between 3 and 4 bedrooms.</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distribution is relatively symmetrical around the median.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rPr>
              <a:t>The plot suggests that most properties have between 2 and 5 bedrooms, there are some properties with only 1 bedroom and some with up to 6 bedrooms.</a:t>
            </a:r>
            <a:endParaRPr lang="en-IN" dirty="0"/>
          </a:p>
        </p:txBody>
      </p:sp>
      <p:sp>
        <p:nvSpPr>
          <p:cNvPr id="7" name="TextBox 6">
            <a:extLst>
              <a:ext uri="{FF2B5EF4-FFF2-40B4-BE49-F238E27FC236}">
                <a16:creationId xmlns:a16="http://schemas.microsoft.com/office/drawing/2014/main" id="{030A4BEA-1074-ECD0-AF54-5CAFCAD78022}"/>
              </a:ext>
            </a:extLst>
          </p:cNvPr>
          <p:cNvSpPr txBox="1"/>
          <p:nvPr/>
        </p:nvSpPr>
        <p:spPr>
          <a:xfrm>
            <a:off x="1639887" y="1321319"/>
            <a:ext cx="6094428" cy="369332"/>
          </a:xfrm>
          <a:prstGeom prst="rect">
            <a:avLst/>
          </a:prstGeom>
          <a:noFill/>
        </p:spPr>
        <p:txBody>
          <a:bodyPr wrap="square">
            <a:spAutoFit/>
          </a:bodyPr>
          <a:lstStyle/>
          <a:p>
            <a:r>
              <a:rPr lang="en-US" b="1" dirty="0"/>
              <a:t>Univariate Analysis</a:t>
            </a:r>
            <a:endParaRPr lang="en-IN" b="1" dirty="0"/>
          </a:p>
        </p:txBody>
      </p:sp>
      <p:pic>
        <p:nvPicPr>
          <p:cNvPr id="9" name="Picture 8">
            <a:extLst>
              <a:ext uri="{FF2B5EF4-FFF2-40B4-BE49-F238E27FC236}">
                <a16:creationId xmlns:a16="http://schemas.microsoft.com/office/drawing/2014/main" id="{87878CFB-66D3-DA5D-6719-D73B13AB4988}"/>
              </a:ext>
            </a:extLst>
          </p:cNvPr>
          <p:cNvPicPr>
            <a:picLocks noChangeAspect="1"/>
          </p:cNvPicPr>
          <p:nvPr/>
        </p:nvPicPr>
        <p:blipFill>
          <a:blip r:embed="rId2"/>
          <a:stretch>
            <a:fillRect/>
          </a:stretch>
        </p:blipFill>
        <p:spPr>
          <a:xfrm>
            <a:off x="7052646" y="1645082"/>
            <a:ext cx="4930567" cy="4206605"/>
          </a:xfrm>
          <a:prstGeom prst="rect">
            <a:avLst/>
          </a:prstGeom>
        </p:spPr>
      </p:pic>
    </p:spTree>
    <p:extLst>
      <p:ext uri="{BB962C8B-B14F-4D97-AF65-F5344CB8AC3E}">
        <p14:creationId xmlns:p14="http://schemas.microsoft.com/office/powerpoint/2010/main" val="21725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Insights</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F49533B-F853-4774-C904-2A5B2640A994}"/>
              </a:ext>
            </a:extLst>
          </p:cNvPr>
          <p:cNvSpPr txBox="1"/>
          <p:nvPr/>
        </p:nvSpPr>
        <p:spPr>
          <a:xfrm>
            <a:off x="1171282" y="1869299"/>
            <a:ext cx="6294748" cy="3693319"/>
          </a:xfrm>
          <a:prstGeom prst="rect">
            <a:avLst/>
          </a:prstGeom>
          <a:noFill/>
        </p:spPr>
        <p:txBody>
          <a:bodyPr wrap="square">
            <a:spAutoFit/>
          </a:bodyPr>
          <a:lstStyle/>
          <a:p>
            <a:pPr algn="just"/>
            <a:r>
              <a:rPr lang="en-US" b="1" dirty="0"/>
              <a:t>3. Bathrooms of houses</a:t>
            </a:r>
            <a:r>
              <a:rPr lang="en-US" dirty="0"/>
              <a:t>:</a:t>
            </a:r>
          </a:p>
          <a:p>
            <a:pPr algn="just"/>
            <a:endParaRPr lang="en-US" dirty="0"/>
          </a:p>
          <a:p>
            <a:pPr algn="just"/>
            <a:r>
              <a:rPr lang="en-US" dirty="0"/>
              <a:t>Most of the data points (middle 50%) are concentrated between 1.5 and 3 bathrooms.</a:t>
            </a:r>
          </a:p>
          <a:p>
            <a:pPr algn="just"/>
            <a:r>
              <a:rPr lang="en-US" dirty="0"/>
              <a:t>The distribution shows a slight positive skew, with a few properties having significantly more bathrooms than the majority.</a:t>
            </a:r>
          </a:p>
          <a:p>
            <a:pPr algn="just"/>
            <a:endParaRPr lang="en-US" dirty="0"/>
          </a:p>
          <a:p>
            <a:pPr algn="just"/>
            <a:r>
              <a:rPr lang="en-US" b="1" dirty="0"/>
              <a:t>4. Condition of houses:</a:t>
            </a:r>
          </a:p>
          <a:p>
            <a:pPr algn="just"/>
            <a:endParaRPr lang="en-US" b="1" dirty="0"/>
          </a:p>
          <a:p>
            <a:pPr algn="just"/>
            <a:r>
              <a:rPr lang="en-US" dirty="0"/>
              <a:t>This plot shows the conditions of number of houses.</a:t>
            </a:r>
          </a:p>
          <a:p>
            <a:pPr algn="just"/>
            <a:r>
              <a:rPr lang="en-US" dirty="0"/>
              <a:t>Maximum of the houses are in very good condition.</a:t>
            </a:r>
          </a:p>
          <a:p>
            <a:pPr algn="just"/>
            <a:r>
              <a:rPr lang="en-US" dirty="0"/>
              <a:t>only few houses are in average and fair condition</a:t>
            </a:r>
          </a:p>
        </p:txBody>
      </p:sp>
      <p:sp>
        <p:nvSpPr>
          <p:cNvPr id="9" name="TextBox 8">
            <a:extLst>
              <a:ext uri="{FF2B5EF4-FFF2-40B4-BE49-F238E27FC236}">
                <a16:creationId xmlns:a16="http://schemas.microsoft.com/office/drawing/2014/main" id="{FF2C90EF-E6E4-4C6F-DEAE-D599A7CF78BD}"/>
              </a:ext>
            </a:extLst>
          </p:cNvPr>
          <p:cNvSpPr txBox="1"/>
          <p:nvPr/>
        </p:nvSpPr>
        <p:spPr>
          <a:xfrm>
            <a:off x="1718036" y="1366887"/>
            <a:ext cx="6094428" cy="369332"/>
          </a:xfrm>
          <a:prstGeom prst="rect">
            <a:avLst/>
          </a:prstGeom>
          <a:noFill/>
        </p:spPr>
        <p:txBody>
          <a:bodyPr wrap="square">
            <a:spAutoFit/>
          </a:bodyPr>
          <a:lstStyle/>
          <a:p>
            <a:r>
              <a:rPr lang="en-US" b="1" dirty="0"/>
              <a:t>Univariate Analysis</a:t>
            </a:r>
            <a:endParaRPr lang="en-IN" b="1" dirty="0"/>
          </a:p>
        </p:txBody>
      </p:sp>
      <p:pic>
        <p:nvPicPr>
          <p:cNvPr id="11" name="Picture 10">
            <a:extLst>
              <a:ext uri="{FF2B5EF4-FFF2-40B4-BE49-F238E27FC236}">
                <a16:creationId xmlns:a16="http://schemas.microsoft.com/office/drawing/2014/main" id="{6A3B7D53-B15A-197F-F30A-240B84E99CF2}"/>
              </a:ext>
            </a:extLst>
          </p:cNvPr>
          <p:cNvPicPr>
            <a:picLocks noChangeAspect="1"/>
          </p:cNvPicPr>
          <p:nvPr/>
        </p:nvPicPr>
        <p:blipFill>
          <a:blip r:embed="rId2"/>
          <a:stretch>
            <a:fillRect/>
          </a:stretch>
        </p:blipFill>
        <p:spPr>
          <a:xfrm>
            <a:off x="7631577" y="1233807"/>
            <a:ext cx="4427050" cy="3366474"/>
          </a:xfrm>
          <a:prstGeom prst="rect">
            <a:avLst/>
          </a:prstGeom>
        </p:spPr>
      </p:pic>
    </p:spTree>
    <p:extLst>
      <p:ext uri="{BB962C8B-B14F-4D97-AF65-F5344CB8AC3E}">
        <p14:creationId xmlns:p14="http://schemas.microsoft.com/office/powerpoint/2010/main" val="119358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Insights</a:t>
            </a:r>
            <a:endParaRPr lang="en-IN"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74A6F9-71B0-F84E-60C9-C90BD8BD0704}"/>
              </a:ext>
            </a:extLst>
          </p:cNvPr>
          <p:cNvSpPr txBox="1"/>
          <p:nvPr/>
        </p:nvSpPr>
        <p:spPr>
          <a:xfrm>
            <a:off x="1011025" y="1366887"/>
            <a:ext cx="6094428" cy="4524315"/>
          </a:xfrm>
          <a:prstGeom prst="rect">
            <a:avLst/>
          </a:prstGeom>
          <a:noFill/>
        </p:spPr>
        <p:txBody>
          <a:bodyPr wrap="square">
            <a:spAutoFit/>
          </a:bodyPr>
          <a:lstStyle/>
          <a:p>
            <a:r>
              <a:rPr lang="en-US" b="1" dirty="0"/>
              <a:t>Bivariate Analysis </a:t>
            </a:r>
          </a:p>
          <a:p>
            <a:endParaRPr lang="en-US" dirty="0"/>
          </a:p>
          <a:p>
            <a:r>
              <a:rPr lang="en-US" b="1" dirty="0"/>
              <a:t>1.’Floors’ vs ‘condition’:</a:t>
            </a:r>
          </a:p>
          <a:p>
            <a:r>
              <a:rPr lang="en-US" dirty="0"/>
              <a:t>Comparing the floors and condition of houses.</a:t>
            </a:r>
          </a:p>
          <a:p>
            <a:r>
              <a:rPr lang="en-US" dirty="0"/>
              <a:t>		</a:t>
            </a:r>
          </a:p>
          <a:p>
            <a:r>
              <a:rPr lang="en-US" b="1" dirty="0"/>
              <a:t>Inference:</a:t>
            </a:r>
          </a:p>
          <a:p>
            <a:endParaRPr lang="en-US" b="1" dirty="0"/>
          </a:p>
          <a:p>
            <a:pPr algn="just"/>
            <a:r>
              <a:rPr lang="en-US" dirty="0"/>
              <a:t>The chi-square test is used to </a:t>
            </a:r>
            <a:r>
              <a:rPr lang="en-US" dirty="0" err="1"/>
              <a:t>analyse</a:t>
            </a:r>
            <a:r>
              <a:rPr lang="en-US" dirty="0"/>
              <a:t> the relation between floors, conditions of the houses in the city.</a:t>
            </a:r>
          </a:p>
          <a:p>
            <a:pPr algn="just"/>
            <a:r>
              <a:rPr lang="en-US" dirty="0"/>
              <a:t>It says that the floors are more correlated with the city.</a:t>
            </a:r>
          </a:p>
          <a:p>
            <a:pPr algn="just"/>
            <a:endParaRPr lang="en-US" dirty="0"/>
          </a:p>
          <a:p>
            <a:pPr algn="just"/>
            <a:r>
              <a:rPr lang="en-US" dirty="0"/>
              <a:t>It shows that the houses with single floors are well maintained and good in condition.</a:t>
            </a:r>
          </a:p>
          <a:p>
            <a:pPr algn="just"/>
            <a:r>
              <a:rPr lang="en-US" dirty="0"/>
              <a:t>When the floors of the house increase the condition is affected</a:t>
            </a:r>
          </a:p>
        </p:txBody>
      </p:sp>
      <p:pic>
        <p:nvPicPr>
          <p:cNvPr id="9" name="Picture 8">
            <a:extLst>
              <a:ext uri="{FF2B5EF4-FFF2-40B4-BE49-F238E27FC236}">
                <a16:creationId xmlns:a16="http://schemas.microsoft.com/office/drawing/2014/main" id="{4C37D4CB-45E2-C95D-9A69-AF097AD00258}"/>
              </a:ext>
            </a:extLst>
          </p:cNvPr>
          <p:cNvPicPr>
            <a:picLocks noChangeAspect="1"/>
          </p:cNvPicPr>
          <p:nvPr/>
        </p:nvPicPr>
        <p:blipFill>
          <a:blip r:embed="rId2"/>
          <a:stretch>
            <a:fillRect/>
          </a:stretch>
        </p:blipFill>
        <p:spPr>
          <a:xfrm>
            <a:off x="6855964" y="1366887"/>
            <a:ext cx="4980195" cy="3789575"/>
          </a:xfrm>
          <a:prstGeom prst="rect">
            <a:avLst/>
          </a:prstGeom>
        </p:spPr>
      </p:pic>
    </p:spTree>
    <p:extLst>
      <p:ext uri="{BB962C8B-B14F-4D97-AF65-F5344CB8AC3E}">
        <p14:creationId xmlns:p14="http://schemas.microsoft.com/office/powerpoint/2010/main" val="149957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Insights</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30FE365-36D4-C02C-681B-DEA169879FB0}"/>
              </a:ext>
            </a:extLst>
          </p:cNvPr>
          <p:cNvSpPr txBox="1"/>
          <p:nvPr/>
        </p:nvSpPr>
        <p:spPr>
          <a:xfrm>
            <a:off x="1322109" y="2116938"/>
            <a:ext cx="3372439" cy="3416320"/>
          </a:xfrm>
          <a:prstGeom prst="rect">
            <a:avLst/>
          </a:prstGeom>
          <a:noFill/>
        </p:spPr>
        <p:txBody>
          <a:bodyPr wrap="square">
            <a:spAutoFit/>
          </a:bodyPr>
          <a:lstStyle/>
          <a:p>
            <a:r>
              <a:rPr lang="en-US" b="1" dirty="0"/>
              <a:t>2.’year_built’ vs ‘Price’:</a:t>
            </a:r>
          </a:p>
          <a:p>
            <a:r>
              <a:rPr lang="en-US" dirty="0"/>
              <a:t>Comparing the prices and year built of the houses,</a:t>
            </a:r>
          </a:p>
          <a:p>
            <a:r>
              <a:rPr lang="en-US" dirty="0"/>
              <a:t>Inference:</a:t>
            </a:r>
          </a:p>
          <a:p>
            <a:r>
              <a:rPr lang="en-US" dirty="0"/>
              <a:t>The </a:t>
            </a:r>
            <a:r>
              <a:rPr lang="en-US" dirty="0" err="1"/>
              <a:t>anova</a:t>
            </a:r>
            <a:r>
              <a:rPr lang="en-US" dirty="0"/>
              <a:t> test is used to </a:t>
            </a:r>
            <a:r>
              <a:rPr lang="en-US" dirty="0" err="1"/>
              <a:t>analyse</a:t>
            </a:r>
            <a:r>
              <a:rPr lang="en-US" dirty="0"/>
              <a:t> the relation between </a:t>
            </a:r>
            <a:r>
              <a:rPr lang="en-US" dirty="0" err="1"/>
              <a:t>price,year</a:t>
            </a:r>
            <a:r>
              <a:rPr lang="en-US" dirty="0"/>
              <a:t> built and condition of the houses in the city.</a:t>
            </a:r>
          </a:p>
          <a:p>
            <a:r>
              <a:rPr lang="en-US" dirty="0"/>
              <a:t>It says that the year built is more correlated with the condition.</a:t>
            </a:r>
          </a:p>
        </p:txBody>
      </p:sp>
      <p:sp>
        <p:nvSpPr>
          <p:cNvPr id="9" name="TextBox 8">
            <a:extLst>
              <a:ext uri="{FF2B5EF4-FFF2-40B4-BE49-F238E27FC236}">
                <a16:creationId xmlns:a16="http://schemas.microsoft.com/office/drawing/2014/main" id="{E5A63571-2084-4309-6A18-5E1CD7361A6C}"/>
              </a:ext>
            </a:extLst>
          </p:cNvPr>
          <p:cNvSpPr txBox="1"/>
          <p:nvPr/>
        </p:nvSpPr>
        <p:spPr>
          <a:xfrm>
            <a:off x="1322109" y="1483878"/>
            <a:ext cx="6094428" cy="369332"/>
          </a:xfrm>
          <a:prstGeom prst="rect">
            <a:avLst/>
          </a:prstGeom>
          <a:noFill/>
        </p:spPr>
        <p:txBody>
          <a:bodyPr wrap="square">
            <a:spAutoFit/>
          </a:bodyPr>
          <a:lstStyle/>
          <a:p>
            <a:r>
              <a:rPr lang="en-US" b="1" dirty="0"/>
              <a:t>Bivariate Analysis </a:t>
            </a:r>
          </a:p>
        </p:txBody>
      </p:sp>
      <p:pic>
        <p:nvPicPr>
          <p:cNvPr id="11" name="Picture 10">
            <a:extLst>
              <a:ext uri="{FF2B5EF4-FFF2-40B4-BE49-F238E27FC236}">
                <a16:creationId xmlns:a16="http://schemas.microsoft.com/office/drawing/2014/main" id="{63EE10F5-CB4F-4F2E-B4CA-13CE0873D881}"/>
              </a:ext>
            </a:extLst>
          </p:cNvPr>
          <p:cNvPicPr>
            <a:picLocks noChangeAspect="1"/>
          </p:cNvPicPr>
          <p:nvPr/>
        </p:nvPicPr>
        <p:blipFill>
          <a:blip r:embed="rId2"/>
          <a:stretch>
            <a:fillRect/>
          </a:stretch>
        </p:blipFill>
        <p:spPr>
          <a:xfrm>
            <a:off x="5714752" y="1668544"/>
            <a:ext cx="6143035" cy="3981990"/>
          </a:xfrm>
          <a:prstGeom prst="rect">
            <a:avLst/>
          </a:prstGeom>
        </p:spPr>
      </p:pic>
    </p:spTree>
    <p:extLst>
      <p:ext uri="{BB962C8B-B14F-4D97-AF65-F5344CB8AC3E}">
        <p14:creationId xmlns:p14="http://schemas.microsoft.com/office/powerpoint/2010/main" val="184322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Insights</a:t>
            </a:r>
            <a:endParaRPr lang="en-IN"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03D8CBE-8DD0-C40F-6DEE-309B64125E84}"/>
              </a:ext>
            </a:extLst>
          </p:cNvPr>
          <p:cNvSpPr txBox="1"/>
          <p:nvPr/>
        </p:nvSpPr>
        <p:spPr>
          <a:xfrm>
            <a:off x="1425805" y="2328421"/>
            <a:ext cx="6094428" cy="2862322"/>
          </a:xfrm>
          <a:prstGeom prst="rect">
            <a:avLst/>
          </a:prstGeom>
          <a:noFill/>
        </p:spPr>
        <p:txBody>
          <a:bodyPr wrap="square">
            <a:spAutoFit/>
          </a:bodyPr>
          <a:lstStyle/>
          <a:p>
            <a:pPr algn="just"/>
            <a:r>
              <a:rPr lang="en-US" b="1" dirty="0"/>
              <a:t>1.Analysis to determine the condition of the house:</a:t>
            </a:r>
          </a:p>
          <a:p>
            <a:pPr algn="just"/>
            <a:endParaRPr lang="en-US" b="1" dirty="0"/>
          </a:p>
          <a:p>
            <a:pPr algn="just"/>
            <a:r>
              <a:rPr lang="en-US" dirty="0"/>
              <a:t>Comparing the relationship between the features to determine the condition of the house.</a:t>
            </a:r>
          </a:p>
          <a:p>
            <a:pPr algn="just"/>
            <a:endParaRPr lang="en-US" dirty="0"/>
          </a:p>
          <a:p>
            <a:pPr algn="just"/>
            <a:r>
              <a:rPr lang="en-US" b="1" dirty="0"/>
              <a:t>Inference:</a:t>
            </a:r>
          </a:p>
          <a:p>
            <a:pPr algn="just"/>
            <a:endParaRPr lang="en-US" dirty="0"/>
          </a:p>
          <a:p>
            <a:pPr algn="just"/>
            <a:r>
              <a:rPr lang="en-US" dirty="0"/>
              <a:t>The test indicates that the features bathrooms and floors determine the condition of the houses.</a:t>
            </a:r>
          </a:p>
          <a:p>
            <a:r>
              <a:rPr lang="en-US" dirty="0"/>
              <a:t>		</a:t>
            </a:r>
          </a:p>
        </p:txBody>
      </p:sp>
      <p:sp>
        <p:nvSpPr>
          <p:cNvPr id="9" name="TextBox 8">
            <a:extLst>
              <a:ext uri="{FF2B5EF4-FFF2-40B4-BE49-F238E27FC236}">
                <a16:creationId xmlns:a16="http://schemas.microsoft.com/office/drawing/2014/main" id="{AC0A61E9-B1F6-DC3F-B8B6-50B02D372347}"/>
              </a:ext>
            </a:extLst>
          </p:cNvPr>
          <p:cNvSpPr txBox="1"/>
          <p:nvPr/>
        </p:nvSpPr>
        <p:spPr>
          <a:xfrm>
            <a:off x="1425805" y="1478322"/>
            <a:ext cx="6094428" cy="369332"/>
          </a:xfrm>
          <a:prstGeom prst="rect">
            <a:avLst/>
          </a:prstGeom>
          <a:noFill/>
        </p:spPr>
        <p:txBody>
          <a:bodyPr wrap="square">
            <a:spAutoFit/>
          </a:bodyPr>
          <a:lstStyle/>
          <a:p>
            <a:r>
              <a:rPr lang="en-US" b="1" dirty="0"/>
              <a:t>Multivariate Analysis</a:t>
            </a:r>
            <a:endParaRPr lang="en-IN" b="1" dirty="0"/>
          </a:p>
        </p:txBody>
      </p:sp>
    </p:spTree>
    <p:extLst>
      <p:ext uri="{BB962C8B-B14F-4D97-AF65-F5344CB8AC3E}">
        <p14:creationId xmlns:p14="http://schemas.microsoft.com/office/powerpoint/2010/main" val="3423575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Insights</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030D99E-74BD-BFD2-351E-3448068D4248}"/>
              </a:ext>
            </a:extLst>
          </p:cNvPr>
          <p:cNvSpPr txBox="1"/>
          <p:nvPr/>
        </p:nvSpPr>
        <p:spPr>
          <a:xfrm>
            <a:off x="1086440" y="2148840"/>
            <a:ext cx="6094428" cy="2585323"/>
          </a:xfrm>
          <a:prstGeom prst="rect">
            <a:avLst/>
          </a:prstGeom>
          <a:noFill/>
        </p:spPr>
        <p:txBody>
          <a:bodyPr wrap="square">
            <a:spAutoFit/>
          </a:bodyPr>
          <a:lstStyle/>
          <a:p>
            <a:r>
              <a:rPr lang="en-US" b="1" dirty="0"/>
              <a:t>3.Analysis to determine the waterfront of the house:</a:t>
            </a:r>
          </a:p>
          <a:p>
            <a:endParaRPr lang="en-US" b="1" dirty="0"/>
          </a:p>
          <a:p>
            <a:r>
              <a:rPr lang="en-US" dirty="0"/>
              <a:t>Comparing the relationship between the features to determine the waterfront of the house.</a:t>
            </a:r>
          </a:p>
          <a:p>
            <a:endParaRPr lang="en-US" dirty="0"/>
          </a:p>
          <a:p>
            <a:r>
              <a:rPr lang="en-US" b="1" dirty="0"/>
              <a:t>Inference:</a:t>
            </a:r>
          </a:p>
          <a:p>
            <a:endParaRPr lang="en-US" dirty="0"/>
          </a:p>
          <a:p>
            <a:r>
              <a:rPr lang="en-US" dirty="0"/>
              <a:t>The test indicates that the price of house determines whether the house has waterfront or not.</a:t>
            </a:r>
          </a:p>
        </p:txBody>
      </p:sp>
      <p:sp>
        <p:nvSpPr>
          <p:cNvPr id="7" name="TextBox 6">
            <a:extLst>
              <a:ext uri="{FF2B5EF4-FFF2-40B4-BE49-F238E27FC236}">
                <a16:creationId xmlns:a16="http://schemas.microsoft.com/office/drawing/2014/main" id="{6F1206CF-69FF-3B6B-D72C-D75A54D3C6B1}"/>
              </a:ext>
            </a:extLst>
          </p:cNvPr>
          <p:cNvSpPr txBox="1"/>
          <p:nvPr/>
        </p:nvSpPr>
        <p:spPr>
          <a:xfrm>
            <a:off x="1086440" y="1465024"/>
            <a:ext cx="6094428" cy="369332"/>
          </a:xfrm>
          <a:prstGeom prst="rect">
            <a:avLst/>
          </a:prstGeom>
          <a:noFill/>
        </p:spPr>
        <p:txBody>
          <a:bodyPr wrap="square">
            <a:spAutoFit/>
          </a:bodyPr>
          <a:lstStyle/>
          <a:p>
            <a:r>
              <a:rPr lang="en-US" b="1" dirty="0"/>
              <a:t>Multivariate Analysis</a:t>
            </a:r>
            <a:endParaRPr lang="en-IN" b="1" dirty="0"/>
          </a:p>
        </p:txBody>
      </p:sp>
    </p:spTree>
    <p:extLst>
      <p:ext uri="{BB962C8B-B14F-4D97-AF65-F5344CB8AC3E}">
        <p14:creationId xmlns:p14="http://schemas.microsoft.com/office/powerpoint/2010/main" val="2225377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Insights</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030D99E-74BD-BFD2-351E-3448068D4248}"/>
              </a:ext>
            </a:extLst>
          </p:cNvPr>
          <p:cNvSpPr txBox="1"/>
          <p:nvPr/>
        </p:nvSpPr>
        <p:spPr>
          <a:xfrm>
            <a:off x="1086440" y="2148840"/>
            <a:ext cx="6094428" cy="2585323"/>
          </a:xfrm>
          <a:prstGeom prst="rect">
            <a:avLst/>
          </a:prstGeom>
          <a:noFill/>
        </p:spPr>
        <p:txBody>
          <a:bodyPr wrap="square">
            <a:spAutoFit/>
          </a:bodyPr>
          <a:lstStyle/>
          <a:p>
            <a:r>
              <a:rPr lang="en-US" b="1" dirty="0"/>
              <a:t>2.Analysis to determine the view of the house:</a:t>
            </a:r>
          </a:p>
          <a:p>
            <a:endParaRPr lang="en-US" b="1" dirty="0"/>
          </a:p>
          <a:p>
            <a:r>
              <a:rPr lang="en-US" dirty="0"/>
              <a:t>Comparing the relationship between the features to determine the view of the house.</a:t>
            </a:r>
          </a:p>
          <a:p>
            <a:endParaRPr lang="en-US" dirty="0"/>
          </a:p>
          <a:p>
            <a:r>
              <a:rPr lang="en-US" b="1" dirty="0"/>
              <a:t>Inference:</a:t>
            </a:r>
          </a:p>
          <a:p>
            <a:endParaRPr lang="en-US" dirty="0"/>
          </a:p>
          <a:p>
            <a:r>
              <a:rPr lang="en-US" dirty="0"/>
              <a:t>The test indicates that the price of house determines the view of the houses.</a:t>
            </a:r>
          </a:p>
        </p:txBody>
      </p:sp>
      <p:sp>
        <p:nvSpPr>
          <p:cNvPr id="7" name="TextBox 6">
            <a:extLst>
              <a:ext uri="{FF2B5EF4-FFF2-40B4-BE49-F238E27FC236}">
                <a16:creationId xmlns:a16="http://schemas.microsoft.com/office/drawing/2014/main" id="{6F1206CF-69FF-3B6B-D72C-D75A54D3C6B1}"/>
              </a:ext>
            </a:extLst>
          </p:cNvPr>
          <p:cNvSpPr txBox="1"/>
          <p:nvPr/>
        </p:nvSpPr>
        <p:spPr>
          <a:xfrm>
            <a:off x="1086440" y="1465024"/>
            <a:ext cx="6094428" cy="369332"/>
          </a:xfrm>
          <a:prstGeom prst="rect">
            <a:avLst/>
          </a:prstGeom>
          <a:noFill/>
        </p:spPr>
        <p:txBody>
          <a:bodyPr wrap="square">
            <a:spAutoFit/>
          </a:bodyPr>
          <a:lstStyle/>
          <a:p>
            <a:r>
              <a:rPr lang="en-US" b="1" dirty="0"/>
              <a:t>Multivariate Analysis</a:t>
            </a:r>
            <a:endParaRPr lang="en-IN" b="1" dirty="0"/>
          </a:p>
        </p:txBody>
      </p:sp>
    </p:spTree>
    <p:extLst>
      <p:ext uri="{BB962C8B-B14F-4D97-AF65-F5344CB8AC3E}">
        <p14:creationId xmlns:p14="http://schemas.microsoft.com/office/powerpoint/2010/main" val="18073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Overall insights</a:t>
            </a:r>
            <a:endParaRPr lang="en-IN" sz="4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13A1E20-341D-DBFD-6A8C-9407AF7928E7}"/>
              </a:ext>
            </a:extLst>
          </p:cNvPr>
          <p:cNvSpPr txBox="1"/>
          <p:nvPr/>
        </p:nvSpPr>
        <p:spPr>
          <a:xfrm>
            <a:off x="1359817" y="1437863"/>
            <a:ext cx="7520232" cy="4524315"/>
          </a:xfrm>
          <a:prstGeom prst="rect">
            <a:avLst/>
          </a:prstGeom>
          <a:noFill/>
        </p:spPr>
        <p:txBody>
          <a:bodyPr wrap="square">
            <a:spAutoFit/>
          </a:bodyPr>
          <a:lstStyle/>
          <a:p>
            <a:pPr algn="just"/>
            <a:r>
              <a:rPr lang="en-US" dirty="0"/>
              <a:t>Based on the inferences drawn from your data exploration and visualization, here's a detailed analysis and interpretation of the findings, along with recommendations for the housing data:</a:t>
            </a:r>
          </a:p>
          <a:p>
            <a:pPr algn="just"/>
            <a:r>
              <a:rPr lang="en-US" dirty="0"/>
              <a:t>Analysis and Interpretation</a:t>
            </a:r>
          </a:p>
          <a:p>
            <a:endParaRPr lang="en-US" dirty="0"/>
          </a:p>
          <a:p>
            <a:r>
              <a:rPr lang="en-US" b="1" dirty="0"/>
              <a:t>Key Factors Influencing House Pricing:</a:t>
            </a:r>
          </a:p>
          <a:p>
            <a:endParaRPr lang="en-US" b="1" dirty="0"/>
          </a:p>
          <a:p>
            <a:pPr marL="342900" indent="-342900">
              <a:buAutoNum type="arabicPeriod"/>
            </a:pPr>
            <a:r>
              <a:rPr lang="en-US" b="1" dirty="0"/>
              <a:t>Number of bedrooms:</a:t>
            </a:r>
          </a:p>
          <a:p>
            <a:pPr marL="342900" indent="-342900">
              <a:buAutoNum type="arabicPeriod"/>
            </a:pPr>
            <a:endParaRPr lang="en-US" b="1" dirty="0"/>
          </a:p>
          <a:p>
            <a:r>
              <a:rPr lang="en-US" dirty="0"/>
              <a:t>   - Houses with bedrooms 2 to 5 are more popular and clients like to have at least 2 or more number of bedrooms in their house.</a:t>
            </a:r>
          </a:p>
          <a:p>
            <a:endParaRPr lang="en-US" dirty="0"/>
          </a:p>
          <a:p>
            <a:r>
              <a:rPr lang="en-US" b="1" dirty="0"/>
              <a:t>2. Number of bathrooms:</a:t>
            </a:r>
          </a:p>
          <a:p>
            <a:r>
              <a:rPr lang="en-US" dirty="0"/>
              <a:t>   - Houses with bedrooms 2 to 3 are more popular and clients like to have at least 2 or more number of bathrooms in their house depending on the number of bedrooms.</a:t>
            </a:r>
          </a:p>
        </p:txBody>
      </p:sp>
    </p:spTree>
    <p:extLst>
      <p:ext uri="{BB962C8B-B14F-4D97-AF65-F5344CB8AC3E}">
        <p14:creationId xmlns:p14="http://schemas.microsoft.com/office/powerpoint/2010/main" val="3164523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Overall insights</a:t>
            </a:r>
            <a:endParaRPr lang="en-IN"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C410457-3438-30E9-09FE-9CC1D2C77366}"/>
              </a:ext>
            </a:extLst>
          </p:cNvPr>
          <p:cNvSpPr txBox="1"/>
          <p:nvPr/>
        </p:nvSpPr>
        <p:spPr>
          <a:xfrm>
            <a:off x="1897144" y="2159527"/>
            <a:ext cx="6850929" cy="2585323"/>
          </a:xfrm>
          <a:prstGeom prst="rect">
            <a:avLst/>
          </a:prstGeom>
          <a:noFill/>
        </p:spPr>
        <p:txBody>
          <a:bodyPr wrap="square">
            <a:spAutoFit/>
          </a:bodyPr>
          <a:lstStyle/>
          <a:p>
            <a:pPr algn="just"/>
            <a:r>
              <a:rPr lang="en-US" b="1" dirty="0"/>
              <a:t>3. Condition of houses:</a:t>
            </a:r>
          </a:p>
          <a:p>
            <a:pPr algn="just"/>
            <a:endParaRPr lang="en-US" b="1" dirty="0"/>
          </a:p>
          <a:p>
            <a:pPr algn="just"/>
            <a:r>
              <a:rPr lang="en-US" dirty="0"/>
              <a:t>   - Clients likes the house to be in well maintained good condition. Houses with one floor are well maintained.</a:t>
            </a:r>
          </a:p>
          <a:p>
            <a:pPr algn="just"/>
            <a:endParaRPr lang="en-US" dirty="0"/>
          </a:p>
          <a:p>
            <a:pPr algn="just"/>
            <a:r>
              <a:rPr lang="en-US" b="1" dirty="0"/>
              <a:t>4. Distribution of houses in city:</a:t>
            </a:r>
          </a:p>
          <a:p>
            <a:pPr algn="just"/>
            <a:endParaRPr lang="en-US" dirty="0"/>
          </a:p>
          <a:p>
            <a:pPr algn="just"/>
            <a:r>
              <a:rPr lang="en-US" dirty="0"/>
              <a:t>   - The data shows that the distribution of houses in the city is based on the number of floors</a:t>
            </a:r>
          </a:p>
        </p:txBody>
      </p:sp>
    </p:spTree>
    <p:extLst>
      <p:ext uri="{BB962C8B-B14F-4D97-AF65-F5344CB8AC3E}">
        <p14:creationId xmlns:p14="http://schemas.microsoft.com/office/powerpoint/2010/main" val="229287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63FA-09A2-1910-D47E-79E4CE3C1CFF}"/>
              </a:ext>
            </a:extLst>
          </p:cNvPr>
          <p:cNvSpPr>
            <a:spLocks noGrp="1"/>
          </p:cNvSpPr>
          <p:nvPr>
            <p:ph type="title"/>
          </p:nvPr>
        </p:nvSpPr>
        <p:spPr>
          <a:xfrm>
            <a:off x="1611198" y="581942"/>
            <a:ext cx="5845404" cy="1105456"/>
          </a:xfrm>
        </p:spPr>
        <p:txBody>
          <a:bodyPr>
            <a:normAutofit fontScale="90000"/>
          </a:bodyPr>
          <a:lstStyle/>
          <a:p>
            <a:r>
              <a:rPr lang="en-US" sz="4000" b="1" dirty="0">
                <a:latin typeface="Times New Roman" panose="02020603050405020304" pitchFamily="18" charset="0"/>
                <a:cs typeface="Times New Roman" panose="02020603050405020304" pitchFamily="18" charset="0"/>
              </a:rPr>
              <a:t>Introduction of the project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75890E-CEA4-A1D9-885E-F300848EEF44}"/>
              </a:ext>
            </a:extLst>
          </p:cNvPr>
          <p:cNvSpPr>
            <a:spLocks noGrp="1"/>
          </p:cNvSpPr>
          <p:nvPr>
            <p:ph idx="1"/>
          </p:nvPr>
        </p:nvSpPr>
        <p:spPr>
          <a:xfrm>
            <a:off x="711331" y="1456555"/>
            <a:ext cx="10769338" cy="4819503"/>
          </a:xfrm>
        </p:spPr>
        <p:txBody>
          <a:bodyPr>
            <a:normAutofit/>
          </a:bodyPr>
          <a:lstStyle/>
          <a:p>
            <a:pPr algn="just"/>
            <a:r>
              <a:rPr lang="en-US" sz="1600" dirty="0">
                <a:latin typeface="Times New Roman" panose="02020603050405020304" pitchFamily="18" charset="0"/>
                <a:cs typeface="Times New Roman" panose="02020603050405020304" pitchFamily="18" charset="0"/>
              </a:rPr>
              <a:t>The purpose of this project is to perform an Exploratory Data Analysis (EDA) on housing Dataset to uncover underlying patterns, relationships, and insights. A housing dataset typically contains information about their features such as Location Details that contains Address, City, Zip Code, and various properties, including Bedrooms, Bathrooms, Square Footage, Lot Size, Year Built. Such datasets are widely used in real estate analysis, housing market studies, and machine learning applications for predictive modelling.</a:t>
            </a:r>
          </a:p>
          <a:p>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5BF035D-332B-C5D2-5312-AC943CDF8D5F}"/>
              </a:ext>
            </a:extLst>
          </p:cNvPr>
          <p:cNvPicPr>
            <a:picLocks noChangeAspect="1"/>
          </p:cNvPicPr>
          <p:nvPr/>
        </p:nvPicPr>
        <p:blipFill>
          <a:blip r:embed="rId2"/>
          <a:stretch>
            <a:fillRect/>
          </a:stretch>
        </p:blipFill>
        <p:spPr>
          <a:xfrm>
            <a:off x="1324073" y="2858924"/>
            <a:ext cx="8948890" cy="3777545"/>
          </a:xfrm>
          <a:prstGeom prst="rect">
            <a:avLst/>
          </a:prstGeom>
        </p:spPr>
      </p:pic>
    </p:spTree>
    <p:extLst>
      <p:ext uri="{BB962C8B-B14F-4D97-AF65-F5344CB8AC3E}">
        <p14:creationId xmlns:p14="http://schemas.microsoft.com/office/powerpoint/2010/main" val="188184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Recommendations</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954074F-4B5F-C84E-B192-3DBD6BD90E64}"/>
              </a:ext>
            </a:extLst>
          </p:cNvPr>
          <p:cNvSpPr txBox="1"/>
          <p:nvPr/>
        </p:nvSpPr>
        <p:spPr>
          <a:xfrm>
            <a:off x="1718036" y="1366887"/>
            <a:ext cx="7350550" cy="3693319"/>
          </a:xfrm>
          <a:prstGeom prst="rect">
            <a:avLst/>
          </a:prstGeom>
          <a:noFill/>
        </p:spPr>
        <p:txBody>
          <a:bodyPr wrap="square">
            <a:spAutoFit/>
          </a:bodyPr>
          <a:lstStyle/>
          <a:p>
            <a:pPr marL="342900" indent="-342900" algn="just">
              <a:buAutoNum type="arabicPeriod"/>
            </a:pPr>
            <a:r>
              <a:rPr lang="en-US" b="1" dirty="0"/>
              <a:t>Number of bedrooms:</a:t>
            </a:r>
          </a:p>
          <a:p>
            <a:pPr marL="342900" indent="-342900" algn="just">
              <a:buAutoNum type="arabicPeriod"/>
            </a:pPr>
            <a:endParaRPr lang="en-US" dirty="0"/>
          </a:p>
          <a:p>
            <a:pPr algn="just"/>
            <a:r>
              <a:rPr lang="en-US" dirty="0"/>
              <a:t>   - In future there will be no more requirement of more bedrooms in the houses. 4 or 5 number of bedrooms will be sufficient. If there are a greater number of bedrooms then price will be high so it will not attract the clients.</a:t>
            </a:r>
          </a:p>
          <a:p>
            <a:pPr algn="just"/>
            <a:endParaRPr lang="en-US" dirty="0"/>
          </a:p>
          <a:p>
            <a:pPr algn="just"/>
            <a:r>
              <a:rPr lang="en-US" b="1" dirty="0"/>
              <a:t>2. Condition of the house:</a:t>
            </a:r>
          </a:p>
          <a:p>
            <a:pPr algn="just"/>
            <a:endParaRPr lang="en-US" dirty="0"/>
          </a:p>
          <a:p>
            <a:pPr algn="just"/>
            <a:r>
              <a:rPr lang="en-US" dirty="0"/>
              <a:t>   - Consider to renovate the house at certain period of time and always ensure that houses are well maintained and they are in ready to occupy condition. Then it will attract more number of clients.</a:t>
            </a:r>
          </a:p>
        </p:txBody>
      </p:sp>
    </p:spTree>
    <p:extLst>
      <p:ext uri="{BB962C8B-B14F-4D97-AF65-F5344CB8AC3E}">
        <p14:creationId xmlns:p14="http://schemas.microsoft.com/office/powerpoint/2010/main" val="157287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DB0610-134D-D4A2-380F-AC234BDE778F}"/>
              </a:ext>
            </a:extLst>
          </p:cNvPr>
          <p:cNvSpPr txBox="1">
            <a:spLocks noGrp="1"/>
          </p:cNvSpPr>
          <p:nvPr>
            <p:ph type="title"/>
          </p:nvPr>
        </p:nvSpPr>
        <p:spPr>
          <a:xfrm>
            <a:off x="1593148" y="595607"/>
            <a:ext cx="6033138" cy="8561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71A0363-01AD-1254-2D46-4688647F3623}"/>
              </a:ext>
            </a:extLst>
          </p:cNvPr>
          <p:cNvSpPr txBox="1"/>
          <p:nvPr/>
        </p:nvSpPr>
        <p:spPr>
          <a:xfrm>
            <a:off x="1589185" y="2073895"/>
            <a:ext cx="9009667" cy="1754326"/>
          </a:xfrm>
          <a:prstGeom prst="rect">
            <a:avLst/>
          </a:prstGeom>
          <a:noFill/>
        </p:spPr>
        <p:txBody>
          <a:bodyPr wrap="square">
            <a:spAutoFit/>
          </a:bodyPr>
          <a:lstStyle/>
          <a:p>
            <a:pPr algn="just"/>
            <a:r>
              <a:rPr lang="en-US" dirty="0"/>
              <a:t>In conclusion, a multifaceted analysis of the housing dataset underscores the intricate interplay of various factors driving property prices. While location remains paramount, factors such as property size, condition, market trends, amenities, and economic indicators collectively shape the pricing landscape. By understanding these dynamics, stakeholders can make informed decisions regarding property investments, pricing strategies, and market positioning</a:t>
            </a:r>
            <a:endParaRPr lang="en-IN" dirty="0"/>
          </a:p>
        </p:txBody>
      </p:sp>
    </p:spTree>
    <p:extLst>
      <p:ext uri="{BB962C8B-B14F-4D97-AF65-F5344CB8AC3E}">
        <p14:creationId xmlns:p14="http://schemas.microsoft.com/office/powerpoint/2010/main" val="224618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750931-79D5-E3BC-E715-D4818D0281A2}"/>
              </a:ext>
            </a:extLst>
          </p:cNvPr>
          <p:cNvPicPr>
            <a:picLocks noChangeAspect="1"/>
          </p:cNvPicPr>
          <p:nvPr/>
        </p:nvPicPr>
        <p:blipFill>
          <a:blip r:embed="rId2"/>
          <a:stretch>
            <a:fillRect/>
          </a:stretch>
        </p:blipFill>
        <p:spPr>
          <a:xfrm>
            <a:off x="2392359" y="944664"/>
            <a:ext cx="7407282" cy="4968671"/>
          </a:xfrm>
          <a:prstGeom prst="rect">
            <a:avLst/>
          </a:prstGeom>
        </p:spPr>
      </p:pic>
    </p:spTree>
    <p:extLst>
      <p:ext uri="{BB962C8B-B14F-4D97-AF65-F5344CB8AC3E}">
        <p14:creationId xmlns:p14="http://schemas.microsoft.com/office/powerpoint/2010/main" val="340783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15C0-C102-D535-2C83-7513CD953746}"/>
              </a:ext>
            </a:extLst>
          </p:cNvPr>
          <p:cNvSpPr>
            <a:spLocks noGrp="1"/>
          </p:cNvSpPr>
          <p:nvPr>
            <p:ph type="title"/>
          </p:nvPr>
        </p:nvSpPr>
        <p:spPr>
          <a:xfrm>
            <a:off x="1677971" y="624110"/>
            <a:ext cx="8195804" cy="1063288"/>
          </a:xfrm>
        </p:spPr>
        <p:txBody>
          <a:bodyPr>
            <a:normAutofit/>
          </a:bodyPr>
          <a:lstStyle/>
          <a:p>
            <a:r>
              <a:rPr lang="en-US" sz="4000" b="1" dirty="0">
                <a:latin typeface="Times New Roman" panose="02020603050405020304" pitchFamily="18" charset="0"/>
                <a:cs typeface="Times New Roman" panose="02020603050405020304" pitchFamily="18" charset="0"/>
              </a:rPr>
              <a:t>Data Understanding</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F64CFF9-EEF2-DB27-DC81-98AA3D1772C2}"/>
              </a:ext>
            </a:extLst>
          </p:cNvPr>
          <p:cNvSpPr txBox="1"/>
          <p:nvPr/>
        </p:nvSpPr>
        <p:spPr>
          <a:xfrm>
            <a:off x="1774597" y="1426625"/>
            <a:ext cx="6094428" cy="5078313"/>
          </a:xfrm>
          <a:prstGeom prst="rect">
            <a:avLst/>
          </a:prstGeom>
          <a:noFill/>
        </p:spPr>
        <p:txBody>
          <a:bodyPr wrap="square">
            <a:spAutoFit/>
          </a:bodyPr>
          <a:lstStyle/>
          <a:p>
            <a:r>
              <a:rPr lang="en-US" dirty="0"/>
              <a:t>	The dataset contains of 4600 rows and 18 columns. </a:t>
            </a:r>
          </a:p>
          <a:p>
            <a:endParaRPr lang="en-US" dirty="0"/>
          </a:p>
          <a:p>
            <a:r>
              <a:rPr lang="en-US" dirty="0"/>
              <a:t>The </a:t>
            </a:r>
            <a:r>
              <a:rPr lang="en-US" b="1" dirty="0"/>
              <a:t>key variables </a:t>
            </a:r>
            <a:r>
              <a:rPr lang="en-US" dirty="0"/>
              <a:t>include </a:t>
            </a:r>
          </a:p>
          <a:p>
            <a:r>
              <a:rPr lang="en-US" dirty="0"/>
              <a:t>•	Price</a:t>
            </a:r>
          </a:p>
          <a:p>
            <a:r>
              <a:rPr lang="en-US" dirty="0"/>
              <a:t>•	Bedrooms</a:t>
            </a:r>
          </a:p>
          <a:p>
            <a:r>
              <a:rPr lang="en-US" dirty="0"/>
              <a:t>•	Bathrooms </a:t>
            </a:r>
          </a:p>
          <a:p>
            <a:r>
              <a:rPr lang="en-US" dirty="0"/>
              <a:t>•	</a:t>
            </a:r>
            <a:r>
              <a:rPr lang="en-US" dirty="0" err="1"/>
              <a:t>Sqft_living</a:t>
            </a:r>
            <a:r>
              <a:rPr lang="en-US" dirty="0"/>
              <a:t> </a:t>
            </a:r>
          </a:p>
          <a:p>
            <a:r>
              <a:rPr lang="en-US" dirty="0"/>
              <a:t>•	</a:t>
            </a:r>
            <a:r>
              <a:rPr lang="en-US" dirty="0" err="1"/>
              <a:t>Sqft_lot</a:t>
            </a:r>
            <a:endParaRPr lang="en-US" dirty="0"/>
          </a:p>
          <a:p>
            <a:r>
              <a:rPr lang="en-US" dirty="0"/>
              <a:t>•	Floors</a:t>
            </a:r>
          </a:p>
          <a:p>
            <a:r>
              <a:rPr lang="en-US" dirty="0"/>
              <a:t>•	Condition</a:t>
            </a:r>
          </a:p>
          <a:p>
            <a:r>
              <a:rPr lang="en-US" dirty="0"/>
              <a:t>•	Year Built</a:t>
            </a:r>
          </a:p>
          <a:p>
            <a:r>
              <a:rPr lang="en-US" dirty="0"/>
              <a:t>•	City		</a:t>
            </a:r>
          </a:p>
          <a:p>
            <a:r>
              <a:rPr lang="en-US" dirty="0"/>
              <a:t>	</a:t>
            </a:r>
          </a:p>
          <a:p>
            <a:r>
              <a:rPr lang="en-US" dirty="0"/>
              <a:t>  </a:t>
            </a:r>
            <a:r>
              <a:rPr lang="en-US" b="1" dirty="0"/>
              <a:t>Data Types</a:t>
            </a:r>
          </a:p>
          <a:p>
            <a:r>
              <a:rPr lang="en-US" dirty="0"/>
              <a:t>•	Object</a:t>
            </a:r>
          </a:p>
          <a:p>
            <a:r>
              <a:rPr lang="en-US" dirty="0"/>
              <a:t>•	Float</a:t>
            </a:r>
          </a:p>
          <a:p>
            <a:r>
              <a:rPr lang="en-US" dirty="0"/>
              <a:t>•	Int</a:t>
            </a:r>
          </a:p>
        </p:txBody>
      </p:sp>
      <p:pic>
        <p:nvPicPr>
          <p:cNvPr id="12" name="Picture 11">
            <a:extLst>
              <a:ext uri="{FF2B5EF4-FFF2-40B4-BE49-F238E27FC236}">
                <a16:creationId xmlns:a16="http://schemas.microsoft.com/office/drawing/2014/main" id="{49B077E5-6AA7-C528-29E8-258F87F745F3}"/>
              </a:ext>
            </a:extLst>
          </p:cNvPr>
          <p:cNvPicPr>
            <a:picLocks noChangeAspect="1"/>
          </p:cNvPicPr>
          <p:nvPr/>
        </p:nvPicPr>
        <p:blipFill>
          <a:blip r:embed="rId2"/>
          <a:stretch>
            <a:fillRect/>
          </a:stretch>
        </p:blipFill>
        <p:spPr>
          <a:xfrm>
            <a:off x="7125278" y="1337808"/>
            <a:ext cx="3292125" cy="4701947"/>
          </a:xfrm>
          <a:prstGeom prst="rect">
            <a:avLst/>
          </a:prstGeom>
        </p:spPr>
      </p:pic>
      <p:pic>
        <p:nvPicPr>
          <p:cNvPr id="14" name="Picture 13">
            <a:extLst>
              <a:ext uri="{FF2B5EF4-FFF2-40B4-BE49-F238E27FC236}">
                <a16:creationId xmlns:a16="http://schemas.microsoft.com/office/drawing/2014/main" id="{35A059BA-51A1-A1A2-4898-CB1C5C6BC385}"/>
              </a:ext>
            </a:extLst>
          </p:cNvPr>
          <p:cNvPicPr>
            <a:picLocks noChangeAspect="1"/>
          </p:cNvPicPr>
          <p:nvPr/>
        </p:nvPicPr>
        <p:blipFill>
          <a:blip r:embed="rId3"/>
          <a:stretch>
            <a:fillRect/>
          </a:stretch>
        </p:blipFill>
        <p:spPr>
          <a:xfrm>
            <a:off x="5064714" y="2322970"/>
            <a:ext cx="1539373" cy="891617"/>
          </a:xfrm>
          <a:prstGeom prst="rect">
            <a:avLst/>
          </a:prstGeom>
        </p:spPr>
      </p:pic>
    </p:spTree>
    <p:extLst>
      <p:ext uri="{BB962C8B-B14F-4D97-AF65-F5344CB8AC3E}">
        <p14:creationId xmlns:p14="http://schemas.microsoft.com/office/powerpoint/2010/main" val="331603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43FB-FF37-1F0E-67B5-2FD0BE709659}"/>
              </a:ext>
            </a:extLst>
          </p:cNvPr>
          <p:cNvSpPr>
            <a:spLocks noGrp="1"/>
          </p:cNvSpPr>
          <p:nvPr>
            <p:ph type="title"/>
          </p:nvPr>
        </p:nvSpPr>
        <p:spPr>
          <a:xfrm>
            <a:off x="1593130" y="633537"/>
            <a:ext cx="8365486" cy="761630"/>
          </a:xfrm>
        </p:spPr>
        <p:txBody>
          <a:bodyPr>
            <a:normAutofit/>
          </a:bodyPr>
          <a:lstStyle/>
          <a:p>
            <a:r>
              <a:rPr lang="en-US" sz="4000" dirty="0">
                <a:latin typeface="Times New Roman" panose="02020603050405020304" pitchFamily="18" charset="0"/>
                <a:cs typeface="Times New Roman" panose="02020603050405020304" pitchFamily="18" charset="0"/>
              </a:rPr>
              <a:t>Initial Exploration</a:t>
            </a:r>
            <a:endParaRPr lang="en-IN" sz="40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55DEB5-381D-B6D9-A7C1-BCB0A6DEFCD5}"/>
              </a:ext>
            </a:extLst>
          </p:cNvPr>
          <p:cNvSpPr>
            <a:spLocks noGrp="1"/>
          </p:cNvSpPr>
          <p:nvPr>
            <p:ph idx="1"/>
          </p:nvPr>
        </p:nvSpPr>
        <p:spPr>
          <a:xfrm>
            <a:off x="1476849" y="1624553"/>
            <a:ext cx="8915400" cy="3777622"/>
          </a:xfrm>
        </p:spPr>
        <p:txBody>
          <a:bodyPr/>
          <a:lstStyle/>
          <a:p>
            <a:pPr algn="just"/>
            <a:r>
              <a:rPr lang="en-US" dirty="0"/>
              <a:t>Accurate property valuation is crucial for buyers, sellers, real estate agents, and investors. Traditional methods of property valuation can be time-consuming and subjective, while the buyers need to know the Location Details such as Address, City, Zip Code, and various properties of the house, including Bedrooms, Bathrooms, Square Footage, Lot Size, Year Built.</a:t>
            </a:r>
            <a:endParaRPr lang="en-IN" dirty="0"/>
          </a:p>
        </p:txBody>
      </p:sp>
    </p:spTree>
    <p:extLst>
      <p:ext uri="{BB962C8B-B14F-4D97-AF65-F5344CB8AC3E}">
        <p14:creationId xmlns:p14="http://schemas.microsoft.com/office/powerpoint/2010/main" val="121858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353F-24C9-58B2-2607-B0D8C07AA632}"/>
              </a:ext>
            </a:extLst>
          </p:cNvPr>
          <p:cNvSpPr>
            <a:spLocks noGrp="1"/>
          </p:cNvSpPr>
          <p:nvPr>
            <p:ph type="title"/>
          </p:nvPr>
        </p:nvSpPr>
        <p:spPr>
          <a:xfrm>
            <a:off x="1630837" y="624110"/>
            <a:ext cx="8384340" cy="780484"/>
          </a:xfrm>
        </p:spPr>
        <p:txBody>
          <a:bodyPr>
            <a:normAutofit/>
          </a:bodyPr>
          <a:lstStyle/>
          <a:p>
            <a:r>
              <a:rPr lang="en-US" sz="4000" b="1" dirty="0">
                <a:latin typeface="Times New Roman" panose="02020603050405020304" pitchFamily="18" charset="0"/>
                <a:cs typeface="Times New Roman" panose="02020603050405020304" pitchFamily="18" charset="0"/>
              </a:rPr>
              <a:t>Handling Missing values</a:t>
            </a:r>
            <a:endParaRPr lang="en-IN" sz="4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C68F012-4CFB-41EC-CE80-1EB598C544D7}"/>
              </a:ext>
            </a:extLst>
          </p:cNvPr>
          <p:cNvSpPr txBox="1"/>
          <p:nvPr/>
        </p:nvSpPr>
        <p:spPr>
          <a:xfrm>
            <a:off x="1444659" y="1568000"/>
            <a:ext cx="6094428" cy="2585323"/>
          </a:xfrm>
          <a:prstGeom prst="rect">
            <a:avLst/>
          </a:prstGeom>
          <a:noFill/>
        </p:spPr>
        <p:txBody>
          <a:bodyPr wrap="square">
            <a:spAutoFit/>
          </a:bodyPr>
          <a:lstStyle/>
          <a:p>
            <a:r>
              <a:rPr lang="en-US" b="1" dirty="0"/>
              <a:t>Imputing missing values using mean and mode method</a:t>
            </a:r>
            <a:r>
              <a:rPr lang="en-US" dirty="0"/>
              <a:t>:</a:t>
            </a:r>
          </a:p>
          <a:p>
            <a:endParaRPr lang="en-US" dirty="0"/>
          </a:p>
          <a:p>
            <a:r>
              <a:rPr lang="en-US" dirty="0"/>
              <a:t>      	There are a greater number of missing values in columns </a:t>
            </a:r>
            <a:r>
              <a:rPr lang="en-US" dirty="0" err="1"/>
              <a:t>Sqft_living</a:t>
            </a:r>
            <a:r>
              <a:rPr lang="en-US" dirty="0"/>
              <a:t>, </a:t>
            </a:r>
            <a:r>
              <a:rPr lang="en-US" dirty="0" err="1"/>
              <a:t>Sqft_lot</a:t>
            </a:r>
            <a:r>
              <a:rPr lang="en-US" dirty="0"/>
              <a:t>, year built and city, imputing it using the mean and mode method.</a:t>
            </a:r>
          </a:p>
          <a:p>
            <a:endParaRPr lang="en-US" dirty="0"/>
          </a:p>
          <a:p>
            <a:r>
              <a:rPr lang="en-US" dirty="0"/>
              <a:t>The shape of dataset after handling missing values is 4600 rows and 18 columns</a:t>
            </a:r>
          </a:p>
        </p:txBody>
      </p:sp>
      <p:pic>
        <p:nvPicPr>
          <p:cNvPr id="11" name="Picture 10">
            <a:extLst>
              <a:ext uri="{FF2B5EF4-FFF2-40B4-BE49-F238E27FC236}">
                <a16:creationId xmlns:a16="http://schemas.microsoft.com/office/drawing/2014/main" id="{C0352D18-6A4D-93E8-6E4B-8112584E1EED}"/>
              </a:ext>
            </a:extLst>
          </p:cNvPr>
          <p:cNvPicPr>
            <a:picLocks noChangeAspect="1"/>
          </p:cNvPicPr>
          <p:nvPr/>
        </p:nvPicPr>
        <p:blipFill>
          <a:blip r:embed="rId2"/>
          <a:stretch>
            <a:fillRect/>
          </a:stretch>
        </p:blipFill>
        <p:spPr>
          <a:xfrm>
            <a:off x="7425440" y="554482"/>
            <a:ext cx="3939881" cy="3863675"/>
          </a:xfrm>
          <a:prstGeom prst="rect">
            <a:avLst/>
          </a:prstGeom>
        </p:spPr>
      </p:pic>
      <p:pic>
        <p:nvPicPr>
          <p:cNvPr id="13" name="Picture 12">
            <a:extLst>
              <a:ext uri="{FF2B5EF4-FFF2-40B4-BE49-F238E27FC236}">
                <a16:creationId xmlns:a16="http://schemas.microsoft.com/office/drawing/2014/main" id="{385251C1-BBAB-5AD1-BD61-4EE886A63629}"/>
              </a:ext>
            </a:extLst>
          </p:cNvPr>
          <p:cNvPicPr>
            <a:picLocks noChangeAspect="1"/>
          </p:cNvPicPr>
          <p:nvPr/>
        </p:nvPicPr>
        <p:blipFill>
          <a:blip r:embed="rId3"/>
          <a:stretch>
            <a:fillRect/>
          </a:stretch>
        </p:blipFill>
        <p:spPr>
          <a:xfrm>
            <a:off x="1532575" y="4152845"/>
            <a:ext cx="4290432" cy="624894"/>
          </a:xfrm>
          <a:prstGeom prst="rect">
            <a:avLst/>
          </a:prstGeom>
        </p:spPr>
      </p:pic>
      <p:pic>
        <p:nvPicPr>
          <p:cNvPr id="15" name="Picture 14">
            <a:extLst>
              <a:ext uri="{FF2B5EF4-FFF2-40B4-BE49-F238E27FC236}">
                <a16:creationId xmlns:a16="http://schemas.microsoft.com/office/drawing/2014/main" id="{0CA84949-2B14-54B5-D324-CF4432ACBB64}"/>
              </a:ext>
            </a:extLst>
          </p:cNvPr>
          <p:cNvPicPr>
            <a:picLocks noChangeAspect="1"/>
          </p:cNvPicPr>
          <p:nvPr/>
        </p:nvPicPr>
        <p:blipFill>
          <a:blip r:embed="rId4"/>
          <a:stretch>
            <a:fillRect/>
          </a:stretch>
        </p:blipFill>
        <p:spPr>
          <a:xfrm>
            <a:off x="1532575" y="4977553"/>
            <a:ext cx="4138019" cy="624894"/>
          </a:xfrm>
          <a:prstGeom prst="rect">
            <a:avLst/>
          </a:prstGeom>
        </p:spPr>
      </p:pic>
      <p:pic>
        <p:nvPicPr>
          <p:cNvPr id="17" name="Picture 16">
            <a:extLst>
              <a:ext uri="{FF2B5EF4-FFF2-40B4-BE49-F238E27FC236}">
                <a16:creationId xmlns:a16="http://schemas.microsoft.com/office/drawing/2014/main" id="{5808DC07-9217-703D-22E7-C65ED3888AAF}"/>
              </a:ext>
            </a:extLst>
          </p:cNvPr>
          <p:cNvPicPr>
            <a:picLocks noChangeAspect="1"/>
          </p:cNvPicPr>
          <p:nvPr/>
        </p:nvPicPr>
        <p:blipFill>
          <a:blip r:embed="rId5"/>
          <a:stretch>
            <a:fillRect/>
          </a:stretch>
        </p:blipFill>
        <p:spPr>
          <a:xfrm>
            <a:off x="1532575" y="5774713"/>
            <a:ext cx="3939881" cy="662997"/>
          </a:xfrm>
          <a:prstGeom prst="rect">
            <a:avLst/>
          </a:prstGeom>
        </p:spPr>
      </p:pic>
    </p:spTree>
    <p:extLst>
      <p:ext uri="{BB962C8B-B14F-4D97-AF65-F5344CB8AC3E}">
        <p14:creationId xmlns:p14="http://schemas.microsoft.com/office/powerpoint/2010/main" val="29326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5E8AC-361D-8981-E6C5-FD3133E7C263}"/>
              </a:ext>
            </a:extLst>
          </p:cNvPr>
          <p:cNvSpPr>
            <a:spLocks noGrp="1"/>
          </p:cNvSpPr>
          <p:nvPr>
            <p:ph idx="1"/>
          </p:nvPr>
        </p:nvSpPr>
        <p:spPr>
          <a:xfrm>
            <a:off x="1112364" y="1508288"/>
            <a:ext cx="9813302" cy="2516958"/>
          </a:xfrm>
        </p:spPr>
        <p:txBody>
          <a:bodyPr>
            <a:norm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Identifying and treating outliers using quantile method:</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Treating the outliers in the column’s bedrooms, bathrooms,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sqft_living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sqft_lot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sqft_above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sqft_basement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price using the quantile method</a:t>
            </a:r>
          </a:p>
          <a:p>
            <a:r>
              <a:rPr lang="en-US" sz="1600" dirty="0">
                <a:latin typeface="Times New Roman" panose="02020603050405020304" pitchFamily="18" charset="0"/>
                <a:ea typeface="Calibri" panose="020F0502020204030204" pitchFamily="34" charset="0"/>
                <a:cs typeface="Times New Roman" panose="02020603050405020304" pitchFamily="18" charset="0"/>
              </a:rPr>
              <a:t>Handling outliers in price column using skewness and kurtosis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CF0A54E-085A-6B6A-228E-16AA7490A44D}"/>
              </a:ext>
            </a:extLst>
          </p:cNvPr>
          <p:cNvSpPr txBox="1">
            <a:spLocks/>
          </p:cNvSpPr>
          <p:nvPr/>
        </p:nvSpPr>
        <p:spPr>
          <a:xfrm>
            <a:off x="1630837" y="624110"/>
            <a:ext cx="8384340" cy="7804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Outliers Handling</a:t>
            </a:r>
            <a:endParaRPr lang="en-IN" sz="4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FD41BC-5858-0232-E0AD-63A165B19F37}"/>
              </a:ext>
            </a:extLst>
          </p:cNvPr>
          <p:cNvPicPr>
            <a:picLocks noChangeAspect="1"/>
          </p:cNvPicPr>
          <p:nvPr/>
        </p:nvPicPr>
        <p:blipFill>
          <a:blip r:embed="rId2"/>
          <a:stretch>
            <a:fillRect/>
          </a:stretch>
        </p:blipFill>
        <p:spPr>
          <a:xfrm>
            <a:off x="1159163" y="3099252"/>
            <a:ext cx="4663844" cy="2865368"/>
          </a:xfrm>
          <a:prstGeom prst="rect">
            <a:avLst/>
          </a:prstGeom>
        </p:spPr>
      </p:pic>
      <p:pic>
        <p:nvPicPr>
          <p:cNvPr id="7" name="Picture 6">
            <a:extLst>
              <a:ext uri="{FF2B5EF4-FFF2-40B4-BE49-F238E27FC236}">
                <a16:creationId xmlns:a16="http://schemas.microsoft.com/office/drawing/2014/main" id="{7952F5CF-1240-4D0A-13A3-393EC4695E8F}"/>
              </a:ext>
            </a:extLst>
          </p:cNvPr>
          <p:cNvPicPr>
            <a:picLocks noChangeAspect="1"/>
          </p:cNvPicPr>
          <p:nvPr/>
        </p:nvPicPr>
        <p:blipFill>
          <a:blip r:embed="rId3"/>
          <a:stretch>
            <a:fillRect/>
          </a:stretch>
        </p:blipFill>
        <p:spPr>
          <a:xfrm>
            <a:off x="6096000" y="3033213"/>
            <a:ext cx="4991533" cy="3200677"/>
          </a:xfrm>
          <a:prstGeom prst="rect">
            <a:avLst/>
          </a:prstGeom>
        </p:spPr>
      </p:pic>
    </p:spTree>
    <p:extLst>
      <p:ext uri="{BB962C8B-B14F-4D97-AF65-F5344CB8AC3E}">
        <p14:creationId xmlns:p14="http://schemas.microsoft.com/office/powerpoint/2010/main" val="156157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8BFAC1-9018-6B3D-8EF3-93CF52A8C021}"/>
              </a:ext>
            </a:extLst>
          </p:cNvPr>
          <p:cNvSpPr txBox="1">
            <a:spLocks/>
          </p:cNvSpPr>
          <p:nvPr/>
        </p:nvSpPr>
        <p:spPr>
          <a:xfrm>
            <a:off x="1630837" y="624110"/>
            <a:ext cx="8384340" cy="7804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Fixing rows and columns</a:t>
            </a:r>
            <a:endParaRPr lang="en-IN" sz="4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D4B9A13-A8DC-0E9E-AFBA-229B0DCB3291}"/>
              </a:ext>
            </a:extLst>
          </p:cNvPr>
          <p:cNvSpPr txBox="1"/>
          <p:nvPr/>
        </p:nvSpPr>
        <p:spPr>
          <a:xfrm>
            <a:off x="1784023" y="1687646"/>
            <a:ext cx="6094428" cy="1200329"/>
          </a:xfrm>
          <a:prstGeom prst="rect">
            <a:avLst/>
          </a:prstGeom>
          <a:noFill/>
        </p:spPr>
        <p:txBody>
          <a:bodyPr wrap="square">
            <a:spAutoFit/>
          </a:bodyPr>
          <a:lstStyle/>
          <a:p>
            <a:pPr algn="just"/>
            <a:r>
              <a:rPr lang="en-US" dirty="0"/>
              <a:t>•	Dropping unwanted columns;</a:t>
            </a:r>
          </a:p>
          <a:p>
            <a:pPr algn="just"/>
            <a:endParaRPr lang="en-US" dirty="0"/>
          </a:p>
          <a:p>
            <a:pPr algn="just"/>
            <a:r>
              <a:rPr lang="en-US" dirty="0"/>
              <a:t>  	There is a column time and country which is not necessary for the analysis. So, removing it.</a:t>
            </a:r>
          </a:p>
        </p:txBody>
      </p:sp>
      <p:pic>
        <p:nvPicPr>
          <p:cNvPr id="13" name="Picture 12">
            <a:extLst>
              <a:ext uri="{FF2B5EF4-FFF2-40B4-BE49-F238E27FC236}">
                <a16:creationId xmlns:a16="http://schemas.microsoft.com/office/drawing/2014/main" id="{ECD3F07C-3076-978D-975E-580096ECC275}"/>
              </a:ext>
            </a:extLst>
          </p:cNvPr>
          <p:cNvPicPr>
            <a:picLocks noChangeAspect="1"/>
          </p:cNvPicPr>
          <p:nvPr/>
        </p:nvPicPr>
        <p:blipFill>
          <a:blip r:embed="rId2"/>
          <a:stretch>
            <a:fillRect/>
          </a:stretch>
        </p:blipFill>
        <p:spPr>
          <a:xfrm>
            <a:off x="2884602" y="3326154"/>
            <a:ext cx="5143946" cy="1844200"/>
          </a:xfrm>
          <a:prstGeom prst="rect">
            <a:avLst/>
          </a:prstGeom>
        </p:spPr>
      </p:pic>
    </p:spTree>
    <p:extLst>
      <p:ext uri="{BB962C8B-B14F-4D97-AF65-F5344CB8AC3E}">
        <p14:creationId xmlns:p14="http://schemas.microsoft.com/office/powerpoint/2010/main" val="1365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Handling invalid values</a:t>
            </a:r>
            <a:endParaRPr lang="en-IN" sz="40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1D669C0-130A-7EE7-DAD1-469C7029B3CC}"/>
              </a:ext>
            </a:extLst>
          </p:cNvPr>
          <p:cNvSpPr>
            <a:spLocks noGrp="1"/>
          </p:cNvSpPr>
          <p:nvPr>
            <p:ph idx="1"/>
          </p:nvPr>
        </p:nvSpPr>
        <p:spPr>
          <a:xfrm>
            <a:off x="1636713" y="1473724"/>
            <a:ext cx="8915400" cy="3777622"/>
          </a:xfrm>
        </p:spPr>
        <p:txBody>
          <a:bodyPr/>
          <a:lstStyle/>
          <a:p>
            <a:r>
              <a:rPr lang="en-US" dirty="0"/>
              <a:t>Replacing the inconsistent address:</a:t>
            </a:r>
          </a:p>
          <a:p>
            <a:r>
              <a:rPr lang="en-US" dirty="0"/>
              <a:t>There is inconsistent address in the column street. So, removing the inconsistent address and regularizing the spellings in the address.</a:t>
            </a:r>
          </a:p>
          <a:p>
            <a:r>
              <a:rPr lang="en-US" dirty="0"/>
              <a:t>Fixing the invalid values:</a:t>
            </a:r>
          </a:p>
          <a:p>
            <a:r>
              <a:rPr lang="en-US" dirty="0"/>
              <a:t>There are invalid float values in the column floor and bathrooms. So, regularizing the values of floors and bathrooms using ceil method</a:t>
            </a:r>
          </a:p>
          <a:p>
            <a:endParaRPr lang="en-IN" dirty="0"/>
          </a:p>
        </p:txBody>
      </p:sp>
      <p:pic>
        <p:nvPicPr>
          <p:cNvPr id="8" name="Picture 7">
            <a:extLst>
              <a:ext uri="{FF2B5EF4-FFF2-40B4-BE49-F238E27FC236}">
                <a16:creationId xmlns:a16="http://schemas.microsoft.com/office/drawing/2014/main" id="{392121C1-7239-2211-60EC-C779BBD20B8D}"/>
              </a:ext>
            </a:extLst>
          </p:cNvPr>
          <p:cNvPicPr>
            <a:picLocks noChangeAspect="1"/>
          </p:cNvPicPr>
          <p:nvPr/>
        </p:nvPicPr>
        <p:blipFill>
          <a:blip r:embed="rId2"/>
          <a:stretch>
            <a:fillRect/>
          </a:stretch>
        </p:blipFill>
        <p:spPr>
          <a:xfrm>
            <a:off x="2087436" y="3841524"/>
            <a:ext cx="5883150" cy="2819644"/>
          </a:xfrm>
          <a:prstGeom prst="rect">
            <a:avLst/>
          </a:prstGeom>
        </p:spPr>
      </p:pic>
    </p:spTree>
    <p:extLst>
      <p:ext uri="{BB962C8B-B14F-4D97-AF65-F5344CB8AC3E}">
        <p14:creationId xmlns:p14="http://schemas.microsoft.com/office/powerpoint/2010/main" val="396676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B39E4C-E2F1-C4C0-021C-0B0E6B6C894C}"/>
              </a:ext>
            </a:extLst>
          </p:cNvPr>
          <p:cNvSpPr txBox="1">
            <a:spLocks noGrp="1"/>
          </p:cNvSpPr>
          <p:nvPr>
            <p:ph type="title"/>
          </p:nvPr>
        </p:nvSpPr>
        <p:spPr>
          <a:xfrm>
            <a:off x="1639887" y="605035"/>
            <a:ext cx="6778249" cy="761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Derived Metrices</a:t>
            </a:r>
            <a:endParaRPr lang="en-IN" sz="4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1423EE1-0295-EA22-885A-24248D6BF0CE}"/>
              </a:ext>
            </a:extLst>
          </p:cNvPr>
          <p:cNvSpPr txBox="1"/>
          <p:nvPr/>
        </p:nvSpPr>
        <p:spPr>
          <a:xfrm>
            <a:off x="2538167" y="1707088"/>
            <a:ext cx="7840743" cy="923330"/>
          </a:xfrm>
          <a:prstGeom prst="rect">
            <a:avLst/>
          </a:prstGeom>
          <a:noFill/>
        </p:spPr>
        <p:txBody>
          <a:bodyPr wrap="square">
            <a:spAutoFit/>
          </a:bodyPr>
          <a:lstStyle/>
          <a:p>
            <a:pPr algn="just"/>
            <a:r>
              <a:rPr lang="en-US" dirty="0"/>
              <a:t>Extracted three new columns such as “</a:t>
            </a:r>
            <a:r>
              <a:rPr lang="en-US" dirty="0" err="1"/>
              <a:t>category_of_house</a:t>
            </a:r>
            <a:r>
              <a:rPr lang="en-US" dirty="0"/>
              <a:t>” based on </a:t>
            </a:r>
            <a:r>
              <a:rPr lang="en-US" dirty="0" err="1"/>
              <a:t>sqft_living</a:t>
            </a:r>
            <a:r>
              <a:rPr lang="en-US" dirty="0"/>
              <a:t> and “</a:t>
            </a:r>
            <a:r>
              <a:rPr lang="en-US" dirty="0" err="1"/>
              <a:t>type_of_house</a:t>
            </a:r>
            <a:r>
              <a:rPr lang="en-US" dirty="0"/>
              <a:t>” based on bedrooms and finally “</a:t>
            </a:r>
            <a:r>
              <a:rPr lang="en-US" dirty="0" err="1"/>
              <a:t>age_of_house</a:t>
            </a:r>
            <a:r>
              <a:rPr lang="en-US" dirty="0"/>
              <a:t>” from the column </a:t>
            </a:r>
            <a:r>
              <a:rPr lang="en-US" dirty="0" err="1"/>
              <a:t>year_built</a:t>
            </a:r>
            <a:r>
              <a:rPr lang="en-US" dirty="0"/>
              <a:t> to get the overall insight.</a:t>
            </a:r>
            <a:endParaRPr lang="en-IN" dirty="0"/>
          </a:p>
        </p:txBody>
      </p:sp>
      <p:pic>
        <p:nvPicPr>
          <p:cNvPr id="10" name="Content Placeholder 9">
            <a:extLst>
              <a:ext uri="{FF2B5EF4-FFF2-40B4-BE49-F238E27FC236}">
                <a16:creationId xmlns:a16="http://schemas.microsoft.com/office/drawing/2014/main" id="{0E2EACCC-C5C6-0CCC-1A8E-2FB94E832080}"/>
              </a:ext>
            </a:extLst>
          </p:cNvPr>
          <p:cNvPicPr>
            <a:picLocks noGrp="1" noChangeAspect="1"/>
          </p:cNvPicPr>
          <p:nvPr>
            <p:ph idx="1"/>
          </p:nvPr>
        </p:nvPicPr>
        <p:blipFill>
          <a:blip r:embed="rId2"/>
          <a:stretch>
            <a:fillRect/>
          </a:stretch>
        </p:blipFill>
        <p:spPr>
          <a:xfrm>
            <a:off x="2042458" y="3524618"/>
            <a:ext cx="8915400" cy="3032404"/>
          </a:xfrm>
          <a:prstGeom prst="rect">
            <a:avLst/>
          </a:prstGeom>
        </p:spPr>
      </p:pic>
    </p:spTree>
    <p:extLst>
      <p:ext uri="{BB962C8B-B14F-4D97-AF65-F5344CB8AC3E}">
        <p14:creationId xmlns:p14="http://schemas.microsoft.com/office/powerpoint/2010/main" val="320021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199</TotalTime>
  <Words>1413</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Wisp</vt:lpstr>
      <vt:lpstr>Housing Dataset</vt:lpstr>
      <vt:lpstr>Introduction of the project</vt:lpstr>
      <vt:lpstr>Data Understanding</vt:lpstr>
      <vt:lpstr>Initial Exploration</vt:lpstr>
      <vt:lpstr>Handling Missing values</vt:lpstr>
      <vt:lpstr>PowerPoint Presentation</vt:lpstr>
      <vt:lpstr>PowerPoint Presentation</vt:lpstr>
      <vt:lpstr>Handling invalid values</vt:lpstr>
      <vt:lpstr>Derived Metrices</vt:lpstr>
      <vt:lpstr>Insights</vt:lpstr>
      <vt:lpstr>Insights</vt:lpstr>
      <vt:lpstr>Insights</vt:lpstr>
      <vt:lpstr>Insights</vt:lpstr>
      <vt:lpstr>Insights</vt:lpstr>
      <vt:lpstr>Insights</vt:lpstr>
      <vt:lpstr>Insights</vt:lpstr>
      <vt:lpstr>Insights</vt:lpstr>
      <vt:lpstr>Overall insights</vt:lpstr>
      <vt:lpstr>Overall insights</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Manager</dc:title>
  <dc:creator>Mohan Prabhu</dc:creator>
  <cp:lastModifiedBy>Mohan Prabhu</cp:lastModifiedBy>
  <cp:revision>5</cp:revision>
  <dcterms:created xsi:type="dcterms:W3CDTF">2024-05-02T03:52:44Z</dcterms:created>
  <dcterms:modified xsi:type="dcterms:W3CDTF">2024-05-27T11:20:51Z</dcterms:modified>
</cp:coreProperties>
</file>