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73" r:id="rId3"/>
    <p:sldId id="257" r:id="rId4"/>
    <p:sldId id="268" r:id="rId5"/>
    <p:sldId id="269" r:id="rId6"/>
    <p:sldId id="270" r:id="rId7"/>
    <p:sldId id="271" r:id="rId8"/>
    <p:sldId id="27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Prabhu" userId="d8e1027cf3d049d7" providerId="LiveId" clId="{F40834BD-E603-4004-A4A0-127788D31EB2}"/>
    <pc:docChg chg="undo redo custSel addSld modSld">
      <pc:chgData name="Mohan Prabhu" userId="d8e1027cf3d049d7" providerId="LiveId" clId="{F40834BD-E603-4004-A4A0-127788D31EB2}" dt="2024-06-20T06:02:03.224" v="124" actId="313"/>
      <pc:docMkLst>
        <pc:docMk/>
      </pc:docMkLst>
      <pc:sldChg chg="modSp modAnim">
        <pc:chgData name="Mohan Prabhu" userId="d8e1027cf3d049d7" providerId="LiveId" clId="{F40834BD-E603-4004-A4A0-127788D31EB2}" dt="2024-06-20T06:02:03.224" v="124" actId="313"/>
        <pc:sldMkLst>
          <pc:docMk/>
          <pc:sldMk cId="3613111950" sldId="256"/>
        </pc:sldMkLst>
        <pc:spChg chg="mod">
          <ac:chgData name="Mohan Prabhu" userId="d8e1027cf3d049d7" providerId="LiveId" clId="{F40834BD-E603-4004-A4A0-127788D31EB2}" dt="2024-06-20T06:02:03.224" v="124" actId="313"/>
          <ac:spMkLst>
            <pc:docMk/>
            <pc:sldMk cId="3613111950" sldId="256"/>
            <ac:spMk id="2" creationId="{51CA10E2-D728-1FF8-A8BA-926F736D4F62}"/>
          </ac:spMkLst>
        </pc:spChg>
      </pc:sldChg>
      <pc:sldChg chg="modSp mod modAnim">
        <pc:chgData name="Mohan Prabhu" userId="d8e1027cf3d049d7" providerId="LiveId" clId="{F40834BD-E603-4004-A4A0-127788D31EB2}" dt="2024-06-20T05:38:22.333" v="107"/>
        <pc:sldMkLst>
          <pc:docMk/>
          <pc:sldMk cId="3289052354" sldId="257"/>
        </pc:sldMkLst>
        <pc:spChg chg="mod">
          <ac:chgData name="Mohan Prabhu" userId="d8e1027cf3d049d7" providerId="LiveId" clId="{F40834BD-E603-4004-A4A0-127788D31EB2}" dt="2024-06-20T05:05:48.125" v="5" actId="20577"/>
          <ac:spMkLst>
            <pc:docMk/>
            <pc:sldMk cId="3289052354" sldId="257"/>
            <ac:spMk id="3" creationId="{780E9E19-0ADD-EB69-877F-204076912074}"/>
          </ac:spMkLst>
        </pc:spChg>
        <pc:spChg chg="mod">
          <ac:chgData name="Mohan Prabhu" userId="d8e1027cf3d049d7" providerId="LiveId" clId="{F40834BD-E603-4004-A4A0-127788D31EB2}" dt="2024-06-20T05:05:53.850" v="6" actId="1076"/>
          <ac:spMkLst>
            <pc:docMk/>
            <pc:sldMk cId="3289052354" sldId="257"/>
            <ac:spMk id="10" creationId="{C8919BA0-D0B2-79F8-B611-7A96EDE8A03A}"/>
          </ac:spMkLst>
        </pc:spChg>
      </pc:sldChg>
      <pc:sldChg chg="modAnim">
        <pc:chgData name="Mohan Prabhu" userId="d8e1027cf3d049d7" providerId="LiveId" clId="{F40834BD-E603-4004-A4A0-127788D31EB2}" dt="2024-06-20T05:40:40.430" v="122"/>
        <pc:sldMkLst>
          <pc:docMk/>
          <pc:sldMk cId="4054976207" sldId="267"/>
        </pc:sldMkLst>
      </pc:sldChg>
      <pc:sldChg chg="modAnim">
        <pc:chgData name="Mohan Prabhu" userId="d8e1027cf3d049d7" providerId="LiveId" clId="{F40834BD-E603-4004-A4A0-127788D31EB2}" dt="2024-06-20T05:38:37.343" v="110"/>
        <pc:sldMkLst>
          <pc:docMk/>
          <pc:sldMk cId="984905228" sldId="268"/>
        </pc:sldMkLst>
      </pc:sldChg>
      <pc:sldChg chg="modAnim">
        <pc:chgData name="Mohan Prabhu" userId="d8e1027cf3d049d7" providerId="LiveId" clId="{F40834BD-E603-4004-A4A0-127788D31EB2}" dt="2024-06-20T05:39:11.210" v="112"/>
        <pc:sldMkLst>
          <pc:docMk/>
          <pc:sldMk cId="3469400340" sldId="269"/>
        </pc:sldMkLst>
      </pc:sldChg>
      <pc:sldChg chg="modAnim">
        <pc:chgData name="Mohan Prabhu" userId="d8e1027cf3d049d7" providerId="LiveId" clId="{F40834BD-E603-4004-A4A0-127788D31EB2}" dt="2024-06-20T05:39:30.966" v="114"/>
        <pc:sldMkLst>
          <pc:docMk/>
          <pc:sldMk cId="265628903" sldId="270"/>
        </pc:sldMkLst>
      </pc:sldChg>
      <pc:sldChg chg="modSp mod modAnim">
        <pc:chgData name="Mohan Prabhu" userId="d8e1027cf3d049d7" providerId="LiveId" clId="{F40834BD-E603-4004-A4A0-127788D31EB2}" dt="2024-06-20T05:39:50.603" v="116"/>
        <pc:sldMkLst>
          <pc:docMk/>
          <pc:sldMk cId="3333873138" sldId="271"/>
        </pc:sldMkLst>
        <pc:picChg chg="mod">
          <ac:chgData name="Mohan Prabhu" userId="d8e1027cf3d049d7" providerId="LiveId" clId="{F40834BD-E603-4004-A4A0-127788D31EB2}" dt="2024-06-20T05:28:18.222" v="8" actId="1076"/>
          <ac:picMkLst>
            <pc:docMk/>
            <pc:sldMk cId="3333873138" sldId="271"/>
            <ac:picMk id="3" creationId="{39975689-074E-8407-42BB-C55AFA1C8554}"/>
          </ac:picMkLst>
        </pc:picChg>
      </pc:sldChg>
      <pc:sldChg chg="modAnim">
        <pc:chgData name="Mohan Prabhu" userId="d8e1027cf3d049d7" providerId="LiveId" clId="{F40834BD-E603-4004-A4A0-127788D31EB2}" dt="2024-06-20T05:40:31.113" v="121"/>
        <pc:sldMkLst>
          <pc:docMk/>
          <pc:sldMk cId="1907620902" sldId="272"/>
        </pc:sldMkLst>
      </pc:sldChg>
      <pc:sldChg chg="addSp delSp modSp new mod modAnim">
        <pc:chgData name="Mohan Prabhu" userId="d8e1027cf3d049d7" providerId="LiveId" clId="{F40834BD-E603-4004-A4A0-127788D31EB2}" dt="2024-06-20T05:37:13.970" v="104"/>
        <pc:sldMkLst>
          <pc:docMk/>
          <pc:sldMk cId="1432328964" sldId="273"/>
        </pc:sldMkLst>
        <pc:spChg chg="del">
          <ac:chgData name="Mohan Prabhu" userId="d8e1027cf3d049d7" providerId="LiveId" clId="{F40834BD-E603-4004-A4A0-127788D31EB2}" dt="2024-06-20T05:29:12.737" v="25" actId="478"/>
          <ac:spMkLst>
            <pc:docMk/>
            <pc:sldMk cId="1432328964" sldId="273"/>
            <ac:spMk id="2" creationId="{12889C3A-9E37-B3F8-C616-2987D8B9BBAB}"/>
          </ac:spMkLst>
        </pc:spChg>
        <pc:spChg chg="del mod">
          <ac:chgData name="Mohan Prabhu" userId="d8e1027cf3d049d7" providerId="LiveId" clId="{F40834BD-E603-4004-A4A0-127788D31EB2}" dt="2024-06-20T05:29:09.049" v="23" actId="478"/>
          <ac:spMkLst>
            <pc:docMk/>
            <pc:sldMk cId="1432328964" sldId="273"/>
            <ac:spMk id="3" creationId="{F83A918E-BF79-DA22-7587-18CEC7730678}"/>
          </ac:spMkLst>
        </pc:spChg>
        <pc:spChg chg="add del mod">
          <ac:chgData name="Mohan Prabhu" userId="d8e1027cf3d049d7" providerId="LiveId" clId="{F40834BD-E603-4004-A4A0-127788D31EB2}" dt="2024-06-20T05:29:11.252" v="24" actId="478"/>
          <ac:spMkLst>
            <pc:docMk/>
            <pc:sldMk cId="1432328964" sldId="273"/>
            <ac:spMk id="5" creationId="{F27BC97F-CD2B-C438-F1EA-AA8E6D0E5DA3}"/>
          </ac:spMkLst>
        </pc:spChg>
        <pc:spChg chg="add del">
          <ac:chgData name="Mohan Prabhu" userId="d8e1027cf3d049d7" providerId="LiveId" clId="{F40834BD-E603-4004-A4A0-127788D31EB2}" dt="2024-06-20T05:29:16.958" v="29" actId="22"/>
          <ac:spMkLst>
            <pc:docMk/>
            <pc:sldMk cId="1432328964" sldId="273"/>
            <ac:spMk id="7" creationId="{9AF6FE0E-15FE-B88D-2A9F-8C1EE6571858}"/>
          </ac:spMkLst>
        </pc:spChg>
        <pc:spChg chg="add mod">
          <ac:chgData name="Mohan Prabhu" userId="d8e1027cf3d049d7" providerId="LiveId" clId="{F40834BD-E603-4004-A4A0-127788D31EB2}" dt="2024-06-20T05:35:38.035" v="79" actId="1076"/>
          <ac:spMkLst>
            <pc:docMk/>
            <pc:sldMk cId="1432328964" sldId="273"/>
            <ac:spMk id="9" creationId="{35C33D5B-4DD9-C460-ACE5-7268A022F85A}"/>
          </ac:spMkLst>
        </pc:spChg>
        <pc:spChg chg="add del mod">
          <ac:chgData name="Mohan Prabhu" userId="d8e1027cf3d049d7" providerId="LiveId" clId="{F40834BD-E603-4004-A4A0-127788D31EB2}" dt="2024-06-20T05:35:30.718" v="77" actId="1076"/>
          <ac:spMkLst>
            <pc:docMk/>
            <pc:sldMk cId="1432328964" sldId="273"/>
            <ac:spMk id="11" creationId="{312A8919-53D1-7FCB-4A67-B88C0745FEAF}"/>
          </ac:spMkLst>
        </pc:spChg>
        <pc:spChg chg="add del">
          <ac:chgData name="Mohan Prabhu" userId="d8e1027cf3d049d7" providerId="LiveId" clId="{F40834BD-E603-4004-A4A0-127788D31EB2}" dt="2024-06-20T05:35:46.057" v="83" actId="22"/>
          <ac:spMkLst>
            <pc:docMk/>
            <pc:sldMk cId="1432328964" sldId="273"/>
            <ac:spMk id="15" creationId="{8694267A-F0AC-FBE3-85F3-2F4EFC22C582}"/>
          </ac:spMkLst>
        </pc:spChg>
        <pc:spChg chg="add mod">
          <ac:chgData name="Mohan Prabhu" userId="d8e1027cf3d049d7" providerId="LiveId" clId="{F40834BD-E603-4004-A4A0-127788D31EB2}" dt="2024-06-20T05:36:12.573" v="98" actId="14100"/>
          <ac:spMkLst>
            <pc:docMk/>
            <pc:sldMk cId="1432328964" sldId="273"/>
            <ac:spMk id="17" creationId="{81C81C73-4F57-3683-19D1-C3A60879E02D}"/>
          </ac:spMkLst>
        </pc:spChg>
        <pc:picChg chg="add mod">
          <ac:chgData name="Mohan Prabhu" userId="d8e1027cf3d049d7" providerId="LiveId" clId="{F40834BD-E603-4004-A4A0-127788D31EB2}" dt="2024-06-20T05:35:35.443" v="78" actId="1076"/>
          <ac:picMkLst>
            <pc:docMk/>
            <pc:sldMk cId="1432328964" sldId="273"/>
            <ac:picMk id="13" creationId="{F6DCD619-5892-ED04-D657-0636C04010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30D0-D65D-40BC-B926-EFA56190FFE4}"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35CE3-9E64-4968-8A36-8F69F59E4E77}" type="slidenum">
              <a:rPr lang="en-IN" smtClean="0"/>
              <a:t>‹#›</a:t>
            </a:fld>
            <a:endParaRPr lang="en-IN"/>
          </a:p>
        </p:txBody>
      </p:sp>
    </p:spTree>
    <p:extLst>
      <p:ext uri="{BB962C8B-B14F-4D97-AF65-F5344CB8AC3E}">
        <p14:creationId xmlns:p14="http://schemas.microsoft.com/office/powerpoint/2010/main" val="3367534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10741458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90ACC-FFBD-420D-B8BE-5FFC6A934D41}"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6873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474214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256874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914102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1964106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56090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17411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347160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344605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90ACC-FFBD-420D-B8BE-5FFC6A934D41}"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422192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90ACC-FFBD-420D-B8BE-5FFC6A934D41}"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352581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90ACC-FFBD-420D-B8BE-5FFC6A934D41}"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353998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90ACC-FFBD-420D-B8BE-5FFC6A934D41}"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8572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F190ACC-FFBD-420D-B8BE-5FFC6A934D41}"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41520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90ACC-FFBD-420D-B8BE-5FFC6A934D41}"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283782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90ACC-FFBD-420D-B8BE-5FFC6A934D41}"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FEE3D-37BD-4C83-8625-D389E1CAB903}" type="slidenum">
              <a:rPr lang="en-IN" smtClean="0"/>
              <a:t>‹#›</a:t>
            </a:fld>
            <a:endParaRPr lang="en-IN"/>
          </a:p>
        </p:txBody>
      </p:sp>
    </p:spTree>
    <p:extLst>
      <p:ext uri="{BB962C8B-B14F-4D97-AF65-F5344CB8AC3E}">
        <p14:creationId xmlns:p14="http://schemas.microsoft.com/office/powerpoint/2010/main" val="396790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190ACC-FFBD-420D-B8BE-5FFC6A934D41}" type="datetimeFigureOut">
              <a:rPr lang="en-IN" smtClean="0"/>
              <a:t>20-06-2024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5FEE3D-37BD-4C83-8625-D389E1CAB903}" type="slidenum">
              <a:rPr lang="en-IN" smtClean="0"/>
              <a:t>‹#›</a:t>
            </a:fld>
            <a:endParaRPr lang="en-IN"/>
          </a:p>
        </p:txBody>
      </p:sp>
    </p:spTree>
    <p:extLst>
      <p:ext uri="{BB962C8B-B14F-4D97-AF65-F5344CB8AC3E}">
        <p14:creationId xmlns:p14="http://schemas.microsoft.com/office/powerpoint/2010/main" val="18858971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10E2-D728-1FF8-A8BA-926F736D4F62}"/>
              </a:ext>
            </a:extLst>
          </p:cNvPr>
          <p:cNvSpPr>
            <a:spLocks noGrp="1"/>
          </p:cNvSpPr>
          <p:nvPr>
            <p:ph type="ctrTitle"/>
          </p:nvPr>
        </p:nvSpPr>
        <p:spPr>
          <a:xfrm>
            <a:off x="2705493" y="1964267"/>
            <a:ext cx="8454632" cy="2421464"/>
          </a:xfrm>
        </p:spPr>
        <p:txBody>
          <a:bodyPr>
            <a:normAutofit/>
          </a:bodyPr>
          <a:lstStyle/>
          <a:p>
            <a:r>
              <a:rPr lang="en-US" i="1" dirty="0">
                <a:solidFill>
                  <a:srgbClr val="FFFF00"/>
                </a:solidFill>
                <a:latin typeface="Algerian" panose="04020705040A02060702" pitchFamily="82" charset="0"/>
              </a:rPr>
              <a:t>Seamless Manipulation of </a:t>
            </a:r>
            <a:r>
              <a:rPr lang="en-US" i="1" dirty="0" err="1">
                <a:solidFill>
                  <a:srgbClr val="FFFF00"/>
                </a:solidFill>
                <a:latin typeface="Algerian" panose="04020705040A02060702" pitchFamily="82" charset="0"/>
              </a:rPr>
              <a:t>eda</a:t>
            </a:r>
            <a:r>
              <a:rPr lang="en-US" i="1" dirty="0">
                <a:solidFill>
                  <a:srgbClr val="FFFF00"/>
                </a:solidFill>
                <a:latin typeface="Algerian" panose="04020705040A02060702" pitchFamily="82" charset="0"/>
              </a:rPr>
              <a:t> ,visualization and SQL</a:t>
            </a:r>
            <a:endParaRPr lang="en-IN" i="1" dirty="0">
              <a:solidFill>
                <a:srgbClr val="FFFF00"/>
              </a:solidFill>
              <a:latin typeface="Algerian" panose="04020705040A02060702" pitchFamily="82" charset="0"/>
            </a:endParaRPr>
          </a:p>
        </p:txBody>
      </p:sp>
      <p:sp>
        <p:nvSpPr>
          <p:cNvPr id="3" name="Subtitle 2">
            <a:extLst>
              <a:ext uri="{FF2B5EF4-FFF2-40B4-BE49-F238E27FC236}">
                <a16:creationId xmlns:a16="http://schemas.microsoft.com/office/drawing/2014/main" id="{4C6EF33A-B0F6-00B0-1820-0B649DB152FC}"/>
              </a:ext>
            </a:extLst>
          </p:cNvPr>
          <p:cNvSpPr>
            <a:spLocks noGrp="1"/>
          </p:cNvSpPr>
          <p:nvPr>
            <p:ph type="subTitle" idx="1"/>
          </p:nvPr>
        </p:nvSpPr>
        <p:spPr/>
        <p:txBody>
          <a:bodyPr/>
          <a:lstStyle/>
          <a:p>
            <a:r>
              <a:rPr lang="en-US" dirty="0">
                <a:solidFill>
                  <a:srgbClr val="FFFF00"/>
                </a:solidFill>
              </a:rPr>
              <a:t>BY</a:t>
            </a:r>
            <a:r>
              <a:rPr lang="en-US" dirty="0"/>
              <a:t> </a:t>
            </a:r>
            <a:r>
              <a:rPr lang="en-US" sz="3200" b="1" i="1" dirty="0">
                <a:solidFill>
                  <a:srgbClr val="FF0000"/>
                </a:solidFill>
                <a:latin typeface="Times New Roman" panose="02020603050405020304" pitchFamily="18" charset="0"/>
                <a:cs typeface="Times New Roman" panose="02020603050405020304" pitchFamily="18" charset="0"/>
              </a:rPr>
              <a:t>Mohan Prabhu</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11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C33D5B-4DD9-C460-ACE5-7268A022F85A}"/>
              </a:ext>
            </a:extLst>
          </p:cNvPr>
          <p:cNvSpPr txBox="1"/>
          <p:nvPr/>
        </p:nvSpPr>
        <p:spPr>
          <a:xfrm>
            <a:off x="2264789" y="854121"/>
            <a:ext cx="8255524" cy="830997"/>
          </a:xfrm>
          <a:prstGeom prst="rect">
            <a:avLst/>
          </a:prstGeom>
          <a:noFill/>
        </p:spPr>
        <p:txBody>
          <a:bodyPr wrap="square">
            <a:spAutoFit/>
          </a:bodyPr>
          <a:lstStyle/>
          <a:p>
            <a:r>
              <a:rPr kumimoji="0" lang="en-US" sz="4800" b="0" i="1" u="none" strike="noStrike" kern="1200" cap="all" spc="0" normalizeH="0" baseline="0" noProof="0" dirty="0">
                <a:ln w="3175" cmpd="sng">
                  <a:noFill/>
                </a:ln>
                <a:solidFill>
                  <a:srgbClr val="FFFF00"/>
                </a:solidFill>
                <a:effectLst/>
                <a:uLnTx/>
                <a:uFillTx/>
                <a:latin typeface="Algerian" panose="04020705040A02060702" pitchFamily="82" charset="0"/>
                <a:ea typeface="+mj-ea"/>
                <a:cs typeface="+mj-cs"/>
              </a:rPr>
              <a:t>EDA on Loan Dataset</a:t>
            </a:r>
            <a:endParaRPr lang="en-IN" dirty="0"/>
          </a:p>
        </p:txBody>
      </p:sp>
      <p:sp>
        <p:nvSpPr>
          <p:cNvPr id="11" name="TextBox 10">
            <a:extLst>
              <a:ext uri="{FF2B5EF4-FFF2-40B4-BE49-F238E27FC236}">
                <a16:creationId xmlns:a16="http://schemas.microsoft.com/office/drawing/2014/main" id="{312A8919-53D1-7FCB-4A67-B88C0745FEAF}"/>
              </a:ext>
            </a:extLst>
          </p:cNvPr>
          <p:cNvSpPr txBox="1"/>
          <p:nvPr/>
        </p:nvSpPr>
        <p:spPr>
          <a:xfrm>
            <a:off x="690513" y="2726058"/>
            <a:ext cx="6113282" cy="2862322"/>
          </a:xfrm>
          <a:prstGeom prst="rect">
            <a:avLst/>
          </a:prstGeom>
          <a:noFill/>
        </p:spPr>
        <p:txBody>
          <a:bodyPr wrap="square">
            <a:spAutoFit/>
          </a:bodyPr>
          <a:lstStyle/>
          <a:p>
            <a:r>
              <a:rPr lang="en-US" dirty="0">
                <a:solidFill>
                  <a:srgbClr val="FFFF00"/>
                </a:solidFill>
              </a:rPr>
              <a:t>The </a:t>
            </a:r>
            <a:r>
              <a:rPr lang="en-US" b="1" dirty="0">
                <a:solidFill>
                  <a:srgbClr val="FFFF00"/>
                </a:solidFill>
              </a:rPr>
              <a:t>key variables </a:t>
            </a:r>
            <a:r>
              <a:rPr lang="en-US" dirty="0">
                <a:solidFill>
                  <a:srgbClr val="FFFF00"/>
                </a:solidFill>
              </a:rPr>
              <a:t>include </a:t>
            </a:r>
          </a:p>
          <a:p>
            <a:r>
              <a:rPr lang="en-US" dirty="0">
                <a:solidFill>
                  <a:srgbClr val="FFFF00"/>
                </a:solidFill>
              </a:rPr>
              <a:t>•	</a:t>
            </a:r>
            <a:r>
              <a:rPr lang="en-IN" sz="1800" b="0" i="0" u="none" strike="noStrike" dirty="0">
                <a:solidFill>
                  <a:srgbClr val="0000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income_annum</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loan_amount</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loan_term</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cibil_score</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residential_assets_value</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commercial_assets_value</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no_of_dependents</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education</a:t>
            </a:r>
            <a:r>
              <a:rPr lang="en-IN" dirty="0">
                <a:solidFill>
                  <a:srgbClr val="FFFF00"/>
                </a:solidFill>
              </a:rPr>
              <a:t> </a:t>
            </a:r>
            <a:endParaRPr lang="en-US" dirty="0">
              <a:solidFill>
                <a:srgbClr val="FFFF00"/>
              </a:solidFill>
            </a:endParaRPr>
          </a:p>
          <a:p>
            <a:r>
              <a:rPr lang="en-US" dirty="0">
                <a:solidFill>
                  <a:srgbClr val="FFFF00"/>
                </a:solidFill>
              </a:rPr>
              <a:t>•	</a:t>
            </a:r>
            <a:r>
              <a:rPr lang="en-IN" sz="1800" b="0" i="0" u="none" strike="noStrike" dirty="0">
                <a:solidFill>
                  <a:srgbClr val="FFFF00"/>
                </a:solidFill>
                <a:effectLst/>
                <a:latin typeface="Calibri" panose="020F0502020204030204" pitchFamily="34" charset="0"/>
              </a:rPr>
              <a:t> </a:t>
            </a:r>
            <a:r>
              <a:rPr lang="en-IN" sz="1800" b="0" i="0" u="none" strike="noStrike" dirty="0" err="1">
                <a:solidFill>
                  <a:srgbClr val="FFFF00"/>
                </a:solidFill>
                <a:effectLst/>
                <a:latin typeface="Calibri" panose="020F0502020204030204" pitchFamily="34" charset="0"/>
              </a:rPr>
              <a:t>self_employed</a:t>
            </a:r>
            <a:r>
              <a:rPr lang="en-IN" dirty="0">
                <a:solidFill>
                  <a:srgbClr val="FFFF00"/>
                </a:solidFill>
              </a:rPr>
              <a:t> </a:t>
            </a:r>
            <a:endParaRPr lang="en-US" dirty="0">
              <a:solidFill>
                <a:srgbClr val="FFFF00"/>
              </a:solidFill>
            </a:endParaRPr>
          </a:p>
        </p:txBody>
      </p:sp>
      <p:pic>
        <p:nvPicPr>
          <p:cNvPr id="13" name="Picture 12">
            <a:extLst>
              <a:ext uri="{FF2B5EF4-FFF2-40B4-BE49-F238E27FC236}">
                <a16:creationId xmlns:a16="http://schemas.microsoft.com/office/drawing/2014/main" id="{F6DCD619-5892-ED04-D657-0636C040104C}"/>
              </a:ext>
            </a:extLst>
          </p:cNvPr>
          <p:cNvPicPr>
            <a:picLocks noChangeAspect="1"/>
          </p:cNvPicPr>
          <p:nvPr/>
        </p:nvPicPr>
        <p:blipFill>
          <a:blip r:embed="rId2"/>
          <a:stretch>
            <a:fillRect/>
          </a:stretch>
        </p:blipFill>
        <p:spPr>
          <a:xfrm>
            <a:off x="6529633" y="2726058"/>
            <a:ext cx="3795089" cy="2994920"/>
          </a:xfrm>
          <a:prstGeom prst="rect">
            <a:avLst/>
          </a:prstGeom>
        </p:spPr>
      </p:pic>
      <p:sp>
        <p:nvSpPr>
          <p:cNvPr id="17" name="TextBox 16">
            <a:extLst>
              <a:ext uri="{FF2B5EF4-FFF2-40B4-BE49-F238E27FC236}">
                <a16:creationId xmlns:a16="http://schemas.microsoft.com/office/drawing/2014/main" id="{81C81C73-4F57-3683-19D1-C3A60879E02D}"/>
              </a:ext>
            </a:extLst>
          </p:cNvPr>
          <p:cNvSpPr txBox="1"/>
          <p:nvPr/>
        </p:nvSpPr>
        <p:spPr>
          <a:xfrm>
            <a:off x="3198044" y="1790089"/>
            <a:ext cx="4494228" cy="830997"/>
          </a:xfrm>
          <a:prstGeom prst="rect">
            <a:avLst/>
          </a:prstGeom>
          <a:noFill/>
        </p:spPr>
        <p:txBody>
          <a:bodyPr wrap="square">
            <a:spAutoFit/>
          </a:bodyPr>
          <a:lstStyle/>
          <a:p>
            <a:r>
              <a:rPr kumimoji="0" lang="en-US" sz="4800" b="0" i="1" u="none" strike="noStrike" kern="1200" cap="all" spc="0" normalizeH="0" baseline="0" noProof="0" dirty="0">
                <a:ln w="3175" cmpd="sng">
                  <a:noFill/>
                </a:ln>
                <a:solidFill>
                  <a:srgbClr val="FF0000"/>
                </a:solidFill>
                <a:effectLst/>
                <a:uLnTx/>
                <a:uFillTx/>
                <a:latin typeface="Algerian" panose="04020705040A02060702" pitchFamily="82" charset="0"/>
                <a:ea typeface="+mn-ea"/>
                <a:cs typeface="+mn-cs"/>
              </a:rPr>
              <a:t>Key Factors</a:t>
            </a:r>
            <a:endParaRPr lang="en-IN" dirty="0">
              <a:solidFill>
                <a:srgbClr val="FF0000"/>
              </a:solidFill>
            </a:endParaRPr>
          </a:p>
        </p:txBody>
      </p:sp>
    </p:spTree>
    <p:extLst>
      <p:ext uri="{BB962C8B-B14F-4D97-AF65-F5344CB8AC3E}">
        <p14:creationId xmlns:p14="http://schemas.microsoft.com/office/powerpoint/2010/main" val="143232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arn(inVertical)">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ircle(in)">
                                      <p:cBhvr>
                                        <p:cTn id="2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2">
            <a:extLst>
              <a:ext uri="{FF2B5EF4-FFF2-40B4-BE49-F238E27FC236}">
                <a16:creationId xmlns:a16="http://schemas.microsoft.com/office/drawing/2014/main" id="{780E9E19-0ADD-EB69-877F-204076912074}"/>
              </a:ext>
            </a:extLst>
          </p:cNvPr>
          <p:cNvSpPr/>
          <p:nvPr/>
        </p:nvSpPr>
        <p:spPr>
          <a:xfrm>
            <a:off x="295872" y="855323"/>
            <a:ext cx="7477601" cy="999768"/>
          </a:xfrm>
          <a:prstGeom prst="rect">
            <a:avLst/>
          </a:prstGeom>
          <a:noFill/>
          <a:ln/>
        </p:spPr>
        <p:txBody>
          <a:bodyPr wrap="square" rtlCol="0" anchor="t"/>
          <a:lstStyle/>
          <a:p>
            <a:pPr marL="285750" marR="0" lvl="0" indent="-285750" algn="just" defTabSz="914400" eaLnBrk="1" fontAlgn="auto" latinLnBrk="0" hangingPunct="1">
              <a:lnSpc>
                <a:spcPts val="2624"/>
              </a:lnSpc>
              <a:spcBef>
                <a:spcPts val="0"/>
              </a:spcBef>
              <a:spcAft>
                <a:spcPts val="0"/>
              </a:spcAft>
              <a:buClrTx/>
              <a:buSzTx/>
              <a:buFont typeface="Wingdings" panose="05000000000000000000" pitchFamily="2" charset="2"/>
              <a:buChar char="Ø"/>
              <a:tabLst/>
              <a:defRPr/>
            </a:pPr>
            <a:r>
              <a:rPr kumimoji="0" lang="en-US" sz="1750" b="0" i="0" u="none" strike="noStrike" kern="0" cap="none" spc="0" normalizeH="0" baseline="0" noProof="0" dirty="0">
                <a:ln>
                  <a:noFill/>
                </a:ln>
                <a:solidFill>
                  <a:srgbClr val="FFFF00"/>
                </a:solidFill>
                <a:effectLst/>
                <a:uLnTx/>
                <a:uFillTx/>
                <a:latin typeface="Nobile" pitchFamily="34" charset="0"/>
                <a:ea typeface="Nobile" pitchFamily="34" charset="-122"/>
                <a:cs typeface="Nobile" pitchFamily="34" charset="-120"/>
              </a:rPr>
              <a:t>The process of exploring, visualizing, and querying data often involves cumbersome tool switching and manual data manipulation. This can lead to bottlenecks, inefficiencies, and wasted time.</a:t>
            </a:r>
            <a:endParaRPr kumimoji="0" lang="en-US" sz="1750" b="0" i="0" u="none" strike="noStrike" kern="0" cap="none" spc="0" normalizeH="0" baseline="0" noProof="0" dirty="0">
              <a:ln>
                <a:noFill/>
              </a:ln>
              <a:solidFill>
                <a:srgbClr val="FFFF00"/>
              </a:solidFill>
              <a:effectLst/>
              <a:uLnTx/>
              <a:uFillTx/>
            </a:endParaRPr>
          </a:p>
        </p:txBody>
      </p:sp>
      <p:sp>
        <p:nvSpPr>
          <p:cNvPr id="10" name="TextBox 9">
            <a:extLst>
              <a:ext uri="{FF2B5EF4-FFF2-40B4-BE49-F238E27FC236}">
                <a16:creationId xmlns:a16="http://schemas.microsoft.com/office/drawing/2014/main" id="{C8919BA0-D0B2-79F8-B611-7A96EDE8A03A}"/>
              </a:ext>
            </a:extLst>
          </p:cNvPr>
          <p:cNvSpPr txBox="1"/>
          <p:nvPr/>
        </p:nvSpPr>
        <p:spPr>
          <a:xfrm>
            <a:off x="295872" y="2102426"/>
            <a:ext cx="6094428"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rgbClr val="FFFF00"/>
                </a:solidFill>
              </a:rPr>
              <a:t>Connecting SQL and Python for Exploratory Data Analysis (EDA) combines the strengths of both technologies, enabling more efficient and comprehensive data analysis.</a:t>
            </a:r>
            <a:endParaRPr lang="en-IN" dirty="0">
              <a:solidFill>
                <a:srgbClr val="FFFF00"/>
              </a:solidFill>
            </a:endParaRPr>
          </a:p>
        </p:txBody>
      </p:sp>
      <p:sp>
        <p:nvSpPr>
          <p:cNvPr id="19" name="TextBox 18">
            <a:extLst>
              <a:ext uri="{FF2B5EF4-FFF2-40B4-BE49-F238E27FC236}">
                <a16:creationId xmlns:a16="http://schemas.microsoft.com/office/drawing/2014/main" id="{41250E40-3699-3442-FB4F-A36B4A171216}"/>
              </a:ext>
            </a:extLst>
          </p:cNvPr>
          <p:cNvSpPr txBox="1"/>
          <p:nvPr/>
        </p:nvSpPr>
        <p:spPr>
          <a:xfrm>
            <a:off x="5036270" y="3429000"/>
            <a:ext cx="6094428" cy="3139321"/>
          </a:xfrm>
          <a:prstGeom prst="rect">
            <a:avLst/>
          </a:prstGeom>
          <a:noFill/>
        </p:spPr>
        <p:txBody>
          <a:bodyPr wrap="square">
            <a:spAutoFit/>
          </a:bodyPr>
          <a:lstStyle/>
          <a:p>
            <a:pPr algn="just"/>
            <a:r>
              <a:rPr lang="en-US" b="1" dirty="0">
                <a:solidFill>
                  <a:srgbClr val="FFFF00"/>
                </a:solidFill>
              </a:rPr>
              <a:t>Data Retrieval and Management</a:t>
            </a:r>
            <a:r>
              <a:rPr lang="en-US" dirty="0">
                <a:solidFill>
                  <a:srgbClr val="FFFF00"/>
                </a:solidFill>
              </a:rPr>
              <a:t>:</a:t>
            </a:r>
          </a:p>
          <a:p>
            <a:pPr algn="just"/>
            <a:endParaRPr lang="en-US" dirty="0">
              <a:solidFill>
                <a:srgbClr val="FFFF00"/>
              </a:solidFill>
            </a:endParaRPr>
          </a:p>
          <a:p>
            <a:pPr algn="just">
              <a:buFont typeface="Arial" panose="020B0604020202020204" pitchFamily="34" charset="0"/>
              <a:buChar char="•"/>
            </a:pPr>
            <a:r>
              <a:rPr lang="en-US" b="1" dirty="0">
                <a:solidFill>
                  <a:srgbClr val="FFFF00"/>
                </a:solidFill>
              </a:rPr>
              <a:t>SQL for Data Retrieval</a:t>
            </a:r>
            <a:r>
              <a:rPr lang="en-US" dirty="0">
                <a:solidFill>
                  <a:srgbClr val="FFFF00"/>
                </a:solidFill>
              </a:rPr>
              <a:t>: SQL is designed to efficiently retrieve, filter, aggregate, and manipulate large datasets directly from relational databases. It allows you to perform complex queries to extract only the relevant data needed for analysis.</a:t>
            </a:r>
          </a:p>
          <a:p>
            <a:pPr algn="just">
              <a:buFont typeface="Arial" panose="020B0604020202020204" pitchFamily="34" charset="0"/>
              <a:buChar char="•"/>
            </a:pPr>
            <a:endParaRPr lang="en-US" dirty="0">
              <a:solidFill>
                <a:srgbClr val="FFFF00"/>
              </a:solidFill>
            </a:endParaRPr>
          </a:p>
          <a:p>
            <a:pPr algn="just">
              <a:buFont typeface="Arial" panose="020B0604020202020204" pitchFamily="34" charset="0"/>
              <a:buChar char="•"/>
            </a:pPr>
            <a:r>
              <a:rPr lang="en-US" b="1" dirty="0">
                <a:solidFill>
                  <a:srgbClr val="FFFF00"/>
                </a:solidFill>
              </a:rPr>
              <a:t>Python for Data Processing</a:t>
            </a:r>
            <a:r>
              <a:rPr lang="en-US" dirty="0">
                <a:solidFill>
                  <a:srgbClr val="FFFF00"/>
                </a:solidFill>
              </a:rPr>
              <a:t>: Once the data is retrieved, Python, with its extensive libraries like Pandas, NumPy, and SciPy, excels in data manipulation, transformation, and cleaning.</a:t>
            </a:r>
          </a:p>
        </p:txBody>
      </p:sp>
    </p:spTree>
    <p:extLst>
      <p:ext uri="{BB962C8B-B14F-4D97-AF65-F5344CB8AC3E}">
        <p14:creationId xmlns:p14="http://schemas.microsoft.com/office/powerpoint/2010/main" val="328905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090189-82EE-82E2-98FF-1C1FD797DAD4}"/>
              </a:ext>
            </a:extLst>
          </p:cNvPr>
          <p:cNvSpPr txBox="1"/>
          <p:nvPr/>
        </p:nvSpPr>
        <p:spPr>
          <a:xfrm>
            <a:off x="256881" y="340439"/>
            <a:ext cx="10546236" cy="2585323"/>
          </a:xfrm>
          <a:prstGeom prst="rect">
            <a:avLst/>
          </a:prstGeom>
          <a:noFill/>
        </p:spPr>
        <p:txBody>
          <a:bodyPr wrap="square">
            <a:spAutoFit/>
          </a:bodyPr>
          <a:lstStyle/>
          <a:p>
            <a:r>
              <a:rPr lang="en-US" b="1" dirty="0">
                <a:solidFill>
                  <a:srgbClr val="FFFF00"/>
                </a:solidFill>
              </a:rPr>
              <a:t>Separation of Concerns</a:t>
            </a:r>
            <a:r>
              <a:rPr lang="en-US" dirty="0">
                <a:solidFill>
                  <a:srgbClr val="FFFF00"/>
                </a:solidFill>
              </a:rPr>
              <a:t>:</a:t>
            </a:r>
          </a:p>
          <a:p>
            <a:endParaRPr lang="en-US" dirty="0">
              <a:solidFill>
                <a:srgbClr val="FFFF00"/>
              </a:solidFill>
            </a:endParaRPr>
          </a:p>
          <a:p>
            <a:pPr>
              <a:buFont typeface="Arial" panose="020B0604020202020204" pitchFamily="34" charset="0"/>
              <a:buChar char="•"/>
            </a:pPr>
            <a:r>
              <a:rPr lang="en-US" b="1" dirty="0">
                <a:solidFill>
                  <a:srgbClr val="FFFF00"/>
                </a:solidFill>
              </a:rPr>
              <a:t>Database as the Source of Truth</a:t>
            </a:r>
            <a:r>
              <a:rPr lang="en-US" dirty="0">
                <a:solidFill>
                  <a:srgbClr val="FFFF00"/>
                </a:solidFill>
              </a:rPr>
              <a:t>: Databases are optimized for storing and managing large volumes of data. By using SQL, you can ensure you're working with up-to-date data and leverage the database's power to handle data-intensive operations.</a:t>
            </a:r>
          </a:p>
          <a:p>
            <a:endParaRPr lang="en-US" dirty="0">
              <a:solidFill>
                <a:srgbClr val="FFFF00"/>
              </a:solidFill>
            </a:endParaRPr>
          </a:p>
          <a:p>
            <a:pPr>
              <a:buFont typeface="Arial" panose="020B0604020202020204" pitchFamily="34" charset="0"/>
              <a:buChar char="•"/>
            </a:pPr>
            <a:r>
              <a:rPr lang="en-US" b="1" dirty="0">
                <a:solidFill>
                  <a:srgbClr val="FFFF00"/>
                </a:solidFill>
              </a:rPr>
              <a:t>Python for Analysis and Visualization</a:t>
            </a:r>
            <a:r>
              <a:rPr lang="en-US" dirty="0">
                <a:solidFill>
                  <a:srgbClr val="FFFF00"/>
                </a:solidFill>
              </a:rPr>
              <a:t>: Python provides powerful libraries such as Matplotlib, Seaborn, and </a:t>
            </a:r>
            <a:r>
              <a:rPr lang="en-US" dirty="0" err="1">
                <a:solidFill>
                  <a:srgbClr val="FFFF00"/>
                </a:solidFill>
              </a:rPr>
              <a:t>Plotly</a:t>
            </a:r>
            <a:r>
              <a:rPr lang="en-US" dirty="0">
                <a:solidFill>
                  <a:srgbClr val="FFFF00"/>
                </a:solidFill>
              </a:rPr>
              <a:t> for visualization, as well as SciPy and </a:t>
            </a:r>
            <a:r>
              <a:rPr lang="en-US" dirty="0" err="1">
                <a:solidFill>
                  <a:srgbClr val="FFFF00"/>
                </a:solidFill>
              </a:rPr>
              <a:t>Statsmodels</a:t>
            </a:r>
            <a:r>
              <a:rPr lang="en-US" dirty="0">
                <a:solidFill>
                  <a:srgbClr val="FFFF00"/>
                </a:solidFill>
              </a:rPr>
              <a:t> for statistical analysis. This allows for more sophisticated EDA techniques and clearer data presentation.</a:t>
            </a:r>
          </a:p>
        </p:txBody>
      </p:sp>
      <p:pic>
        <p:nvPicPr>
          <p:cNvPr id="9" name="Picture 8">
            <a:extLst>
              <a:ext uri="{FF2B5EF4-FFF2-40B4-BE49-F238E27FC236}">
                <a16:creationId xmlns:a16="http://schemas.microsoft.com/office/drawing/2014/main" id="{27A7E0CF-5215-47F3-2709-E3357B87472E}"/>
              </a:ext>
            </a:extLst>
          </p:cNvPr>
          <p:cNvPicPr>
            <a:picLocks noChangeAspect="1"/>
          </p:cNvPicPr>
          <p:nvPr/>
        </p:nvPicPr>
        <p:blipFill>
          <a:blip r:embed="rId2"/>
          <a:stretch>
            <a:fillRect/>
          </a:stretch>
        </p:blipFill>
        <p:spPr>
          <a:xfrm>
            <a:off x="2865748" y="3202761"/>
            <a:ext cx="8777140" cy="3478965"/>
          </a:xfrm>
          <a:prstGeom prst="rect">
            <a:avLst/>
          </a:prstGeom>
        </p:spPr>
      </p:pic>
    </p:spTree>
    <p:extLst>
      <p:ext uri="{BB962C8B-B14F-4D97-AF65-F5344CB8AC3E}">
        <p14:creationId xmlns:p14="http://schemas.microsoft.com/office/powerpoint/2010/main" val="98490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ACC2E8-9EE8-3F48-3A97-5EB3D39E60B2}"/>
              </a:ext>
            </a:extLst>
          </p:cNvPr>
          <p:cNvSpPr txBox="1"/>
          <p:nvPr/>
        </p:nvSpPr>
        <p:spPr>
          <a:xfrm>
            <a:off x="426563" y="724674"/>
            <a:ext cx="9858079" cy="2308324"/>
          </a:xfrm>
          <a:prstGeom prst="rect">
            <a:avLst/>
          </a:prstGeom>
          <a:noFill/>
        </p:spPr>
        <p:txBody>
          <a:bodyPr wrap="square">
            <a:spAutoFit/>
          </a:bodyPr>
          <a:lstStyle/>
          <a:p>
            <a:pPr algn="just"/>
            <a:r>
              <a:rPr lang="en-US" b="1" dirty="0">
                <a:solidFill>
                  <a:srgbClr val="FFFF00"/>
                </a:solidFill>
              </a:rPr>
              <a:t>Scalability and Performance</a:t>
            </a:r>
            <a:r>
              <a:rPr lang="en-US" dirty="0">
                <a:solidFill>
                  <a:srgbClr val="FFFF00"/>
                </a:solidFill>
              </a:rPr>
              <a:t>:</a:t>
            </a:r>
          </a:p>
          <a:p>
            <a:pPr algn="just"/>
            <a:endParaRPr lang="en-US" dirty="0">
              <a:solidFill>
                <a:srgbClr val="FFFF00"/>
              </a:solidFill>
            </a:endParaRPr>
          </a:p>
          <a:p>
            <a:pPr algn="just">
              <a:buFont typeface="Arial" panose="020B0604020202020204" pitchFamily="34" charset="0"/>
              <a:buChar char="•"/>
            </a:pPr>
            <a:r>
              <a:rPr lang="en-US" b="1" dirty="0">
                <a:solidFill>
                  <a:srgbClr val="FFFF00"/>
                </a:solidFill>
              </a:rPr>
              <a:t>Efficient Data Handling</a:t>
            </a:r>
            <a:r>
              <a:rPr lang="en-US" dirty="0">
                <a:solidFill>
                  <a:srgbClr val="FFFF00"/>
                </a:solidFill>
              </a:rPr>
              <a:t>: SQL can perform operations like joins, aggregations, and subqueries efficiently on the server side, reducing the amount of data transferred to Python. This can significantly speed up the EDA process, especially with large datasets.</a:t>
            </a:r>
          </a:p>
          <a:p>
            <a:pPr algn="just">
              <a:buFont typeface="Arial" panose="020B0604020202020204" pitchFamily="34" charset="0"/>
              <a:buChar char="•"/>
            </a:pPr>
            <a:endParaRPr lang="en-US" dirty="0">
              <a:solidFill>
                <a:srgbClr val="FFFF00"/>
              </a:solidFill>
            </a:endParaRPr>
          </a:p>
          <a:p>
            <a:pPr algn="just">
              <a:buFont typeface="Arial" panose="020B0604020202020204" pitchFamily="34" charset="0"/>
              <a:buChar char="•"/>
            </a:pPr>
            <a:r>
              <a:rPr lang="en-US" b="1" dirty="0">
                <a:solidFill>
                  <a:srgbClr val="FFFF00"/>
                </a:solidFill>
              </a:rPr>
              <a:t>Python for Complex Calculations</a:t>
            </a:r>
            <a:r>
              <a:rPr lang="en-US" dirty="0">
                <a:solidFill>
                  <a:srgbClr val="FFFF00"/>
                </a:solidFill>
              </a:rPr>
              <a:t>: Python can handle more complex calculations and custom functions that might be cumbersome or impossible to implement in SQL.</a:t>
            </a:r>
          </a:p>
        </p:txBody>
      </p:sp>
      <p:pic>
        <p:nvPicPr>
          <p:cNvPr id="9" name="Picture 8">
            <a:extLst>
              <a:ext uri="{FF2B5EF4-FFF2-40B4-BE49-F238E27FC236}">
                <a16:creationId xmlns:a16="http://schemas.microsoft.com/office/drawing/2014/main" id="{D7151208-5A36-FAC9-4812-E296C7817B4E}"/>
              </a:ext>
            </a:extLst>
          </p:cNvPr>
          <p:cNvPicPr>
            <a:picLocks noChangeAspect="1"/>
          </p:cNvPicPr>
          <p:nvPr/>
        </p:nvPicPr>
        <p:blipFill>
          <a:blip r:embed="rId2"/>
          <a:stretch>
            <a:fillRect/>
          </a:stretch>
        </p:blipFill>
        <p:spPr>
          <a:xfrm>
            <a:off x="3403048" y="3194058"/>
            <a:ext cx="7279112" cy="3376424"/>
          </a:xfrm>
          <a:prstGeom prst="rect">
            <a:avLst/>
          </a:prstGeom>
        </p:spPr>
      </p:pic>
    </p:spTree>
    <p:extLst>
      <p:ext uri="{BB962C8B-B14F-4D97-AF65-F5344CB8AC3E}">
        <p14:creationId xmlns:p14="http://schemas.microsoft.com/office/powerpoint/2010/main" val="346940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E521B1-1ED2-702A-36CA-DA1B4940392B}"/>
              </a:ext>
            </a:extLst>
          </p:cNvPr>
          <p:cNvSpPr txBox="1"/>
          <p:nvPr/>
        </p:nvSpPr>
        <p:spPr>
          <a:xfrm>
            <a:off x="294588" y="662308"/>
            <a:ext cx="7840744" cy="2308324"/>
          </a:xfrm>
          <a:prstGeom prst="rect">
            <a:avLst/>
          </a:prstGeom>
          <a:noFill/>
        </p:spPr>
        <p:txBody>
          <a:bodyPr wrap="square">
            <a:spAutoFit/>
          </a:bodyPr>
          <a:lstStyle/>
          <a:p>
            <a:pPr algn="just"/>
            <a:r>
              <a:rPr lang="en-US" b="1" dirty="0">
                <a:solidFill>
                  <a:srgbClr val="FFFF00"/>
                </a:solidFill>
              </a:rPr>
              <a:t>Reproducibility and Automation</a:t>
            </a:r>
            <a:r>
              <a:rPr lang="en-US" dirty="0">
                <a:solidFill>
                  <a:srgbClr val="FFFF00"/>
                </a:solidFill>
              </a:rPr>
              <a:t>:</a:t>
            </a:r>
          </a:p>
          <a:p>
            <a:pPr algn="just"/>
            <a:endParaRPr lang="en-US" dirty="0">
              <a:solidFill>
                <a:srgbClr val="FFFF00"/>
              </a:solidFill>
            </a:endParaRPr>
          </a:p>
          <a:p>
            <a:pPr algn="just">
              <a:buFont typeface="Arial" panose="020B0604020202020204" pitchFamily="34" charset="0"/>
              <a:buChar char="•"/>
            </a:pPr>
            <a:r>
              <a:rPr lang="en-US" b="1" dirty="0">
                <a:solidFill>
                  <a:srgbClr val="FFFF00"/>
                </a:solidFill>
              </a:rPr>
              <a:t>Automated Workflows</a:t>
            </a:r>
            <a:r>
              <a:rPr lang="en-US" dirty="0">
                <a:solidFill>
                  <a:srgbClr val="FFFF00"/>
                </a:solidFill>
              </a:rPr>
              <a:t>: By integrating SQL queries in Python scripts, you can create automated workflows that consistently fetch and process data, making the EDA process reproducible and less error-prone.</a:t>
            </a:r>
          </a:p>
          <a:p>
            <a:pPr algn="just">
              <a:buFont typeface="Arial" panose="020B0604020202020204" pitchFamily="34" charset="0"/>
              <a:buChar char="•"/>
            </a:pPr>
            <a:endParaRPr lang="en-US" dirty="0">
              <a:solidFill>
                <a:srgbClr val="FFFF00"/>
              </a:solidFill>
            </a:endParaRPr>
          </a:p>
          <a:p>
            <a:pPr algn="just">
              <a:buFont typeface="Arial" panose="020B0604020202020204" pitchFamily="34" charset="0"/>
              <a:buChar char="•"/>
            </a:pPr>
            <a:r>
              <a:rPr lang="en-US" b="1" dirty="0">
                <a:solidFill>
                  <a:srgbClr val="FFFF00"/>
                </a:solidFill>
              </a:rPr>
              <a:t>Reusability</a:t>
            </a:r>
            <a:r>
              <a:rPr lang="en-US" dirty="0">
                <a:solidFill>
                  <a:srgbClr val="FFFF00"/>
                </a:solidFill>
              </a:rPr>
              <a:t>: Python scripts can be reused and modified for different datasets or updated data, enhancing productivity.</a:t>
            </a:r>
          </a:p>
        </p:txBody>
      </p:sp>
      <p:pic>
        <p:nvPicPr>
          <p:cNvPr id="7" name="Picture 6">
            <a:extLst>
              <a:ext uri="{FF2B5EF4-FFF2-40B4-BE49-F238E27FC236}">
                <a16:creationId xmlns:a16="http://schemas.microsoft.com/office/drawing/2014/main" id="{B8A78687-7425-7E0C-B57B-13C051F97C35}"/>
              </a:ext>
            </a:extLst>
          </p:cNvPr>
          <p:cNvPicPr>
            <a:picLocks noChangeAspect="1"/>
          </p:cNvPicPr>
          <p:nvPr/>
        </p:nvPicPr>
        <p:blipFill>
          <a:blip r:embed="rId2"/>
          <a:stretch>
            <a:fillRect/>
          </a:stretch>
        </p:blipFill>
        <p:spPr>
          <a:xfrm>
            <a:off x="1960231" y="2970632"/>
            <a:ext cx="8931414" cy="3619814"/>
          </a:xfrm>
          <a:prstGeom prst="rect">
            <a:avLst/>
          </a:prstGeom>
        </p:spPr>
      </p:pic>
    </p:spTree>
    <p:extLst>
      <p:ext uri="{BB962C8B-B14F-4D97-AF65-F5344CB8AC3E}">
        <p14:creationId xmlns:p14="http://schemas.microsoft.com/office/powerpoint/2010/main" val="26562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7"/>
                                        </p:tgtEl>
                                        <p:attrNameLst>
                                          <p:attrName>style.color</p:attrName>
                                        </p:attrNameLst>
                                      </p:cBhvr>
                                      <p:to>
                                        <a:schemeClr val="accent2"/>
                                      </p:to>
                                    </p:animClr>
                                    <p:animClr clrSpc="rgb" dir="cw">
                                      <p:cBhvr>
                                        <p:cTn id="14" dur="500" fill="hold"/>
                                        <p:tgtEl>
                                          <p:spTgt spid="7"/>
                                        </p:tgtEl>
                                        <p:attrNameLst>
                                          <p:attrName>fillcolor</p:attrName>
                                        </p:attrNameLst>
                                      </p:cBhvr>
                                      <p:to>
                                        <a:schemeClr val="accent2"/>
                                      </p:to>
                                    </p:animClr>
                                    <p:set>
                                      <p:cBhvr>
                                        <p:cTn id="15" dur="500" fill="hold"/>
                                        <p:tgtEl>
                                          <p:spTgt spid="7"/>
                                        </p:tgtEl>
                                        <p:attrNameLst>
                                          <p:attrName>fill.type</p:attrName>
                                        </p:attrNameLst>
                                      </p:cBhvr>
                                      <p:to>
                                        <p:strVal val="solid"/>
                                      </p:to>
                                    </p:set>
                                    <p:set>
                                      <p:cBhvr>
                                        <p:cTn id="16" dur="5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75689-074E-8407-42BB-C55AFA1C8554}"/>
              </a:ext>
            </a:extLst>
          </p:cNvPr>
          <p:cNvPicPr>
            <a:picLocks noChangeAspect="1"/>
          </p:cNvPicPr>
          <p:nvPr/>
        </p:nvPicPr>
        <p:blipFill>
          <a:blip r:embed="rId2"/>
          <a:stretch>
            <a:fillRect/>
          </a:stretch>
        </p:blipFill>
        <p:spPr>
          <a:xfrm>
            <a:off x="3796485" y="2672044"/>
            <a:ext cx="7148034" cy="3977741"/>
          </a:xfrm>
          <a:prstGeom prst="rect">
            <a:avLst/>
          </a:prstGeom>
        </p:spPr>
      </p:pic>
      <p:sp>
        <p:nvSpPr>
          <p:cNvPr id="7" name="TextBox 6">
            <a:extLst>
              <a:ext uri="{FF2B5EF4-FFF2-40B4-BE49-F238E27FC236}">
                <a16:creationId xmlns:a16="http://schemas.microsoft.com/office/drawing/2014/main" id="{85F5E2EF-FEDC-1128-C8C1-0B4736373C19}"/>
              </a:ext>
            </a:extLst>
          </p:cNvPr>
          <p:cNvSpPr txBox="1"/>
          <p:nvPr/>
        </p:nvSpPr>
        <p:spPr>
          <a:xfrm>
            <a:off x="483124" y="363720"/>
            <a:ext cx="8472340" cy="2308324"/>
          </a:xfrm>
          <a:prstGeom prst="rect">
            <a:avLst/>
          </a:prstGeom>
          <a:noFill/>
        </p:spPr>
        <p:txBody>
          <a:bodyPr wrap="square">
            <a:spAutoFit/>
          </a:bodyPr>
          <a:lstStyle/>
          <a:p>
            <a:pPr algn="just"/>
            <a:r>
              <a:rPr lang="en-US" b="1" dirty="0">
                <a:solidFill>
                  <a:srgbClr val="FFFF00"/>
                </a:solidFill>
              </a:rPr>
              <a:t>Flexibility and Customization</a:t>
            </a:r>
            <a:r>
              <a:rPr lang="en-US" dirty="0">
                <a:solidFill>
                  <a:srgbClr val="FFFF00"/>
                </a:solidFill>
              </a:rPr>
              <a:t>:</a:t>
            </a:r>
          </a:p>
          <a:p>
            <a:pPr algn="just"/>
            <a:endParaRPr lang="en-US" dirty="0">
              <a:solidFill>
                <a:srgbClr val="FFFF00"/>
              </a:solidFill>
            </a:endParaRPr>
          </a:p>
          <a:p>
            <a:pPr algn="just">
              <a:buFont typeface="Arial" panose="020B0604020202020204" pitchFamily="34" charset="0"/>
              <a:buChar char="•"/>
            </a:pPr>
            <a:r>
              <a:rPr lang="en-US" b="1" dirty="0">
                <a:solidFill>
                  <a:srgbClr val="FFFF00"/>
                </a:solidFill>
              </a:rPr>
              <a:t>Customized Analysis</a:t>
            </a:r>
            <a:r>
              <a:rPr lang="en-US" dirty="0">
                <a:solidFill>
                  <a:srgbClr val="FFFF00"/>
                </a:solidFill>
              </a:rPr>
              <a:t>: Python allows for more flexible and customized analysis, including machine learning and advanced statistical methods, which can be integrated seamlessly with data fetched using SQL.</a:t>
            </a:r>
          </a:p>
          <a:p>
            <a:pPr algn="just"/>
            <a:endParaRPr lang="en-US" dirty="0">
              <a:solidFill>
                <a:srgbClr val="FFFF00"/>
              </a:solidFill>
            </a:endParaRPr>
          </a:p>
          <a:p>
            <a:pPr algn="just">
              <a:buFont typeface="Arial" panose="020B0604020202020204" pitchFamily="34" charset="0"/>
              <a:buChar char="•"/>
            </a:pPr>
            <a:r>
              <a:rPr lang="en-US" b="1" dirty="0">
                <a:solidFill>
                  <a:srgbClr val="FFFF00"/>
                </a:solidFill>
              </a:rPr>
              <a:t>Interactive Analysis</a:t>
            </a:r>
            <a:r>
              <a:rPr lang="en-US" dirty="0">
                <a:solidFill>
                  <a:srgbClr val="FFFF00"/>
                </a:solidFill>
              </a:rPr>
              <a:t>: Using tools like </a:t>
            </a:r>
            <a:r>
              <a:rPr lang="en-US" dirty="0" err="1">
                <a:solidFill>
                  <a:srgbClr val="FFFF00"/>
                </a:solidFill>
              </a:rPr>
              <a:t>Jupyter</a:t>
            </a:r>
            <a:r>
              <a:rPr lang="en-US" dirty="0">
                <a:solidFill>
                  <a:srgbClr val="FFFF00"/>
                </a:solidFill>
              </a:rPr>
              <a:t> notebooks, you can create interactive analysis environments that allow for iterative exploration of data.</a:t>
            </a:r>
          </a:p>
        </p:txBody>
      </p:sp>
    </p:spTree>
    <p:extLst>
      <p:ext uri="{BB962C8B-B14F-4D97-AF65-F5344CB8AC3E}">
        <p14:creationId xmlns:p14="http://schemas.microsoft.com/office/powerpoint/2010/main" val="333387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7432A-A95C-9B92-639E-D168A0EB2B9A}"/>
              </a:ext>
            </a:extLst>
          </p:cNvPr>
          <p:cNvSpPr txBox="1"/>
          <p:nvPr/>
        </p:nvSpPr>
        <p:spPr>
          <a:xfrm>
            <a:off x="238028" y="496246"/>
            <a:ext cx="7869024" cy="1200329"/>
          </a:xfrm>
          <a:prstGeom prst="rect">
            <a:avLst/>
          </a:prstGeom>
          <a:noFill/>
        </p:spPr>
        <p:txBody>
          <a:bodyPr wrap="square">
            <a:spAutoFit/>
          </a:bodyPr>
          <a:lstStyle/>
          <a:p>
            <a:pPr algn="just"/>
            <a:r>
              <a:rPr lang="en-US" dirty="0">
                <a:solidFill>
                  <a:srgbClr val="FFFF00"/>
                </a:solidFill>
              </a:rPr>
              <a:t>Visualization in Python is essential for making data-driven decisions, identifying key insights, and effectively communicating findings. It enhances the analytical capabilities of data scientists and analysts, enabling them to explore and understand data more deeply.</a:t>
            </a:r>
            <a:endParaRPr lang="en-IN" dirty="0">
              <a:solidFill>
                <a:srgbClr val="FFFF00"/>
              </a:solidFill>
            </a:endParaRPr>
          </a:p>
        </p:txBody>
      </p:sp>
      <p:pic>
        <p:nvPicPr>
          <p:cNvPr id="7" name="Picture 6">
            <a:extLst>
              <a:ext uri="{FF2B5EF4-FFF2-40B4-BE49-F238E27FC236}">
                <a16:creationId xmlns:a16="http://schemas.microsoft.com/office/drawing/2014/main" id="{378C7F6D-A6FF-E3DB-A5EF-99D28E05E7C1}"/>
              </a:ext>
            </a:extLst>
          </p:cNvPr>
          <p:cNvPicPr>
            <a:picLocks noChangeAspect="1"/>
          </p:cNvPicPr>
          <p:nvPr/>
        </p:nvPicPr>
        <p:blipFill>
          <a:blip r:embed="rId2"/>
          <a:stretch>
            <a:fillRect/>
          </a:stretch>
        </p:blipFill>
        <p:spPr>
          <a:xfrm>
            <a:off x="238028" y="2145096"/>
            <a:ext cx="5423251" cy="4216658"/>
          </a:xfrm>
          <a:prstGeom prst="rect">
            <a:avLst/>
          </a:prstGeom>
        </p:spPr>
      </p:pic>
      <p:pic>
        <p:nvPicPr>
          <p:cNvPr id="9" name="Picture 8">
            <a:extLst>
              <a:ext uri="{FF2B5EF4-FFF2-40B4-BE49-F238E27FC236}">
                <a16:creationId xmlns:a16="http://schemas.microsoft.com/office/drawing/2014/main" id="{36567535-80CB-31D0-37B6-F3FE46E67563}"/>
              </a:ext>
            </a:extLst>
          </p:cNvPr>
          <p:cNvPicPr>
            <a:picLocks noChangeAspect="1"/>
          </p:cNvPicPr>
          <p:nvPr/>
        </p:nvPicPr>
        <p:blipFill>
          <a:blip r:embed="rId3"/>
          <a:stretch>
            <a:fillRect/>
          </a:stretch>
        </p:blipFill>
        <p:spPr>
          <a:xfrm>
            <a:off x="5909663" y="2145096"/>
            <a:ext cx="6194213" cy="4216658"/>
          </a:xfrm>
          <a:prstGeom prst="rect">
            <a:avLst/>
          </a:prstGeom>
        </p:spPr>
      </p:pic>
    </p:spTree>
    <p:extLst>
      <p:ext uri="{BB962C8B-B14F-4D97-AF65-F5344CB8AC3E}">
        <p14:creationId xmlns:p14="http://schemas.microsoft.com/office/powerpoint/2010/main" val="19076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80">
                                          <p:stCondLst>
                                            <p:cond delay="0"/>
                                          </p:stCondLst>
                                        </p:cTn>
                                        <p:tgtEl>
                                          <p:spTgt spid="9"/>
                                        </p:tgtEl>
                                      </p:cBhvr>
                                    </p:animEffect>
                                    <p:anim calcmode="lin" valueType="num">
                                      <p:cBhvr>
                                        <p:cTn id="3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8" dur="26">
                                          <p:stCondLst>
                                            <p:cond delay="650"/>
                                          </p:stCondLst>
                                        </p:cTn>
                                        <p:tgtEl>
                                          <p:spTgt spid="9"/>
                                        </p:tgtEl>
                                      </p:cBhvr>
                                      <p:to x="100000" y="60000"/>
                                    </p:animScale>
                                    <p:animScale>
                                      <p:cBhvr>
                                        <p:cTn id="39" dur="166" decel="50000">
                                          <p:stCondLst>
                                            <p:cond delay="676"/>
                                          </p:stCondLst>
                                        </p:cTn>
                                        <p:tgtEl>
                                          <p:spTgt spid="9"/>
                                        </p:tgtEl>
                                      </p:cBhvr>
                                      <p:to x="100000" y="100000"/>
                                    </p:animScale>
                                    <p:animScale>
                                      <p:cBhvr>
                                        <p:cTn id="40" dur="26">
                                          <p:stCondLst>
                                            <p:cond delay="1312"/>
                                          </p:stCondLst>
                                        </p:cTn>
                                        <p:tgtEl>
                                          <p:spTgt spid="9"/>
                                        </p:tgtEl>
                                      </p:cBhvr>
                                      <p:to x="100000" y="80000"/>
                                    </p:animScale>
                                    <p:animScale>
                                      <p:cBhvr>
                                        <p:cTn id="41" dur="166" decel="50000">
                                          <p:stCondLst>
                                            <p:cond delay="1338"/>
                                          </p:stCondLst>
                                        </p:cTn>
                                        <p:tgtEl>
                                          <p:spTgt spid="9"/>
                                        </p:tgtEl>
                                      </p:cBhvr>
                                      <p:to x="100000" y="100000"/>
                                    </p:animScale>
                                    <p:animScale>
                                      <p:cBhvr>
                                        <p:cTn id="42" dur="26">
                                          <p:stCondLst>
                                            <p:cond delay="1642"/>
                                          </p:stCondLst>
                                        </p:cTn>
                                        <p:tgtEl>
                                          <p:spTgt spid="9"/>
                                        </p:tgtEl>
                                      </p:cBhvr>
                                      <p:to x="100000" y="90000"/>
                                    </p:animScale>
                                    <p:animScale>
                                      <p:cBhvr>
                                        <p:cTn id="43" dur="166" decel="50000">
                                          <p:stCondLst>
                                            <p:cond delay="1668"/>
                                          </p:stCondLst>
                                        </p:cTn>
                                        <p:tgtEl>
                                          <p:spTgt spid="9"/>
                                        </p:tgtEl>
                                      </p:cBhvr>
                                      <p:to x="100000" y="100000"/>
                                    </p:animScale>
                                    <p:animScale>
                                      <p:cBhvr>
                                        <p:cTn id="44" dur="26">
                                          <p:stCondLst>
                                            <p:cond delay="1808"/>
                                          </p:stCondLst>
                                        </p:cTn>
                                        <p:tgtEl>
                                          <p:spTgt spid="9"/>
                                        </p:tgtEl>
                                      </p:cBhvr>
                                      <p:to x="100000" y="95000"/>
                                    </p:animScale>
                                    <p:animScale>
                                      <p:cBhvr>
                                        <p:cTn id="4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63ABAF-6776-8129-40EE-11CDE34C49B0}"/>
              </a:ext>
            </a:extLst>
          </p:cNvPr>
          <p:cNvSpPr/>
          <p:nvPr/>
        </p:nvSpPr>
        <p:spPr>
          <a:xfrm>
            <a:off x="4521532" y="2967335"/>
            <a:ext cx="31489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4054976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492</TotalTime>
  <Words>535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Calibri Light</vt:lpstr>
      <vt:lpstr>Nobile</vt:lpstr>
      <vt:lpstr>Times New Roman</vt:lpstr>
      <vt:lpstr>Wingdings</vt:lpstr>
      <vt:lpstr>Celestial</vt:lpstr>
      <vt:lpstr>Seamless Manipulation of eda ,visualization and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Mysterious Places on the earth</dc:title>
  <dc:creator>Mohan Prabhu</dc:creator>
  <cp:lastModifiedBy>Mohan Prabhu</cp:lastModifiedBy>
  <cp:revision>2</cp:revision>
  <dcterms:created xsi:type="dcterms:W3CDTF">2024-04-16T09:53:13Z</dcterms:created>
  <dcterms:modified xsi:type="dcterms:W3CDTF">2024-06-20T06:02:07Z</dcterms:modified>
</cp:coreProperties>
</file>