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7" r:id="rId3"/>
    <p:sldId id="285" r:id="rId4"/>
    <p:sldId id="278" r:id="rId5"/>
    <p:sldId id="263" r:id="rId6"/>
    <p:sldId id="276" r:id="rId7"/>
    <p:sldId id="273" r:id="rId8"/>
    <p:sldId id="279" r:id="rId9"/>
    <p:sldId id="261" r:id="rId10"/>
    <p:sldId id="262" r:id="rId11"/>
    <p:sldId id="281" r:id="rId12"/>
    <p:sldId id="266" r:id="rId13"/>
    <p:sldId id="269" r:id="rId14"/>
    <p:sldId id="280" r:id="rId15"/>
    <p:sldId id="282" r:id="rId16"/>
    <p:sldId id="28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7965A7-2F39-4292-AEDD-E300594E25B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03538E-3795-48B6-97DD-C50A875D18E4}">
      <dgm:prSet/>
      <dgm:spPr/>
      <dgm:t>
        <a:bodyPr/>
        <a:lstStyle/>
        <a:p>
          <a:r>
            <a:rPr lang="en-US" b="1" i="0" dirty="0"/>
            <a:t>GPT-1:</a:t>
          </a:r>
          <a:r>
            <a:rPr lang="en-US" b="0" i="0" dirty="0"/>
            <a:t> introduced in 2018, GPT-1 was one of the first natural language processing models and was limited to basic tasks.</a:t>
          </a:r>
          <a:endParaRPr lang="en-US" dirty="0"/>
        </a:p>
      </dgm:t>
    </dgm:pt>
    <dgm:pt modelId="{1DF1C9BA-BB9B-4F32-9963-E197CB1656A2}" type="parTrans" cxnId="{F6038DD0-E043-4E1D-9D08-FC7417D3A0D9}">
      <dgm:prSet/>
      <dgm:spPr/>
      <dgm:t>
        <a:bodyPr/>
        <a:lstStyle/>
        <a:p>
          <a:endParaRPr lang="en-US"/>
        </a:p>
      </dgm:t>
    </dgm:pt>
    <dgm:pt modelId="{F0621F42-57C7-418B-8471-E302DDDFDF33}" type="sibTrans" cxnId="{F6038DD0-E043-4E1D-9D08-FC7417D3A0D9}">
      <dgm:prSet/>
      <dgm:spPr/>
      <dgm:t>
        <a:bodyPr/>
        <a:lstStyle/>
        <a:p>
          <a:endParaRPr lang="en-US"/>
        </a:p>
      </dgm:t>
    </dgm:pt>
    <dgm:pt modelId="{24B59ED0-14ED-41F0-9AB8-39F7EDE8AB2E}">
      <dgm:prSet/>
      <dgm:spPr/>
      <dgm:t>
        <a:bodyPr/>
        <a:lstStyle/>
        <a:p>
          <a:r>
            <a:rPr lang="en-US" b="1" i="0"/>
            <a:t>GPT-2</a:t>
          </a:r>
          <a:r>
            <a:rPr lang="en-US" b="0" i="0"/>
            <a:t>: the second GPT model was released around eight months later and was significantly more powerful, showing great improvements in NLP models.</a:t>
          </a:r>
          <a:endParaRPr lang="en-US"/>
        </a:p>
      </dgm:t>
    </dgm:pt>
    <dgm:pt modelId="{F83C8C90-A783-48A3-9CCE-B8FD06264E7C}" type="parTrans" cxnId="{D7BD29C7-6789-4D63-A666-22B9CC940DB0}">
      <dgm:prSet/>
      <dgm:spPr/>
      <dgm:t>
        <a:bodyPr/>
        <a:lstStyle/>
        <a:p>
          <a:endParaRPr lang="en-US"/>
        </a:p>
      </dgm:t>
    </dgm:pt>
    <dgm:pt modelId="{6F3C9606-378A-409F-95EE-D8FD8BB797B5}" type="sibTrans" cxnId="{D7BD29C7-6789-4D63-A666-22B9CC940DB0}">
      <dgm:prSet/>
      <dgm:spPr/>
      <dgm:t>
        <a:bodyPr/>
        <a:lstStyle/>
        <a:p>
          <a:endParaRPr lang="en-US"/>
        </a:p>
      </dgm:t>
    </dgm:pt>
    <dgm:pt modelId="{A6E12CA3-5F5C-4138-82E8-20454FF21AA7}">
      <dgm:prSet/>
      <dgm:spPr/>
      <dgm:t>
        <a:bodyPr/>
        <a:lstStyle/>
        <a:p>
          <a:r>
            <a:rPr lang="en-US" b="1" i="0"/>
            <a:t>GPT-3</a:t>
          </a:r>
          <a:r>
            <a:rPr lang="en-US" b="0" i="0"/>
            <a:t>: finally moving closer to what GPT models were created to be, GPT-3 was able to produce human-like responses and understand context.</a:t>
          </a:r>
          <a:endParaRPr lang="en-US"/>
        </a:p>
      </dgm:t>
    </dgm:pt>
    <dgm:pt modelId="{8C9F9374-3F04-4B78-A03E-70C9D16E07E2}" type="parTrans" cxnId="{03CF56FC-795E-4AB6-9719-6C9CDB98B1CC}">
      <dgm:prSet/>
      <dgm:spPr/>
      <dgm:t>
        <a:bodyPr/>
        <a:lstStyle/>
        <a:p>
          <a:endParaRPr lang="en-US"/>
        </a:p>
      </dgm:t>
    </dgm:pt>
    <dgm:pt modelId="{255526C0-7979-4B7C-8504-2F97EC211AEE}" type="sibTrans" cxnId="{03CF56FC-795E-4AB6-9719-6C9CDB98B1CC}">
      <dgm:prSet/>
      <dgm:spPr/>
      <dgm:t>
        <a:bodyPr/>
        <a:lstStyle/>
        <a:p>
          <a:endParaRPr lang="en-US"/>
        </a:p>
      </dgm:t>
    </dgm:pt>
    <dgm:pt modelId="{AB1CA61E-F207-4E09-A194-E992CDFE5C0B}">
      <dgm:prSet/>
      <dgm:spPr/>
      <dgm:t>
        <a:bodyPr/>
        <a:lstStyle/>
        <a:p>
          <a:r>
            <a:rPr lang="en-US" b="1" i="0"/>
            <a:t>ChatGPT (GPT-3.5)</a:t>
          </a:r>
          <a:r>
            <a:rPr lang="en-US" b="0" i="0"/>
            <a:t>: this chatbot, released to the world in late 2021, revolutionized how everyday people interact with artificial intelligence, bringing NLP to be included in people’s day-to-day lives.</a:t>
          </a:r>
          <a:endParaRPr lang="en-US"/>
        </a:p>
      </dgm:t>
    </dgm:pt>
    <dgm:pt modelId="{F3F5DD2D-69C6-47A8-92B9-31F166D54BFB}" type="parTrans" cxnId="{AF805221-914B-4BC1-A5B3-8D523F459C24}">
      <dgm:prSet/>
      <dgm:spPr/>
      <dgm:t>
        <a:bodyPr/>
        <a:lstStyle/>
        <a:p>
          <a:endParaRPr lang="en-US"/>
        </a:p>
      </dgm:t>
    </dgm:pt>
    <dgm:pt modelId="{E6D00631-3EC7-4DFE-8100-3AFC64ADE19B}" type="sibTrans" cxnId="{AF805221-914B-4BC1-A5B3-8D523F459C24}">
      <dgm:prSet/>
      <dgm:spPr/>
      <dgm:t>
        <a:bodyPr/>
        <a:lstStyle/>
        <a:p>
          <a:endParaRPr lang="en-US"/>
        </a:p>
      </dgm:t>
    </dgm:pt>
    <dgm:pt modelId="{2532A656-AD59-422E-A2F8-8F9DF783753E}">
      <dgm:prSet/>
      <dgm:spPr/>
      <dgm:t>
        <a:bodyPr/>
        <a:lstStyle/>
        <a:p>
          <a:r>
            <a:rPr lang="en-US" b="1" i="0" dirty="0"/>
            <a:t>GPT-4:</a:t>
          </a:r>
          <a:r>
            <a:rPr lang="en-US" b="0" i="0" dirty="0"/>
            <a:t> the next iteration of GPT, GPT-4, was even better, with improved accuracy, conversational skills, and safety parameters.</a:t>
          </a:r>
          <a:endParaRPr lang="en-US" dirty="0"/>
        </a:p>
      </dgm:t>
    </dgm:pt>
    <dgm:pt modelId="{1243D0D8-ED5B-4365-9702-55B3A78785D6}" type="parTrans" cxnId="{99925A98-15AA-4306-922C-B6A5CB53A592}">
      <dgm:prSet/>
      <dgm:spPr/>
      <dgm:t>
        <a:bodyPr/>
        <a:lstStyle/>
        <a:p>
          <a:endParaRPr lang="en-US"/>
        </a:p>
      </dgm:t>
    </dgm:pt>
    <dgm:pt modelId="{8DF841CC-D672-4487-ADBC-9D973E2C5C42}" type="sibTrans" cxnId="{99925A98-15AA-4306-922C-B6A5CB53A592}">
      <dgm:prSet/>
      <dgm:spPr/>
      <dgm:t>
        <a:bodyPr/>
        <a:lstStyle/>
        <a:p>
          <a:endParaRPr lang="en-US"/>
        </a:p>
      </dgm:t>
    </dgm:pt>
    <dgm:pt modelId="{42C1F241-1129-4040-8A2A-331467C59904}">
      <dgm:prSet/>
      <dgm:spPr/>
      <dgm:t>
        <a:bodyPr/>
        <a:lstStyle/>
        <a:p>
          <a:r>
            <a:rPr lang="en-US" b="1" i="0"/>
            <a:t>GPT-4o</a:t>
          </a:r>
          <a:r>
            <a:rPr lang="en-US" b="0" i="0"/>
            <a:t>: the newest GPT model, was released to the public on a limited basis in May 2024 and boasts improved text generation, context understanding, and overall abilities.</a:t>
          </a:r>
          <a:endParaRPr lang="en-US"/>
        </a:p>
      </dgm:t>
    </dgm:pt>
    <dgm:pt modelId="{926B18B2-F498-4F42-8483-519A36144BE7}" type="parTrans" cxnId="{CD406EB5-180E-4D87-A9FA-D606E7A38EA7}">
      <dgm:prSet/>
      <dgm:spPr/>
      <dgm:t>
        <a:bodyPr/>
        <a:lstStyle/>
        <a:p>
          <a:endParaRPr lang="en-US"/>
        </a:p>
      </dgm:t>
    </dgm:pt>
    <dgm:pt modelId="{6DE51AA3-5AAB-44EC-B668-58F7F7B8D9C4}" type="sibTrans" cxnId="{CD406EB5-180E-4D87-A9FA-D606E7A38EA7}">
      <dgm:prSet/>
      <dgm:spPr/>
      <dgm:t>
        <a:bodyPr/>
        <a:lstStyle/>
        <a:p>
          <a:endParaRPr lang="en-US"/>
        </a:p>
      </dgm:t>
    </dgm:pt>
    <dgm:pt modelId="{60A3159F-8B83-405B-B6F6-E67AB00CB831}" type="pres">
      <dgm:prSet presAssocID="{7C7965A7-2F39-4292-AEDD-E300594E25B4}" presName="Name0" presStyleCnt="0">
        <dgm:presLayoutVars>
          <dgm:dir/>
          <dgm:resizeHandles val="exact"/>
        </dgm:presLayoutVars>
      </dgm:prSet>
      <dgm:spPr/>
    </dgm:pt>
    <dgm:pt modelId="{5B4C5FED-DBC9-4916-9356-53B28A792F50}" type="pres">
      <dgm:prSet presAssocID="{1E03538E-3795-48B6-97DD-C50A875D18E4}" presName="node" presStyleLbl="node1" presStyleIdx="0" presStyleCnt="6">
        <dgm:presLayoutVars>
          <dgm:bulletEnabled val="1"/>
        </dgm:presLayoutVars>
      </dgm:prSet>
      <dgm:spPr/>
    </dgm:pt>
    <dgm:pt modelId="{FDE32873-332C-4893-9130-2A474EAD75C4}" type="pres">
      <dgm:prSet presAssocID="{F0621F42-57C7-418B-8471-E302DDDFDF33}" presName="sibTrans" presStyleLbl="sibTrans1D1" presStyleIdx="0" presStyleCnt="5"/>
      <dgm:spPr/>
    </dgm:pt>
    <dgm:pt modelId="{7B881585-EAE4-4DFB-8EEA-21E9790B0C49}" type="pres">
      <dgm:prSet presAssocID="{F0621F42-57C7-418B-8471-E302DDDFDF33}" presName="connectorText" presStyleLbl="sibTrans1D1" presStyleIdx="0" presStyleCnt="5"/>
      <dgm:spPr/>
    </dgm:pt>
    <dgm:pt modelId="{690FEC37-CCC1-47C4-B676-1B100DCD95BE}" type="pres">
      <dgm:prSet presAssocID="{24B59ED0-14ED-41F0-9AB8-39F7EDE8AB2E}" presName="node" presStyleLbl="node1" presStyleIdx="1" presStyleCnt="6">
        <dgm:presLayoutVars>
          <dgm:bulletEnabled val="1"/>
        </dgm:presLayoutVars>
      </dgm:prSet>
      <dgm:spPr/>
    </dgm:pt>
    <dgm:pt modelId="{1202DECA-326F-4747-B727-AC19A09DF2E3}" type="pres">
      <dgm:prSet presAssocID="{6F3C9606-378A-409F-95EE-D8FD8BB797B5}" presName="sibTrans" presStyleLbl="sibTrans1D1" presStyleIdx="1" presStyleCnt="5"/>
      <dgm:spPr/>
    </dgm:pt>
    <dgm:pt modelId="{FE7F4754-428B-4257-A512-861054C408D2}" type="pres">
      <dgm:prSet presAssocID="{6F3C9606-378A-409F-95EE-D8FD8BB797B5}" presName="connectorText" presStyleLbl="sibTrans1D1" presStyleIdx="1" presStyleCnt="5"/>
      <dgm:spPr/>
    </dgm:pt>
    <dgm:pt modelId="{BDA0C0BE-41CF-4028-9C22-3273E41DE36E}" type="pres">
      <dgm:prSet presAssocID="{A6E12CA3-5F5C-4138-82E8-20454FF21AA7}" presName="node" presStyleLbl="node1" presStyleIdx="2" presStyleCnt="6">
        <dgm:presLayoutVars>
          <dgm:bulletEnabled val="1"/>
        </dgm:presLayoutVars>
      </dgm:prSet>
      <dgm:spPr/>
    </dgm:pt>
    <dgm:pt modelId="{0DFBB147-C98D-4A13-A157-9A2BAB476DDB}" type="pres">
      <dgm:prSet presAssocID="{255526C0-7979-4B7C-8504-2F97EC211AEE}" presName="sibTrans" presStyleLbl="sibTrans1D1" presStyleIdx="2" presStyleCnt="5"/>
      <dgm:spPr/>
    </dgm:pt>
    <dgm:pt modelId="{C04F3B89-8A3A-4318-BB49-907ADB990B4D}" type="pres">
      <dgm:prSet presAssocID="{255526C0-7979-4B7C-8504-2F97EC211AEE}" presName="connectorText" presStyleLbl="sibTrans1D1" presStyleIdx="2" presStyleCnt="5"/>
      <dgm:spPr/>
    </dgm:pt>
    <dgm:pt modelId="{AA85E268-02FF-431D-9CB6-3A78AE79578E}" type="pres">
      <dgm:prSet presAssocID="{AB1CA61E-F207-4E09-A194-E992CDFE5C0B}" presName="node" presStyleLbl="node1" presStyleIdx="3" presStyleCnt="6">
        <dgm:presLayoutVars>
          <dgm:bulletEnabled val="1"/>
        </dgm:presLayoutVars>
      </dgm:prSet>
      <dgm:spPr/>
    </dgm:pt>
    <dgm:pt modelId="{71F51CA2-BF6D-46BD-8EDF-E2F21693C80C}" type="pres">
      <dgm:prSet presAssocID="{E6D00631-3EC7-4DFE-8100-3AFC64ADE19B}" presName="sibTrans" presStyleLbl="sibTrans1D1" presStyleIdx="3" presStyleCnt="5"/>
      <dgm:spPr/>
    </dgm:pt>
    <dgm:pt modelId="{90386EC5-78F6-446F-9CBA-CBAA91C9C8B6}" type="pres">
      <dgm:prSet presAssocID="{E6D00631-3EC7-4DFE-8100-3AFC64ADE19B}" presName="connectorText" presStyleLbl="sibTrans1D1" presStyleIdx="3" presStyleCnt="5"/>
      <dgm:spPr/>
    </dgm:pt>
    <dgm:pt modelId="{49D68EC0-64E4-44C9-B35F-AB64E691026C}" type="pres">
      <dgm:prSet presAssocID="{2532A656-AD59-422E-A2F8-8F9DF783753E}" presName="node" presStyleLbl="node1" presStyleIdx="4" presStyleCnt="6">
        <dgm:presLayoutVars>
          <dgm:bulletEnabled val="1"/>
        </dgm:presLayoutVars>
      </dgm:prSet>
      <dgm:spPr/>
    </dgm:pt>
    <dgm:pt modelId="{0ACE1C06-2989-4FD3-A45C-9EA2DB2054AF}" type="pres">
      <dgm:prSet presAssocID="{8DF841CC-D672-4487-ADBC-9D973E2C5C42}" presName="sibTrans" presStyleLbl="sibTrans1D1" presStyleIdx="4" presStyleCnt="5"/>
      <dgm:spPr/>
    </dgm:pt>
    <dgm:pt modelId="{6847F8C6-F475-45A7-80E1-B49041862401}" type="pres">
      <dgm:prSet presAssocID="{8DF841CC-D672-4487-ADBC-9D973E2C5C42}" presName="connectorText" presStyleLbl="sibTrans1D1" presStyleIdx="4" presStyleCnt="5"/>
      <dgm:spPr/>
    </dgm:pt>
    <dgm:pt modelId="{77E71EFC-2B01-4211-977A-3977EC792080}" type="pres">
      <dgm:prSet presAssocID="{42C1F241-1129-4040-8A2A-331467C59904}" presName="node" presStyleLbl="node1" presStyleIdx="5" presStyleCnt="6">
        <dgm:presLayoutVars>
          <dgm:bulletEnabled val="1"/>
        </dgm:presLayoutVars>
      </dgm:prSet>
      <dgm:spPr/>
    </dgm:pt>
  </dgm:ptLst>
  <dgm:cxnLst>
    <dgm:cxn modelId="{76245B0E-6F5B-4361-8A07-CCB184CC68E7}" type="presOf" srcId="{42C1F241-1129-4040-8A2A-331467C59904}" destId="{77E71EFC-2B01-4211-977A-3977EC792080}" srcOrd="0" destOrd="0" presId="urn:microsoft.com/office/officeart/2016/7/layout/RepeatingBendingProcessNew"/>
    <dgm:cxn modelId="{26A7EB12-194B-4085-802F-181067E78BC6}" type="presOf" srcId="{24B59ED0-14ED-41F0-9AB8-39F7EDE8AB2E}" destId="{690FEC37-CCC1-47C4-B676-1B100DCD95BE}" srcOrd="0" destOrd="0" presId="urn:microsoft.com/office/officeart/2016/7/layout/RepeatingBendingProcessNew"/>
    <dgm:cxn modelId="{AF805221-914B-4BC1-A5B3-8D523F459C24}" srcId="{7C7965A7-2F39-4292-AEDD-E300594E25B4}" destId="{AB1CA61E-F207-4E09-A194-E992CDFE5C0B}" srcOrd="3" destOrd="0" parTransId="{F3F5DD2D-69C6-47A8-92B9-31F166D54BFB}" sibTransId="{E6D00631-3EC7-4DFE-8100-3AFC64ADE19B}"/>
    <dgm:cxn modelId="{66492D2C-1576-4F32-ACE0-356D0219A553}" type="presOf" srcId="{E6D00631-3EC7-4DFE-8100-3AFC64ADE19B}" destId="{90386EC5-78F6-446F-9CBA-CBAA91C9C8B6}" srcOrd="1" destOrd="0" presId="urn:microsoft.com/office/officeart/2016/7/layout/RepeatingBendingProcessNew"/>
    <dgm:cxn modelId="{FA63EF2E-0A75-44E4-9C6A-59E87C3BFB69}" type="presOf" srcId="{8DF841CC-D672-4487-ADBC-9D973E2C5C42}" destId="{0ACE1C06-2989-4FD3-A45C-9EA2DB2054AF}" srcOrd="0" destOrd="0" presId="urn:microsoft.com/office/officeart/2016/7/layout/RepeatingBendingProcessNew"/>
    <dgm:cxn modelId="{FF31B130-62F6-4D52-A3C9-0B6AB2BE7A3C}" type="presOf" srcId="{6F3C9606-378A-409F-95EE-D8FD8BB797B5}" destId="{FE7F4754-428B-4257-A512-861054C408D2}" srcOrd="1" destOrd="0" presId="urn:microsoft.com/office/officeart/2016/7/layout/RepeatingBendingProcessNew"/>
    <dgm:cxn modelId="{4E225D3F-EA82-4379-8944-E06DB00A893E}" type="presOf" srcId="{1E03538E-3795-48B6-97DD-C50A875D18E4}" destId="{5B4C5FED-DBC9-4916-9356-53B28A792F50}" srcOrd="0" destOrd="0" presId="urn:microsoft.com/office/officeart/2016/7/layout/RepeatingBendingProcessNew"/>
    <dgm:cxn modelId="{C319B575-97A9-4455-9D6C-1271D1E0D207}" type="presOf" srcId="{6F3C9606-378A-409F-95EE-D8FD8BB797B5}" destId="{1202DECA-326F-4747-B727-AC19A09DF2E3}" srcOrd="0" destOrd="0" presId="urn:microsoft.com/office/officeart/2016/7/layout/RepeatingBendingProcessNew"/>
    <dgm:cxn modelId="{F7FE757B-3C84-4FC6-9384-51B67F5BA3BB}" type="presOf" srcId="{F0621F42-57C7-418B-8471-E302DDDFDF33}" destId="{FDE32873-332C-4893-9130-2A474EAD75C4}" srcOrd="0" destOrd="0" presId="urn:microsoft.com/office/officeart/2016/7/layout/RepeatingBendingProcessNew"/>
    <dgm:cxn modelId="{2877A57E-AB35-4920-BB14-27C16C11AD4B}" type="presOf" srcId="{A6E12CA3-5F5C-4138-82E8-20454FF21AA7}" destId="{BDA0C0BE-41CF-4028-9C22-3273E41DE36E}" srcOrd="0" destOrd="0" presId="urn:microsoft.com/office/officeart/2016/7/layout/RepeatingBendingProcessNew"/>
    <dgm:cxn modelId="{BFB57E92-C9B9-4FA1-B435-384D1F71C05F}" type="presOf" srcId="{2532A656-AD59-422E-A2F8-8F9DF783753E}" destId="{49D68EC0-64E4-44C9-B35F-AB64E691026C}" srcOrd="0" destOrd="0" presId="urn:microsoft.com/office/officeart/2016/7/layout/RepeatingBendingProcessNew"/>
    <dgm:cxn modelId="{95DAA393-73EC-4F69-88D6-0DCFD66593D0}" type="presOf" srcId="{E6D00631-3EC7-4DFE-8100-3AFC64ADE19B}" destId="{71F51CA2-BF6D-46BD-8EDF-E2F21693C80C}" srcOrd="0" destOrd="0" presId="urn:microsoft.com/office/officeart/2016/7/layout/RepeatingBendingProcessNew"/>
    <dgm:cxn modelId="{99925A98-15AA-4306-922C-B6A5CB53A592}" srcId="{7C7965A7-2F39-4292-AEDD-E300594E25B4}" destId="{2532A656-AD59-422E-A2F8-8F9DF783753E}" srcOrd="4" destOrd="0" parTransId="{1243D0D8-ED5B-4365-9702-55B3A78785D6}" sibTransId="{8DF841CC-D672-4487-ADBC-9D973E2C5C42}"/>
    <dgm:cxn modelId="{FB96AAAF-F724-4100-A7E0-37C1628B5B7F}" type="presOf" srcId="{7C7965A7-2F39-4292-AEDD-E300594E25B4}" destId="{60A3159F-8B83-405B-B6F6-E67AB00CB831}" srcOrd="0" destOrd="0" presId="urn:microsoft.com/office/officeart/2016/7/layout/RepeatingBendingProcessNew"/>
    <dgm:cxn modelId="{CD406EB5-180E-4D87-A9FA-D606E7A38EA7}" srcId="{7C7965A7-2F39-4292-AEDD-E300594E25B4}" destId="{42C1F241-1129-4040-8A2A-331467C59904}" srcOrd="5" destOrd="0" parTransId="{926B18B2-F498-4F42-8483-519A36144BE7}" sibTransId="{6DE51AA3-5AAB-44EC-B668-58F7F7B8D9C4}"/>
    <dgm:cxn modelId="{057F17B8-09B0-4E0B-BFB0-3C8913408233}" type="presOf" srcId="{F0621F42-57C7-418B-8471-E302DDDFDF33}" destId="{7B881585-EAE4-4DFB-8EEA-21E9790B0C49}" srcOrd="1" destOrd="0" presId="urn:microsoft.com/office/officeart/2016/7/layout/RepeatingBendingProcessNew"/>
    <dgm:cxn modelId="{D7BD29C7-6789-4D63-A666-22B9CC940DB0}" srcId="{7C7965A7-2F39-4292-AEDD-E300594E25B4}" destId="{24B59ED0-14ED-41F0-9AB8-39F7EDE8AB2E}" srcOrd="1" destOrd="0" parTransId="{F83C8C90-A783-48A3-9CCE-B8FD06264E7C}" sibTransId="{6F3C9606-378A-409F-95EE-D8FD8BB797B5}"/>
    <dgm:cxn modelId="{904D04CF-79CA-4BFF-9A3D-9208468C67B1}" type="presOf" srcId="{255526C0-7979-4B7C-8504-2F97EC211AEE}" destId="{C04F3B89-8A3A-4318-BB49-907ADB990B4D}" srcOrd="1" destOrd="0" presId="urn:microsoft.com/office/officeart/2016/7/layout/RepeatingBendingProcessNew"/>
    <dgm:cxn modelId="{F6038DD0-E043-4E1D-9D08-FC7417D3A0D9}" srcId="{7C7965A7-2F39-4292-AEDD-E300594E25B4}" destId="{1E03538E-3795-48B6-97DD-C50A875D18E4}" srcOrd="0" destOrd="0" parTransId="{1DF1C9BA-BB9B-4F32-9963-E197CB1656A2}" sibTransId="{F0621F42-57C7-418B-8471-E302DDDFDF33}"/>
    <dgm:cxn modelId="{552BE0D1-3FA3-45A6-928F-6C6F0F005E93}" type="presOf" srcId="{AB1CA61E-F207-4E09-A194-E992CDFE5C0B}" destId="{AA85E268-02FF-431D-9CB6-3A78AE79578E}" srcOrd="0" destOrd="0" presId="urn:microsoft.com/office/officeart/2016/7/layout/RepeatingBendingProcessNew"/>
    <dgm:cxn modelId="{BBE525F9-E671-4C19-B134-7D2FB08BAA73}" type="presOf" srcId="{8DF841CC-D672-4487-ADBC-9D973E2C5C42}" destId="{6847F8C6-F475-45A7-80E1-B49041862401}" srcOrd="1" destOrd="0" presId="urn:microsoft.com/office/officeart/2016/7/layout/RepeatingBendingProcessNew"/>
    <dgm:cxn modelId="{E3D198F9-417C-409A-BAB7-B2D956620586}" type="presOf" srcId="{255526C0-7979-4B7C-8504-2F97EC211AEE}" destId="{0DFBB147-C98D-4A13-A157-9A2BAB476DDB}" srcOrd="0" destOrd="0" presId="urn:microsoft.com/office/officeart/2016/7/layout/RepeatingBendingProcessNew"/>
    <dgm:cxn modelId="{03CF56FC-795E-4AB6-9719-6C9CDB98B1CC}" srcId="{7C7965A7-2F39-4292-AEDD-E300594E25B4}" destId="{A6E12CA3-5F5C-4138-82E8-20454FF21AA7}" srcOrd="2" destOrd="0" parTransId="{8C9F9374-3F04-4B78-A03E-70C9D16E07E2}" sibTransId="{255526C0-7979-4B7C-8504-2F97EC211AEE}"/>
    <dgm:cxn modelId="{7DFD18C3-B667-414C-A4A6-A46C27C50C5B}" type="presParOf" srcId="{60A3159F-8B83-405B-B6F6-E67AB00CB831}" destId="{5B4C5FED-DBC9-4916-9356-53B28A792F50}" srcOrd="0" destOrd="0" presId="urn:microsoft.com/office/officeart/2016/7/layout/RepeatingBendingProcessNew"/>
    <dgm:cxn modelId="{FDFD4FFD-9681-4D5C-9ED6-2E6CAEAE73CA}" type="presParOf" srcId="{60A3159F-8B83-405B-B6F6-E67AB00CB831}" destId="{FDE32873-332C-4893-9130-2A474EAD75C4}" srcOrd="1" destOrd="0" presId="urn:microsoft.com/office/officeart/2016/7/layout/RepeatingBendingProcessNew"/>
    <dgm:cxn modelId="{4CA292D5-CDFF-425C-B4C6-C1C7EDFB5EA3}" type="presParOf" srcId="{FDE32873-332C-4893-9130-2A474EAD75C4}" destId="{7B881585-EAE4-4DFB-8EEA-21E9790B0C49}" srcOrd="0" destOrd="0" presId="urn:microsoft.com/office/officeart/2016/7/layout/RepeatingBendingProcessNew"/>
    <dgm:cxn modelId="{96249149-7536-4D13-AF64-F7347B402426}" type="presParOf" srcId="{60A3159F-8B83-405B-B6F6-E67AB00CB831}" destId="{690FEC37-CCC1-47C4-B676-1B100DCD95BE}" srcOrd="2" destOrd="0" presId="urn:microsoft.com/office/officeart/2016/7/layout/RepeatingBendingProcessNew"/>
    <dgm:cxn modelId="{21BF852B-10F5-4ECC-9924-9A29D1B268EA}" type="presParOf" srcId="{60A3159F-8B83-405B-B6F6-E67AB00CB831}" destId="{1202DECA-326F-4747-B727-AC19A09DF2E3}" srcOrd="3" destOrd="0" presId="urn:microsoft.com/office/officeart/2016/7/layout/RepeatingBendingProcessNew"/>
    <dgm:cxn modelId="{DFB2C2A4-B9FE-49E0-8FBD-6EAB36758AD4}" type="presParOf" srcId="{1202DECA-326F-4747-B727-AC19A09DF2E3}" destId="{FE7F4754-428B-4257-A512-861054C408D2}" srcOrd="0" destOrd="0" presId="urn:microsoft.com/office/officeart/2016/7/layout/RepeatingBendingProcessNew"/>
    <dgm:cxn modelId="{B2CCECDE-E4CA-4910-B90A-C2EE8646FBC9}" type="presParOf" srcId="{60A3159F-8B83-405B-B6F6-E67AB00CB831}" destId="{BDA0C0BE-41CF-4028-9C22-3273E41DE36E}" srcOrd="4" destOrd="0" presId="urn:microsoft.com/office/officeart/2016/7/layout/RepeatingBendingProcessNew"/>
    <dgm:cxn modelId="{75EE49DE-DA58-4E7A-BA2F-696CFB33F0AA}" type="presParOf" srcId="{60A3159F-8B83-405B-B6F6-E67AB00CB831}" destId="{0DFBB147-C98D-4A13-A157-9A2BAB476DDB}" srcOrd="5" destOrd="0" presId="urn:microsoft.com/office/officeart/2016/7/layout/RepeatingBendingProcessNew"/>
    <dgm:cxn modelId="{11E27DD9-5B8E-4A4C-ABBA-B875339FFF9C}" type="presParOf" srcId="{0DFBB147-C98D-4A13-A157-9A2BAB476DDB}" destId="{C04F3B89-8A3A-4318-BB49-907ADB990B4D}" srcOrd="0" destOrd="0" presId="urn:microsoft.com/office/officeart/2016/7/layout/RepeatingBendingProcessNew"/>
    <dgm:cxn modelId="{4591B5CB-1E09-4C7E-8CB0-A2B58391D16A}" type="presParOf" srcId="{60A3159F-8B83-405B-B6F6-E67AB00CB831}" destId="{AA85E268-02FF-431D-9CB6-3A78AE79578E}" srcOrd="6" destOrd="0" presId="urn:microsoft.com/office/officeart/2016/7/layout/RepeatingBendingProcessNew"/>
    <dgm:cxn modelId="{4D67951B-33B3-42CF-91B8-C7D99BFAD7AF}" type="presParOf" srcId="{60A3159F-8B83-405B-B6F6-E67AB00CB831}" destId="{71F51CA2-BF6D-46BD-8EDF-E2F21693C80C}" srcOrd="7" destOrd="0" presId="urn:microsoft.com/office/officeart/2016/7/layout/RepeatingBendingProcessNew"/>
    <dgm:cxn modelId="{DEDFE7FD-E37B-43B1-AAEC-56C142F32F23}" type="presParOf" srcId="{71F51CA2-BF6D-46BD-8EDF-E2F21693C80C}" destId="{90386EC5-78F6-446F-9CBA-CBAA91C9C8B6}" srcOrd="0" destOrd="0" presId="urn:microsoft.com/office/officeart/2016/7/layout/RepeatingBendingProcessNew"/>
    <dgm:cxn modelId="{2071CD4E-0133-4308-ACF4-34E27BBF6E97}" type="presParOf" srcId="{60A3159F-8B83-405B-B6F6-E67AB00CB831}" destId="{49D68EC0-64E4-44C9-B35F-AB64E691026C}" srcOrd="8" destOrd="0" presId="urn:microsoft.com/office/officeart/2016/7/layout/RepeatingBendingProcessNew"/>
    <dgm:cxn modelId="{75B4A4AD-92D3-4071-97DF-FB1C17F2D726}" type="presParOf" srcId="{60A3159F-8B83-405B-B6F6-E67AB00CB831}" destId="{0ACE1C06-2989-4FD3-A45C-9EA2DB2054AF}" srcOrd="9" destOrd="0" presId="urn:microsoft.com/office/officeart/2016/7/layout/RepeatingBendingProcessNew"/>
    <dgm:cxn modelId="{6C950B03-36EE-485D-A0D6-D5DDA2C215D3}" type="presParOf" srcId="{0ACE1C06-2989-4FD3-A45C-9EA2DB2054AF}" destId="{6847F8C6-F475-45A7-80E1-B49041862401}" srcOrd="0" destOrd="0" presId="urn:microsoft.com/office/officeart/2016/7/layout/RepeatingBendingProcessNew"/>
    <dgm:cxn modelId="{3842958E-4C66-41B0-A2CE-1436F2A704DD}" type="presParOf" srcId="{60A3159F-8B83-405B-B6F6-E67AB00CB831}" destId="{77E71EFC-2B01-4211-977A-3977EC792080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58B603-8470-4949-88D4-ACEB75067B6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ABCC02A-4B26-499E-9E08-00FED710B223}">
      <dgm:prSet/>
      <dgm:spPr/>
      <dgm:t>
        <a:bodyPr/>
        <a:lstStyle/>
        <a:p>
          <a:r>
            <a:rPr lang="en-US" b="1" i="0"/>
            <a:t>It can act as a tutor</a:t>
          </a:r>
          <a:endParaRPr lang="en-US"/>
        </a:p>
      </dgm:t>
    </dgm:pt>
    <dgm:pt modelId="{6DFCE1DB-AAFD-49DA-852C-936A433BE83C}" type="parTrans" cxnId="{FBDE904A-8BBD-4807-9404-5D60636CDD89}">
      <dgm:prSet/>
      <dgm:spPr/>
      <dgm:t>
        <a:bodyPr/>
        <a:lstStyle/>
        <a:p>
          <a:endParaRPr lang="en-US"/>
        </a:p>
      </dgm:t>
    </dgm:pt>
    <dgm:pt modelId="{C6376166-5FE2-49FB-A6DE-DD304B5C8016}" type="sibTrans" cxnId="{FBDE904A-8BBD-4807-9404-5D60636CDD89}">
      <dgm:prSet/>
      <dgm:spPr/>
      <dgm:t>
        <a:bodyPr/>
        <a:lstStyle/>
        <a:p>
          <a:endParaRPr lang="en-US"/>
        </a:p>
      </dgm:t>
    </dgm:pt>
    <dgm:pt modelId="{781648F6-7857-4831-97E9-2F5CB7361135}">
      <dgm:prSet/>
      <dgm:spPr/>
      <dgm:t>
        <a:bodyPr/>
        <a:lstStyle/>
        <a:p>
          <a:r>
            <a:rPr lang="en-US" b="1" i="0"/>
            <a:t>It can act as a real time translator</a:t>
          </a:r>
          <a:endParaRPr lang="en-US"/>
        </a:p>
      </dgm:t>
    </dgm:pt>
    <dgm:pt modelId="{6F534A48-142B-4756-A867-887224F0B23A}" type="parTrans" cxnId="{82C2BB51-E420-48EA-8FA1-D115FC8E71DC}">
      <dgm:prSet/>
      <dgm:spPr/>
      <dgm:t>
        <a:bodyPr/>
        <a:lstStyle/>
        <a:p>
          <a:endParaRPr lang="en-US"/>
        </a:p>
      </dgm:t>
    </dgm:pt>
    <dgm:pt modelId="{2D2E421D-FED5-4B9D-BFFE-313F5220AE23}" type="sibTrans" cxnId="{82C2BB51-E420-48EA-8FA1-D115FC8E71DC}">
      <dgm:prSet/>
      <dgm:spPr/>
      <dgm:t>
        <a:bodyPr/>
        <a:lstStyle/>
        <a:p>
          <a:endParaRPr lang="en-US"/>
        </a:p>
      </dgm:t>
    </dgm:pt>
    <dgm:pt modelId="{255F71B4-AC5C-4118-9E02-CEF4FF58F268}">
      <dgm:prSet/>
      <dgm:spPr/>
      <dgm:t>
        <a:bodyPr/>
        <a:lstStyle/>
        <a:p>
          <a:r>
            <a:rPr lang="en-US" b="1" i="0"/>
            <a:t>It can act as a coding assistant</a:t>
          </a:r>
          <a:endParaRPr lang="en-US"/>
        </a:p>
      </dgm:t>
    </dgm:pt>
    <dgm:pt modelId="{7630809A-8098-4B92-9606-74ADA607AA26}" type="parTrans" cxnId="{CD48AB7D-5702-45AD-AE17-5BD093253CB8}">
      <dgm:prSet/>
      <dgm:spPr/>
      <dgm:t>
        <a:bodyPr/>
        <a:lstStyle/>
        <a:p>
          <a:endParaRPr lang="en-US"/>
        </a:p>
      </dgm:t>
    </dgm:pt>
    <dgm:pt modelId="{29F7C14F-D2E6-409D-ACBD-11322CB7C80B}" type="sibTrans" cxnId="{CD48AB7D-5702-45AD-AE17-5BD093253CB8}">
      <dgm:prSet/>
      <dgm:spPr/>
      <dgm:t>
        <a:bodyPr/>
        <a:lstStyle/>
        <a:p>
          <a:endParaRPr lang="en-US"/>
        </a:p>
      </dgm:t>
    </dgm:pt>
    <dgm:pt modelId="{EF271039-36C7-4A3A-A1B9-C0B7B2EB0018}">
      <dgm:prSet/>
      <dgm:spPr/>
      <dgm:t>
        <a:bodyPr/>
        <a:lstStyle/>
        <a:p>
          <a:r>
            <a:rPr lang="en-US" b="1" i="0" dirty="0"/>
            <a:t>It can act as a fair host</a:t>
          </a:r>
          <a:endParaRPr lang="en-US" dirty="0"/>
        </a:p>
      </dgm:t>
    </dgm:pt>
    <dgm:pt modelId="{62951D3B-DC5E-4911-A4A3-BB7C980CC001}" type="parTrans" cxnId="{B9464690-6738-4B36-9111-40B9982A33A1}">
      <dgm:prSet/>
      <dgm:spPr/>
      <dgm:t>
        <a:bodyPr/>
        <a:lstStyle/>
        <a:p>
          <a:endParaRPr lang="en-US"/>
        </a:p>
      </dgm:t>
    </dgm:pt>
    <dgm:pt modelId="{EEDB8EBD-F7F0-4EB7-9075-3C4768A549F5}" type="sibTrans" cxnId="{B9464690-6738-4B36-9111-40B9982A33A1}">
      <dgm:prSet/>
      <dgm:spPr/>
      <dgm:t>
        <a:bodyPr/>
        <a:lstStyle/>
        <a:p>
          <a:endParaRPr lang="en-US"/>
        </a:p>
      </dgm:t>
    </dgm:pt>
    <dgm:pt modelId="{E0406869-D38C-4EFB-9DFC-14C8F8090416}">
      <dgm:prSet/>
      <dgm:spPr/>
      <dgm:t>
        <a:bodyPr/>
        <a:lstStyle/>
        <a:p>
          <a:r>
            <a:rPr lang="en-US" b="1" i="0"/>
            <a:t>Can help blind and low vision individuals</a:t>
          </a:r>
          <a:endParaRPr lang="en-US"/>
        </a:p>
      </dgm:t>
    </dgm:pt>
    <dgm:pt modelId="{23FA7177-E27D-486F-B9BE-84ABA9093BFD}" type="parTrans" cxnId="{E05C6421-59B9-44A2-8407-B55C1E43313C}">
      <dgm:prSet/>
      <dgm:spPr/>
      <dgm:t>
        <a:bodyPr/>
        <a:lstStyle/>
        <a:p>
          <a:endParaRPr lang="en-US"/>
        </a:p>
      </dgm:t>
    </dgm:pt>
    <dgm:pt modelId="{F0B4840E-0CF9-4377-8474-9BBE59E49FB9}" type="sibTrans" cxnId="{E05C6421-59B9-44A2-8407-B55C1E43313C}">
      <dgm:prSet/>
      <dgm:spPr/>
      <dgm:t>
        <a:bodyPr/>
        <a:lstStyle/>
        <a:p>
          <a:endParaRPr lang="en-US"/>
        </a:p>
      </dgm:t>
    </dgm:pt>
    <dgm:pt modelId="{B4E39ACC-677D-4BAC-8FA1-F052D78E0F5A}" type="pres">
      <dgm:prSet presAssocID="{1158B603-8470-4949-88D4-ACEB75067B69}" presName="root" presStyleCnt="0">
        <dgm:presLayoutVars>
          <dgm:dir/>
          <dgm:resizeHandles val="exact"/>
        </dgm:presLayoutVars>
      </dgm:prSet>
      <dgm:spPr/>
    </dgm:pt>
    <dgm:pt modelId="{C40A80A5-AD23-479B-89B8-37E2921CF02E}" type="pres">
      <dgm:prSet presAssocID="{BABCC02A-4B26-499E-9E08-00FED710B223}" presName="compNode" presStyleCnt="0"/>
      <dgm:spPr/>
    </dgm:pt>
    <dgm:pt modelId="{979ADF75-7E3B-4C50-A27C-AEFC9CC5B7B8}" type="pres">
      <dgm:prSet presAssocID="{BABCC02A-4B26-499E-9E08-00FED710B22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2D4BE0E-7E91-4432-B63B-F3EE9CE1957B}" type="pres">
      <dgm:prSet presAssocID="{BABCC02A-4B26-499E-9E08-00FED710B223}" presName="spaceRect" presStyleCnt="0"/>
      <dgm:spPr/>
    </dgm:pt>
    <dgm:pt modelId="{E3B6C220-F2EE-4B26-BF14-AE616C227D49}" type="pres">
      <dgm:prSet presAssocID="{BABCC02A-4B26-499E-9E08-00FED710B223}" presName="textRect" presStyleLbl="revTx" presStyleIdx="0" presStyleCnt="5">
        <dgm:presLayoutVars>
          <dgm:chMax val="1"/>
          <dgm:chPref val="1"/>
        </dgm:presLayoutVars>
      </dgm:prSet>
      <dgm:spPr/>
    </dgm:pt>
    <dgm:pt modelId="{5DD56CF6-A8E5-45FE-8912-F7C71E5F30B7}" type="pres">
      <dgm:prSet presAssocID="{C6376166-5FE2-49FB-A6DE-DD304B5C8016}" presName="sibTrans" presStyleCnt="0"/>
      <dgm:spPr/>
    </dgm:pt>
    <dgm:pt modelId="{2C708A62-1215-489F-897B-0851AD1CD16A}" type="pres">
      <dgm:prSet presAssocID="{781648F6-7857-4831-97E9-2F5CB7361135}" presName="compNode" presStyleCnt="0"/>
      <dgm:spPr/>
    </dgm:pt>
    <dgm:pt modelId="{AF0B9E7F-A4AC-4708-A6F3-29F1E8DD5055}" type="pres">
      <dgm:prSet presAssocID="{781648F6-7857-4831-97E9-2F5CB736113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87F5C54-5FB2-48D5-A3ED-B224B9548C49}" type="pres">
      <dgm:prSet presAssocID="{781648F6-7857-4831-97E9-2F5CB7361135}" presName="spaceRect" presStyleCnt="0"/>
      <dgm:spPr/>
    </dgm:pt>
    <dgm:pt modelId="{008F40F2-7F3D-4553-B54C-CB5A39E2E1AB}" type="pres">
      <dgm:prSet presAssocID="{781648F6-7857-4831-97E9-2F5CB7361135}" presName="textRect" presStyleLbl="revTx" presStyleIdx="1" presStyleCnt="5">
        <dgm:presLayoutVars>
          <dgm:chMax val="1"/>
          <dgm:chPref val="1"/>
        </dgm:presLayoutVars>
      </dgm:prSet>
      <dgm:spPr/>
    </dgm:pt>
    <dgm:pt modelId="{4E6EF1FF-39A8-4CE6-BD71-24FE97A2C719}" type="pres">
      <dgm:prSet presAssocID="{2D2E421D-FED5-4B9D-BFFE-313F5220AE23}" presName="sibTrans" presStyleCnt="0"/>
      <dgm:spPr/>
    </dgm:pt>
    <dgm:pt modelId="{4A194FB2-4329-4F3A-A1B7-6A4E7EF47279}" type="pres">
      <dgm:prSet presAssocID="{255F71B4-AC5C-4118-9E02-CEF4FF58F268}" presName="compNode" presStyleCnt="0"/>
      <dgm:spPr/>
    </dgm:pt>
    <dgm:pt modelId="{B414EDB0-2F99-4093-BD86-89BCD22B4DEE}" type="pres">
      <dgm:prSet presAssocID="{255F71B4-AC5C-4118-9E02-CEF4FF58F26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CF0A231-8D34-45D1-B053-0F2A77497A8C}" type="pres">
      <dgm:prSet presAssocID="{255F71B4-AC5C-4118-9E02-CEF4FF58F268}" presName="spaceRect" presStyleCnt="0"/>
      <dgm:spPr/>
    </dgm:pt>
    <dgm:pt modelId="{60EDF7B8-2CA4-445A-B2A2-D082EB11D7D8}" type="pres">
      <dgm:prSet presAssocID="{255F71B4-AC5C-4118-9E02-CEF4FF58F268}" presName="textRect" presStyleLbl="revTx" presStyleIdx="2" presStyleCnt="5">
        <dgm:presLayoutVars>
          <dgm:chMax val="1"/>
          <dgm:chPref val="1"/>
        </dgm:presLayoutVars>
      </dgm:prSet>
      <dgm:spPr/>
    </dgm:pt>
    <dgm:pt modelId="{282AC909-F8E1-4761-B40E-0E2BA55EF9CD}" type="pres">
      <dgm:prSet presAssocID="{29F7C14F-D2E6-409D-ACBD-11322CB7C80B}" presName="sibTrans" presStyleCnt="0"/>
      <dgm:spPr/>
    </dgm:pt>
    <dgm:pt modelId="{165C4B9D-6676-4054-9A06-3402DD4AAD74}" type="pres">
      <dgm:prSet presAssocID="{EF271039-36C7-4A3A-A1B9-C0B7B2EB0018}" presName="compNode" presStyleCnt="0"/>
      <dgm:spPr/>
    </dgm:pt>
    <dgm:pt modelId="{D0BE3E47-3F3C-4E06-AF11-C506735EFF92}" type="pres">
      <dgm:prSet presAssocID="{EF271039-36C7-4A3A-A1B9-C0B7B2EB001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AD96C12E-9563-4788-A417-653A8E8BB545}" type="pres">
      <dgm:prSet presAssocID="{EF271039-36C7-4A3A-A1B9-C0B7B2EB0018}" presName="spaceRect" presStyleCnt="0"/>
      <dgm:spPr/>
    </dgm:pt>
    <dgm:pt modelId="{DDDC32AD-6033-4F7F-AD6F-6670A9400EAA}" type="pres">
      <dgm:prSet presAssocID="{EF271039-36C7-4A3A-A1B9-C0B7B2EB0018}" presName="textRect" presStyleLbl="revTx" presStyleIdx="3" presStyleCnt="5">
        <dgm:presLayoutVars>
          <dgm:chMax val="1"/>
          <dgm:chPref val="1"/>
        </dgm:presLayoutVars>
      </dgm:prSet>
      <dgm:spPr/>
    </dgm:pt>
    <dgm:pt modelId="{162F59FB-9345-4D99-9504-B2C012CE77E7}" type="pres">
      <dgm:prSet presAssocID="{EEDB8EBD-F7F0-4EB7-9075-3C4768A549F5}" presName="sibTrans" presStyleCnt="0"/>
      <dgm:spPr/>
    </dgm:pt>
    <dgm:pt modelId="{3E812CE1-FAB2-4782-B094-B2B52947512D}" type="pres">
      <dgm:prSet presAssocID="{E0406869-D38C-4EFB-9DFC-14C8F8090416}" presName="compNode" presStyleCnt="0"/>
      <dgm:spPr/>
    </dgm:pt>
    <dgm:pt modelId="{08A7EBE0-0388-419F-A561-BFB5F1399A68}" type="pres">
      <dgm:prSet presAssocID="{E0406869-D38C-4EFB-9DFC-14C8F809041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CFEFD0F9-0757-4E13-A42C-D92ED76D88E8}" type="pres">
      <dgm:prSet presAssocID="{E0406869-D38C-4EFB-9DFC-14C8F8090416}" presName="spaceRect" presStyleCnt="0"/>
      <dgm:spPr/>
    </dgm:pt>
    <dgm:pt modelId="{D28F9038-1333-4158-8B72-C92FF580D135}" type="pres">
      <dgm:prSet presAssocID="{E0406869-D38C-4EFB-9DFC-14C8F809041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9E6930B-61FC-430E-85F0-3EEFA59A98F6}" type="presOf" srcId="{255F71B4-AC5C-4118-9E02-CEF4FF58F268}" destId="{60EDF7B8-2CA4-445A-B2A2-D082EB11D7D8}" srcOrd="0" destOrd="0" presId="urn:microsoft.com/office/officeart/2018/2/layout/IconLabelList"/>
    <dgm:cxn modelId="{18B47017-813C-454A-8263-1B79CD60292B}" type="presOf" srcId="{E0406869-D38C-4EFB-9DFC-14C8F8090416}" destId="{D28F9038-1333-4158-8B72-C92FF580D135}" srcOrd="0" destOrd="0" presId="urn:microsoft.com/office/officeart/2018/2/layout/IconLabelList"/>
    <dgm:cxn modelId="{E05C6421-59B9-44A2-8407-B55C1E43313C}" srcId="{1158B603-8470-4949-88D4-ACEB75067B69}" destId="{E0406869-D38C-4EFB-9DFC-14C8F8090416}" srcOrd="4" destOrd="0" parTransId="{23FA7177-E27D-486F-B9BE-84ABA9093BFD}" sibTransId="{F0B4840E-0CF9-4377-8474-9BBE59E49FB9}"/>
    <dgm:cxn modelId="{FBDE904A-8BBD-4807-9404-5D60636CDD89}" srcId="{1158B603-8470-4949-88D4-ACEB75067B69}" destId="{BABCC02A-4B26-499E-9E08-00FED710B223}" srcOrd="0" destOrd="0" parTransId="{6DFCE1DB-AAFD-49DA-852C-936A433BE83C}" sibTransId="{C6376166-5FE2-49FB-A6DE-DD304B5C8016}"/>
    <dgm:cxn modelId="{82C2BB51-E420-48EA-8FA1-D115FC8E71DC}" srcId="{1158B603-8470-4949-88D4-ACEB75067B69}" destId="{781648F6-7857-4831-97E9-2F5CB7361135}" srcOrd="1" destOrd="0" parTransId="{6F534A48-142B-4756-A867-887224F0B23A}" sibTransId="{2D2E421D-FED5-4B9D-BFFE-313F5220AE23}"/>
    <dgm:cxn modelId="{9B113E55-D5D4-439D-A0A0-7CD2D7327CC0}" type="presOf" srcId="{1158B603-8470-4949-88D4-ACEB75067B69}" destId="{B4E39ACC-677D-4BAC-8FA1-F052D78E0F5A}" srcOrd="0" destOrd="0" presId="urn:microsoft.com/office/officeart/2018/2/layout/IconLabelList"/>
    <dgm:cxn modelId="{CD48AB7D-5702-45AD-AE17-5BD093253CB8}" srcId="{1158B603-8470-4949-88D4-ACEB75067B69}" destId="{255F71B4-AC5C-4118-9E02-CEF4FF58F268}" srcOrd="2" destOrd="0" parTransId="{7630809A-8098-4B92-9606-74ADA607AA26}" sibTransId="{29F7C14F-D2E6-409D-ACBD-11322CB7C80B}"/>
    <dgm:cxn modelId="{B9464690-6738-4B36-9111-40B9982A33A1}" srcId="{1158B603-8470-4949-88D4-ACEB75067B69}" destId="{EF271039-36C7-4A3A-A1B9-C0B7B2EB0018}" srcOrd="3" destOrd="0" parTransId="{62951D3B-DC5E-4911-A4A3-BB7C980CC001}" sibTransId="{EEDB8EBD-F7F0-4EB7-9075-3C4768A549F5}"/>
    <dgm:cxn modelId="{25897AD0-61E7-4EFC-8D64-6E90A574F3D3}" type="presOf" srcId="{EF271039-36C7-4A3A-A1B9-C0B7B2EB0018}" destId="{DDDC32AD-6033-4F7F-AD6F-6670A9400EAA}" srcOrd="0" destOrd="0" presId="urn:microsoft.com/office/officeart/2018/2/layout/IconLabelList"/>
    <dgm:cxn modelId="{E0241AD8-0A5D-4BC5-ACEE-5D97D7633CFB}" type="presOf" srcId="{BABCC02A-4B26-499E-9E08-00FED710B223}" destId="{E3B6C220-F2EE-4B26-BF14-AE616C227D49}" srcOrd="0" destOrd="0" presId="urn:microsoft.com/office/officeart/2018/2/layout/IconLabelList"/>
    <dgm:cxn modelId="{BD4B41FD-082A-4F24-8E09-BC93A6D5348B}" type="presOf" srcId="{781648F6-7857-4831-97E9-2F5CB7361135}" destId="{008F40F2-7F3D-4553-B54C-CB5A39E2E1AB}" srcOrd="0" destOrd="0" presId="urn:microsoft.com/office/officeart/2018/2/layout/IconLabelList"/>
    <dgm:cxn modelId="{F31C8479-49F2-482E-B6F4-EF85318AFE53}" type="presParOf" srcId="{B4E39ACC-677D-4BAC-8FA1-F052D78E0F5A}" destId="{C40A80A5-AD23-479B-89B8-37E2921CF02E}" srcOrd="0" destOrd="0" presId="urn:microsoft.com/office/officeart/2018/2/layout/IconLabelList"/>
    <dgm:cxn modelId="{A5F4B79F-7C11-457A-9A24-83303388602F}" type="presParOf" srcId="{C40A80A5-AD23-479B-89B8-37E2921CF02E}" destId="{979ADF75-7E3B-4C50-A27C-AEFC9CC5B7B8}" srcOrd="0" destOrd="0" presId="urn:microsoft.com/office/officeart/2018/2/layout/IconLabelList"/>
    <dgm:cxn modelId="{75FA00D3-717E-4EFB-8869-6810617DAAA5}" type="presParOf" srcId="{C40A80A5-AD23-479B-89B8-37E2921CF02E}" destId="{52D4BE0E-7E91-4432-B63B-F3EE9CE1957B}" srcOrd="1" destOrd="0" presId="urn:microsoft.com/office/officeart/2018/2/layout/IconLabelList"/>
    <dgm:cxn modelId="{6CE261FA-38CF-4D86-90E7-241FDB421B78}" type="presParOf" srcId="{C40A80A5-AD23-479B-89B8-37E2921CF02E}" destId="{E3B6C220-F2EE-4B26-BF14-AE616C227D49}" srcOrd="2" destOrd="0" presId="urn:microsoft.com/office/officeart/2018/2/layout/IconLabelList"/>
    <dgm:cxn modelId="{DD1069CF-076B-4B47-8760-4841307AEE24}" type="presParOf" srcId="{B4E39ACC-677D-4BAC-8FA1-F052D78E0F5A}" destId="{5DD56CF6-A8E5-45FE-8912-F7C71E5F30B7}" srcOrd="1" destOrd="0" presId="urn:microsoft.com/office/officeart/2018/2/layout/IconLabelList"/>
    <dgm:cxn modelId="{547AD9B0-6047-4305-91FB-F667ED12FFA0}" type="presParOf" srcId="{B4E39ACC-677D-4BAC-8FA1-F052D78E0F5A}" destId="{2C708A62-1215-489F-897B-0851AD1CD16A}" srcOrd="2" destOrd="0" presId="urn:microsoft.com/office/officeart/2018/2/layout/IconLabelList"/>
    <dgm:cxn modelId="{60EBCF56-FB00-4AFC-839E-3714F30A3D4F}" type="presParOf" srcId="{2C708A62-1215-489F-897B-0851AD1CD16A}" destId="{AF0B9E7F-A4AC-4708-A6F3-29F1E8DD5055}" srcOrd="0" destOrd="0" presId="urn:microsoft.com/office/officeart/2018/2/layout/IconLabelList"/>
    <dgm:cxn modelId="{EA3F3FFB-E5FD-4F29-B0EA-57DD8D6B1FCC}" type="presParOf" srcId="{2C708A62-1215-489F-897B-0851AD1CD16A}" destId="{887F5C54-5FB2-48D5-A3ED-B224B9548C49}" srcOrd="1" destOrd="0" presId="urn:microsoft.com/office/officeart/2018/2/layout/IconLabelList"/>
    <dgm:cxn modelId="{EB7EC299-5B85-4ACE-AF3F-21B4A1D3ECB0}" type="presParOf" srcId="{2C708A62-1215-489F-897B-0851AD1CD16A}" destId="{008F40F2-7F3D-4553-B54C-CB5A39E2E1AB}" srcOrd="2" destOrd="0" presId="urn:microsoft.com/office/officeart/2018/2/layout/IconLabelList"/>
    <dgm:cxn modelId="{708A0061-41FF-420D-8905-B0F17630F7E3}" type="presParOf" srcId="{B4E39ACC-677D-4BAC-8FA1-F052D78E0F5A}" destId="{4E6EF1FF-39A8-4CE6-BD71-24FE97A2C719}" srcOrd="3" destOrd="0" presId="urn:microsoft.com/office/officeart/2018/2/layout/IconLabelList"/>
    <dgm:cxn modelId="{807324F9-0EFA-4B34-AA3F-08617A2B805A}" type="presParOf" srcId="{B4E39ACC-677D-4BAC-8FA1-F052D78E0F5A}" destId="{4A194FB2-4329-4F3A-A1B7-6A4E7EF47279}" srcOrd="4" destOrd="0" presId="urn:microsoft.com/office/officeart/2018/2/layout/IconLabelList"/>
    <dgm:cxn modelId="{7413A05B-1B2A-479D-BBE1-BFC6C1648A94}" type="presParOf" srcId="{4A194FB2-4329-4F3A-A1B7-6A4E7EF47279}" destId="{B414EDB0-2F99-4093-BD86-89BCD22B4DEE}" srcOrd="0" destOrd="0" presId="urn:microsoft.com/office/officeart/2018/2/layout/IconLabelList"/>
    <dgm:cxn modelId="{78E2A6AB-2DC6-4A0B-B825-8D4FB3334DE2}" type="presParOf" srcId="{4A194FB2-4329-4F3A-A1B7-6A4E7EF47279}" destId="{7CF0A231-8D34-45D1-B053-0F2A77497A8C}" srcOrd="1" destOrd="0" presId="urn:microsoft.com/office/officeart/2018/2/layout/IconLabelList"/>
    <dgm:cxn modelId="{F6B3A1DE-6B2E-407C-9118-F3BF803BF29E}" type="presParOf" srcId="{4A194FB2-4329-4F3A-A1B7-6A4E7EF47279}" destId="{60EDF7B8-2CA4-445A-B2A2-D082EB11D7D8}" srcOrd="2" destOrd="0" presId="urn:microsoft.com/office/officeart/2018/2/layout/IconLabelList"/>
    <dgm:cxn modelId="{0D503755-E0AA-4236-B57A-E7F710B3EAF2}" type="presParOf" srcId="{B4E39ACC-677D-4BAC-8FA1-F052D78E0F5A}" destId="{282AC909-F8E1-4761-B40E-0E2BA55EF9CD}" srcOrd="5" destOrd="0" presId="urn:microsoft.com/office/officeart/2018/2/layout/IconLabelList"/>
    <dgm:cxn modelId="{715054D0-BF31-4FF4-8784-A826ABCACBE6}" type="presParOf" srcId="{B4E39ACC-677D-4BAC-8FA1-F052D78E0F5A}" destId="{165C4B9D-6676-4054-9A06-3402DD4AAD74}" srcOrd="6" destOrd="0" presId="urn:microsoft.com/office/officeart/2018/2/layout/IconLabelList"/>
    <dgm:cxn modelId="{18B9E1A0-4EEC-4AB0-8169-DEE5327DC162}" type="presParOf" srcId="{165C4B9D-6676-4054-9A06-3402DD4AAD74}" destId="{D0BE3E47-3F3C-4E06-AF11-C506735EFF92}" srcOrd="0" destOrd="0" presId="urn:microsoft.com/office/officeart/2018/2/layout/IconLabelList"/>
    <dgm:cxn modelId="{0FC24EF5-F141-4716-A557-7B0FED1D79D1}" type="presParOf" srcId="{165C4B9D-6676-4054-9A06-3402DD4AAD74}" destId="{AD96C12E-9563-4788-A417-653A8E8BB545}" srcOrd="1" destOrd="0" presId="urn:microsoft.com/office/officeart/2018/2/layout/IconLabelList"/>
    <dgm:cxn modelId="{572E5659-B9B7-49B7-BA7D-FAA8DD96BB77}" type="presParOf" srcId="{165C4B9D-6676-4054-9A06-3402DD4AAD74}" destId="{DDDC32AD-6033-4F7F-AD6F-6670A9400EAA}" srcOrd="2" destOrd="0" presId="urn:microsoft.com/office/officeart/2018/2/layout/IconLabelList"/>
    <dgm:cxn modelId="{75C59E94-316F-44AF-9F07-70F2BB880EF2}" type="presParOf" srcId="{B4E39ACC-677D-4BAC-8FA1-F052D78E0F5A}" destId="{162F59FB-9345-4D99-9504-B2C012CE77E7}" srcOrd="7" destOrd="0" presId="urn:microsoft.com/office/officeart/2018/2/layout/IconLabelList"/>
    <dgm:cxn modelId="{460F8E47-86C3-4128-AA3D-2A27ABC360EC}" type="presParOf" srcId="{B4E39ACC-677D-4BAC-8FA1-F052D78E0F5A}" destId="{3E812CE1-FAB2-4782-B094-B2B52947512D}" srcOrd="8" destOrd="0" presId="urn:microsoft.com/office/officeart/2018/2/layout/IconLabelList"/>
    <dgm:cxn modelId="{113F8B54-90B3-4FA9-8318-14BF38221533}" type="presParOf" srcId="{3E812CE1-FAB2-4782-B094-B2B52947512D}" destId="{08A7EBE0-0388-419F-A561-BFB5F1399A68}" srcOrd="0" destOrd="0" presId="urn:microsoft.com/office/officeart/2018/2/layout/IconLabelList"/>
    <dgm:cxn modelId="{EFC3C80C-8FD9-4DF0-AFBA-09655D7538F6}" type="presParOf" srcId="{3E812CE1-FAB2-4782-B094-B2B52947512D}" destId="{CFEFD0F9-0757-4E13-A42C-D92ED76D88E8}" srcOrd="1" destOrd="0" presId="urn:microsoft.com/office/officeart/2018/2/layout/IconLabelList"/>
    <dgm:cxn modelId="{D8434EF7-8173-4DE4-B1C1-95ED6367D58E}" type="presParOf" srcId="{3E812CE1-FAB2-4782-B094-B2B52947512D}" destId="{D28F9038-1333-4158-8B72-C92FF580D13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397797-4315-4978-8064-C7366320721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2966A6-B182-4B14-925F-C54ECCC2657D}">
      <dgm:prSet/>
      <dgm:spPr/>
      <dgm:t>
        <a:bodyPr/>
        <a:lstStyle/>
        <a:p>
          <a:r>
            <a:rPr lang="en-SG" i="0" dirty="0"/>
            <a:t>Parameter size GPT -5 will be twice</a:t>
          </a:r>
          <a:endParaRPr lang="en-US" dirty="0"/>
        </a:p>
      </dgm:t>
    </dgm:pt>
    <dgm:pt modelId="{836F3F9F-09BC-4F9E-A428-0C69E60D7A0E}" type="parTrans" cxnId="{52B28509-4BEB-438E-92BB-067A7790AA8F}">
      <dgm:prSet/>
      <dgm:spPr/>
      <dgm:t>
        <a:bodyPr/>
        <a:lstStyle/>
        <a:p>
          <a:endParaRPr lang="en-US"/>
        </a:p>
      </dgm:t>
    </dgm:pt>
    <dgm:pt modelId="{7504FDEE-9448-445B-BFA8-4B5997ADD600}" type="sibTrans" cxnId="{52B28509-4BEB-438E-92BB-067A7790AA8F}">
      <dgm:prSet/>
      <dgm:spPr/>
      <dgm:t>
        <a:bodyPr/>
        <a:lstStyle/>
        <a:p>
          <a:endParaRPr lang="en-US"/>
        </a:p>
      </dgm:t>
    </dgm:pt>
    <dgm:pt modelId="{C8E51CD3-DFF5-4A23-B243-930301D19565}">
      <dgm:prSet/>
      <dgm:spPr/>
      <dgm:t>
        <a:bodyPr/>
        <a:lstStyle/>
        <a:p>
          <a:r>
            <a:rPr lang="en-SG" i="0" dirty="0"/>
            <a:t>Human like AI assistance</a:t>
          </a:r>
          <a:endParaRPr lang="en-US" dirty="0"/>
        </a:p>
      </dgm:t>
    </dgm:pt>
    <dgm:pt modelId="{2A0FF780-3A01-4412-A9F1-E26A3C37B0E3}" type="parTrans" cxnId="{A4D74D3F-3228-4DF1-B040-3B4E8583D54B}">
      <dgm:prSet/>
      <dgm:spPr/>
      <dgm:t>
        <a:bodyPr/>
        <a:lstStyle/>
        <a:p>
          <a:endParaRPr lang="en-US"/>
        </a:p>
      </dgm:t>
    </dgm:pt>
    <dgm:pt modelId="{0270061B-B9F6-49D9-9347-30478909D4D2}" type="sibTrans" cxnId="{A4D74D3F-3228-4DF1-B040-3B4E8583D54B}">
      <dgm:prSet/>
      <dgm:spPr/>
      <dgm:t>
        <a:bodyPr/>
        <a:lstStyle/>
        <a:p>
          <a:endParaRPr lang="en-US"/>
        </a:p>
      </dgm:t>
    </dgm:pt>
    <dgm:pt modelId="{41EC4266-4700-4C68-BF4B-278212AA39E0}">
      <dgm:prSet/>
      <dgm:spPr/>
      <dgm:t>
        <a:bodyPr/>
        <a:lstStyle/>
        <a:p>
          <a:r>
            <a:rPr lang="en-SG" i="0"/>
            <a:t>Human like reasoning abilities</a:t>
          </a:r>
          <a:endParaRPr lang="en-US"/>
        </a:p>
      </dgm:t>
    </dgm:pt>
    <dgm:pt modelId="{FF41B2AA-8C32-4D0B-88EA-7B3BF83972C8}" type="parTrans" cxnId="{D0EFB3EB-99ED-4C0D-B40D-959B464675AC}">
      <dgm:prSet/>
      <dgm:spPr/>
      <dgm:t>
        <a:bodyPr/>
        <a:lstStyle/>
        <a:p>
          <a:endParaRPr lang="en-US"/>
        </a:p>
      </dgm:t>
    </dgm:pt>
    <dgm:pt modelId="{5250F9A0-570B-4E63-8F48-FFAB4DAD938A}" type="sibTrans" cxnId="{D0EFB3EB-99ED-4C0D-B40D-959B464675AC}">
      <dgm:prSet/>
      <dgm:spPr/>
      <dgm:t>
        <a:bodyPr/>
        <a:lstStyle/>
        <a:p>
          <a:endParaRPr lang="en-US"/>
        </a:p>
      </dgm:t>
    </dgm:pt>
    <dgm:pt modelId="{97EA7089-9405-44DD-A0A4-9F0E7E3AC1C5}">
      <dgm:prSet/>
      <dgm:spPr/>
      <dgm:t>
        <a:bodyPr/>
        <a:lstStyle/>
        <a:p>
          <a:r>
            <a:rPr lang="en-SG" i="0"/>
            <a:t>Multimodality - Video </a:t>
          </a:r>
          <a:r>
            <a:rPr lang="en-SG" b="0" i="0"/>
            <a:t>processing emerges as a natural progression for GPT-5.</a:t>
          </a:r>
          <a:endParaRPr lang="en-US"/>
        </a:p>
      </dgm:t>
    </dgm:pt>
    <dgm:pt modelId="{264AB26A-CD6B-4B24-A896-C9DFB6B37F2C}" type="parTrans" cxnId="{935B373D-874F-4531-A77D-D4E597520C2A}">
      <dgm:prSet/>
      <dgm:spPr/>
      <dgm:t>
        <a:bodyPr/>
        <a:lstStyle/>
        <a:p>
          <a:endParaRPr lang="en-US"/>
        </a:p>
      </dgm:t>
    </dgm:pt>
    <dgm:pt modelId="{AC3B3602-8387-41DB-9941-31D59D6A2F65}" type="sibTrans" cxnId="{935B373D-874F-4531-A77D-D4E597520C2A}">
      <dgm:prSet/>
      <dgm:spPr/>
      <dgm:t>
        <a:bodyPr/>
        <a:lstStyle/>
        <a:p>
          <a:endParaRPr lang="en-US"/>
        </a:p>
      </dgm:t>
    </dgm:pt>
    <dgm:pt modelId="{249932E1-9647-4DEC-A598-BD23B33B9292}">
      <dgm:prSet/>
      <dgm:spPr/>
      <dgm:t>
        <a:bodyPr/>
        <a:lstStyle/>
        <a:p>
          <a:r>
            <a:rPr lang="en-SG" i="0"/>
            <a:t>Better accuracy</a:t>
          </a:r>
          <a:endParaRPr lang="en-US"/>
        </a:p>
      </dgm:t>
    </dgm:pt>
    <dgm:pt modelId="{FD201FA0-28B1-42A6-8C74-753EC149AD43}" type="parTrans" cxnId="{AE338894-E393-47F5-8BF0-1B28E319E154}">
      <dgm:prSet/>
      <dgm:spPr/>
      <dgm:t>
        <a:bodyPr/>
        <a:lstStyle/>
        <a:p>
          <a:endParaRPr lang="en-US"/>
        </a:p>
      </dgm:t>
    </dgm:pt>
    <dgm:pt modelId="{3880266D-B9AD-4E4D-AE8B-CDB99586BD07}" type="sibTrans" cxnId="{AE338894-E393-47F5-8BF0-1B28E319E154}">
      <dgm:prSet/>
      <dgm:spPr/>
      <dgm:t>
        <a:bodyPr/>
        <a:lstStyle/>
        <a:p>
          <a:endParaRPr lang="en-US"/>
        </a:p>
      </dgm:t>
    </dgm:pt>
    <dgm:pt modelId="{3DA5E489-DFFF-4BDB-90F1-08C8FC34FC6C}">
      <dgm:prSet/>
      <dgm:spPr/>
      <dgm:t>
        <a:bodyPr/>
        <a:lstStyle/>
        <a:p>
          <a:r>
            <a:rPr lang="en-SG" i="0"/>
            <a:t>Increased context windows</a:t>
          </a:r>
          <a:endParaRPr lang="en-US"/>
        </a:p>
      </dgm:t>
    </dgm:pt>
    <dgm:pt modelId="{468FE143-066D-47A4-8E9C-3009CA2FAD63}" type="parTrans" cxnId="{CB25CE0E-3E0F-4B6F-B846-F3A7C8F5EEFB}">
      <dgm:prSet/>
      <dgm:spPr/>
      <dgm:t>
        <a:bodyPr/>
        <a:lstStyle/>
        <a:p>
          <a:endParaRPr lang="en-US"/>
        </a:p>
      </dgm:t>
    </dgm:pt>
    <dgm:pt modelId="{5D24776B-C204-4C6F-982B-4234BC430C1B}" type="sibTrans" cxnId="{CB25CE0E-3E0F-4B6F-B846-F3A7C8F5EEFB}">
      <dgm:prSet/>
      <dgm:spPr/>
      <dgm:t>
        <a:bodyPr/>
        <a:lstStyle/>
        <a:p>
          <a:endParaRPr lang="en-US"/>
        </a:p>
      </dgm:t>
    </dgm:pt>
    <dgm:pt modelId="{470C4539-3E5F-4CCD-B452-2E7560FDCC0B}">
      <dgm:prSet/>
      <dgm:spPr/>
      <dgm:t>
        <a:bodyPr/>
        <a:lstStyle/>
        <a:p>
          <a:r>
            <a:rPr lang="en-US" i="0"/>
            <a:t>Cost-effective use of the OpenAI API</a:t>
          </a:r>
          <a:endParaRPr lang="en-US"/>
        </a:p>
      </dgm:t>
    </dgm:pt>
    <dgm:pt modelId="{DE959642-7F2B-4FA7-B2AC-DEA6603560D8}" type="parTrans" cxnId="{2662398E-2E65-4860-AFD8-D46E28AFC67A}">
      <dgm:prSet/>
      <dgm:spPr/>
      <dgm:t>
        <a:bodyPr/>
        <a:lstStyle/>
        <a:p>
          <a:endParaRPr lang="en-US"/>
        </a:p>
      </dgm:t>
    </dgm:pt>
    <dgm:pt modelId="{E9692B47-12ED-4BDF-B0B5-925E9CEDBC3D}" type="sibTrans" cxnId="{2662398E-2E65-4860-AFD8-D46E28AFC67A}">
      <dgm:prSet/>
      <dgm:spPr/>
      <dgm:t>
        <a:bodyPr/>
        <a:lstStyle/>
        <a:p>
          <a:endParaRPr lang="en-US"/>
        </a:p>
      </dgm:t>
    </dgm:pt>
    <dgm:pt modelId="{0C9E2A60-CE2F-414F-84B0-F945C919CC4D}">
      <dgm:prSet/>
      <dgm:spPr/>
      <dgm:t>
        <a:bodyPr/>
        <a:lstStyle/>
        <a:p>
          <a:r>
            <a:rPr lang="en-SG" i="0"/>
            <a:t>From Chatbot to Agent</a:t>
          </a:r>
          <a:r>
            <a:rPr lang="en-US" b="0" i="0"/>
            <a:t>.</a:t>
          </a:r>
          <a:endParaRPr lang="en-US"/>
        </a:p>
      </dgm:t>
    </dgm:pt>
    <dgm:pt modelId="{21E5C61E-8FD1-4B05-9563-2EBCF158ED71}" type="parTrans" cxnId="{4DB5A565-F14A-4EFE-AF81-CB8EEF0C541B}">
      <dgm:prSet/>
      <dgm:spPr/>
      <dgm:t>
        <a:bodyPr/>
        <a:lstStyle/>
        <a:p>
          <a:endParaRPr lang="en-US"/>
        </a:p>
      </dgm:t>
    </dgm:pt>
    <dgm:pt modelId="{2178601E-3AAA-4883-95E0-3BDA03A595CC}" type="sibTrans" cxnId="{4DB5A565-F14A-4EFE-AF81-CB8EEF0C541B}">
      <dgm:prSet/>
      <dgm:spPr/>
      <dgm:t>
        <a:bodyPr/>
        <a:lstStyle/>
        <a:p>
          <a:endParaRPr lang="en-US"/>
        </a:p>
      </dgm:t>
    </dgm:pt>
    <dgm:pt modelId="{897EC7DB-F13E-4E2D-B249-5FAFE6C9858A}" type="pres">
      <dgm:prSet presAssocID="{38397797-4315-4978-8064-C73663207214}" presName="linear" presStyleCnt="0">
        <dgm:presLayoutVars>
          <dgm:animLvl val="lvl"/>
          <dgm:resizeHandles val="exact"/>
        </dgm:presLayoutVars>
      </dgm:prSet>
      <dgm:spPr/>
    </dgm:pt>
    <dgm:pt modelId="{D5107BD8-8379-4E75-8D69-AA55DED687DD}" type="pres">
      <dgm:prSet presAssocID="{0D2966A6-B182-4B14-925F-C54ECCC2657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AC191F87-A12C-4180-BD3D-1DCE861130A7}" type="pres">
      <dgm:prSet presAssocID="{7504FDEE-9448-445B-BFA8-4B5997ADD600}" presName="spacer" presStyleCnt="0"/>
      <dgm:spPr/>
    </dgm:pt>
    <dgm:pt modelId="{BD8B7A61-ED18-408E-BEF0-A63845EE59F2}" type="pres">
      <dgm:prSet presAssocID="{C8E51CD3-DFF5-4A23-B243-930301D1956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1E774DD-93E1-4F82-B321-CD91A4EF5419}" type="pres">
      <dgm:prSet presAssocID="{0270061B-B9F6-49D9-9347-30478909D4D2}" presName="spacer" presStyleCnt="0"/>
      <dgm:spPr/>
    </dgm:pt>
    <dgm:pt modelId="{EA7D4EC5-01D0-446E-9755-BA48CEBB6B08}" type="pres">
      <dgm:prSet presAssocID="{41EC4266-4700-4C68-BF4B-278212AA39E0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15495D8F-6B14-4083-9EE9-CE6F90289B88}" type="pres">
      <dgm:prSet presAssocID="{5250F9A0-570B-4E63-8F48-FFAB4DAD938A}" presName="spacer" presStyleCnt="0"/>
      <dgm:spPr/>
    </dgm:pt>
    <dgm:pt modelId="{0626380B-5DC7-41F5-9915-7FF84D5BBF2D}" type="pres">
      <dgm:prSet presAssocID="{97EA7089-9405-44DD-A0A4-9F0E7E3AC1C5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158B954-5879-4055-AC1B-F00A1A7C3669}" type="pres">
      <dgm:prSet presAssocID="{AC3B3602-8387-41DB-9941-31D59D6A2F65}" presName="spacer" presStyleCnt="0"/>
      <dgm:spPr/>
    </dgm:pt>
    <dgm:pt modelId="{420E1263-6B30-4926-952E-B88F0554C80C}" type="pres">
      <dgm:prSet presAssocID="{249932E1-9647-4DEC-A598-BD23B33B929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AF4E195-9FF0-40FB-A189-51DB8F5F2C5B}" type="pres">
      <dgm:prSet presAssocID="{3880266D-B9AD-4E4D-AE8B-CDB99586BD07}" presName="spacer" presStyleCnt="0"/>
      <dgm:spPr/>
    </dgm:pt>
    <dgm:pt modelId="{0D904FD1-7DDC-48BB-AF89-3951E8833B83}" type="pres">
      <dgm:prSet presAssocID="{3DA5E489-DFFF-4BDB-90F1-08C8FC34FC6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872AF0CC-0155-49D6-A99C-16E2266B3A23}" type="pres">
      <dgm:prSet presAssocID="{5D24776B-C204-4C6F-982B-4234BC430C1B}" presName="spacer" presStyleCnt="0"/>
      <dgm:spPr/>
    </dgm:pt>
    <dgm:pt modelId="{A147B782-B461-438A-8411-0DC51556BEF4}" type="pres">
      <dgm:prSet presAssocID="{470C4539-3E5F-4CCD-B452-2E7560FDCC0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723AD20-E7FD-437F-9342-2EED439B50AD}" type="pres">
      <dgm:prSet presAssocID="{E9692B47-12ED-4BDF-B0B5-925E9CEDBC3D}" presName="spacer" presStyleCnt="0"/>
      <dgm:spPr/>
    </dgm:pt>
    <dgm:pt modelId="{B7190B44-FA9C-4B4B-82AC-FE0627E39DD2}" type="pres">
      <dgm:prSet presAssocID="{0C9E2A60-CE2F-414F-84B0-F945C919CC4D}" presName="parentText" presStyleLbl="node1" presStyleIdx="7" presStyleCnt="8" custLinFactNeighborX="266">
        <dgm:presLayoutVars>
          <dgm:chMax val="0"/>
          <dgm:bulletEnabled val="1"/>
        </dgm:presLayoutVars>
      </dgm:prSet>
      <dgm:spPr/>
    </dgm:pt>
  </dgm:ptLst>
  <dgm:cxnLst>
    <dgm:cxn modelId="{52B28509-4BEB-438E-92BB-067A7790AA8F}" srcId="{38397797-4315-4978-8064-C73663207214}" destId="{0D2966A6-B182-4B14-925F-C54ECCC2657D}" srcOrd="0" destOrd="0" parTransId="{836F3F9F-09BC-4F9E-A428-0C69E60D7A0E}" sibTransId="{7504FDEE-9448-445B-BFA8-4B5997ADD600}"/>
    <dgm:cxn modelId="{D896980D-DC1A-4CCF-BE65-EAC479297636}" type="presOf" srcId="{470C4539-3E5F-4CCD-B452-2E7560FDCC0B}" destId="{A147B782-B461-438A-8411-0DC51556BEF4}" srcOrd="0" destOrd="0" presId="urn:microsoft.com/office/officeart/2005/8/layout/vList2"/>
    <dgm:cxn modelId="{CB25CE0E-3E0F-4B6F-B846-F3A7C8F5EEFB}" srcId="{38397797-4315-4978-8064-C73663207214}" destId="{3DA5E489-DFFF-4BDB-90F1-08C8FC34FC6C}" srcOrd="5" destOrd="0" parTransId="{468FE143-066D-47A4-8E9C-3009CA2FAD63}" sibTransId="{5D24776B-C204-4C6F-982B-4234BC430C1B}"/>
    <dgm:cxn modelId="{B16D7A27-DFE9-48C6-B5A1-7E2F79F80DD8}" type="presOf" srcId="{249932E1-9647-4DEC-A598-BD23B33B9292}" destId="{420E1263-6B30-4926-952E-B88F0554C80C}" srcOrd="0" destOrd="0" presId="urn:microsoft.com/office/officeart/2005/8/layout/vList2"/>
    <dgm:cxn modelId="{4CA0FD34-7FF3-4998-B548-57D767D35B1B}" type="presOf" srcId="{97EA7089-9405-44DD-A0A4-9F0E7E3AC1C5}" destId="{0626380B-5DC7-41F5-9915-7FF84D5BBF2D}" srcOrd="0" destOrd="0" presId="urn:microsoft.com/office/officeart/2005/8/layout/vList2"/>
    <dgm:cxn modelId="{935B373D-874F-4531-A77D-D4E597520C2A}" srcId="{38397797-4315-4978-8064-C73663207214}" destId="{97EA7089-9405-44DD-A0A4-9F0E7E3AC1C5}" srcOrd="3" destOrd="0" parTransId="{264AB26A-CD6B-4B24-A896-C9DFB6B37F2C}" sibTransId="{AC3B3602-8387-41DB-9941-31D59D6A2F65}"/>
    <dgm:cxn modelId="{A4D74D3F-3228-4DF1-B040-3B4E8583D54B}" srcId="{38397797-4315-4978-8064-C73663207214}" destId="{C8E51CD3-DFF5-4A23-B243-930301D19565}" srcOrd="1" destOrd="0" parTransId="{2A0FF780-3A01-4412-A9F1-E26A3C37B0E3}" sibTransId="{0270061B-B9F6-49D9-9347-30478909D4D2}"/>
    <dgm:cxn modelId="{72FA2461-75BE-4669-8E9F-0F3C35B6AE86}" type="presOf" srcId="{3DA5E489-DFFF-4BDB-90F1-08C8FC34FC6C}" destId="{0D904FD1-7DDC-48BB-AF89-3951E8833B83}" srcOrd="0" destOrd="0" presId="urn:microsoft.com/office/officeart/2005/8/layout/vList2"/>
    <dgm:cxn modelId="{4DB5A565-F14A-4EFE-AF81-CB8EEF0C541B}" srcId="{38397797-4315-4978-8064-C73663207214}" destId="{0C9E2A60-CE2F-414F-84B0-F945C919CC4D}" srcOrd="7" destOrd="0" parTransId="{21E5C61E-8FD1-4B05-9563-2EBCF158ED71}" sibTransId="{2178601E-3AAA-4883-95E0-3BDA03A595CC}"/>
    <dgm:cxn modelId="{28763D87-D9D6-4C56-B572-089E2EB4FCC7}" type="presOf" srcId="{0C9E2A60-CE2F-414F-84B0-F945C919CC4D}" destId="{B7190B44-FA9C-4B4B-82AC-FE0627E39DD2}" srcOrd="0" destOrd="0" presId="urn:microsoft.com/office/officeart/2005/8/layout/vList2"/>
    <dgm:cxn modelId="{2662398E-2E65-4860-AFD8-D46E28AFC67A}" srcId="{38397797-4315-4978-8064-C73663207214}" destId="{470C4539-3E5F-4CCD-B452-2E7560FDCC0B}" srcOrd="6" destOrd="0" parTransId="{DE959642-7F2B-4FA7-B2AC-DEA6603560D8}" sibTransId="{E9692B47-12ED-4BDF-B0B5-925E9CEDBC3D}"/>
    <dgm:cxn modelId="{CC29748E-9A53-41CA-989A-4196BA20699E}" type="presOf" srcId="{C8E51CD3-DFF5-4A23-B243-930301D19565}" destId="{BD8B7A61-ED18-408E-BEF0-A63845EE59F2}" srcOrd="0" destOrd="0" presId="urn:microsoft.com/office/officeart/2005/8/layout/vList2"/>
    <dgm:cxn modelId="{AE338894-E393-47F5-8BF0-1B28E319E154}" srcId="{38397797-4315-4978-8064-C73663207214}" destId="{249932E1-9647-4DEC-A598-BD23B33B9292}" srcOrd="4" destOrd="0" parTransId="{FD201FA0-28B1-42A6-8C74-753EC149AD43}" sibTransId="{3880266D-B9AD-4E4D-AE8B-CDB99586BD07}"/>
    <dgm:cxn modelId="{30788EB5-0BD4-4064-B7D5-DA208DA26357}" type="presOf" srcId="{38397797-4315-4978-8064-C73663207214}" destId="{897EC7DB-F13E-4E2D-B249-5FAFE6C9858A}" srcOrd="0" destOrd="0" presId="urn:microsoft.com/office/officeart/2005/8/layout/vList2"/>
    <dgm:cxn modelId="{14334ED7-A652-428D-9C1F-EDA151B50C30}" type="presOf" srcId="{41EC4266-4700-4C68-BF4B-278212AA39E0}" destId="{EA7D4EC5-01D0-446E-9755-BA48CEBB6B08}" srcOrd="0" destOrd="0" presId="urn:microsoft.com/office/officeart/2005/8/layout/vList2"/>
    <dgm:cxn modelId="{D0EFB3EB-99ED-4C0D-B40D-959B464675AC}" srcId="{38397797-4315-4978-8064-C73663207214}" destId="{41EC4266-4700-4C68-BF4B-278212AA39E0}" srcOrd="2" destOrd="0" parTransId="{FF41B2AA-8C32-4D0B-88EA-7B3BF83972C8}" sibTransId="{5250F9A0-570B-4E63-8F48-FFAB4DAD938A}"/>
    <dgm:cxn modelId="{D16BF7FA-21EF-483D-94D5-D1AD1AB1B28F}" type="presOf" srcId="{0D2966A6-B182-4B14-925F-C54ECCC2657D}" destId="{D5107BD8-8379-4E75-8D69-AA55DED687DD}" srcOrd="0" destOrd="0" presId="urn:microsoft.com/office/officeart/2005/8/layout/vList2"/>
    <dgm:cxn modelId="{1D573D9C-2F7A-43FB-97F0-9728F6092B3F}" type="presParOf" srcId="{897EC7DB-F13E-4E2D-B249-5FAFE6C9858A}" destId="{D5107BD8-8379-4E75-8D69-AA55DED687DD}" srcOrd="0" destOrd="0" presId="urn:microsoft.com/office/officeart/2005/8/layout/vList2"/>
    <dgm:cxn modelId="{27D4DD03-B93E-4161-9757-4175683F1D23}" type="presParOf" srcId="{897EC7DB-F13E-4E2D-B249-5FAFE6C9858A}" destId="{AC191F87-A12C-4180-BD3D-1DCE861130A7}" srcOrd="1" destOrd="0" presId="urn:microsoft.com/office/officeart/2005/8/layout/vList2"/>
    <dgm:cxn modelId="{7FC09A1C-7966-480D-A9D1-DA3117809A8F}" type="presParOf" srcId="{897EC7DB-F13E-4E2D-B249-5FAFE6C9858A}" destId="{BD8B7A61-ED18-408E-BEF0-A63845EE59F2}" srcOrd="2" destOrd="0" presId="urn:microsoft.com/office/officeart/2005/8/layout/vList2"/>
    <dgm:cxn modelId="{A9A2DEC5-B6BF-4530-80CF-DEE74ADC61E8}" type="presParOf" srcId="{897EC7DB-F13E-4E2D-B249-5FAFE6C9858A}" destId="{61E774DD-93E1-4F82-B321-CD91A4EF5419}" srcOrd="3" destOrd="0" presId="urn:microsoft.com/office/officeart/2005/8/layout/vList2"/>
    <dgm:cxn modelId="{EE7DED51-67A1-45CD-8668-585AC6B6376F}" type="presParOf" srcId="{897EC7DB-F13E-4E2D-B249-5FAFE6C9858A}" destId="{EA7D4EC5-01D0-446E-9755-BA48CEBB6B08}" srcOrd="4" destOrd="0" presId="urn:microsoft.com/office/officeart/2005/8/layout/vList2"/>
    <dgm:cxn modelId="{90F9854E-7867-4EC7-BCF2-B8D9FF523FC3}" type="presParOf" srcId="{897EC7DB-F13E-4E2D-B249-5FAFE6C9858A}" destId="{15495D8F-6B14-4083-9EE9-CE6F90289B88}" srcOrd="5" destOrd="0" presId="urn:microsoft.com/office/officeart/2005/8/layout/vList2"/>
    <dgm:cxn modelId="{70025715-73E2-43C7-9E16-7765D47B9A23}" type="presParOf" srcId="{897EC7DB-F13E-4E2D-B249-5FAFE6C9858A}" destId="{0626380B-5DC7-41F5-9915-7FF84D5BBF2D}" srcOrd="6" destOrd="0" presId="urn:microsoft.com/office/officeart/2005/8/layout/vList2"/>
    <dgm:cxn modelId="{1A66462A-59AE-4912-B13B-FF6F80AE04F1}" type="presParOf" srcId="{897EC7DB-F13E-4E2D-B249-5FAFE6C9858A}" destId="{F158B954-5879-4055-AC1B-F00A1A7C3669}" srcOrd="7" destOrd="0" presId="urn:microsoft.com/office/officeart/2005/8/layout/vList2"/>
    <dgm:cxn modelId="{07A74BAA-9EAD-47E3-9F55-AFAC977BC355}" type="presParOf" srcId="{897EC7DB-F13E-4E2D-B249-5FAFE6C9858A}" destId="{420E1263-6B30-4926-952E-B88F0554C80C}" srcOrd="8" destOrd="0" presId="urn:microsoft.com/office/officeart/2005/8/layout/vList2"/>
    <dgm:cxn modelId="{186F3403-9F30-4B4C-BB75-0CB6EB226A5B}" type="presParOf" srcId="{897EC7DB-F13E-4E2D-B249-5FAFE6C9858A}" destId="{6AF4E195-9FF0-40FB-A189-51DB8F5F2C5B}" srcOrd="9" destOrd="0" presId="urn:microsoft.com/office/officeart/2005/8/layout/vList2"/>
    <dgm:cxn modelId="{550B99CF-D3E7-440D-ABE0-B2756A2BE2F0}" type="presParOf" srcId="{897EC7DB-F13E-4E2D-B249-5FAFE6C9858A}" destId="{0D904FD1-7DDC-48BB-AF89-3951E8833B83}" srcOrd="10" destOrd="0" presId="urn:microsoft.com/office/officeart/2005/8/layout/vList2"/>
    <dgm:cxn modelId="{A979EBED-404B-41C2-9B81-210013E43411}" type="presParOf" srcId="{897EC7DB-F13E-4E2D-B249-5FAFE6C9858A}" destId="{872AF0CC-0155-49D6-A99C-16E2266B3A23}" srcOrd="11" destOrd="0" presId="urn:microsoft.com/office/officeart/2005/8/layout/vList2"/>
    <dgm:cxn modelId="{77ADA936-8ACB-42F0-A353-F296E8B40D15}" type="presParOf" srcId="{897EC7DB-F13E-4E2D-B249-5FAFE6C9858A}" destId="{A147B782-B461-438A-8411-0DC51556BEF4}" srcOrd="12" destOrd="0" presId="urn:microsoft.com/office/officeart/2005/8/layout/vList2"/>
    <dgm:cxn modelId="{3F98D24A-BFA2-48B4-B3E7-2C1F59C3BEBE}" type="presParOf" srcId="{897EC7DB-F13E-4E2D-B249-5FAFE6C9858A}" destId="{3723AD20-E7FD-437F-9342-2EED439B50AD}" srcOrd="13" destOrd="0" presId="urn:microsoft.com/office/officeart/2005/8/layout/vList2"/>
    <dgm:cxn modelId="{D2C32673-185B-41D4-BBDA-8B0D471A296D}" type="presParOf" srcId="{897EC7DB-F13E-4E2D-B249-5FAFE6C9858A}" destId="{B7190B44-FA9C-4B4B-82AC-FE0627E39DD2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F143FB-16E2-48D7-A7C5-BF5EF1966A1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8D42AF0-8B0B-4FF8-917E-2B875E29FC5E}">
      <dgm:prSet/>
      <dgm:spPr/>
      <dgm:t>
        <a:bodyPr/>
        <a:lstStyle/>
        <a:p>
          <a:r>
            <a:rPr lang="en-US" b="0" i="0" baseline="0"/>
            <a:t>GPT-4o is user-friendly and intelligent</a:t>
          </a:r>
          <a:endParaRPr lang="en-US"/>
        </a:p>
      </dgm:t>
    </dgm:pt>
    <dgm:pt modelId="{F73E596D-8FEA-4D0F-990B-3CCADA45AF19}" type="parTrans" cxnId="{4A7AED34-7651-44D1-B2CD-E78E45F22004}">
      <dgm:prSet/>
      <dgm:spPr/>
      <dgm:t>
        <a:bodyPr/>
        <a:lstStyle/>
        <a:p>
          <a:endParaRPr lang="en-US"/>
        </a:p>
      </dgm:t>
    </dgm:pt>
    <dgm:pt modelId="{C822EBD0-8498-4D4C-8027-353E411A768D}" type="sibTrans" cxnId="{4A7AED34-7651-44D1-B2CD-E78E45F22004}">
      <dgm:prSet/>
      <dgm:spPr/>
      <dgm:t>
        <a:bodyPr/>
        <a:lstStyle/>
        <a:p>
          <a:endParaRPr lang="en-US"/>
        </a:p>
      </dgm:t>
    </dgm:pt>
    <dgm:pt modelId="{7ECDA619-B6E0-4D92-BBA4-AC653681DCF0}">
      <dgm:prSet/>
      <dgm:spPr/>
      <dgm:t>
        <a:bodyPr/>
        <a:lstStyle/>
        <a:p>
          <a:r>
            <a:rPr lang="en-US" b="0" i="0" baseline="0"/>
            <a:t>Enhances communication and task management</a:t>
          </a:r>
          <a:endParaRPr lang="en-US"/>
        </a:p>
      </dgm:t>
    </dgm:pt>
    <dgm:pt modelId="{C181DFA0-8EE9-4727-B4C6-BF487EA3D901}" type="parTrans" cxnId="{4BB153DD-B3E8-4C33-8C10-34F3AE556EAD}">
      <dgm:prSet/>
      <dgm:spPr/>
      <dgm:t>
        <a:bodyPr/>
        <a:lstStyle/>
        <a:p>
          <a:endParaRPr lang="en-US"/>
        </a:p>
      </dgm:t>
    </dgm:pt>
    <dgm:pt modelId="{B119CC88-95F6-41CC-A54E-52CD03488099}" type="sibTrans" cxnId="{4BB153DD-B3E8-4C33-8C10-34F3AE556EAD}">
      <dgm:prSet/>
      <dgm:spPr/>
      <dgm:t>
        <a:bodyPr/>
        <a:lstStyle/>
        <a:p>
          <a:endParaRPr lang="en-US"/>
        </a:p>
      </dgm:t>
    </dgm:pt>
    <dgm:pt modelId="{38603FBC-9EE0-4CD5-BEDA-E0CB502AE799}">
      <dgm:prSet/>
      <dgm:spPr/>
      <dgm:t>
        <a:bodyPr/>
        <a:lstStyle/>
        <a:p>
          <a:r>
            <a:rPr lang="en-US" b="0" i="0" baseline="0"/>
            <a:t>Encouragement to explore GPT-4o's capabilities </a:t>
          </a:r>
          <a:endParaRPr lang="en-US"/>
        </a:p>
      </dgm:t>
    </dgm:pt>
    <dgm:pt modelId="{05FA31AC-3861-40A0-AAE8-0DD0CC6207E6}" type="parTrans" cxnId="{89EA5057-D58D-49AC-871B-58B51493D3E9}">
      <dgm:prSet/>
      <dgm:spPr/>
      <dgm:t>
        <a:bodyPr/>
        <a:lstStyle/>
        <a:p>
          <a:endParaRPr lang="en-US"/>
        </a:p>
      </dgm:t>
    </dgm:pt>
    <dgm:pt modelId="{0C0DF011-0A7A-471A-9B46-6631D754227B}" type="sibTrans" cxnId="{89EA5057-D58D-49AC-871B-58B51493D3E9}">
      <dgm:prSet/>
      <dgm:spPr/>
      <dgm:t>
        <a:bodyPr/>
        <a:lstStyle/>
        <a:p>
          <a:endParaRPr lang="en-US"/>
        </a:p>
      </dgm:t>
    </dgm:pt>
    <dgm:pt modelId="{E8B03821-065B-4031-B4A9-7FA22E39DEF4}" type="pres">
      <dgm:prSet presAssocID="{B7F143FB-16E2-48D7-A7C5-BF5EF1966A14}" presName="root" presStyleCnt="0">
        <dgm:presLayoutVars>
          <dgm:dir/>
          <dgm:resizeHandles val="exact"/>
        </dgm:presLayoutVars>
      </dgm:prSet>
      <dgm:spPr/>
    </dgm:pt>
    <dgm:pt modelId="{3DCABB45-466A-41DA-9CF0-D463C141418E}" type="pres">
      <dgm:prSet presAssocID="{68D42AF0-8B0B-4FF8-917E-2B875E29FC5E}" presName="compNode" presStyleCnt="0"/>
      <dgm:spPr/>
    </dgm:pt>
    <dgm:pt modelId="{3F19C9DD-E03E-49FE-805F-231725F2BB39}" type="pres">
      <dgm:prSet presAssocID="{68D42AF0-8B0B-4FF8-917E-2B875E29FC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9FE47F6-486C-4F08-AF81-FA4E8EED5F72}" type="pres">
      <dgm:prSet presAssocID="{68D42AF0-8B0B-4FF8-917E-2B875E29FC5E}" presName="spaceRect" presStyleCnt="0"/>
      <dgm:spPr/>
    </dgm:pt>
    <dgm:pt modelId="{4DB44C88-311F-4868-9D4E-F51A30FF8154}" type="pres">
      <dgm:prSet presAssocID="{68D42AF0-8B0B-4FF8-917E-2B875E29FC5E}" presName="textRect" presStyleLbl="revTx" presStyleIdx="0" presStyleCnt="3">
        <dgm:presLayoutVars>
          <dgm:chMax val="1"/>
          <dgm:chPref val="1"/>
        </dgm:presLayoutVars>
      </dgm:prSet>
      <dgm:spPr/>
    </dgm:pt>
    <dgm:pt modelId="{D114F564-29B3-45A1-8FD0-370EE2737DA6}" type="pres">
      <dgm:prSet presAssocID="{C822EBD0-8498-4D4C-8027-353E411A768D}" presName="sibTrans" presStyleCnt="0"/>
      <dgm:spPr/>
    </dgm:pt>
    <dgm:pt modelId="{6FD658EC-3CD8-4FD1-85DD-679C6339CA1B}" type="pres">
      <dgm:prSet presAssocID="{7ECDA619-B6E0-4D92-BBA4-AC653681DCF0}" presName="compNode" presStyleCnt="0"/>
      <dgm:spPr/>
    </dgm:pt>
    <dgm:pt modelId="{96007126-18A3-493F-9856-C1739FBBB53F}" type="pres">
      <dgm:prSet presAssocID="{7ECDA619-B6E0-4D92-BBA4-AC653681DC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2B00961-D7AE-4BCC-83CE-B5D276D8A4C1}" type="pres">
      <dgm:prSet presAssocID="{7ECDA619-B6E0-4D92-BBA4-AC653681DCF0}" presName="spaceRect" presStyleCnt="0"/>
      <dgm:spPr/>
    </dgm:pt>
    <dgm:pt modelId="{C2E68DDE-95F6-4D97-B150-77EF4AD3C7BC}" type="pres">
      <dgm:prSet presAssocID="{7ECDA619-B6E0-4D92-BBA4-AC653681DCF0}" presName="textRect" presStyleLbl="revTx" presStyleIdx="1" presStyleCnt="3">
        <dgm:presLayoutVars>
          <dgm:chMax val="1"/>
          <dgm:chPref val="1"/>
        </dgm:presLayoutVars>
      </dgm:prSet>
      <dgm:spPr/>
    </dgm:pt>
    <dgm:pt modelId="{F69EB108-AB29-4E3D-9660-4A3FFF42BAC9}" type="pres">
      <dgm:prSet presAssocID="{B119CC88-95F6-41CC-A54E-52CD03488099}" presName="sibTrans" presStyleCnt="0"/>
      <dgm:spPr/>
    </dgm:pt>
    <dgm:pt modelId="{BF3F4B74-5E97-43AE-A942-DDB47E630D0C}" type="pres">
      <dgm:prSet presAssocID="{38603FBC-9EE0-4CD5-BEDA-E0CB502AE799}" presName="compNode" presStyleCnt="0"/>
      <dgm:spPr/>
    </dgm:pt>
    <dgm:pt modelId="{AF0EA56E-DF7E-4599-8415-FFB993D57F8E}" type="pres">
      <dgm:prSet presAssocID="{38603FBC-9EE0-4CD5-BEDA-E0CB502AE7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4567E7D0-48D8-434A-B60D-E0D5CF46EB8C}" type="pres">
      <dgm:prSet presAssocID="{38603FBC-9EE0-4CD5-BEDA-E0CB502AE799}" presName="spaceRect" presStyleCnt="0"/>
      <dgm:spPr/>
    </dgm:pt>
    <dgm:pt modelId="{41A3CD0E-0AE8-41EB-8E25-D6E7871FB6E4}" type="pres">
      <dgm:prSet presAssocID="{38603FBC-9EE0-4CD5-BEDA-E0CB502AE79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A7AED34-7651-44D1-B2CD-E78E45F22004}" srcId="{B7F143FB-16E2-48D7-A7C5-BF5EF1966A14}" destId="{68D42AF0-8B0B-4FF8-917E-2B875E29FC5E}" srcOrd="0" destOrd="0" parTransId="{F73E596D-8FEA-4D0F-990B-3CCADA45AF19}" sibTransId="{C822EBD0-8498-4D4C-8027-353E411A768D}"/>
    <dgm:cxn modelId="{89EA5057-D58D-49AC-871B-58B51493D3E9}" srcId="{B7F143FB-16E2-48D7-A7C5-BF5EF1966A14}" destId="{38603FBC-9EE0-4CD5-BEDA-E0CB502AE799}" srcOrd="2" destOrd="0" parTransId="{05FA31AC-3861-40A0-AAE8-0DD0CC6207E6}" sibTransId="{0C0DF011-0A7A-471A-9B46-6631D754227B}"/>
    <dgm:cxn modelId="{F26D8884-8E41-47CF-836E-339FEBE1D3DA}" type="presOf" srcId="{7ECDA619-B6E0-4D92-BBA4-AC653681DCF0}" destId="{C2E68DDE-95F6-4D97-B150-77EF4AD3C7BC}" srcOrd="0" destOrd="0" presId="urn:microsoft.com/office/officeart/2018/2/layout/IconLabelList"/>
    <dgm:cxn modelId="{B85D59CD-7970-4ED2-A0A9-DFF2E571DEB4}" type="presOf" srcId="{68D42AF0-8B0B-4FF8-917E-2B875E29FC5E}" destId="{4DB44C88-311F-4868-9D4E-F51A30FF8154}" srcOrd="0" destOrd="0" presId="urn:microsoft.com/office/officeart/2018/2/layout/IconLabelList"/>
    <dgm:cxn modelId="{4BB153DD-B3E8-4C33-8C10-34F3AE556EAD}" srcId="{B7F143FB-16E2-48D7-A7C5-BF5EF1966A14}" destId="{7ECDA619-B6E0-4D92-BBA4-AC653681DCF0}" srcOrd="1" destOrd="0" parTransId="{C181DFA0-8EE9-4727-B4C6-BF487EA3D901}" sibTransId="{B119CC88-95F6-41CC-A54E-52CD03488099}"/>
    <dgm:cxn modelId="{AA685EE9-9A2E-46B9-96A1-48570D92E09D}" type="presOf" srcId="{B7F143FB-16E2-48D7-A7C5-BF5EF1966A14}" destId="{E8B03821-065B-4031-B4A9-7FA22E39DEF4}" srcOrd="0" destOrd="0" presId="urn:microsoft.com/office/officeart/2018/2/layout/IconLabelList"/>
    <dgm:cxn modelId="{EFE1EFF0-0299-4C4C-A744-8CECCE9F4678}" type="presOf" srcId="{38603FBC-9EE0-4CD5-BEDA-E0CB502AE799}" destId="{41A3CD0E-0AE8-41EB-8E25-D6E7871FB6E4}" srcOrd="0" destOrd="0" presId="urn:microsoft.com/office/officeart/2018/2/layout/IconLabelList"/>
    <dgm:cxn modelId="{B6C94D7A-1AB9-4207-AB19-82BD22EE86B2}" type="presParOf" srcId="{E8B03821-065B-4031-B4A9-7FA22E39DEF4}" destId="{3DCABB45-466A-41DA-9CF0-D463C141418E}" srcOrd="0" destOrd="0" presId="urn:microsoft.com/office/officeart/2018/2/layout/IconLabelList"/>
    <dgm:cxn modelId="{AF8A4B70-3A22-4A99-82B1-3C430B323D9F}" type="presParOf" srcId="{3DCABB45-466A-41DA-9CF0-D463C141418E}" destId="{3F19C9DD-E03E-49FE-805F-231725F2BB39}" srcOrd="0" destOrd="0" presId="urn:microsoft.com/office/officeart/2018/2/layout/IconLabelList"/>
    <dgm:cxn modelId="{89DB2D68-1F7F-4557-900A-360D8171C18F}" type="presParOf" srcId="{3DCABB45-466A-41DA-9CF0-D463C141418E}" destId="{89FE47F6-486C-4F08-AF81-FA4E8EED5F72}" srcOrd="1" destOrd="0" presId="urn:microsoft.com/office/officeart/2018/2/layout/IconLabelList"/>
    <dgm:cxn modelId="{DEB7660D-242F-4390-B47F-B113173CCD82}" type="presParOf" srcId="{3DCABB45-466A-41DA-9CF0-D463C141418E}" destId="{4DB44C88-311F-4868-9D4E-F51A30FF8154}" srcOrd="2" destOrd="0" presId="urn:microsoft.com/office/officeart/2018/2/layout/IconLabelList"/>
    <dgm:cxn modelId="{B2905E42-A852-4D06-9665-BF04E23B65F1}" type="presParOf" srcId="{E8B03821-065B-4031-B4A9-7FA22E39DEF4}" destId="{D114F564-29B3-45A1-8FD0-370EE2737DA6}" srcOrd="1" destOrd="0" presId="urn:microsoft.com/office/officeart/2018/2/layout/IconLabelList"/>
    <dgm:cxn modelId="{2CD2C511-A962-4186-8545-D1716B36E548}" type="presParOf" srcId="{E8B03821-065B-4031-B4A9-7FA22E39DEF4}" destId="{6FD658EC-3CD8-4FD1-85DD-679C6339CA1B}" srcOrd="2" destOrd="0" presId="urn:microsoft.com/office/officeart/2018/2/layout/IconLabelList"/>
    <dgm:cxn modelId="{8F81EBC0-742E-43CB-9D08-4FC74090F610}" type="presParOf" srcId="{6FD658EC-3CD8-4FD1-85DD-679C6339CA1B}" destId="{96007126-18A3-493F-9856-C1739FBBB53F}" srcOrd="0" destOrd="0" presId="urn:microsoft.com/office/officeart/2018/2/layout/IconLabelList"/>
    <dgm:cxn modelId="{B8FB8DD1-026B-4018-B993-690A5FC7D8EF}" type="presParOf" srcId="{6FD658EC-3CD8-4FD1-85DD-679C6339CA1B}" destId="{62B00961-D7AE-4BCC-83CE-B5D276D8A4C1}" srcOrd="1" destOrd="0" presId="urn:microsoft.com/office/officeart/2018/2/layout/IconLabelList"/>
    <dgm:cxn modelId="{A2EFDD29-D392-481C-81AA-77B158078D38}" type="presParOf" srcId="{6FD658EC-3CD8-4FD1-85DD-679C6339CA1B}" destId="{C2E68DDE-95F6-4D97-B150-77EF4AD3C7BC}" srcOrd="2" destOrd="0" presId="urn:microsoft.com/office/officeart/2018/2/layout/IconLabelList"/>
    <dgm:cxn modelId="{64CDCAA4-9EEB-4EEE-BD77-858379F5F9C6}" type="presParOf" srcId="{E8B03821-065B-4031-B4A9-7FA22E39DEF4}" destId="{F69EB108-AB29-4E3D-9660-4A3FFF42BAC9}" srcOrd="3" destOrd="0" presId="urn:microsoft.com/office/officeart/2018/2/layout/IconLabelList"/>
    <dgm:cxn modelId="{A14532BE-2F2D-468F-A4EF-CA15F5B94B6C}" type="presParOf" srcId="{E8B03821-065B-4031-B4A9-7FA22E39DEF4}" destId="{BF3F4B74-5E97-43AE-A942-DDB47E630D0C}" srcOrd="4" destOrd="0" presId="urn:microsoft.com/office/officeart/2018/2/layout/IconLabelList"/>
    <dgm:cxn modelId="{0BC0A49D-3823-43D1-9633-A2C9EB46A2CE}" type="presParOf" srcId="{BF3F4B74-5E97-43AE-A942-DDB47E630D0C}" destId="{AF0EA56E-DF7E-4599-8415-FFB993D57F8E}" srcOrd="0" destOrd="0" presId="urn:microsoft.com/office/officeart/2018/2/layout/IconLabelList"/>
    <dgm:cxn modelId="{4B98EA53-A72B-48D2-8590-2AC7E3508BE9}" type="presParOf" srcId="{BF3F4B74-5E97-43AE-A942-DDB47E630D0C}" destId="{4567E7D0-48D8-434A-B60D-E0D5CF46EB8C}" srcOrd="1" destOrd="0" presId="urn:microsoft.com/office/officeart/2018/2/layout/IconLabelList"/>
    <dgm:cxn modelId="{3DB9BD92-12A1-474B-BDDF-0D1AC3AAAA9E}" type="presParOf" srcId="{BF3F4B74-5E97-43AE-A942-DDB47E630D0C}" destId="{41A3CD0E-0AE8-41EB-8E25-D6E7871FB6E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32873-332C-4893-9130-2A474EAD75C4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5B4C5FED-DBC9-4916-9356-53B28A792F50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GPT-1:</a:t>
          </a:r>
          <a:r>
            <a:rPr lang="en-US" sz="1500" b="0" i="0" kern="1200" dirty="0"/>
            <a:t> introduced in 2018, GPT-1 was one of the first natural language processing models and was limited to basic tasks.</a:t>
          </a:r>
          <a:endParaRPr lang="en-US" sz="1500" kern="1200" dirty="0"/>
        </a:p>
      </dsp:txBody>
      <dsp:txXfrm>
        <a:off x="8061" y="5979"/>
        <a:ext cx="3034531" cy="1820718"/>
      </dsp:txXfrm>
    </dsp:sp>
    <dsp:sp modelId="{1202DECA-326F-4747-B727-AC19A09DF2E3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690FEC37-CCC1-47C4-B676-1B100DCD95BE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GPT-2</a:t>
          </a:r>
          <a:r>
            <a:rPr lang="en-US" sz="1500" b="0" i="0" kern="1200"/>
            <a:t>: the second GPT model was released around eight months later and was significantly more powerful, showing great improvements in NLP models.</a:t>
          </a:r>
          <a:endParaRPr lang="en-US" sz="1500" kern="1200"/>
        </a:p>
      </dsp:txBody>
      <dsp:txXfrm>
        <a:off x="3740534" y="5979"/>
        <a:ext cx="3034531" cy="1820718"/>
      </dsp:txXfrm>
    </dsp:sp>
    <dsp:sp modelId="{0DFBB147-C98D-4A13-A157-9A2BAB476DDB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BDA0C0BE-41CF-4028-9C22-3273E41DE36E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GPT-3</a:t>
          </a:r>
          <a:r>
            <a:rPr lang="en-US" sz="1500" b="0" i="0" kern="1200"/>
            <a:t>: finally moving closer to what GPT models were created to be, GPT-3 was able to produce human-like responses and understand context.</a:t>
          </a:r>
          <a:endParaRPr lang="en-US" sz="1500" kern="1200"/>
        </a:p>
      </dsp:txBody>
      <dsp:txXfrm>
        <a:off x="7473007" y="5979"/>
        <a:ext cx="3034531" cy="1820718"/>
      </dsp:txXfrm>
    </dsp:sp>
    <dsp:sp modelId="{71F51CA2-BF6D-46BD-8EDF-E2F21693C80C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AA85E268-02FF-431D-9CB6-3A78AE79578E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ChatGPT (GPT-3.5)</a:t>
          </a:r>
          <a:r>
            <a:rPr lang="en-US" sz="1500" b="0" i="0" kern="1200"/>
            <a:t>: this chatbot, released to the world in late 2021, revolutionized how everyday people interact with artificial intelligence, bringing NLP to be included in people’s day-to-day lives.</a:t>
          </a:r>
          <a:endParaRPr lang="en-US" sz="1500" kern="1200"/>
        </a:p>
      </dsp:txBody>
      <dsp:txXfrm>
        <a:off x="8061" y="2524640"/>
        <a:ext cx="3034531" cy="1820718"/>
      </dsp:txXfrm>
    </dsp:sp>
    <dsp:sp modelId="{0ACE1C06-2989-4FD3-A45C-9EA2DB2054AF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49D68EC0-64E4-44C9-B35F-AB64E691026C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/>
            <a:t>GPT-4:</a:t>
          </a:r>
          <a:r>
            <a:rPr lang="en-US" sz="1500" b="0" i="0" kern="1200" dirty="0"/>
            <a:t> the next iteration of GPT, GPT-4, was even better, with improved accuracy, conversational skills, and safety parameters.</a:t>
          </a:r>
          <a:endParaRPr lang="en-US" sz="1500" kern="1200" dirty="0"/>
        </a:p>
      </dsp:txBody>
      <dsp:txXfrm>
        <a:off x="3740534" y="2524640"/>
        <a:ext cx="3034531" cy="1820718"/>
      </dsp:txXfrm>
    </dsp:sp>
    <dsp:sp modelId="{77E71EFC-2B01-4211-977A-3977EC792080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GPT-4o</a:t>
          </a:r>
          <a:r>
            <a:rPr lang="en-US" sz="1500" b="0" i="0" kern="1200"/>
            <a:t>: the newest GPT model, was released to the public on a limited basis in May 2024 and boasts improved text generation, context understanding, and overall abilities.</a:t>
          </a:r>
          <a:endParaRPr lang="en-US" sz="1500" kern="1200"/>
        </a:p>
      </dsp:txBody>
      <dsp:txXfrm>
        <a:off x="7473007" y="2524640"/>
        <a:ext cx="3034531" cy="182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ADF75-7E3B-4C50-A27C-AEFC9CC5B7B8}">
      <dsp:nvSpPr>
        <dsp:cNvPr id="0" name=""/>
        <dsp:cNvSpPr/>
      </dsp:nvSpPr>
      <dsp:spPr>
        <a:xfrm>
          <a:off x="622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6C220-F2EE-4B26-BF14-AE616C227D49}">
      <dsp:nvSpPr>
        <dsp:cNvPr id="0" name=""/>
        <dsp:cNvSpPr/>
      </dsp:nvSpPr>
      <dsp:spPr>
        <a:xfrm>
          <a:off x="127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It can act as a tutor</a:t>
          </a:r>
          <a:endParaRPr lang="en-US" sz="1700" kern="1200"/>
        </a:p>
      </dsp:txBody>
      <dsp:txXfrm>
        <a:off x="127800" y="2154447"/>
        <a:ext cx="1800000" cy="720000"/>
      </dsp:txXfrm>
    </dsp:sp>
    <dsp:sp modelId="{AF0B9E7F-A4AC-4708-A6F3-29F1E8DD5055}">
      <dsp:nvSpPr>
        <dsp:cNvPr id="0" name=""/>
        <dsp:cNvSpPr/>
      </dsp:nvSpPr>
      <dsp:spPr>
        <a:xfrm>
          <a:off x="2737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F40F2-7F3D-4553-B54C-CB5A39E2E1AB}">
      <dsp:nvSpPr>
        <dsp:cNvPr id="0" name=""/>
        <dsp:cNvSpPr/>
      </dsp:nvSpPr>
      <dsp:spPr>
        <a:xfrm>
          <a:off x="2242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It can act as a real time translator</a:t>
          </a:r>
          <a:endParaRPr lang="en-US" sz="1700" kern="1200"/>
        </a:p>
      </dsp:txBody>
      <dsp:txXfrm>
        <a:off x="2242800" y="2154447"/>
        <a:ext cx="1800000" cy="720000"/>
      </dsp:txXfrm>
    </dsp:sp>
    <dsp:sp modelId="{B414EDB0-2F99-4093-BD86-89BCD22B4DEE}">
      <dsp:nvSpPr>
        <dsp:cNvPr id="0" name=""/>
        <dsp:cNvSpPr/>
      </dsp:nvSpPr>
      <dsp:spPr>
        <a:xfrm>
          <a:off x="4852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DF7B8-2CA4-445A-B2A2-D082EB11D7D8}">
      <dsp:nvSpPr>
        <dsp:cNvPr id="0" name=""/>
        <dsp:cNvSpPr/>
      </dsp:nvSpPr>
      <dsp:spPr>
        <a:xfrm>
          <a:off x="4357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It can act as a coding assistant</a:t>
          </a:r>
          <a:endParaRPr lang="en-US" sz="1700" kern="1200"/>
        </a:p>
      </dsp:txBody>
      <dsp:txXfrm>
        <a:off x="4357800" y="2154447"/>
        <a:ext cx="1800000" cy="720000"/>
      </dsp:txXfrm>
    </dsp:sp>
    <dsp:sp modelId="{D0BE3E47-3F3C-4E06-AF11-C506735EFF92}">
      <dsp:nvSpPr>
        <dsp:cNvPr id="0" name=""/>
        <dsp:cNvSpPr/>
      </dsp:nvSpPr>
      <dsp:spPr>
        <a:xfrm>
          <a:off x="6967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C32AD-6033-4F7F-AD6F-6670A9400EAA}">
      <dsp:nvSpPr>
        <dsp:cNvPr id="0" name=""/>
        <dsp:cNvSpPr/>
      </dsp:nvSpPr>
      <dsp:spPr>
        <a:xfrm>
          <a:off x="6472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It can act as a fair host</a:t>
          </a:r>
          <a:endParaRPr lang="en-US" sz="1700" kern="1200" dirty="0"/>
        </a:p>
      </dsp:txBody>
      <dsp:txXfrm>
        <a:off x="6472800" y="2154447"/>
        <a:ext cx="1800000" cy="720000"/>
      </dsp:txXfrm>
    </dsp:sp>
    <dsp:sp modelId="{08A7EBE0-0388-419F-A561-BFB5F1399A68}">
      <dsp:nvSpPr>
        <dsp:cNvPr id="0" name=""/>
        <dsp:cNvSpPr/>
      </dsp:nvSpPr>
      <dsp:spPr>
        <a:xfrm>
          <a:off x="9082800" y="1074428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F9038-1333-4158-8B72-C92FF580D135}">
      <dsp:nvSpPr>
        <dsp:cNvPr id="0" name=""/>
        <dsp:cNvSpPr/>
      </dsp:nvSpPr>
      <dsp:spPr>
        <a:xfrm>
          <a:off x="8587800" y="215444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Can help blind and low vision individuals</a:t>
          </a:r>
          <a:endParaRPr lang="en-US" sz="1700" kern="1200"/>
        </a:p>
      </dsp:txBody>
      <dsp:txXfrm>
        <a:off x="8587800" y="2154447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07BD8-8379-4E75-8D69-AA55DED687DD}">
      <dsp:nvSpPr>
        <dsp:cNvPr id="0" name=""/>
        <dsp:cNvSpPr/>
      </dsp:nvSpPr>
      <dsp:spPr>
        <a:xfrm>
          <a:off x="0" y="8469"/>
          <a:ext cx="10515600" cy="491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i="0" kern="1200" dirty="0"/>
            <a:t>Parameter size GPT -5 will be twice</a:t>
          </a:r>
          <a:endParaRPr lang="en-US" sz="2000" kern="1200" dirty="0"/>
        </a:p>
      </dsp:txBody>
      <dsp:txXfrm>
        <a:off x="23988" y="32457"/>
        <a:ext cx="10467624" cy="443424"/>
      </dsp:txXfrm>
    </dsp:sp>
    <dsp:sp modelId="{BD8B7A61-ED18-408E-BEF0-A63845EE59F2}">
      <dsp:nvSpPr>
        <dsp:cNvPr id="0" name=""/>
        <dsp:cNvSpPr/>
      </dsp:nvSpPr>
      <dsp:spPr>
        <a:xfrm>
          <a:off x="0" y="557469"/>
          <a:ext cx="10515600" cy="491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i="0" kern="1200" dirty="0"/>
            <a:t>Human like AI assistance</a:t>
          </a:r>
          <a:endParaRPr lang="en-US" sz="2000" kern="1200" dirty="0"/>
        </a:p>
      </dsp:txBody>
      <dsp:txXfrm>
        <a:off x="23988" y="581457"/>
        <a:ext cx="10467624" cy="443424"/>
      </dsp:txXfrm>
    </dsp:sp>
    <dsp:sp modelId="{EA7D4EC5-01D0-446E-9755-BA48CEBB6B08}">
      <dsp:nvSpPr>
        <dsp:cNvPr id="0" name=""/>
        <dsp:cNvSpPr/>
      </dsp:nvSpPr>
      <dsp:spPr>
        <a:xfrm>
          <a:off x="0" y="1106469"/>
          <a:ext cx="10515600" cy="491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i="0" kern="1200"/>
            <a:t>Human like reasoning abilities</a:t>
          </a:r>
          <a:endParaRPr lang="en-US" sz="2000" kern="1200"/>
        </a:p>
      </dsp:txBody>
      <dsp:txXfrm>
        <a:off x="23988" y="1130457"/>
        <a:ext cx="10467624" cy="443424"/>
      </dsp:txXfrm>
    </dsp:sp>
    <dsp:sp modelId="{0626380B-5DC7-41F5-9915-7FF84D5BBF2D}">
      <dsp:nvSpPr>
        <dsp:cNvPr id="0" name=""/>
        <dsp:cNvSpPr/>
      </dsp:nvSpPr>
      <dsp:spPr>
        <a:xfrm>
          <a:off x="0" y="1655469"/>
          <a:ext cx="10515600" cy="491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i="0" kern="1200"/>
            <a:t>Multimodality - Video </a:t>
          </a:r>
          <a:r>
            <a:rPr lang="en-SG" sz="2000" b="0" i="0" kern="1200"/>
            <a:t>processing emerges as a natural progression for GPT-5.</a:t>
          </a:r>
          <a:endParaRPr lang="en-US" sz="2000" kern="1200"/>
        </a:p>
      </dsp:txBody>
      <dsp:txXfrm>
        <a:off x="23988" y="1679457"/>
        <a:ext cx="10467624" cy="443424"/>
      </dsp:txXfrm>
    </dsp:sp>
    <dsp:sp modelId="{420E1263-6B30-4926-952E-B88F0554C80C}">
      <dsp:nvSpPr>
        <dsp:cNvPr id="0" name=""/>
        <dsp:cNvSpPr/>
      </dsp:nvSpPr>
      <dsp:spPr>
        <a:xfrm>
          <a:off x="0" y="2204469"/>
          <a:ext cx="10515600" cy="491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i="0" kern="1200"/>
            <a:t>Better accuracy</a:t>
          </a:r>
          <a:endParaRPr lang="en-US" sz="2000" kern="1200"/>
        </a:p>
      </dsp:txBody>
      <dsp:txXfrm>
        <a:off x="23988" y="2228457"/>
        <a:ext cx="10467624" cy="443424"/>
      </dsp:txXfrm>
    </dsp:sp>
    <dsp:sp modelId="{0D904FD1-7DDC-48BB-AF89-3951E8833B83}">
      <dsp:nvSpPr>
        <dsp:cNvPr id="0" name=""/>
        <dsp:cNvSpPr/>
      </dsp:nvSpPr>
      <dsp:spPr>
        <a:xfrm>
          <a:off x="0" y="2753469"/>
          <a:ext cx="10515600" cy="491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i="0" kern="1200"/>
            <a:t>Increased context windows</a:t>
          </a:r>
          <a:endParaRPr lang="en-US" sz="2000" kern="1200"/>
        </a:p>
      </dsp:txBody>
      <dsp:txXfrm>
        <a:off x="23988" y="2777457"/>
        <a:ext cx="10467624" cy="443424"/>
      </dsp:txXfrm>
    </dsp:sp>
    <dsp:sp modelId="{A147B782-B461-438A-8411-0DC51556BEF4}">
      <dsp:nvSpPr>
        <dsp:cNvPr id="0" name=""/>
        <dsp:cNvSpPr/>
      </dsp:nvSpPr>
      <dsp:spPr>
        <a:xfrm>
          <a:off x="0" y="3302469"/>
          <a:ext cx="10515600" cy="491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/>
            <a:t>Cost-effective use of the OpenAI API</a:t>
          </a:r>
          <a:endParaRPr lang="en-US" sz="2000" kern="1200"/>
        </a:p>
      </dsp:txBody>
      <dsp:txXfrm>
        <a:off x="23988" y="3326457"/>
        <a:ext cx="10467624" cy="443424"/>
      </dsp:txXfrm>
    </dsp:sp>
    <dsp:sp modelId="{B7190B44-FA9C-4B4B-82AC-FE0627E39DD2}">
      <dsp:nvSpPr>
        <dsp:cNvPr id="0" name=""/>
        <dsp:cNvSpPr/>
      </dsp:nvSpPr>
      <dsp:spPr>
        <a:xfrm>
          <a:off x="0" y="3851469"/>
          <a:ext cx="10515600" cy="491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000" i="0" kern="1200"/>
            <a:t>From Chatbot to Agent</a:t>
          </a:r>
          <a:r>
            <a:rPr lang="en-US" sz="2000" b="0" i="0" kern="1200"/>
            <a:t>.</a:t>
          </a:r>
          <a:endParaRPr lang="en-US" sz="2000" kern="1200"/>
        </a:p>
      </dsp:txBody>
      <dsp:txXfrm>
        <a:off x="23988" y="3875457"/>
        <a:ext cx="10467624" cy="4434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9C9DD-E03E-49FE-805F-231725F2BB39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44C88-311F-4868-9D4E-F51A30FF8154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GPT-4o is user-friendly and intelligent</a:t>
          </a:r>
          <a:endParaRPr lang="en-US" sz="2000" kern="1200"/>
        </a:p>
      </dsp:txBody>
      <dsp:txXfrm>
        <a:off x="417971" y="2442842"/>
        <a:ext cx="2889450" cy="720000"/>
      </dsp:txXfrm>
    </dsp:sp>
    <dsp:sp modelId="{96007126-18A3-493F-9856-C1739FBBB53F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68DDE-95F6-4D97-B150-77EF4AD3C7BC}">
      <dsp:nvSpPr>
        <dsp:cNvPr id="0" name=""/>
        <dsp:cNvSpPr/>
      </dsp:nvSpPr>
      <dsp:spPr>
        <a:xfrm>
          <a:off x="3813075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Enhances communication and task management</a:t>
          </a:r>
          <a:endParaRPr lang="en-US" sz="2000" kern="1200"/>
        </a:p>
      </dsp:txBody>
      <dsp:txXfrm>
        <a:off x="3813075" y="2442842"/>
        <a:ext cx="2889450" cy="720000"/>
      </dsp:txXfrm>
    </dsp:sp>
    <dsp:sp modelId="{AF0EA56E-DF7E-4599-8415-FFB993D57F8E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3CD0E-0AE8-41EB-8E25-D6E7871FB6E4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Encouragement to explore GPT-4o's capabilities </a:t>
          </a:r>
          <a:endParaRPr lang="en-US" sz="2000" kern="1200"/>
        </a:p>
      </dsp:txBody>
      <dsp:txXfrm>
        <a:off x="7208178" y="2442842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159A-AB6D-FE82-34C3-0FA881627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750CD-3376-F48F-5CF4-90965518F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C9559-9B5E-B97D-A7DB-01DEB93E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2C63-65DF-420D-AB16-627766F1791B}" type="datetimeFigureOut">
              <a:rPr lang="en-SG" smtClean="0"/>
              <a:t>14/6/2024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BF069-BE03-09F5-1F04-AEF11DF7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02124-8527-450E-42EE-83ED88E4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7B76-D065-416C-96C3-A434FF02AE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819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6997-91DE-6AD7-8CAB-3B2723A3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CA20F-3E62-0064-F8DD-16470F72B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13643-8972-2D5B-F629-BF942C19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2C63-65DF-420D-AB16-627766F1791B}" type="datetimeFigureOut">
              <a:rPr lang="en-SG" smtClean="0"/>
              <a:t>14/6/2024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FFB39-C7D5-4C12-9DB0-1D77F8C4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8F456-BB31-ACD2-FF27-AE5B692D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7B76-D065-416C-96C3-A434FF02AE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482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7D826-102B-A38C-BD75-E8E9426FE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D3EFD-8BE8-F777-345A-884BC5E02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CB006-FCEF-78A0-172A-CB5D83E6E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2C63-65DF-420D-AB16-627766F1791B}" type="datetimeFigureOut">
              <a:rPr lang="en-SG" smtClean="0"/>
              <a:t>14/6/2024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D1A66-25FF-B8A4-A8E7-82ABF7B8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296C9-2767-D24A-AF98-FDEA0E4E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7B76-D065-416C-96C3-A434FF02AE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821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8E76-DF7A-CAD8-B4B8-5A372128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9280-D547-FBC1-CEC5-92969DAA5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05F3-7EFF-3020-E95C-757ADA03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2C63-65DF-420D-AB16-627766F1791B}" type="datetimeFigureOut">
              <a:rPr lang="en-SG" smtClean="0"/>
              <a:t>14/6/2024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51FB-D87D-7D15-3C8A-420A4BD0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F0450-1877-B798-ABFE-9B8BA925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7B76-D065-416C-96C3-A434FF02AE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570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A187-436E-CF96-541E-9AF4A4DA2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50AC3-4F8C-F3E8-EB45-582E5C623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1CB9C-614F-3782-691E-5082ED2A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2C63-65DF-420D-AB16-627766F1791B}" type="datetimeFigureOut">
              <a:rPr lang="en-SG" smtClean="0"/>
              <a:t>14/6/2024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4F5B4-C83C-8F6B-DEF2-10B3B4D6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3B56-7F62-D09F-8849-DE0F3065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7B76-D065-416C-96C3-A434FF02AE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239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1E73-75C3-24A8-C5E4-56BA80B7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B398A-ECB0-FD15-428C-520BBE428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3284B-6001-669C-512C-72231A18C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B9DAB-0D63-8F03-2DB5-85134395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2C63-65DF-420D-AB16-627766F1791B}" type="datetimeFigureOut">
              <a:rPr lang="en-SG" smtClean="0"/>
              <a:t>14/6/2024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9E116-27FE-BE71-6E2F-E6EA1D8E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2E02D-B6A0-074A-C4DF-A1991D52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7B76-D065-416C-96C3-A434FF02AE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428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8381-1D8E-3E85-CB35-60ABF3C48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469B2-9318-6052-2777-371F67056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70DB4-E7D8-CEF1-C304-3E94AAB29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6F38B-3A70-1890-11C1-EE9E5E30A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057B7-D79C-D571-E299-1EB0E0C01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6D380-BEB7-AED6-1028-34F28E83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2C63-65DF-420D-AB16-627766F1791B}" type="datetimeFigureOut">
              <a:rPr lang="en-SG" smtClean="0"/>
              <a:t>14/6/2024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137D3-9261-EC44-CD46-A5185384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0101A-E284-9AAF-C087-96C8C41E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7B76-D065-416C-96C3-A434FF02AE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714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D1CB-9701-59B6-B26E-F1F7F2ED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3E387-16F7-3888-75BF-A6D61982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2C63-65DF-420D-AB16-627766F1791B}" type="datetimeFigureOut">
              <a:rPr lang="en-SG" smtClean="0"/>
              <a:t>14/6/2024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E9EB7-5453-F59B-5AC2-8CF3800E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A55C4-FE84-E27C-8E90-2108B0C4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7B76-D065-416C-96C3-A434FF02AE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306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71EB0-6E55-9812-FB90-7B99C1FB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2C63-65DF-420D-AB16-627766F1791B}" type="datetimeFigureOut">
              <a:rPr lang="en-SG" smtClean="0"/>
              <a:t>14/6/2024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90402-637A-7A11-2D17-E5F0A4DB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AF79F-D51D-9392-4AF1-25F34B1D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7B76-D065-416C-96C3-A434FF02AE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491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3E9F-10FD-DD34-0210-2DAC3945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C3DB2-B0F2-ED8C-771C-37BABE8AB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78C92-AA6E-C1F3-C98E-0A7146C42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20F97-ECD8-AFCB-9E76-CAE51562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2C63-65DF-420D-AB16-627766F1791B}" type="datetimeFigureOut">
              <a:rPr lang="en-SG" smtClean="0"/>
              <a:t>14/6/2024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CB581-C01E-B58C-DB07-444E1F4F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F331A-4E9E-262B-6A73-342B73E8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7B76-D065-416C-96C3-A434FF02AE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278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8868-DC59-0DC0-F633-F83E7E0C0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591F7E-DD2F-E4B6-3D5E-6F0CA0F4E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C37F8-D586-FCD7-2038-FFE5E6BCA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A138E-A0B6-5FB5-5A0E-827BBB47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2C63-65DF-420D-AB16-627766F1791B}" type="datetimeFigureOut">
              <a:rPr lang="en-SG" smtClean="0"/>
              <a:t>14/6/2024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EF464-AC8C-1499-1D99-9867394F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68515-59F8-9983-7EE8-44341931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37B76-D065-416C-96C3-A434FF02AE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311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03E24-5E24-C01D-84AF-B7F8C8FE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E2647-B64F-400A-D004-4E143948C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023E7-7700-4C80-E2D9-7ABEA80AC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852C63-65DF-420D-AB16-627766F1791B}" type="datetimeFigureOut">
              <a:rPr lang="en-SG" smtClean="0"/>
              <a:t>14/6/2024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23A9F-4802-05DF-A3A9-E0D3EE201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1AC37-CC52-0A45-9979-8A73EC9A8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37B76-D065-416C-96C3-A434FF02AE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768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rge_language_model" TargetMode="External"/><Relationship Id="rId2" Type="http://schemas.openxmlformats.org/officeDocument/2006/relationships/hyperlink" Target="https://en.wikipedia.org/wiki/Artificial_intellig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en.wikipedia.org/wiki/GPT-4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FEAD-3DF6-060F-8C1D-8383DE22B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8426" y="2542032"/>
            <a:ext cx="3444948" cy="1194460"/>
          </a:xfrm>
        </p:spPr>
        <p:txBody>
          <a:bodyPr anchor="b">
            <a:normAutofit/>
          </a:bodyPr>
          <a:lstStyle/>
          <a:p>
            <a:r>
              <a:rPr lang="en-SG" sz="3200" dirty="0">
                <a:solidFill>
                  <a:srgbClr val="595959"/>
                </a:solidFill>
              </a:rPr>
              <a:t>GPT-4o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B31D9-67D3-68F6-39B3-C804F0853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179" y="4046453"/>
            <a:ext cx="3083442" cy="1785506"/>
          </a:xfrm>
        </p:spPr>
        <p:txBody>
          <a:bodyPr anchor="t">
            <a:normAutofit/>
          </a:bodyPr>
          <a:lstStyle/>
          <a:p>
            <a:r>
              <a:rPr lang="en-US" sz="1400" dirty="0">
                <a:solidFill>
                  <a:srgbClr val="595959"/>
                </a:solidFill>
              </a:rPr>
              <a:t>Mohan Ramadoss</a:t>
            </a:r>
            <a:endParaRPr lang="en-SG" sz="1400" dirty="0">
              <a:solidFill>
                <a:srgbClr val="595959"/>
              </a:solidFill>
            </a:endParaRPr>
          </a:p>
        </p:txBody>
      </p:sp>
      <p:pic>
        <p:nvPicPr>
          <p:cNvPr id="2050" name="Picture 2" descr="What is GPT-4o?&#10;GPT-4o, short for &quot;omni,&quot; represents a significant advancement in AI. Unlike GPT-4, which only handles text, GPT-4o is a multimodal model that processes and generates text, audio, and visual data.. Image 2 of 2">
            <a:extLst>
              <a:ext uri="{FF2B5EF4-FFF2-40B4-BE49-F238E27FC236}">
                <a16:creationId xmlns:a16="http://schemas.microsoft.com/office/drawing/2014/main" id="{4BB8703B-828D-E961-AA60-B830B89D7A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0" b="1"/>
          <a:stretch/>
        </p:blipFill>
        <p:spPr bwMode="auto">
          <a:xfrm>
            <a:off x="6107503" y="685799"/>
            <a:ext cx="5410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75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E50F-9F3C-A13D-05EF-8CB39B04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i="0" dirty="0">
                <a:solidFill>
                  <a:schemeClr val="accent4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sohne"/>
              </a:rPr>
              <a:t>Audio translation performance</a:t>
            </a:r>
            <a:br>
              <a:rPr lang="en-SG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</a:br>
            <a:endParaRPr lang="en-SG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AEBE18-CD82-CA25-9C2B-D7FFBB0B59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872" y="1690688"/>
            <a:ext cx="593749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40766C-E792-9C85-4465-7982CBF8AC70}"/>
              </a:ext>
            </a:extLst>
          </p:cNvPr>
          <p:cNvSpPr txBox="1"/>
          <p:nvPr/>
        </p:nvSpPr>
        <p:spPr>
          <a:xfrm>
            <a:off x="640080" y="2201698"/>
            <a:ext cx="42611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The enhanced capabilities of GPT-4o, coupled with its Text Evaluation feature, provide an opportunity to connect with more people, recognizing that language often serves as a barrier beyond just communication.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The chart clearly illustrates that GPT-4o has outperformed other AI systems, such as Gemini and Whisper-v3.</a:t>
            </a:r>
          </a:p>
        </p:txBody>
      </p:sp>
    </p:spTree>
    <p:extLst>
      <p:ext uri="{BB962C8B-B14F-4D97-AF65-F5344CB8AC3E}">
        <p14:creationId xmlns:p14="http://schemas.microsoft.com/office/powerpoint/2010/main" val="222795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8A1D-539D-8BF7-7006-AA218732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431" y="44358"/>
            <a:ext cx="10515600" cy="1325563"/>
          </a:xfrm>
        </p:spPr>
        <p:txBody>
          <a:bodyPr/>
          <a:lstStyle/>
          <a:p>
            <a:r>
              <a:rPr lang="en-SG" b="1" dirty="0">
                <a:solidFill>
                  <a:schemeClr val="accent4">
                    <a:lumMod val="75000"/>
                  </a:schemeClr>
                </a:solidFill>
                <a:highlight>
                  <a:srgbClr val="FFFFFF"/>
                </a:highlight>
                <a:latin typeface="sohne"/>
              </a:rPr>
              <a:t>Vision understanding evals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957832-24CB-662A-1E3D-92C954225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117361"/>
            <a:ext cx="5096876" cy="34829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C25A17-F161-3386-48AA-A4A0C7FDB5AE}"/>
              </a:ext>
            </a:extLst>
          </p:cNvPr>
          <p:cNvSpPr txBox="1"/>
          <p:nvPr/>
        </p:nvSpPr>
        <p:spPr>
          <a:xfrm>
            <a:off x="507710" y="2436577"/>
            <a:ext cx="526793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GPT-4o’s state-of-the-art performance in visual perception benchmarks through 0-shot evaluations, including advanced reasoning in MMMU, </a:t>
            </a:r>
            <a:r>
              <a:rPr lang="en-US" dirty="0" err="1"/>
              <a:t>MathVista</a:t>
            </a:r>
            <a:r>
              <a:rPr lang="en-US" dirty="0"/>
              <a:t>, and </a:t>
            </a:r>
            <a:r>
              <a:rPr lang="en-US" dirty="0" err="1"/>
              <a:t>ChartQA</a:t>
            </a:r>
            <a:r>
              <a:rPr lang="en-US" dirty="0"/>
              <a:t>, underscores its significant capabilities in understanding and reasoning across multi-modal information. Its proficiency in 0-shot Chain-of-Thought reasoning further highlights its robustness and adaptability in diverse visual tasks.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696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21E9-3196-DC02-65B8-31DDE7878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SG" sz="3700" b="1" i="0" dirty="0">
                <a:solidFill>
                  <a:schemeClr val="accent4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Studio-Feixen-Sans"/>
              </a:rPr>
              <a:t>GPT-4o Use Cases</a:t>
            </a:r>
            <a:br>
              <a:rPr lang="en-SG" sz="3700" b="1" i="0" dirty="0">
                <a:solidFill>
                  <a:schemeClr val="accent4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Studio-Feixen-Sans"/>
              </a:rPr>
            </a:br>
            <a:endParaRPr lang="en-SG" sz="3700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EDBDC2-25CB-0A7D-7B74-CCA7E74F6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462729"/>
              </p:ext>
            </p:extLst>
          </p:nvPr>
        </p:nvGraphicFramePr>
        <p:xfrm>
          <a:off x="1512468" y="1728216"/>
          <a:ext cx="9167064" cy="4121833"/>
        </p:xfrm>
        <a:graphic>
          <a:graphicData uri="http://schemas.openxmlformats.org/drawingml/2006/table">
            <a:tbl>
              <a:tblPr firstRow="1" bandRow="1"/>
              <a:tblGrid>
                <a:gridCol w="1917300">
                  <a:extLst>
                    <a:ext uri="{9D8B030D-6E8A-4147-A177-3AD203B41FA5}">
                      <a16:colId xmlns:a16="http://schemas.microsoft.com/office/drawing/2014/main" val="989800181"/>
                    </a:ext>
                  </a:extLst>
                </a:gridCol>
                <a:gridCol w="3807686">
                  <a:extLst>
                    <a:ext uri="{9D8B030D-6E8A-4147-A177-3AD203B41FA5}">
                      <a16:colId xmlns:a16="http://schemas.microsoft.com/office/drawing/2014/main" val="1071403727"/>
                    </a:ext>
                  </a:extLst>
                </a:gridCol>
                <a:gridCol w="3442078">
                  <a:extLst>
                    <a:ext uri="{9D8B030D-6E8A-4147-A177-3AD203B41FA5}">
                      <a16:colId xmlns:a16="http://schemas.microsoft.com/office/drawing/2014/main" val="1901731118"/>
                    </a:ext>
                  </a:extLst>
                </a:gridCol>
              </a:tblGrid>
              <a:tr h="502937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1" i="0" u="none" strike="noStrike" dirty="0">
                          <a:effectLst/>
                          <a:highlight>
                            <a:srgbClr val="F7F3EB"/>
                          </a:highlight>
                          <a:latin typeface="Arial" panose="020B0604020202020204" pitchFamily="34" charset="0"/>
                        </a:rPr>
                        <a:t>Modality</a:t>
                      </a:r>
                      <a:endParaRPr lang="en-SG" sz="1500" b="0" i="0" u="none" strike="noStrike" dirty="0">
                        <a:effectLst/>
                        <a:highlight>
                          <a:srgbClr val="F7F3E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0690" marR="90690" marT="113362" marB="113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3E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1" i="0" u="none" strike="noStrike" dirty="0">
                          <a:effectLst/>
                          <a:highlight>
                            <a:srgbClr val="F7F3EB"/>
                          </a:highlight>
                          <a:latin typeface="Arial" panose="020B0604020202020204" pitchFamily="34" charset="0"/>
                        </a:rPr>
                        <a:t>Use Cases</a:t>
                      </a:r>
                      <a:endParaRPr lang="en-SG" sz="1500" b="0" i="0" u="none" strike="noStrike" dirty="0">
                        <a:effectLst/>
                        <a:highlight>
                          <a:srgbClr val="F7F3E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0690" marR="90690" marT="113362" marB="113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3EB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1" i="0" u="none" strike="noStrike">
                          <a:effectLst/>
                          <a:highlight>
                            <a:srgbClr val="F7F3EB"/>
                          </a:highlight>
                          <a:latin typeface="Arial" panose="020B0604020202020204" pitchFamily="34" charset="0"/>
                        </a:rPr>
                        <a:t>Description</a:t>
                      </a:r>
                      <a:endParaRPr lang="en-SG" sz="1500" b="0" i="0" u="none" strike="noStrike">
                        <a:effectLst/>
                        <a:highlight>
                          <a:srgbClr val="F7F3EB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0690" marR="90690" marT="113362" marB="113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986298"/>
                  </a:ext>
                </a:extLst>
              </a:tr>
              <a:tr h="962122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1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Studio-Feixen-Sans"/>
                        </a:rPr>
                        <a:t>Text</a:t>
                      </a:r>
                      <a:endParaRPr lang="en-SG" sz="15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0" marR="90690" marT="113362" marB="113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Text Generation, Text Summarization, Data Analysis &amp; Coding</a:t>
                      </a:r>
                      <a:endParaRPr lang="en-US" sz="15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0" marR="90690" marT="113362" marB="113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Content creation, concise summaries, code explanations, and coding assistance.</a:t>
                      </a:r>
                      <a:endParaRPr lang="en-SG" sz="15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0" marR="90690" marT="113362" marB="113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899761"/>
                  </a:ext>
                </a:extLst>
              </a:tr>
              <a:tr h="962122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Studio-Feixen-Sans"/>
                        </a:rPr>
                        <a:t>Audio</a:t>
                      </a:r>
                      <a:endParaRPr lang="en-SG" sz="15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0" marR="90690" marT="113362" marB="113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Audio Transcription, Real-Time Translation, Audio Generation</a:t>
                      </a:r>
                      <a:endParaRPr lang="en-US" sz="15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0" marR="90690" marT="113362" marB="113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Convert audio to text, translate in real-time, create virtual assistants or language learning.</a:t>
                      </a:r>
                      <a:endParaRPr lang="en-US" sz="15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0" marR="90690" marT="113362" marB="113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151216"/>
                  </a:ext>
                </a:extLst>
              </a:tr>
              <a:tr h="962122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Studio-Feixen-Sans"/>
                        </a:rPr>
                        <a:t>Vision</a:t>
                      </a:r>
                      <a:endParaRPr lang="en-SG" sz="15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0" marR="90690" marT="113362" marB="113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Image Captioning, Image Analysis &amp; Logic, Accessibility for Visually Impaired</a:t>
                      </a:r>
                      <a:endParaRPr lang="en-US" sz="15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0" marR="90690" marT="113362" marB="113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Describe images, analyze visual information, provide accessibility for visually impaired.</a:t>
                      </a:r>
                      <a:endParaRPr lang="en-US" sz="15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0" marR="90690" marT="113362" marB="113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65913"/>
                  </a:ext>
                </a:extLst>
              </a:tr>
              <a:tr h="732530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Studio-Feixen-Sans"/>
                        </a:rPr>
                        <a:t>Multi</a:t>
                      </a:r>
                      <a:endParaRPr lang="en-SG" sz="1500" b="0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0" marR="90690" marT="113362" marB="113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5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Multimodal Interactions, Roleplay Scenarios</a:t>
                      </a:r>
                      <a:endParaRPr lang="en-SG" sz="15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0" marR="90690" marT="113362" marB="113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Seamlessly combine modalities, create immersive experiences.</a:t>
                      </a:r>
                      <a:endParaRPr lang="en-US" sz="15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90" marR="90690" marT="113362" marB="11336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8E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095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541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6E5D-23AF-7EC2-4D9A-C18EE2C6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How ChatGPT Enhances Team Collaboration</a:t>
            </a:r>
            <a:endParaRPr lang="en-SG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31589CF-0185-A3C6-12B1-10047A9206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6" cy="4480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156889754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77869628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4244602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16718397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76484061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646147175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242730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Sales &amp; Success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Finance &amp; 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IT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/>
                        <a:t>HR &amp; Recruiting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475660"/>
                  </a:ext>
                </a:extLst>
              </a:tr>
              <a:tr h="418172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/>
                        <a:t>Code reviews and debugging assistance.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Content creation and optimization.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Customer support and chatbots.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Financial data analysis and reporting.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monitoring and issue resolution.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Workflow automation and process optimization.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Candidate screening and interview scheduling.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3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Automated documentation generation.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Social media management and engagement.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Lead qualification and follow-ups.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 invoicing and expense tracking.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support and helpdesk automation.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Inventory and supply chain management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Employee onboarding and training support.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47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Providing quick answers to technical questions.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 research and trend analysis.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Personalized sales pitches and proposals.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Compliance and audit support.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Security threat detection and response.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Real-time performance monitoring and reporting.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Policy documentation and compliance tracking.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56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347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68E0-3711-DB97-305F-64DE8D98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4">
                    <a:lumMod val="75000"/>
                  </a:schemeClr>
                </a:solidFill>
              </a:rPr>
              <a:t>Future Potential - GPT5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9F92BED-F656-CA85-39CE-2267142FD1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875027"/>
              </p:ext>
            </p:extLst>
          </p:nvPr>
        </p:nvGraphicFramePr>
        <p:xfrm>
          <a:off x="701040" y="161531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0315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858E0-6A31-C9F3-2689-4D1C598D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SG" sz="4800" spc="-5" dirty="0">
                <a:solidFill>
                  <a:schemeClr val="accent4">
                    <a:lumMod val="75000"/>
                  </a:schemeClr>
                </a:solidFill>
              </a:rPr>
              <a:t>Artificial General Intelligence (AGI)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4735C-4AE2-C2F6-133A-E6A85AD66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Artificial general intelligence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en-US" sz="2000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AGI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 is a type of </a:t>
            </a:r>
            <a:r>
              <a:rPr lang="en-US" sz="20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2" tooltip="Artificial intelligence"/>
              </a:rPr>
              <a:t>artificial intelligence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(AI) that matches or surpasses human capabilities across a wide range of cognitive tasks.</a:t>
            </a:r>
          </a:p>
          <a:p>
            <a:r>
              <a:rPr lang="en-US" sz="20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Regarding whether modern </a:t>
            </a:r>
            <a:r>
              <a:rPr lang="en-US" sz="20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 tooltip="Large language model"/>
              </a:rPr>
              <a:t>large language models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(LLMs) such as </a:t>
            </a:r>
            <a:r>
              <a:rPr lang="en-US" sz="20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4" tooltip="GPT-4"/>
              </a:rPr>
              <a:t>GPT-4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are early, incomplete forms of AGI</a:t>
            </a:r>
            <a:endParaRPr lang="en-SG" sz="2000" dirty="0"/>
          </a:p>
        </p:txBody>
      </p:sp>
      <p:pic>
        <p:nvPicPr>
          <p:cNvPr id="4" name="Content Placeholder 8" descr="A diagram of a type of artificial intelligence&#10;&#10;Description automatically generated">
            <a:extLst>
              <a:ext uri="{FF2B5EF4-FFF2-40B4-BE49-F238E27FC236}">
                <a16:creationId xmlns:a16="http://schemas.microsoft.com/office/drawing/2014/main" id="{E929192E-E050-C8DF-B4FB-673E377F2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925" y="2484255"/>
            <a:ext cx="5105490" cy="37142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44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93E1-BDF8-3710-9D27-37E37746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pc="-5" dirty="0">
                <a:solidFill>
                  <a:schemeClr val="accent4">
                    <a:lumMod val="75000"/>
                  </a:schemeClr>
                </a:solidFill>
              </a:rPr>
              <a:t>Future AI Generation details </a:t>
            </a:r>
            <a:endParaRPr lang="en-SG" sz="4800" spc="-5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584F2-41DF-D13E-BEB8-57AF51E78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– 2G</a:t>
            </a:r>
          </a:p>
          <a:p>
            <a:r>
              <a:rPr lang="en-US" dirty="0"/>
              <a:t>Generative AI – 4G</a:t>
            </a:r>
          </a:p>
          <a:p>
            <a:r>
              <a:rPr lang="en-US" dirty="0"/>
              <a:t>Artificial General Intelligence - 5G</a:t>
            </a:r>
          </a:p>
          <a:p>
            <a:r>
              <a:rPr lang="en-US" dirty="0"/>
              <a:t>Artificial Super Intelligence   - 6G  - End 2030</a:t>
            </a:r>
          </a:p>
          <a:p>
            <a:r>
              <a:rPr lang="en-US" dirty="0"/>
              <a:t>2032 Entire AI  will be replaced by Organized Intelligence  Most Emerging Multi intelligence  </a:t>
            </a:r>
          </a:p>
        </p:txBody>
      </p:sp>
    </p:spTree>
    <p:extLst>
      <p:ext uri="{BB962C8B-B14F-4D97-AF65-F5344CB8AC3E}">
        <p14:creationId xmlns:p14="http://schemas.microsoft.com/office/powerpoint/2010/main" val="2069170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4A9C-8E8C-0BBB-0FCB-F17D6AFA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G" sz="5400"/>
              <a:t>Conclusion</a:t>
            </a:r>
          </a:p>
        </p:txBody>
      </p:sp>
      <p:graphicFrame>
        <p:nvGraphicFramePr>
          <p:cNvPr id="9" name="Rectangle 4">
            <a:extLst>
              <a:ext uri="{FF2B5EF4-FFF2-40B4-BE49-F238E27FC236}">
                <a16:creationId xmlns:a16="http://schemas.microsoft.com/office/drawing/2014/main" id="{574F9D31-CC40-E630-6A8B-D08962C979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1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CF95-7D59-BF90-CB2F-B00A93EC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4400" spc="-5" dirty="0">
                <a:solidFill>
                  <a:srgbClr val="00809F"/>
                </a:solidFill>
                <a:latin typeface="Calibri"/>
                <a:cs typeface="Calibri"/>
              </a:rPr>
              <a:t>LLMs</a:t>
            </a:r>
            <a:r>
              <a:rPr lang="en-SG" sz="4400" spc="-25" dirty="0">
                <a:solidFill>
                  <a:srgbClr val="00809F"/>
                </a:solidFill>
                <a:latin typeface="Calibri"/>
                <a:cs typeface="Calibri"/>
              </a:rPr>
              <a:t> </a:t>
            </a:r>
            <a:r>
              <a:rPr lang="en-SG" sz="4400" spc="-5" dirty="0">
                <a:latin typeface="Calibri"/>
                <a:cs typeface="Calibri"/>
              </a:rPr>
              <a:t>(Large</a:t>
            </a:r>
            <a:r>
              <a:rPr lang="en-SG" sz="4400" spc="-25" dirty="0">
                <a:latin typeface="Calibri"/>
                <a:cs typeface="Calibri"/>
              </a:rPr>
              <a:t> </a:t>
            </a:r>
            <a:r>
              <a:rPr lang="en-SG" sz="4400" spc="-5" dirty="0">
                <a:latin typeface="Calibri"/>
                <a:cs typeface="Calibri"/>
              </a:rPr>
              <a:t>Language</a:t>
            </a:r>
            <a:r>
              <a:rPr lang="en-SG" sz="4400" spc="-25" dirty="0">
                <a:latin typeface="Calibri"/>
                <a:cs typeface="Calibri"/>
              </a:rPr>
              <a:t> </a:t>
            </a:r>
            <a:r>
              <a:rPr lang="en-SG" sz="4400" spc="-5" dirty="0">
                <a:latin typeface="Calibri"/>
                <a:cs typeface="Calibri"/>
              </a:rPr>
              <a:t>Models)</a:t>
            </a:r>
            <a:br>
              <a:rPr lang="en-SG" sz="4400" dirty="0">
                <a:latin typeface="Calibri"/>
                <a:cs typeface="Calibri"/>
              </a:rPr>
            </a:br>
            <a:endParaRPr lang="en-SG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76AA9C3-9F8F-F755-F30E-DFC639724535}"/>
              </a:ext>
            </a:extLst>
          </p:cNvPr>
          <p:cNvSpPr txBox="1"/>
          <p:nvPr/>
        </p:nvSpPr>
        <p:spPr>
          <a:xfrm>
            <a:off x="908578" y="1587358"/>
            <a:ext cx="65773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large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language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dirty="0">
                <a:latin typeface="Calibri"/>
                <a:cs typeface="Calibri"/>
              </a:rPr>
              <a:t> is a </a:t>
            </a:r>
            <a:r>
              <a:rPr sz="2000" spc="-5" dirty="0">
                <a:latin typeface="Calibri"/>
                <a:cs typeface="Calibri"/>
              </a:rPr>
              <a:t>model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trained</a:t>
            </a:r>
            <a:r>
              <a:rPr sz="2000" spc="-5" dirty="0">
                <a:latin typeface="Calibri"/>
                <a:cs typeface="Calibri"/>
              </a:rPr>
              <a:t> on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large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amount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text data that is </a:t>
            </a:r>
            <a:r>
              <a:rPr sz="2000" spc="-5" dirty="0">
                <a:latin typeface="Calibri"/>
                <a:cs typeface="Calibri"/>
              </a:rPr>
              <a:t>capable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809F"/>
                </a:solidFill>
                <a:latin typeface="Calibri"/>
                <a:cs typeface="Calibri"/>
              </a:rPr>
              <a:t>understanding </a:t>
            </a:r>
            <a:r>
              <a:rPr sz="2000" spc="-5" dirty="0">
                <a:latin typeface="Calibri"/>
                <a:cs typeface="Calibri"/>
              </a:rPr>
              <a:t>human </a:t>
            </a:r>
            <a:r>
              <a:rPr sz="2000" dirty="0">
                <a:latin typeface="Calibri"/>
                <a:cs typeface="Calibri"/>
              </a:rPr>
              <a:t>text </a:t>
            </a:r>
            <a:r>
              <a:rPr sz="2000" spc="-5" dirty="0">
                <a:latin typeface="Calibri"/>
                <a:cs typeface="Calibri"/>
              </a:rPr>
              <a:t>and/or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809F"/>
                </a:solidFill>
                <a:latin typeface="Calibri"/>
                <a:cs typeface="Calibri"/>
              </a:rPr>
              <a:t>generating</a:t>
            </a:r>
            <a:r>
              <a:rPr sz="2000" spc="-10" dirty="0">
                <a:solidFill>
                  <a:srgbClr val="0080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human-like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text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0EF0194A-216C-30C4-59AE-C619C3BBF56F}"/>
              </a:ext>
            </a:extLst>
          </p:cNvPr>
          <p:cNvGrpSpPr/>
          <p:nvPr/>
        </p:nvGrpSpPr>
        <p:grpSpPr>
          <a:xfrm>
            <a:off x="536448" y="2760700"/>
            <a:ext cx="10052304" cy="3732175"/>
            <a:chOff x="593499" y="1325283"/>
            <a:chExt cx="9479658" cy="3732175"/>
          </a:xfrm>
        </p:grpSpPr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EB89E0E0-BF59-6BCA-AD04-40D176BFDD9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499" y="1472376"/>
              <a:ext cx="2809775" cy="1639811"/>
            </a:xfrm>
            <a:prstGeom prst="rect">
              <a:avLst/>
            </a:prstGeom>
          </p:spPr>
        </p:pic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73EC26B0-7C9F-D548-8F4C-36071561227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147" y="3738530"/>
              <a:ext cx="3276603" cy="1209680"/>
            </a:xfrm>
            <a:prstGeom prst="rect">
              <a:avLst/>
            </a:prstGeom>
          </p:spPr>
        </p:pic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55E802CA-02C3-BADB-7A3B-686C8A50D58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0599" y="3629282"/>
              <a:ext cx="2547678" cy="1428176"/>
            </a:xfrm>
            <a:prstGeom prst="rect">
              <a:avLst/>
            </a:prstGeom>
          </p:spPr>
        </p:pic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562A0C1C-0FBB-17EC-99FF-1AF3F283FDA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4002" y="1325283"/>
              <a:ext cx="3789155" cy="1542729"/>
            </a:xfrm>
            <a:prstGeom prst="rect">
              <a:avLst/>
            </a:prstGeom>
          </p:spPr>
        </p:pic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F192DAE0-942F-190D-5BE5-4D48CF4D2CC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03274" y="2412536"/>
              <a:ext cx="2716630" cy="1739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128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CF95-7D59-BF90-CB2F-B00A93EC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pc="-5" dirty="0">
                <a:solidFill>
                  <a:srgbClr val="00809F"/>
                </a:solidFill>
                <a:latin typeface="Calibri"/>
                <a:cs typeface="Calibri"/>
              </a:rPr>
              <a:t>GPT </a:t>
            </a:r>
            <a:br>
              <a:rPr lang="en-SG" sz="4400" dirty="0">
                <a:latin typeface="Calibri"/>
                <a:cs typeface="Calibri"/>
              </a:rPr>
            </a:br>
            <a:endParaRPr lang="en-SG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76AA9C3-9F8F-F755-F30E-DFC639724535}"/>
              </a:ext>
            </a:extLst>
          </p:cNvPr>
          <p:cNvSpPr txBox="1"/>
          <p:nvPr/>
        </p:nvSpPr>
        <p:spPr>
          <a:xfrm>
            <a:off x="1119305" y="1246066"/>
            <a:ext cx="977119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000" dirty="0"/>
              <a:t>GPT stands for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Generative Pre-trained Transformer</a:t>
            </a:r>
            <a:r>
              <a:rPr lang="en-US" sz="2000" dirty="0"/>
              <a:t>. It refers to a series of large language models developed by OpenAI that use transformer-based neural network architectures.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0EF0194A-216C-30C4-59AE-C619C3BBF56F}"/>
              </a:ext>
            </a:extLst>
          </p:cNvPr>
          <p:cNvGrpSpPr/>
          <p:nvPr/>
        </p:nvGrpSpPr>
        <p:grpSpPr>
          <a:xfrm>
            <a:off x="1027855" y="2477236"/>
            <a:ext cx="10052304" cy="3732175"/>
            <a:chOff x="593499" y="1325283"/>
            <a:chExt cx="9479658" cy="3732175"/>
          </a:xfrm>
        </p:grpSpPr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EB89E0E0-BF59-6BCA-AD04-40D176BFDD9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499" y="1472376"/>
              <a:ext cx="2809775" cy="1639811"/>
            </a:xfrm>
            <a:prstGeom prst="rect">
              <a:avLst/>
            </a:prstGeom>
          </p:spPr>
        </p:pic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73EC26B0-7C9F-D548-8F4C-36071561227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147" y="3738530"/>
              <a:ext cx="3276603" cy="1209680"/>
            </a:xfrm>
            <a:prstGeom prst="rect">
              <a:avLst/>
            </a:prstGeom>
          </p:spPr>
        </p:pic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55E802CA-02C3-BADB-7A3B-686C8A50D58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0599" y="3629282"/>
              <a:ext cx="2547678" cy="1428176"/>
            </a:xfrm>
            <a:prstGeom prst="rect">
              <a:avLst/>
            </a:prstGeom>
          </p:spPr>
        </p:pic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562A0C1C-0FBB-17EC-99FF-1AF3F283FDA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4002" y="1325283"/>
              <a:ext cx="3789155" cy="1542729"/>
            </a:xfrm>
            <a:prstGeom prst="rect">
              <a:avLst/>
            </a:prstGeom>
          </p:spPr>
        </p:pic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F192DAE0-942F-190D-5BE5-4D48CF4D2CC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03274" y="2412536"/>
              <a:ext cx="2716630" cy="1739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641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6785-62BB-DB8F-F309-C6873712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SG" sz="5400" spc="-5" dirty="0">
                <a:solidFill>
                  <a:schemeClr val="accent1"/>
                </a:solidFill>
              </a:rPr>
              <a:t>Generative</a:t>
            </a:r>
            <a:r>
              <a:rPr lang="en-SG" sz="5400" spc="-70" dirty="0">
                <a:solidFill>
                  <a:schemeClr val="accent1"/>
                </a:solidFill>
              </a:rPr>
              <a:t> </a:t>
            </a:r>
            <a:r>
              <a:rPr lang="en-SG" sz="5400" spc="-5" dirty="0">
                <a:solidFill>
                  <a:schemeClr val="accent1"/>
                </a:solidFill>
              </a:rPr>
              <a:t>AI</a:t>
            </a:r>
            <a:endParaRPr lang="en-SG" sz="5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65126-9AD8-3DEE-A464-592E8FD44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12700" marR="5080">
              <a:spcBef>
                <a:spcPts val="70"/>
              </a:spcBef>
            </a:pPr>
            <a:r>
              <a:rPr lang="en-US" sz="2200" dirty="0">
                <a:latin typeface="Calibri"/>
                <a:cs typeface="Calibri"/>
              </a:rPr>
              <a:t>A </a:t>
            </a:r>
            <a:r>
              <a:rPr lang="en-US" sz="2200" spc="-5" dirty="0">
                <a:latin typeface="Calibri"/>
                <a:cs typeface="Calibri"/>
              </a:rPr>
              <a:t>generative </a:t>
            </a:r>
            <a:r>
              <a:rPr lang="en-US" sz="2200" dirty="0">
                <a:latin typeface="Calibri"/>
                <a:cs typeface="Calibri"/>
              </a:rPr>
              <a:t>model </a:t>
            </a:r>
            <a:r>
              <a:rPr lang="en-US" sz="2200" spc="-5" dirty="0">
                <a:latin typeface="Calibri"/>
                <a:cs typeface="Calibri"/>
              </a:rPr>
              <a:t>is one 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that can create new content </a:t>
            </a:r>
            <a:r>
              <a:rPr lang="en-US" sz="2200" spc="-484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based </a:t>
            </a:r>
            <a:r>
              <a:rPr lang="en-US" sz="2200" dirty="0">
                <a:latin typeface="Calibri"/>
                <a:cs typeface="Calibri"/>
              </a:rPr>
              <a:t>on </a:t>
            </a:r>
            <a:r>
              <a:rPr lang="en-US" sz="2200" spc="-5" dirty="0">
                <a:latin typeface="Calibri"/>
                <a:cs typeface="Calibri"/>
              </a:rPr>
              <a:t>data it's been 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trained</a:t>
            </a:r>
            <a:r>
              <a:rPr lang="en-US" sz="2200" spc="-10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on</a:t>
            </a:r>
          </a:p>
          <a:p>
            <a:pPr>
              <a:spcBef>
                <a:spcPts val="35"/>
              </a:spcBef>
            </a:pPr>
            <a:endParaRPr lang="en-US" sz="2200" dirty="0">
              <a:latin typeface="Calibri"/>
              <a:cs typeface="Calibri"/>
            </a:endParaRPr>
          </a:p>
          <a:p>
            <a:pPr marL="469900" indent="-368300">
              <a:buClr>
                <a:srgbClr val="000000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200" spc="-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Image</a:t>
            </a:r>
            <a:r>
              <a:rPr lang="en-US" sz="2200" spc="-2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generation</a:t>
            </a:r>
            <a:endParaRPr lang="en-US" sz="2200" dirty="0">
              <a:latin typeface="Calibri"/>
              <a:cs typeface="Calibri"/>
            </a:endParaRPr>
          </a:p>
          <a:p>
            <a:pPr marL="469900" indent="-368300">
              <a:spcBef>
                <a:spcPts val="360"/>
              </a:spcBef>
              <a:buClr>
                <a:srgbClr val="000000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200" spc="-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Video</a:t>
            </a:r>
            <a:r>
              <a:rPr lang="en-US" sz="2200" spc="-55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generation</a:t>
            </a:r>
            <a:endParaRPr lang="en-US" sz="2200" dirty="0">
              <a:latin typeface="Calibri"/>
              <a:cs typeface="Calibri"/>
            </a:endParaRPr>
          </a:p>
          <a:p>
            <a:pPr marL="469900" indent="-368300">
              <a:spcBef>
                <a:spcPts val="360"/>
              </a:spcBef>
              <a:buClr>
                <a:srgbClr val="000000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200" spc="-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Music</a:t>
            </a:r>
            <a:r>
              <a:rPr lang="en-US" sz="2200" spc="-8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generation</a:t>
            </a:r>
            <a:endParaRPr lang="en-US" sz="2200" dirty="0">
              <a:latin typeface="Calibri"/>
              <a:cs typeface="Calibri"/>
            </a:endParaRPr>
          </a:p>
          <a:p>
            <a:pPr marL="469900" indent="-368300">
              <a:spcBef>
                <a:spcPts val="480"/>
              </a:spcBef>
              <a:buClr>
                <a:srgbClr val="000000"/>
              </a:buClr>
              <a:buChar char="●"/>
              <a:tabLst>
                <a:tab pos="469265" algn="l"/>
                <a:tab pos="469900" algn="l"/>
              </a:tabLst>
            </a:pPr>
            <a:r>
              <a:rPr lang="en-US" sz="2200" spc="-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Text</a:t>
            </a:r>
            <a:r>
              <a:rPr lang="en-US" sz="2200" spc="-20" dirty="0">
                <a:latin typeface="Calibri"/>
                <a:cs typeface="Calibri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generation</a:t>
            </a:r>
            <a:endParaRPr lang="en-US" sz="2200" dirty="0">
              <a:latin typeface="Calibri"/>
              <a:cs typeface="Calibri"/>
            </a:endParaRPr>
          </a:p>
          <a:p>
            <a:endParaRPr lang="en-SG" sz="2200" dirty="0"/>
          </a:p>
        </p:txBody>
      </p:sp>
      <p:pic>
        <p:nvPicPr>
          <p:cNvPr id="4" name="object 6">
            <a:extLst>
              <a:ext uri="{FF2B5EF4-FFF2-40B4-BE49-F238E27FC236}">
                <a16:creationId xmlns:a16="http://schemas.microsoft.com/office/drawing/2014/main" id="{6FF790FF-F571-5F39-C754-587630490D9C}"/>
              </a:ext>
            </a:extLst>
          </p:cNvPr>
          <p:cNvPicPr/>
          <p:nvPr/>
        </p:nvPicPr>
        <p:blipFill rotWithShape="1">
          <a:blip r:embed="rId2" cstate="print"/>
          <a:srcRect t="302" r="7" b="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4624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A50B-AB56-12ED-5ADA-14D3DB1E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highlight>
                  <a:srgbClr val="FFFFFF"/>
                </a:highlight>
                <a:latin typeface="source-serif-pro"/>
              </a:rPr>
              <a:t>Q</a:t>
            </a:r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source-serif-pro"/>
              </a:rPr>
              <a:t>uick refresher on the various GPT models</a:t>
            </a:r>
            <a:endParaRPr lang="en-SG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E305D9-E1E6-F95D-D2B5-BF60C74629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844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F001-519A-9B71-DF09-946C735A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4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Studio-Feixen-Sans"/>
              </a:rPr>
              <a:t>What is GPT-4o?</a:t>
            </a:r>
            <a:br>
              <a:rPr lang="en-US" b="1" i="0" dirty="0">
                <a:effectLst/>
                <a:highlight>
                  <a:srgbClr val="FFFFFF"/>
                </a:highlight>
                <a:latin typeface="Studio-Feixen-Sans"/>
              </a:rPr>
            </a:b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C5D33-0EBC-AB3F-4E8B-E7358DDED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2328935"/>
            <a:ext cx="4777381" cy="203038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D51D0-ADDE-A31C-D1E5-C194DDCE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563" y="1805056"/>
            <a:ext cx="5873237" cy="4371907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sz="1500" b="0" i="0" dirty="0">
                <a:effectLst/>
                <a:highlight>
                  <a:srgbClr val="FFFFFF"/>
                </a:highlight>
                <a:latin typeface="Studio-Feixen-Sans"/>
              </a:rPr>
              <a:t>GPT-4o is OpenAI’s latest LLM. The 'o' in GPT-4o stands for "omni"—represents a significant advancement in AI</a:t>
            </a:r>
            <a:r>
              <a:rPr lang="en-US" sz="1500" b="1" i="0" dirty="0">
                <a:effectLst/>
                <a:highlight>
                  <a:srgbClr val="FFFFFF"/>
                </a:highlight>
                <a:latin typeface="Studio-Feixen-Sans"/>
              </a:rPr>
              <a:t>. Omniscient (knowing everything) &amp; Omnipotent (having unlimited power)</a:t>
            </a:r>
          </a:p>
          <a:p>
            <a:pPr marL="0" indent="0" rtl="0">
              <a:buNone/>
            </a:pPr>
            <a:r>
              <a:rPr lang="en-US" sz="1500" b="0" i="0" dirty="0">
                <a:effectLst/>
                <a:highlight>
                  <a:srgbClr val="FFFFFF"/>
                </a:highlight>
                <a:latin typeface="Studio-Feixen-Sans"/>
              </a:rPr>
              <a:t>Unlike GPT-4, which only handles text.</a:t>
            </a:r>
          </a:p>
          <a:p>
            <a:pPr marL="0" indent="0" rtl="0">
              <a:buNone/>
            </a:pPr>
            <a:r>
              <a:rPr lang="en-US" sz="1500" b="0" i="0" dirty="0">
                <a:effectLst/>
                <a:highlight>
                  <a:srgbClr val="FFFFFF"/>
                </a:highlight>
                <a:latin typeface="Studio-Feixen-Sans"/>
              </a:rPr>
              <a:t>GPT-4o is a multimodal model that processes and generates text, audio, and visual data.</a:t>
            </a:r>
          </a:p>
          <a:p>
            <a:r>
              <a:rPr lang="en-SG" sz="1500" dirty="0">
                <a:solidFill>
                  <a:schemeClr val="accent4">
                    <a:lumMod val="75000"/>
                  </a:schemeClr>
                </a:solidFill>
              </a:rPr>
              <a:t>Free</a:t>
            </a:r>
            <a:r>
              <a:rPr lang="en-SG" sz="1500" dirty="0"/>
              <a:t> for Everyone though free users will have capacity Limits</a:t>
            </a:r>
          </a:p>
          <a:p>
            <a:r>
              <a:rPr lang="en-SG" sz="1500" dirty="0"/>
              <a:t>Speaks </a:t>
            </a:r>
            <a:r>
              <a:rPr lang="en-SG" sz="1500" dirty="0">
                <a:solidFill>
                  <a:schemeClr val="accent4">
                    <a:lumMod val="75000"/>
                  </a:schemeClr>
                </a:solidFill>
              </a:rPr>
              <a:t>in 50  different </a:t>
            </a:r>
            <a:r>
              <a:rPr lang="en-SG" sz="1500" dirty="0"/>
              <a:t>languages and multiple tone </a:t>
            </a:r>
          </a:p>
          <a:p>
            <a:r>
              <a:rPr lang="en-SG" sz="1500" dirty="0">
                <a:solidFill>
                  <a:schemeClr val="accent4">
                    <a:lumMod val="75000"/>
                  </a:schemeClr>
                </a:solidFill>
              </a:rPr>
              <a:t>2 x faster </a:t>
            </a:r>
          </a:p>
          <a:p>
            <a:r>
              <a:rPr lang="en-SG" sz="1500" dirty="0">
                <a:solidFill>
                  <a:schemeClr val="accent4">
                    <a:lumMod val="75000"/>
                  </a:schemeClr>
                </a:solidFill>
              </a:rPr>
              <a:t>50 % cheaper </a:t>
            </a:r>
          </a:p>
          <a:p>
            <a:r>
              <a:rPr lang="en-SG" sz="1500" dirty="0">
                <a:solidFill>
                  <a:schemeClr val="accent4">
                    <a:lumMod val="75000"/>
                  </a:schemeClr>
                </a:solidFill>
              </a:rPr>
              <a:t>5 x higher </a:t>
            </a:r>
            <a:r>
              <a:rPr lang="en-SG" sz="1500" dirty="0"/>
              <a:t>rate limits compared to GPT-4 Turbo</a:t>
            </a:r>
          </a:p>
          <a:p>
            <a:r>
              <a:rPr lang="en-US" sz="1500" dirty="0"/>
              <a:t>Rumors claim that </a:t>
            </a:r>
            <a:r>
              <a:rPr lang="en-US" sz="1500" dirty="0">
                <a:solidFill>
                  <a:schemeClr val="accent4">
                    <a:lumMod val="75000"/>
                  </a:schemeClr>
                </a:solidFill>
              </a:rPr>
              <a:t>GPT-4 has 1.76 trillion parameters </a:t>
            </a:r>
            <a:r>
              <a:rPr lang="en-US" sz="1500" dirty="0"/>
              <a:t>(</a:t>
            </a:r>
            <a:r>
              <a:rPr lang="en-US" sz="1500" b="1" dirty="0"/>
              <a:t>GPT4 is 8 x 220B params = 1.7T params)</a:t>
            </a:r>
            <a:endParaRPr lang="en-SG" sz="1500" b="1" dirty="0"/>
          </a:p>
        </p:txBody>
      </p:sp>
    </p:spTree>
    <p:extLst>
      <p:ext uri="{BB962C8B-B14F-4D97-AF65-F5344CB8AC3E}">
        <p14:creationId xmlns:p14="http://schemas.microsoft.com/office/powerpoint/2010/main" val="287274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0E88-6377-B04C-79A6-6C53B1BF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i="0" dirty="0">
                <a:solidFill>
                  <a:schemeClr val="accent4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sohne"/>
              </a:rPr>
              <a:t>With Use Cases That Will Melt Your Brain</a:t>
            </a:r>
            <a:br>
              <a:rPr lang="en-US" sz="4200" b="1" i="0" dirty="0">
                <a:effectLst/>
                <a:highlight>
                  <a:srgbClr val="FFFFFF"/>
                </a:highlight>
                <a:latin typeface="sohne"/>
              </a:rPr>
            </a:br>
            <a:endParaRPr lang="en-SG" sz="4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F2FEAB-BD0C-6DF8-C2DE-E3C851F65A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283641"/>
              </p:ext>
            </p:extLst>
          </p:nvPr>
        </p:nvGraphicFramePr>
        <p:xfrm>
          <a:off x="838200" y="1834895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325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1" name="Rectangle 616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EF001-519A-9B71-DF09-946C735A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en-SG" sz="4600" dirty="0">
                <a:solidFill>
                  <a:schemeClr val="accent4">
                    <a:lumMod val="75000"/>
                  </a:schemeClr>
                </a:solidFill>
              </a:rPr>
              <a:t>New Features of GPT-4o</a:t>
            </a:r>
            <a:br>
              <a:rPr lang="en-US" sz="4600" b="1" i="0" dirty="0">
                <a:solidFill>
                  <a:schemeClr val="accent4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Studio-Feixen-Sans"/>
              </a:rPr>
            </a:br>
            <a:endParaRPr lang="en-SG" sz="4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16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D51D0-ADDE-A31C-D1E5-C194DDCE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7694814" cy="442488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dirty="0"/>
              <a:t>Enhanced Artificial Intelligence: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Provides better creativity, reasoning, problem-solving, and knowledge.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Handles greater context (more than 25,000 words).</a:t>
            </a:r>
          </a:p>
          <a:p>
            <a:pPr marL="0" indent="0">
              <a:buNone/>
            </a:pPr>
            <a:r>
              <a:rPr lang="en-US" sz="1400" b="1" dirty="0"/>
              <a:t>Data Analysis: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Upload data to receive insights, patterns, trends, and create charts/tables.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Supports 512MB per file and up to 10 files in a conversation.</a:t>
            </a:r>
          </a:p>
          <a:p>
            <a:pPr marL="0" indent="0">
              <a:buNone/>
            </a:pPr>
            <a:r>
              <a:rPr lang="en-US" sz="1400" b="1" dirty="0"/>
              <a:t>Image and Voice Capabilities: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Understands and generates responses based on images and voice inputs.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Can solve math problems from images or suggest recipes from fridge contents.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Allows voice conversations for a more interactive experience.</a:t>
            </a:r>
          </a:p>
          <a:p>
            <a:pPr marL="0" indent="0">
              <a:buNone/>
            </a:pPr>
            <a:r>
              <a:rPr lang="en-US" sz="1400" b="1" dirty="0"/>
              <a:t>File Uploads: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Analyze, transform, and extract information from uploaded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Identify tone, style, and provide summaries or feedback.</a:t>
            </a:r>
          </a:p>
          <a:p>
            <a:pPr marL="0" indent="0">
              <a:buNone/>
            </a:pPr>
            <a:r>
              <a:rPr lang="en-US" sz="1400" b="1" dirty="0"/>
              <a:t>Longer Memory: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Retains guidelines and preferences across conversations, improving user experience.</a:t>
            </a:r>
          </a:p>
          <a:p>
            <a:endParaRPr lang="en-SG" sz="1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BA9D44C-E454-7824-CC77-85B049A9D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" r="-3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968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B63C-BD64-8A07-A1D7-F132B81F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4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sohne"/>
              </a:rPr>
              <a:t>GPT-4o has surpassed other AI models</a:t>
            </a:r>
            <a:b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</a:br>
            <a:endParaRPr lang="en-S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784FBB-B1B3-E1FA-7B98-40471296BB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370" y="2035175"/>
            <a:ext cx="53065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530062-6AC1-4121-E7F6-121DCAFD0C43}"/>
              </a:ext>
            </a:extLst>
          </p:cNvPr>
          <p:cNvSpPr txBox="1"/>
          <p:nvPr/>
        </p:nvSpPr>
        <p:spPr>
          <a:xfrm>
            <a:off x="752475" y="2156935"/>
            <a:ext cx="40862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accent4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sohne"/>
              </a:rPr>
              <a:t>Text Evaluation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The image shared by OpenAI clearly shows that GPT-4o outperforms other models, particularly in areas such as Math and </a:t>
            </a:r>
            <a:r>
              <a:rPr lang="en-US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HumanEval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— attributes highly valued by users for enabling smoother and more human-like conversations</a:t>
            </a:r>
          </a:p>
        </p:txBody>
      </p:sp>
    </p:spTree>
    <p:extLst>
      <p:ext uri="{BB962C8B-B14F-4D97-AF65-F5344CB8AC3E}">
        <p14:creationId xmlns:p14="http://schemas.microsoft.com/office/powerpoint/2010/main" val="1539050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1106</Words>
  <Application>Microsoft Office PowerPoint</Application>
  <PresentationFormat>Widescreen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sohne</vt:lpstr>
      <vt:lpstr>source-serif-pro</vt:lpstr>
      <vt:lpstr>Studio-Feixen-Sans</vt:lpstr>
      <vt:lpstr>Office Theme</vt:lpstr>
      <vt:lpstr>GPT-4o</vt:lpstr>
      <vt:lpstr>LLMs (Large Language Models) </vt:lpstr>
      <vt:lpstr>GPT  </vt:lpstr>
      <vt:lpstr>Generative AI</vt:lpstr>
      <vt:lpstr>Quick refresher on the various GPT models</vt:lpstr>
      <vt:lpstr>What is GPT-4o? </vt:lpstr>
      <vt:lpstr>With Use Cases That Will Melt Your Brain </vt:lpstr>
      <vt:lpstr>New Features of GPT-4o </vt:lpstr>
      <vt:lpstr>GPT-4o has surpassed other AI models </vt:lpstr>
      <vt:lpstr>Audio translation performance </vt:lpstr>
      <vt:lpstr>Vision understanding evals</vt:lpstr>
      <vt:lpstr>GPT-4o Use Cases </vt:lpstr>
      <vt:lpstr>How ChatGPT Enhances Team Collaboration</vt:lpstr>
      <vt:lpstr>Future Potential - GPT5</vt:lpstr>
      <vt:lpstr>Artificial General Intelligence (AGI)</vt:lpstr>
      <vt:lpstr>Future AI Generation details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Mohan Ramadoss</dc:creator>
  <cp:lastModifiedBy>Mohan Ramadoss</cp:lastModifiedBy>
  <cp:revision>4</cp:revision>
  <dcterms:created xsi:type="dcterms:W3CDTF">2024-06-14T01:16:01Z</dcterms:created>
  <dcterms:modified xsi:type="dcterms:W3CDTF">2024-06-16T15:21:24Z</dcterms:modified>
</cp:coreProperties>
</file>