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5E31-53E7-D143-AD53-DCD1ECEBE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8A63D7-5F57-E24D-8466-E38654BBAE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ABE34F-0708-B743-BCCA-1F2B40994671}"/>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5" name="Footer Placeholder 4">
            <a:extLst>
              <a:ext uri="{FF2B5EF4-FFF2-40B4-BE49-F238E27FC236}">
                <a16:creationId xmlns:a16="http://schemas.microsoft.com/office/drawing/2014/main" id="{8732C7F8-807C-A549-A75D-7D306281C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30268-6CE5-9940-9F20-7C7265EEBF49}"/>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410550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49DC-C10E-E642-A1FD-05DD2E5BC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98F279-7A75-C84B-A912-F3B6CECC7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169B9-1E19-E242-9B25-A5107A23DB3C}"/>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5" name="Footer Placeholder 4">
            <a:extLst>
              <a:ext uri="{FF2B5EF4-FFF2-40B4-BE49-F238E27FC236}">
                <a16:creationId xmlns:a16="http://schemas.microsoft.com/office/drawing/2014/main" id="{E513A48A-AD9D-C345-A0FC-0D82AF15E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FB46B-B334-654D-9A7F-803DEB5E2DA3}"/>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179907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B9466-3653-2447-8C00-29EE00509B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9CE68-9218-DD40-86DA-3DF67C812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BACA1-270C-BB44-98C1-3E2180A17FF4}"/>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5" name="Footer Placeholder 4">
            <a:extLst>
              <a:ext uri="{FF2B5EF4-FFF2-40B4-BE49-F238E27FC236}">
                <a16:creationId xmlns:a16="http://schemas.microsoft.com/office/drawing/2014/main" id="{13657585-0DC0-8B44-9E9E-AD07E2689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6043D-5CA2-A545-B014-C946CF947A4B}"/>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208473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021A-60FA-3345-8939-7534E74C0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DBE6C-4BD2-FA4E-9F69-B63F5DBEB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9EA89-B106-464B-A448-F314E55F1793}"/>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5" name="Footer Placeholder 4">
            <a:extLst>
              <a:ext uri="{FF2B5EF4-FFF2-40B4-BE49-F238E27FC236}">
                <a16:creationId xmlns:a16="http://schemas.microsoft.com/office/drawing/2014/main" id="{3BB217D1-1A6C-624E-9782-479143600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04041-F404-3E49-B298-30B4AAE348E6}"/>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337142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6C9A-2979-B54D-B6DD-C74B24B41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166C4-63AC-2A46-9F2F-5DEF86A5D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A44ABE-1F19-2D47-8EFD-441E7F356EF5}"/>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5" name="Footer Placeholder 4">
            <a:extLst>
              <a:ext uri="{FF2B5EF4-FFF2-40B4-BE49-F238E27FC236}">
                <a16:creationId xmlns:a16="http://schemas.microsoft.com/office/drawing/2014/main" id="{84C57FC6-72E9-404D-9853-04F55FD17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7E9B71-8DCE-5A43-81AE-EBE1CCF3FD8B}"/>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385090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D57D-82A2-984B-991E-7D3F72DB3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20F0C-C642-2045-88D9-0ED7A8514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0974B8-8703-6447-9087-C77477121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46937-0480-D841-AF1D-97CF83723E70}"/>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6" name="Footer Placeholder 5">
            <a:extLst>
              <a:ext uri="{FF2B5EF4-FFF2-40B4-BE49-F238E27FC236}">
                <a16:creationId xmlns:a16="http://schemas.microsoft.com/office/drawing/2014/main" id="{C2012797-F13D-834F-B2FF-63D59D2A1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1204F-68B0-B140-BC3F-F11710A7F10C}"/>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248995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5629-1A7B-364B-92D4-770CDACB2F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29DE0-8302-7A44-B9F9-54694AE07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6D3B3-C166-9841-9E80-61B5C636D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058F31-AEBC-7E4C-A4A2-58348325F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7FA52-7BE4-C340-B4F8-BE7B61E67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2BE69F-6EE6-EF46-AB74-BEA9BEC0748C}"/>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8" name="Footer Placeholder 7">
            <a:extLst>
              <a:ext uri="{FF2B5EF4-FFF2-40B4-BE49-F238E27FC236}">
                <a16:creationId xmlns:a16="http://schemas.microsoft.com/office/drawing/2014/main" id="{9274F7BB-73E7-9E49-91C7-2DCFB3F069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8C6F5-B41E-D44B-9233-1E4F7E2082D3}"/>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286320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B787-9044-6E4B-952E-E94DD8AB3B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A7B40-EE7E-7C4C-901D-557ADDF2FADA}"/>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4" name="Footer Placeholder 3">
            <a:extLst>
              <a:ext uri="{FF2B5EF4-FFF2-40B4-BE49-F238E27FC236}">
                <a16:creationId xmlns:a16="http://schemas.microsoft.com/office/drawing/2014/main" id="{FF521C19-5547-AC4B-90DF-15E2431A65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7980C3-2537-3F47-8680-926A92E48F44}"/>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198591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59A31-7B8C-A944-8DE1-9A68C6FF2D4B}"/>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3" name="Footer Placeholder 2">
            <a:extLst>
              <a:ext uri="{FF2B5EF4-FFF2-40B4-BE49-F238E27FC236}">
                <a16:creationId xmlns:a16="http://schemas.microsoft.com/office/drawing/2014/main" id="{E2086F1E-CD61-174F-8315-22A52592BA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E090B-DE20-724F-A7FE-6279AF6611EF}"/>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2976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C124-01FF-D344-B083-A57E845F3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C474CB-C75B-A944-8BFD-CABD30FCB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31AE6B-2B0A-A041-9F30-45F3CBB0B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657B9-5B39-E344-BDAC-C7D4933A4133}"/>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6" name="Footer Placeholder 5">
            <a:extLst>
              <a:ext uri="{FF2B5EF4-FFF2-40B4-BE49-F238E27FC236}">
                <a16:creationId xmlns:a16="http://schemas.microsoft.com/office/drawing/2014/main" id="{CA3328A4-CAF3-E94D-8037-2411CABED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554DE-1116-5C49-883F-70055B615E39}"/>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273456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7D9F-43A0-2E40-80AE-D5F6A96AF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6DD623-CE43-4C40-9988-7A45B1A32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6F256-DC76-7F47-B8CC-3ED8B8179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84FF4-1EC3-1D43-A07E-A93E5B34CA81}"/>
              </a:ext>
            </a:extLst>
          </p:cNvPr>
          <p:cNvSpPr>
            <a:spLocks noGrp="1"/>
          </p:cNvSpPr>
          <p:nvPr>
            <p:ph type="dt" sz="half" idx="10"/>
          </p:nvPr>
        </p:nvSpPr>
        <p:spPr/>
        <p:txBody>
          <a:bodyPr/>
          <a:lstStyle/>
          <a:p>
            <a:fld id="{22D42BB3-148E-334E-9132-64A5256BE955}" type="datetimeFigureOut">
              <a:rPr lang="en-US" smtClean="0"/>
              <a:t>1/13/20</a:t>
            </a:fld>
            <a:endParaRPr lang="en-US"/>
          </a:p>
        </p:txBody>
      </p:sp>
      <p:sp>
        <p:nvSpPr>
          <p:cNvPr id="6" name="Footer Placeholder 5">
            <a:extLst>
              <a:ext uri="{FF2B5EF4-FFF2-40B4-BE49-F238E27FC236}">
                <a16:creationId xmlns:a16="http://schemas.microsoft.com/office/drawing/2014/main" id="{0BEB8C85-3555-6B42-8809-79A09CD9D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D1D49-ADDC-494F-8B9D-C1EE13927726}"/>
              </a:ext>
            </a:extLst>
          </p:cNvPr>
          <p:cNvSpPr>
            <a:spLocks noGrp="1"/>
          </p:cNvSpPr>
          <p:nvPr>
            <p:ph type="sldNum" sz="quarter" idx="12"/>
          </p:nvPr>
        </p:nvSpPr>
        <p:spPr/>
        <p:txBody>
          <a:bodyPr/>
          <a:lstStyle/>
          <a:p>
            <a:fld id="{BD88CA84-185D-9944-84F7-CA0CC02C815E}" type="slidenum">
              <a:rPr lang="en-US" smtClean="0"/>
              <a:t>‹#›</a:t>
            </a:fld>
            <a:endParaRPr lang="en-US"/>
          </a:p>
        </p:txBody>
      </p:sp>
    </p:spTree>
    <p:extLst>
      <p:ext uri="{BB962C8B-B14F-4D97-AF65-F5344CB8AC3E}">
        <p14:creationId xmlns:p14="http://schemas.microsoft.com/office/powerpoint/2010/main" val="221257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8BEEC-A5A2-054A-B2B2-766C0EFFF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253903-8943-C44D-B208-36D9DCDE5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8BD8F-D16F-B547-ADD7-5D23B1996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42BB3-148E-334E-9132-64A5256BE955}" type="datetimeFigureOut">
              <a:rPr lang="en-US" smtClean="0"/>
              <a:t>1/13/20</a:t>
            </a:fld>
            <a:endParaRPr lang="en-US"/>
          </a:p>
        </p:txBody>
      </p:sp>
      <p:sp>
        <p:nvSpPr>
          <p:cNvPr id="5" name="Footer Placeholder 4">
            <a:extLst>
              <a:ext uri="{FF2B5EF4-FFF2-40B4-BE49-F238E27FC236}">
                <a16:creationId xmlns:a16="http://schemas.microsoft.com/office/drawing/2014/main" id="{3724CD48-423C-B648-BE96-F6ACF7616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B95C0-69F4-D04B-BBC2-98AFD5ACE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8CA84-185D-9944-84F7-CA0CC02C815E}" type="slidenum">
              <a:rPr lang="en-US" smtClean="0"/>
              <a:t>‹#›</a:t>
            </a:fld>
            <a:endParaRPr lang="en-US"/>
          </a:p>
        </p:txBody>
      </p:sp>
    </p:spTree>
    <p:extLst>
      <p:ext uri="{BB962C8B-B14F-4D97-AF65-F5344CB8AC3E}">
        <p14:creationId xmlns:p14="http://schemas.microsoft.com/office/powerpoint/2010/main" val="3209932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kubernetes.io/docs/reference/command-line-tools-reference/kube-controller-manag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46F9-1377-1341-B608-CC9A8ADB3CC9}"/>
              </a:ext>
            </a:extLst>
          </p:cNvPr>
          <p:cNvSpPr>
            <a:spLocks noGrp="1"/>
          </p:cNvSpPr>
          <p:nvPr>
            <p:ph type="ctrTitle"/>
          </p:nvPr>
        </p:nvSpPr>
        <p:spPr/>
        <p:txBody>
          <a:bodyPr/>
          <a:lstStyle/>
          <a:p>
            <a:r>
              <a:rPr lang="en-US" dirty="0"/>
              <a:t>Kubernetes Cluster</a:t>
            </a:r>
          </a:p>
        </p:txBody>
      </p:sp>
      <p:sp>
        <p:nvSpPr>
          <p:cNvPr id="3" name="Subtitle 2">
            <a:extLst>
              <a:ext uri="{FF2B5EF4-FFF2-40B4-BE49-F238E27FC236}">
                <a16:creationId xmlns:a16="http://schemas.microsoft.com/office/drawing/2014/main" id="{50FEACC5-DA94-A042-BF88-FFA4454E7D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996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Kubernetes Secret Encryption</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Kubernetes supports the ability to encrypt secret data at rest.</a:t>
            </a:r>
            <a:br>
              <a:rPr lang="en-US" dirty="0"/>
            </a:br>
            <a:r>
              <a:rPr lang="en-US" dirty="0"/>
              <a:t>This means that secrets are encrypted so that they are never stored on disc in plain text. </a:t>
            </a:r>
            <a:endParaRPr lang="en-US" dirty="0">
              <a:effectLst/>
            </a:endParaRPr>
          </a:p>
          <a:p>
            <a:r>
              <a:rPr lang="en-US" dirty="0"/>
              <a:t>This feature is important for security, but in order to use it we need to provide Kubernetes with an encryption key. </a:t>
            </a:r>
            <a:endParaRPr lang="en-US" dirty="0">
              <a:effectLst/>
            </a:endParaRPr>
          </a:p>
          <a:p>
            <a:r>
              <a:rPr lang="en-US" dirty="0"/>
              <a:t>We will generate an encryption key and put it into a configuration file. We will then copy that file to our Kubernetes controller servers. </a:t>
            </a:r>
            <a:endParaRPr lang="en-US" dirty="0">
              <a:effectLst/>
            </a:endParaRPr>
          </a:p>
          <a:p>
            <a:r>
              <a:rPr lang="en-US" dirty="0"/>
              <a:t>You can find more information on Kubernetes secret encryption in the official docs:  https://</a:t>
            </a:r>
            <a:r>
              <a:rPr lang="en-US" dirty="0" err="1"/>
              <a:t>kubernetes.io</a:t>
            </a:r>
            <a:r>
              <a:rPr lang="en-US" dirty="0"/>
              <a:t>/docs/tasks/administer-cluster/encrypt-data/ </a:t>
            </a:r>
            <a:endParaRPr lang="en-US" dirty="0">
              <a:effectLst/>
            </a:endParaRPr>
          </a:p>
        </p:txBody>
      </p:sp>
    </p:spTree>
    <p:extLst>
      <p:ext uri="{BB962C8B-B14F-4D97-AF65-F5344CB8AC3E}">
        <p14:creationId xmlns:p14="http://schemas.microsoft.com/office/powerpoint/2010/main" val="285478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is </a:t>
            </a:r>
            <a:r>
              <a:rPr lang="en-US" dirty="0" err="1"/>
              <a:t>etcd</a:t>
            </a:r>
            <a:r>
              <a:rPr lang="en-US" dirty="0"/>
              <a:t>?</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a:t>
            </a:r>
            <a:r>
              <a:rPr lang="en-US" dirty="0" err="1"/>
              <a:t>etcd</a:t>
            </a:r>
            <a:r>
              <a:rPr lang="en-US" dirty="0"/>
              <a:t> is a distributed key value store that provides a reliable way to store data across a cluster of machines.” https://</a:t>
            </a:r>
            <a:r>
              <a:rPr lang="en-US" dirty="0" err="1"/>
              <a:t>coreos.com</a:t>
            </a:r>
            <a:r>
              <a:rPr lang="en-US" dirty="0"/>
              <a:t>/</a:t>
            </a:r>
            <a:r>
              <a:rPr lang="en-US" dirty="0" err="1"/>
              <a:t>etcd</a:t>
            </a:r>
            <a:r>
              <a:rPr lang="en-US" dirty="0"/>
              <a:t>/ </a:t>
            </a:r>
            <a:endParaRPr lang="en-US" dirty="0">
              <a:effectLst/>
            </a:endParaRPr>
          </a:p>
          <a:p>
            <a:r>
              <a:rPr lang="en-US" dirty="0" err="1"/>
              <a:t>etcd</a:t>
            </a:r>
            <a:r>
              <a:rPr lang="en-US" dirty="0"/>
              <a:t> provides a way to store data across a distributed cluster of machines and make sure the data is synchronized across all machines. </a:t>
            </a:r>
            <a:endParaRPr lang="en-US" dirty="0">
              <a:effectLst/>
            </a:endParaRPr>
          </a:p>
          <a:p>
            <a:r>
              <a:rPr lang="en-US" dirty="0"/>
              <a:t>You can find more information, as well as the </a:t>
            </a:r>
            <a:r>
              <a:rPr lang="en-US" dirty="0" err="1"/>
              <a:t>etcd</a:t>
            </a:r>
            <a:r>
              <a:rPr lang="en-US" dirty="0"/>
              <a:t> source code, in the </a:t>
            </a:r>
            <a:r>
              <a:rPr lang="en-US" dirty="0" err="1"/>
              <a:t>etcd</a:t>
            </a:r>
            <a:r>
              <a:rPr lang="en-US" dirty="0"/>
              <a:t> GitHub repository:  https://</a:t>
            </a:r>
            <a:r>
              <a:rPr lang="en-US" dirty="0" err="1"/>
              <a:t>github.com</a:t>
            </a:r>
            <a:r>
              <a:rPr lang="en-US" dirty="0"/>
              <a:t>/</a:t>
            </a:r>
            <a:r>
              <a:rPr lang="en-US" dirty="0" err="1"/>
              <a:t>coreos</a:t>
            </a:r>
            <a:r>
              <a:rPr lang="en-US" dirty="0"/>
              <a:t>/</a:t>
            </a:r>
            <a:r>
              <a:rPr lang="en-US" dirty="0" err="1"/>
              <a:t>etcd</a:t>
            </a:r>
            <a:r>
              <a:rPr lang="en-US" dirty="0"/>
              <a:t> </a:t>
            </a:r>
            <a:endParaRPr lang="en-US" dirty="0">
              <a:effectLst/>
            </a:endParaRPr>
          </a:p>
        </p:txBody>
      </p:sp>
    </p:spTree>
    <p:extLst>
      <p:ext uri="{BB962C8B-B14F-4D97-AF65-F5344CB8AC3E}">
        <p14:creationId xmlns:p14="http://schemas.microsoft.com/office/powerpoint/2010/main" val="323917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How is </a:t>
            </a:r>
            <a:r>
              <a:rPr lang="en-US" dirty="0" err="1"/>
              <a:t>etcd</a:t>
            </a:r>
            <a:r>
              <a:rPr lang="en-US" dirty="0"/>
              <a:t> Used in Kubernetes?</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lnSpcReduction="10000"/>
          </a:bodyPr>
          <a:lstStyle/>
          <a:p>
            <a:r>
              <a:rPr lang="en-US" dirty="0"/>
              <a:t>Kubernetes uses </a:t>
            </a:r>
            <a:r>
              <a:rPr lang="en-US" dirty="0" err="1"/>
              <a:t>etcd</a:t>
            </a:r>
            <a:r>
              <a:rPr lang="en-US" dirty="0"/>
              <a:t> to store all of its internal data about cluster state. </a:t>
            </a:r>
            <a:endParaRPr lang="en-US" dirty="0">
              <a:effectLst/>
            </a:endParaRPr>
          </a:p>
          <a:p>
            <a:r>
              <a:rPr lang="en-US" dirty="0"/>
              <a:t>This data needs to be stored, but it also needs to be reliably synchronized across all controller nodes in the cluster. </a:t>
            </a:r>
            <a:r>
              <a:rPr lang="en-US" dirty="0" err="1"/>
              <a:t>etcd</a:t>
            </a:r>
            <a:r>
              <a:rPr lang="en-US" dirty="0"/>
              <a:t> fulfills that purpose. </a:t>
            </a:r>
            <a:endParaRPr lang="en-US" dirty="0">
              <a:effectLst/>
            </a:endParaRPr>
          </a:p>
          <a:p>
            <a:r>
              <a:rPr lang="en-US" dirty="0"/>
              <a:t>We will need to install </a:t>
            </a:r>
            <a:r>
              <a:rPr lang="en-US" dirty="0" err="1"/>
              <a:t>etcd</a:t>
            </a:r>
            <a:r>
              <a:rPr lang="en-US" dirty="0"/>
              <a:t> on each of our Kubernetes controller nodes and create an </a:t>
            </a:r>
            <a:r>
              <a:rPr lang="en-US" dirty="0" err="1"/>
              <a:t>etcd</a:t>
            </a:r>
            <a:r>
              <a:rPr lang="en-US" dirty="0"/>
              <a:t> cluster that includes all of those controller nodes. </a:t>
            </a:r>
            <a:endParaRPr lang="en-US" dirty="0">
              <a:effectLst/>
            </a:endParaRPr>
          </a:p>
          <a:p>
            <a:r>
              <a:rPr lang="en-US" dirty="0"/>
              <a:t>You can find more information on managing an </a:t>
            </a:r>
            <a:r>
              <a:rPr lang="en-US" dirty="0" err="1"/>
              <a:t>etcd</a:t>
            </a:r>
            <a:r>
              <a:rPr lang="en-US" dirty="0"/>
              <a:t> cluster for Kubernetes here:  https://</a:t>
            </a:r>
            <a:r>
              <a:rPr lang="en-US" dirty="0" err="1"/>
              <a:t>kubernetes.io</a:t>
            </a:r>
            <a:r>
              <a:rPr lang="en-US" dirty="0"/>
              <a:t>/docs/tasks/administer-cluster/configure-upgrade-</a:t>
            </a:r>
            <a:r>
              <a:rPr lang="en-US" dirty="0" err="1"/>
              <a:t>etcd</a:t>
            </a:r>
            <a:r>
              <a:rPr lang="en-US" dirty="0"/>
              <a:t>/ </a:t>
            </a:r>
            <a:endParaRPr lang="en-US" dirty="0">
              <a:effectLst/>
            </a:endParaRPr>
          </a:p>
        </p:txBody>
      </p:sp>
    </p:spTree>
    <p:extLst>
      <p:ext uri="{BB962C8B-B14F-4D97-AF65-F5344CB8AC3E}">
        <p14:creationId xmlns:p14="http://schemas.microsoft.com/office/powerpoint/2010/main" val="218264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is the Kubernetes Control Plane?</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The Kubernetes control plane is a set of services that control the Kubernetes cluster. </a:t>
            </a:r>
            <a:endParaRPr lang="en-US" dirty="0">
              <a:effectLst/>
            </a:endParaRPr>
          </a:p>
          <a:p>
            <a:r>
              <a:rPr lang="en-US" dirty="0"/>
              <a:t>Control plane components “make global decisions about the cluster (e.g., scheduling) and detect and respond to cluster events (e.g., starting up a new pod when a replication controller’s replicas field is unsatisfied).” </a:t>
            </a:r>
            <a:endParaRPr lang="en-US" dirty="0">
              <a:effectLst/>
            </a:endParaRPr>
          </a:p>
          <a:p>
            <a:r>
              <a:rPr lang="en-US" dirty="0"/>
              <a:t>You can find more information on the control plane in the official Kubernetes documentation: </a:t>
            </a:r>
            <a:endParaRPr lang="en-US" dirty="0">
              <a:effectLst/>
            </a:endParaRPr>
          </a:p>
          <a:p>
            <a:pPr marL="0" indent="0">
              <a:buNone/>
            </a:pPr>
            <a:r>
              <a:rPr lang="en-US" dirty="0"/>
              <a:t>https://</a:t>
            </a:r>
            <a:r>
              <a:rPr lang="en-US" dirty="0" err="1"/>
              <a:t>kubernetes.io</a:t>
            </a:r>
            <a:r>
              <a:rPr lang="en-US" dirty="0"/>
              <a:t>/docs/concepts/overview/components/#master-components </a:t>
            </a:r>
            <a:endParaRPr lang="en-US" dirty="0">
              <a:effectLst/>
            </a:endParaRPr>
          </a:p>
        </p:txBody>
      </p:sp>
    </p:spTree>
    <p:extLst>
      <p:ext uri="{BB962C8B-B14F-4D97-AF65-F5344CB8AC3E}">
        <p14:creationId xmlns:p14="http://schemas.microsoft.com/office/powerpoint/2010/main" val="258887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Kubernetes Control Plane Components</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fontScale="92500"/>
          </a:bodyPr>
          <a:lstStyle/>
          <a:p>
            <a:r>
              <a:rPr lang="en-US" dirty="0"/>
              <a:t>The Kubernetes control plane consist of the following components: </a:t>
            </a:r>
            <a:endParaRPr lang="en-US" dirty="0">
              <a:effectLst/>
            </a:endParaRPr>
          </a:p>
          <a:p>
            <a:pPr lvl="1"/>
            <a:r>
              <a:rPr lang="en-US" dirty="0" err="1"/>
              <a:t>kube-apiserver</a:t>
            </a:r>
            <a:r>
              <a:rPr lang="en-US" dirty="0"/>
              <a:t>: Serves the Kubernetes API. This allows users to interact with the cluster. </a:t>
            </a:r>
          </a:p>
          <a:p>
            <a:pPr lvl="1"/>
            <a:r>
              <a:rPr lang="en-US" dirty="0" err="1"/>
              <a:t>etcd</a:t>
            </a:r>
            <a:r>
              <a:rPr lang="en-US" dirty="0"/>
              <a:t>: Kubernetes cluster datastore. (We’ve already installed this one.) </a:t>
            </a:r>
          </a:p>
          <a:p>
            <a:pPr lvl="1"/>
            <a:r>
              <a:rPr lang="en-US" dirty="0" err="1"/>
              <a:t>kube</a:t>
            </a:r>
            <a:r>
              <a:rPr lang="en-US" dirty="0"/>
              <a:t>-scheduler: Schedules pods on available worker nodes. </a:t>
            </a:r>
          </a:p>
          <a:p>
            <a:pPr lvl="1"/>
            <a:r>
              <a:rPr lang="en-US" dirty="0" err="1"/>
              <a:t>kube</a:t>
            </a:r>
            <a:r>
              <a:rPr lang="en-US" dirty="0"/>
              <a:t>-controller-manager: Runs a series of controllers that provide a wide range of functionality.  More here: </a:t>
            </a:r>
            <a:r>
              <a:rPr lang="en-US" dirty="0">
                <a:hlinkClick r:id="rId2"/>
              </a:rPr>
              <a:t>https://kubernetes.io/docs/reference/command-line-tools-reference/kube-controller-manager/</a:t>
            </a:r>
            <a:endParaRPr lang="en-US" dirty="0"/>
          </a:p>
          <a:p>
            <a:pPr lvl="1"/>
            <a:r>
              <a:rPr lang="en-US" dirty="0"/>
              <a:t>cloud-controller-manager: Handles interaction with underlying cloud providers. (We won’t use this one in the course.) </a:t>
            </a:r>
          </a:p>
          <a:p>
            <a:r>
              <a:rPr lang="en-US" dirty="0"/>
              <a:t>The control plane components will need to be installed on each controller node. </a:t>
            </a:r>
          </a:p>
        </p:txBody>
      </p:sp>
    </p:spTree>
    <p:extLst>
      <p:ext uri="{BB962C8B-B14F-4D97-AF65-F5344CB8AC3E}">
        <p14:creationId xmlns:p14="http://schemas.microsoft.com/office/powerpoint/2010/main" val="208600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Why Do We Need to Enable HTTP Health Checks?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The load balancer needs to be able to perform health checks against the Kubernetes API to measure the health status of API nodes. </a:t>
            </a:r>
            <a:endParaRPr lang="en-US" dirty="0">
              <a:effectLst/>
            </a:endParaRPr>
          </a:p>
          <a:p>
            <a:r>
              <a:rPr lang="en-US" dirty="0"/>
              <a:t>The GCP load balancer cannot easily perform health checks over HTTPS, so the guide instructs us to set up a proxy server to allow these health checks to be performed over HTTP. </a:t>
            </a:r>
            <a:endParaRPr lang="en-US" dirty="0">
              <a:effectLst/>
            </a:endParaRPr>
          </a:p>
          <a:p>
            <a:r>
              <a:rPr lang="en-US" dirty="0"/>
              <a:t>Since we are using Nginx as our load balancer, we don’t actually need to do this, but it will be good practice for us. </a:t>
            </a:r>
          </a:p>
          <a:p>
            <a:endParaRPr lang="en-US" dirty="0">
              <a:effectLst/>
            </a:endParaRPr>
          </a:p>
        </p:txBody>
      </p:sp>
    </p:spTree>
    <p:extLst>
      <p:ext uri="{BB962C8B-B14F-4D97-AF65-F5344CB8AC3E}">
        <p14:creationId xmlns:p14="http://schemas.microsoft.com/office/powerpoint/2010/main" val="37829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Why Do We Need to Set up RBAC for </a:t>
            </a:r>
            <a:r>
              <a:rPr lang="en-US" dirty="0" err="1"/>
              <a:t>Kubelet</a:t>
            </a:r>
            <a:r>
              <a:rPr lang="en-US" dirty="0"/>
              <a:t> Authorization?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RBAC: Role-Based Access Control</a:t>
            </a:r>
            <a:br>
              <a:rPr lang="en-US" dirty="0"/>
            </a:br>
            <a:r>
              <a:rPr lang="en-US" dirty="0"/>
              <a:t>We need to make sure that the Kubernetes API has permission to access the </a:t>
            </a:r>
            <a:r>
              <a:rPr lang="en-US" dirty="0" err="1"/>
              <a:t>Kubelet</a:t>
            </a:r>
            <a:r>
              <a:rPr lang="en-US" dirty="0"/>
              <a:t> API on each node and  perform certain common tasks. </a:t>
            </a:r>
          </a:p>
          <a:p>
            <a:r>
              <a:rPr lang="en-US" dirty="0"/>
              <a:t>Without this, some functionality will not work. </a:t>
            </a:r>
            <a:endParaRPr lang="en-US" dirty="0">
              <a:effectLst/>
            </a:endParaRPr>
          </a:p>
          <a:p>
            <a:r>
              <a:rPr lang="en-US" dirty="0"/>
              <a:t>We will create a </a:t>
            </a:r>
            <a:r>
              <a:rPr lang="en-US" dirty="0" err="1"/>
              <a:t>ClusterRole</a:t>
            </a:r>
            <a:r>
              <a:rPr lang="en-US" dirty="0"/>
              <a:t> with the necessary permissions and assign that role to the Kubernetes user with a </a:t>
            </a:r>
            <a:r>
              <a:rPr lang="en-US" dirty="0" err="1"/>
              <a:t>ClusterRoleBinding</a:t>
            </a:r>
            <a:r>
              <a:rPr lang="en-US" dirty="0"/>
              <a:t>. </a:t>
            </a:r>
            <a:endParaRPr lang="en-US" dirty="0">
              <a:effectLst/>
            </a:endParaRPr>
          </a:p>
        </p:txBody>
      </p:sp>
    </p:spTree>
    <p:extLst>
      <p:ext uri="{BB962C8B-B14F-4D97-AF65-F5344CB8AC3E}">
        <p14:creationId xmlns:p14="http://schemas.microsoft.com/office/powerpoint/2010/main" val="64594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Are the Kubernetes Worker Nodes?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Kubernetes worker nodes are responsible for the actual work of running container applications managed by Kubernetes. </a:t>
            </a:r>
            <a:endParaRPr lang="en-US" dirty="0">
              <a:effectLst/>
            </a:endParaRPr>
          </a:p>
          <a:p>
            <a:r>
              <a:rPr lang="en-US" dirty="0"/>
              <a:t>“The Kubernetes node has the services necessary to run application containers and be managed from the master systems.” </a:t>
            </a:r>
            <a:endParaRPr lang="en-US" dirty="0">
              <a:effectLst/>
            </a:endParaRPr>
          </a:p>
          <a:p>
            <a:r>
              <a:rPr lang="en-US" dirty="0"/>
              <a:t>You can find more information about Kubernetes worker nodes in the Kubernetes documentation: </a:t>
            </a:r>
            <a:endParaRPr lang="en-US" dirty="0">
              <a:effectLst/>
            </a:endParaRPr>
          </a:p>
          <a:p>
            <a:pPr marL="0" indent="0">
              <a:buNone/>
            </a:pPr>
            <a:r>
              <a:rPr lang="en-US" dirty="0"/>
              <a:t>https://</a:t>
            </a:r>
            <a:r>
              <a:rPr lang="en-US" dirty="0" err="1"/>
              <a:t>kubernetes.io</a:t>
            </a:r>
            <a:r>
              <a:rPr lang="en-US" dirty="0"/>
              <a:t>/docs/concepts/architecture/ </a:t>
            </a:r>
            <a:endParaRPr lang="en-US" dirty="0">
              <a:effectLst/>
            </a:endParaRPr>
          </a:p>
          <a:p>
            <a:pPr marL="0" indent="0">
              <a:buNone/>
            </a:pPr>
            <a:r>
              <a:rPr lang="en-US" dirty="0"/>
              <a:t>https://</a:t>
            </a:r>
            <a:r>
              <a:rPr lang="en-US" dirty="0" err="1"/>
              <a:t>github.com</a:t>
            </a:r>
            <a:r>
              <a:rPr lang="en-US" dirty="0"/>
              <a:t>/</a:t>
            </a:r>
            <a:r>
              <a:rPr lang="en-US" dirty="0" err="1"/>
              <a:t>kubernetes</a:t>
            </a:r>
            <a:r>
              <a:rPr lang="en-US" dirty="0"/>
              <a:t>/community/blob/master/contributors/design- proposals/architecture/</a:t>
            </a:r>
            <a:r>
              <a:rPr lang="en-US" dirty="0" err="1"/>
              <a:t>architecture.md#the-kubernetes-node</a:t>
            </a:r>
            <a:r>
              <a:rPr lang="en-US" dirty="0"/>
              <a:t> </a:t>
            </a:r>
            <a:endParaRPr lang="en-US" dirty="0">
              <a:effectLst/>
            </a:endParaRPr>
          </a:p>
        </p:txBody>
      </p:sp>
    </p:spTree>
    <p:extLst>
      <p:ext uri="{BB962C8B-B14F-4D97-AF65-F5344CB8AC3E}">
        <p14:creationId xmlns:p14="http://schemas.microsoft.com/office/powerpoint/2010/main" val="65486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Kubernetes Worker Node Components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Each Kubernetes worker node consists of the following components: </a:t>
            </a:r>
            <a:endParaRPr lang="en-US" dirty="0">
              <a:effectLst/>
            </a:endParaRPr>
          </a:p>
          <a:p>
            <a:pPr lvl="1"/>
            <a:r>
              <a:rPr lang="en-US" dirty="0" err="1"/>
              <a:t>kubelet</a:t>
            </a:r>
            <a:r>
              <a:rPr lang="en-US" dirty="0"/>
              <a:t>: Controls each worker node, providing the APIs that are used by the control plane to manage nodes and pods, and interacts with the container runtime to manage containers. </a:t>
            </a:r>
          </a:p>
          <a:p>
            <a:pPr lvl="1"/>
            <a:r>
              <a:rPr lang="en-US" dirty="0" err="1"/>
              <a:t>kube</a:t>
            </a:r>
            <a:r>
              <a:rPr lang="en-US" dirty="0"/>
              <a:t>-proxy: Manages iptables rules on the node to provide virtual network access to pods. </a:t>
            </a:r>
          </a:p>
          <a:p>
            <a:pPr lvl="1"/>
            <a:r>
              <a:rPr lang="en-US" dirty="0"/>
              <a:t>Container runtime: Downloads images and runs containers. Two examples of container runtimes are </a:t>
            </a:r>
          </a:p>
          <a:p>
            <a:r>
              <a:rPr lang="en-US" dirty="0"/>
              <a:t>Docker and </a:t>
            </a:r>
            <a:r>
              <a:rPr lang="en-US" dirty="0" err="1"/>
              <a:t>containerd</a:t>
            </a:r>
            <a:r>
              <a:rPr lang="en-US" dirty="0"/>
              <a:t> (Kubernetes the Hard Way uses </a:t>
            </a:r>
            <a:r>
              <a:rPr lang="en-US" dirty="0" err="1"/>
              <a:t>containerd</a:t>
            </a:r>
            <a:r>
              <a:rPr lang="en-US" dirty="0"/>
              <a:t>). These components will need to be installed on each worker node. </a:t>
            </a:r>
          </a:p>
        </p:txBody>
      </p:sp>
    </p:spTree>
    <p:extLst>
      <p:ext uri="{BB962C8B-B14F-4D97-AF65-F5344CB8AC3E}">
        <p14:creationId xmlns:p14="http://schemas.microsoft.com/office/powerpoint/2010/main" val="61652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Is </a:t>
            </a:r>
            <a:r>
              <a:rPr lang="en-US" dirty="0" err="1"/>
              <a:t>Kubectl</a:t>
            </a:r>
            <a:r>
              <a:rPr lang="en-US" dirty="0"/>
              <a:t>?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lnSpcReduction="10000"/>
          </a:bodyPr>
          <a:lstStyle/>
          <a:p>
            <a:r>
              <a:rPr lang="en-US" dirty="0"/>
              <a:t>We have already used </a:t>
            </a:r>
            <a:r>
              <a:rPr lang="en-US" dirty="0" err="1"/>
              <a:t>kubectl</a:t>
            </a:r>
            <a:r>
              <a:rPr lang="en-US" dirty="0"/>
              <a:t> in this course! </a:t>
            </a:r>
            <a:endParaRPr lang="en-US" dirty="0">
              <a:effectLst/>
            </a:endParaRPr>
          </a:p>
          <a:p>
            <a:r>
              <a:rPr lang="en-US" dirty="0" err="1"/>
              <a:t>Kubectl</a:t>
            </a:r>
            <a:r>
              <a:rPr lang="en-US" dirty="0"/>
              <a:t> is the Kubernetes command line tool. It allows us to interact with Kubernetes clusters from the command line. </a:t>
            </a:r>
            <a:endParaRPr lang="en-US" dirty="0">
              <a:effectLst/>
            </a:endParaRPr>
          </a:p>
          <a:p>
            <a:r>
              <a:rPr lang="en-US" dirty="0"/>
              <a:t>You can find more information about </a:t>
            </a:r>
            <a:r>
              <a:rPr lang="en-US" dirty="0" err="1"/>
              <a:t>kubectl</a:t>
            </a:r>
            <a:r>
              <a:rPr lang="en-US" dirty="0"/>
              <a:t> in the official docs: </a:t>
            </a:r>
            <a:endParaRPr lang="en-US" dirty="0">
              <a:effectLst/>
            </a:endParaRPr>
          </a:p>
          <a:p>
            <a:r>
              <a:rPr lang="en-US" dirty="0"/>
              <a:t>https://</a:t>
            </a:r>
            <a:r>
              <a:rPr lang="en-US" dirty="0" err="1"/>
              <a:t>kubernetes.io</a:t>
            </a:r>
            <a:r>
              <a:rPr lang="en-US" dirty="0"/>
              <a:t>/docs/reference/</a:t>
            </a:r>
            <a:r>
              <a:rPr lang="en-US" dirty="0" err="1"/>
              <a:t>kubectl</a:t>
            </a:r>
            <a:r>
              <a:rPr lang="en-US" dirty="0"/>
              <a:t>/overview/ </a:t>
            </a:r>
            <a:endParaRPr lang="en-US" dirty="0">
              <a:effectLst/>
            </a:endParaRPr>
          </a:p>
          <a:p>
            <a:r>
              <a:rPr lang="en-US" dirty="0"/>
              <a:t>We will set up </a:t>
            </a:r>
            <a:r>
              <a:rPr lang="en-US" dirty="0" err="1"/>
              <a:t>kubectl</a:t>
            </a:r>
            <a:r>
              <a:rPr lang="en-US" dirty="0"/>
              <a:t> to allow remote access from our machine in order to manage the cluster remotely. </a:t>
            </a:r>
            <a:endParaRPr lang="en-US" dirty="0">
              <a:effectLst/>
            </a:endParaRPr>
          </a:p>
          <a:p>
            <a:r>
              <a:rPr lang="en-US" dirty="0"/>
              <a:t>To do this, we will generate a local </a:t>
            </a:r>
            <a:r>
              <a:rPr lang="en-US" dirty="0" err="1"/>
              <a:t>kubeconfig</a:t>
            </a:r>
            <a:r>
              <a:rPr lang="en-US" dirty="0"/>
              <a:t> that will authenticate as the admin user and access the Kubernetes API through the load balancer. </a:t>
            </a:r>
            <a:endParaRPr lang="en-US" dirty="0">
              <a:effectLst/>
            </a:endParaRPr>
          </a:p>
        </p:txBody>
      </p:sp>
    </p:spTree>
    <p:extLst>
      <p:ext uri="{BB962C8B-B14F-4D97-AF65-F5344CB8AC3E}">
        <p14:creationId xmlns:p14="http://schemas.microsoft.com/office/powerpoint/2010/main" val="206840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7DC7-ABF9-6A41-883C-62BC5837BC52}"/>
              </a:ext>
            </a:extLst>
          </p:cNvPr>
          <p:cNvSpPr>
            <a:spLocks noGrp="1"/>
          </p:cNvSpPr>
          <p:nvPr>
            <p:ph type="title"/>
          </p:nvPr>
        </p:nvSpPr>
        <p:spPr/>
        <p:txBody>
          <a:bodyPr/>
          <a:lstStyle/>
          <a:p>
            <a:r>
              <a:rPr lang="en-US" dirty="0"/>
              <a:t>What Does the Kubernetes Cluster Architecture Look Like? </a:t>
            </a:r>
          </a:p>
        </p:txBody>
      </p:sp>
      <p:pic>
        <p:nvPicPr>
          <p:cNvPr id="5" name="Content Placeholder 4" descr="A screenshot of a cell phone&#10;&#10;Description automatically generated">
            <a:extLst>
              <a:ext uri="{FF2B5EF4-FFF2-40B4-BE49-F238E27FC236}">
                <a16:creationId xmlns:a16="http://schemas.microsoft.com/office/drawing/2014/main" id="{E39AA1E3-66D8-2343-BA2A-A271D960DAA3}"/>
              </a:ext>
            </a:extLst>
          </p:cNvPr>
          <p:cNvPicPr>
            <a:picLocks noGrp="1" noChangeAspect="1"/>
          </p:cNvPicPr>
          <p:nvPr>
            <p:ph idx="1"/>
          </p:nvPr>
        </p:nvPicPr>
        <p:blipFill>
          <a:blip r:embed="rId2"/>
          <a:stretch>
            <a:fillRect/>
          </a:stretch>
        </p:blipFill>
        <p:spPr>
          <a:xfrm>
            <a:off x="3839067" y="1825625"/>
            <a:ext cx="4513866" cy="4351338"/>
          </a:xfrm>
        </p:spPr>
      </p:pic>
    </p:spTree>
    <p:extLst>
      <p:ext uri="{BB962C8B-B14F-4D97-AF65-F5344CB8AC3E}">
        <p14:creationId xmlns:p14="http://schemas.microsoft.com/office/powerpoint/2010/main" val="145279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The Kubernetes Networking Model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You can find more information on Kubernetes cluster networking in the official docs: </a:t>
            </a:r>
            <a:endParaRPr lang="en-US" dirty="0">
              <a:effectLst/>
            </a:endParaRPr>
          </a:p>
          <a:p>
            <a:pPr marL="0" indent="0">
              <a:buNone/>
            </a:pPr>
            <a:r>
              <a:rPr lang="en-US" dirty="0"/>
              <a:t>https://</a:t>
            </a:r>
            <a:r>
              <a:rPr lang="en-US" dirty="0" err="1"/>
              <a:t>kubernetes.io</a:t>
            </a:r>
            <a:r>
              <a:rPr lang="en-US" dirty="0"/>
              <a:t>/docs/concepts/cluster-administration/networking/ </a:t>
            </a:r>
            <a:endParaRPr lang="en-US" dirty="0">
              <a:effectLst/>
            </a:endParaRPr>
          </a:p>
        </p:txBody>
      </p:sp>
    </p:spTree>
    <p:extLst>
      <p:ext uri="{BB962C8B-B14F-4D97-AF65-F5344CB8AC3E}">
        <p14:creationId xmlns:p14="http://schemas.microsoft.com/office/powerpoint/2010/main" val="166779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Problems Does the Networking Model Solve?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How will containers communicate with each other? </a:t>
            </a:r>
          </a:p>
          <a:p>
            <a:r>
              <a:rPr lang="en-US" dirty="0"/>
              <a:t>What if the containers are on different hosts (worker nodes)? </a:t>
            </a:r>
          </a:p>
          <a:p>
            <a:r>
              <a:rPr lang="en-US" dirty="0"/>
              <a:t>How will containers communicate with services? </a:t>
            </a:r>
          </a:p>
          <a:p>
            <a:r>
              <a:rPr lang="en-US" dirty="0"/>
              <a:t>How will containers be assigned unique IP addresses? What port(s) will be used? </a:t>
            </a:r>
          </a:p>
        </p:txBody>
      </p:sp>
    </p:spTree>
    <p:extLst>
      <p:ext uri="{BB962C8B-B14F-4D97-AF65-F5344CB8AC3E}">
        <p14:creationId xmlns:p14="http://schemas.microsoft.com/office/powerpoint/2010/main" val="152949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The Docker Model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Docker allows containers to communicate with one another using a virtual network bridge configured on the host. </a:t>
            </a:r>
            <a:endParaRPr lang="en-US" dirty="0">
              <a:effectLst/>
            </a:endParaRPr>
          </a:p>
          <a:p>
            <a:r>
              <a:rPr lang="en-US" dirty="0"/>
              <a:t>Each host has its own virtual network serving all of the containers on that host. </a:t>
            </a:r>
            <a:endParaRPr lang="en-US" dirty="0">
              <a:effectLst/>
            </a:endParaRPr>
          </a:p>
          <a:p>
            <a:r>
              <a:rPr lang="en-US" dirty="0"/>
              <a:t>But what about containers on different hosts? We have to proxy traffic from the host to the containers, making sure no two containers use the same port on a host. </a:t>
            </a:r>
            <a:endParaRPr lang="en-US" dirty="0">
              <a:effectLst/>
            </a:endParaRPr>
          </a:p>
          <a:p>
            <a:r>
              <a:rPr lang="en-US" dirty="0"/>
              <a:t>The Kubernetes networking model was created in response to the Docker model. It was designed to improve on some of the limitations of the Docker model. </a:t>
            </a:r>
            <a:endParaRPr lang="en-US" dirty="0">
              <a:effectLst/>
            </a:endParaRPr>
          </a:p>
        </p:txBody>
      </p:sp>
    </p:spTree>
    <p:extLst>
      <p:ext uri="{BB962C8B-B14F-4D97-AF65-F5344CB8AC3E}">
        <p14:creationId xmlns:p14="http://schemas.microsoft.com/office/powerpoint/2010/main" val="2558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The Kubernetes Networking Model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One virtual network for the whole cluster. </a:t>
            </a:r>
          </a:p>
          <a:p>
            <a:r>
              <a:rPr lang="en-US" dirty="0"/>
              <a:t>Each pod has a unique IP within the cluster. </a:t>
            </a:r>
          </a:p>
          <a:p>
            <a:r>
              <a:rPr lang="en-US" dirty="0"/>
              <a:t>Each service has a unique IP that is in a different range than pod IPs. </a:t>
            </a:r>
          </a:p>
        </p:txBody>
      </p:sp>
    </p:spTree>
    <p:extLst>
      <p:ext uri="{BB962C8B-B14F-4D97-AF65-F5344CB8AC3E}">
        <p14:creationId xmlns:p14="http://schemas.microsoft.com/office/powerpoint/2010/main" val="994325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Cluster Network Architecture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Some Important CIDR ranges: </a:t>
            </a:r>
            <a:endParaRPr lang="en-US" dirty="0">
              <a:effectLst/>
            </a:endParaRPr>
          </a:p>
          <a:p>
            <a:pPr lvl="1"/>
            <a:r>
              <a:rPr lang="en-US" dirty="0"/>
              <a:t>Cluster CIDR: IP range used to assign IPs to pods in the cluster. In this course, we’ll be using a cluster  CIDR of 10.200.0.0/16. </a:t>
            </a:r>
          </a:p>
          <a:p>
            <a:pPr lvl="1"/>
            <a:r>
              <a:rPr lang="en-US" dirty="0"/>
              <a:t>Service Cluster IP Range: IP range for services in the cluster. This should not overlap with the cluster CIDR range! In this course, our service cluster IP range is 10.32.0.0/24. </a:t>
            </a:r>
          </a:p>
          <a:p>
            <a:pPr lvl="1"/>
            <a:r>
              <a:rPr lang="en-US" dirty="0"/>
              <a:t>Pod CIDR: IP range for pods on a specific worker node. This range should fall within the cluster CIDR but not overlap with the pod CIDR of any other worker node. In this course, our networking plugin will automatically handle IP allocation to nodes, so we do not need to manually set a pod CIDR. </a:t>
            </a:r>
          </a:p>
        </p:txBody>
      </p:sp>
    </p:spTree>
    <p:extLst>
      <p:ext uri="{BB962C8B-B14F-4D97-AF65-F5344CB8AC3E}">
        <p14:creationId xmlns:p14="http://schemas.microsoft.com/office/powerpoint/2010/main" val="769911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Does DNS Do Inside a Pod Network?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Provides a DNS service to be used by pods within the network. </a:t>
            </a:r>
          </a:p>
          <a:p>
            <a:r>
              <a:rPr lang="en-US" dirty="0"/>
              <a:t>Configures containers to use the DNS service to perform DNS lookups. For example: </a:t>
            </a:r>
          </a:p>
          <a:p>
            <a:pPr lvl="1"/>
            <a:r>
              <a:rPr lang="en-US" dirty="0"/>
              <a:t>You can access services using DNS names assigned to them. </a:t>
            </a:r>
          </a:p>
          <a:p>
            <a:pPr lvl="1"/>
            <a:r>
              <a:rPr lang="en-US" dirty="0"/>
              <a:t>You can access other pods using DNS names. </a:t>
            </a:r>
          </a:p>
          <a:p>
            <a:pPr lvl="1"/>
            <a:r>
              <a:rPr lang="en-US" dirty="0"/>
              <a:t>You can find more info in the Kubernetes docs: </a:t>
            </a:r>
          </a:p>
          <a:p>
            <a:pPr lvl="1"/>
            <a:r>
              <a:rPr lang="en-US" dirty="0"/>
              <a:t>https://</a:t>
            </a:r>
            <a:r>
              <a:rPr lang="en-US" dirty="0" err="1"/>
              <a:t>kubernetes.io</a:t>
            </a:r>
            <a:r>
              <a:rPr lang="en-US" dirty="0"/>
              <a:t>/docs/concepts/services-networking/</a:t>
            </a:r>
            <a:r>
              <a:rPr lang="en-US" dirty="0" err="1"/>
              <a:t>dns</a:t>
            </a:r>
            <a:r>
              <a:rPr lang="en-US" dirty="0"/>
              <a:t>-pod-service/ </a:t>
            </a:r>
          </a:p>
          <a:p>
            <a:endParaRPr lang="en-US" dirty="0"/>
          </a:p>
        </p:txBody>
      </p:sp>
    </p:spTree>
    <p:extLst>
      <p:ext uri="{BB962C8B-B14F-4D97-AF65-F5344CB8AC3E}">
        <p14:creationId xmlns:p14="http://schemas.microsoft.com/office/powerpoint/2010/main" val="1210829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the Cluster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lnSpcReduction="10000"/>
          </a:bodyPr>
          <a:lstStyle/>
          <a:p>
            <a:r>
              <a:rPr lang="en-US" dirty="0"/>
              <a:t>Congratulations! At this point, we have finished setting up our cluster. </a:t>
            </a:r>
            <a:endParaRPr lang="en-US" dirty="0">
              <a:effectLst/>
            </a:endParaRPr>
          </a:p>
          <a:p>
            <a:r>
              <a:rPr lang="en-US" dirty="0"/>
              <a:t>Now we want to run some basic smoke tests to make sure everything in our cluster is working correctly. </a:t>
            </a:r>
            <a:endParaRPr lang="en-US" dirty="0">
              <a:effectLst/>
            </a:endParaRPr>
          </a:p>
          <a:p>
            <a:r>
              <a:rPr lang="en-US" dirty="0"/>
              <a:t>We will test the following features: </a:t>
            </a:r>
            <a:endParaRPr lang="en-US" dirty="0">
              <a:effectLst/>
            </a:endParaRPr>
          </a:p>
          <a:p>
            <a:pPr lvl="1"/>
            <a:r>
              <a:rPr lang="en-US" dirty="0"/>
              <a:t>Data encryption </a:t>
            </a:r>
          </a:p>
          <a:p>
            <a:pPr lvl="1"/>
            <a:r>
              <a:rPr lang="en-US" dirty="0"/>
              <a:t>Deployments </a:t>
            </a:r>
          </a:p>
          <a:p>
            <a:pPr lvl="1"/>
            <a:r>
              <a:rPr lang="en-US" dirty="0"/>
              <a:t>Port forwarding </a:t>
            </a:r>
          </a:p>
          <a:p>
            <a:pPr lvl="1"/>
            <a:r>
              <a:rPr lang="en-US" dirty="0"/>
              <a:t>Logs </a:t>
            </a:r>
          </a:p>
          <a:p>
            <a:pPr lvl="1"/>
            <a:r>
              <a:rPr lang="en-US" dirty="0"/>
              <a:t>Exec </a:t>
            </a:r>
          </a:p>
          <a:p>
            <a:pPr lvl="1"/>
            <a:r>
              <a:rPr lang="en-US" dirty="0"/>
              <a:t>Services </a:t>
            </a:r>
          </a:p>
          <a:p>
            <a:pPr lvl="1"/>
            <a:r>
              <a:rPr lang="en-US" dirty="0"/>
              <a:t>Untrusted workloads </a:t>
            </a:r>
          </a:p>
        </p:txBody>
      </p:sp>
    </p:spTree>
    <p:extLst>
      <p:ext uri="{BB962C8B-B14F-4D97-AF65-F5344CB8AC3E}">
        <p14:creationId xmlns:p14="http://schemas.microsoft.com/office/powerpoint/2010/main" val="42924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Data Encryption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Goal: Verify that we can encrypt secret data at rest. </a:t>
            </a:r>
            <a:endParaRPr lang="en-US" dirty="0">
              <a:effectLst/>
            </a:endParaRPr>
          </a:p>
          <a:p>
            <a:r>
              <a:rPr lang="en-US" dirty="0"/>
              <a:t>Strategy: </a:t>
            </a:r>
            <a:endParaRPr lang="en-US" dirty="0">
              <a:effectLst/>
            </a:endParaRPr>
          </a:p>
          <a:p>
            <a:pPr lvl="1"/>
            <a:r>
              <a:rPr lang="en-US" dirty="0"/>
              <a:t>Create a generic secret in the cluster. </a:t>
            </a:r>
          </a:p>
          <a:p>
            <a:pPr lvl="1"/>
            <a:r>
              <a:rPr lang="en-US" dirty="0"/>
              <a:t>Dump the raw data from </a:t>
            </a:r>
            <a:r>
              <a:rPr lang="en-US" dirty="0" err="1"/>
              <a:t>etcd</a:t>
            </a:r>
            <a:r>
              <a:rPr lang="en-US" dirty="0"/>
              <a:t> and verify that it is encrypted. </a:t>
            </a:r>
          </a:p>
        </p:txBody>
      </p:sp>
    </p:spTree>
    <p:extLst>
      <p:ext uri="{BB962C8B-B14F-4D97-AF65-F5344CB8AC3E}">
        <p14:creationId xmlns:p14="http://schemas.microsoft.com/office/powerpoint/2010/main" val="249531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Deployments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Goal: Verify that we can create a deployment and that it can successfully create pods. </a:t>
            </a:r>
            <a:endParaRPr lang="en-US" dirty="0">
              <a:effectLst/>
            </a:endParaRPr>
          </a:p>
          <a:p>
            <a:r>
              <a:rPr lang="en-US" dirty="0"/>
              <a:t>Strategy: </a:t>
            </a:r>
            <a:endParaRPr lang="en-US" dirty="0">
              <a:effectLst/>
            </a:endParaRPr>
          </a:p>
          <a:p>
            <a:pPr lvl="1"/>
            <a:r>
              <a:rPr lang="en-US" dirty="0"/>
              <a:t>Create a simple deployment. </a:t>
            </a:r>
          </a:p>
          <a:p>
            <a:pPr lvl="1"/>
            <a:r>
              <a:rPr lang="en-US" dirty="0"/>
              <a:t>Verify that the deployment successfully creates a pod. </a:t>
            </a:r>
          </a:p>
        </p:txBody>
      </p:sp>
    </p:spTree>
    <p:extLst>
      <p:ext uri="{BB962C8B-B14F-4D97-AF65-F5344CB8AC3E}">
        <p14:creationId xmlns:p14="http://schemas.microsoft.com/office/powerpoint/2010/main" val="168011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Port Forwarding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Goal: Verify that we can use port forwarding to access pods remotely. </a:t>
            </a:r>
            <a:endParaRPr lang="en-US" dirty="0">
              <a:effectLst/>
            </a:endParaRPr>
          </a:p>
          <a:p>
            <a:r>
              <a:rPr lang="en-US" dirty="0"/>
              <a:t>Strategy: </a:t>
            </a:r>
            <a:endParaRPr lang="en-US" dirty="0">
              <a:effectLst/>
            </a:endParaRPr>
          </a:p>
          <a:p>
            <a:pPr lvl="1"/>
            <a:r>
              <a:rPr lang="en-US" dirty="0"/>
              <a:t>Use </a:t>
            </a:r>
            <a:r>
              <a:rPr lang="en-US" dirty="0" err="1"/>
              <a:t>kubectl</a:t>
            </a:r>
            <a:r>
              <a:rPr lang="en-US" dirty="0"/>
              <a:t> port-forward to set up port forwarding for an Nginx pod. </a:t>
            </a:r>
          </a:p>
          <a:p>
            <a:pPr lvl="1"/>
            <a:r>
              <a:rPr lang="en-US" dirty="0"/>
              <a:t>Access the pod remotely with curl. </a:t>
            </a:r>
          </a:p>
        </p:txBody>
      </p:sp>
    </p:spTree>
    <p:extLst>
      <p:ext uri="{BB962C8B-B14F-4D97-AF65-F5344CB8AC3E}">
        <p14:creationId xmlns:p14="http://schemas.microsoft.com/office/powerpoint/2010/main" val="362126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4E39-91D6-2E44-944A-D48D27567EAB}"/>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F51C8961-4393-AB41-A9B8-31DFBA4FB340}"/>
              </a:ext>
            </a:extLst>
          </p:cNvPr>
          <p:cNvSpPr>
            <a:spLocks noGrp="1"/>
          </p:cNvSpPr>
          <p:nvPr>
            <p:ph idx="1"/>
          </p:nvPr>
        </p:nvSpPr>
        <p:spPr/>
        <p:txBody>
          <a:bodyPr/>
          <a:lstStyle/>
          <a:p>
            <a:r>
              <a:rPr lang="en-US" dirty="0"/>
              <a:t>We will leverage GCP for our infrastructure needs.</a:t>
            </a:r>
          </a:p>
          <a:p>
            <a:r>
              <a:rPr lang="en-US" dirty="0"/>
              <a:t>Sign up for a $300 credit in GCP</a:t>
            </a:r>
          </a:p>
          <a:p>
            <a:r>
              <a:rPr lang="en-US" dirty="0"/>
              <a:t>Install the Google cloud SDK</a:t>
            </a:r>
          </a:p>
          <a:p>
            <a:pPr lvl="1"/>
            <a:r>
              <a:rPr lang="en-US" dirty="0"/>
              <a:t>Set a default compute region and zone</a:t>
            </a:r>
          </a:p>
          <a:p>
            <a:pPr lvl="1"/>
            <a:r>
              <a:rPr lang="en-US" dirty="0"/>
              <a:t>Create a new project on GCP and make in the default in the CLI</a:t>
            </a:r>
          </a:p>
          <a:p>
            <a:pPr lvl="1"/>
            <a:r>
              <a:rPr lang="en-US" dirty="0"/>
              <a:t>If you want to run commands in parallel consider using TMUX</a:t>
            </a:r>
          </a:p>
        </p:txBody>
      </p:sp>
    </p:spTree>
    <p:extLst>
      <p:ext uri="{BB962C8B-B14F-4D97-AF65-F5344CB8AC3E}">
        <p14:creationId xmlns:p14="http://schemas.microsoft.com/office/powerpoint/2010/main" val="70388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Logs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Goal: Verify that we can get container logs with </a:t>
            </a:r>
            <a:r>
              <a:rPr lang="en-US" dirty="0" err="1"/>
              <a:t>kubectl</a:t>
            </a:r>
            <a:r>
              <a:rPr lang="en-US" dirty="0"/>
              <a:t> logs. </a:t>
            </a:r>
            <a:endParaRPr lang="en-US" dirty="0">
              <a:effectLst/>
            </a:endParaRPr>
          </a:p>
          <a:p>
            <a:r>
              <a:rPr lang="en-US" dirty="0"/>
              <a:t>Strategy: </a:t>
            </a:r>
            <a:endParaRPr lang="en-US" dirty="0">
              <a:effectLst/>
            </a:endParaRPr>
          </a:p>
          <a:p>
            <a:pPr lvl="1"/>
            <a:r>
              <a:rPr lang="en-US" dirty="0"/>
              <a:t> Get the logs from the Nginx pod container. </a:t>
            </a:r>
            <a:endParaRPr lang="en-US" dirty="0">
              <a:effectLst/>
            </a:endParaRPr>
          </a:p>
        </p:txBody>
      </p:sp>
    </p:spTree>
    <p:extLst>
      <p:ext uri="{BB962C8B-B14F-4D97-AF65-F5344CB8AC3E}">
        <p14:creationId xmlns:p14="http://schemas.microsoft.com/office/powerpoint/2010/main" val="329830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Exec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Goal: Verify that we can run commands in a container with </a:t>
            </a:r>
            <a:r>
              <a:rPr lang="en-US" dirty="0" err="1"/>
              <a:t>kubectl</a:t>
            </a:r>
            <a:r>
              <a:rPr lang="en-US" dirty="0"/>
              <a:t> exec. </a:t>
            </a:r>
            <a:endParaRPr lang="en-US" dirty="0">
              <a:effectLst/>
            </a:endParaRPr>
          </a:p>
          <a:p>
            <a:r>
              <a:rPr lang="en-US" dirty="0"/>
              <a:t>Strategy: </a:t>
            </a:r>
            <a:endParaRPr lang="en-US" dirty="0">
              <a:effectLst/>
            </a:endParaRPr>
          </a:p>
          <a:p>
            <a:pPr lvl="1"/>
            <a:r>
              <a:rPr lang="en-US" dirty="0"/>
              <a:t>Use </a:t>
            </a:r>
            <a:r>
              <a:rPr lang="en-US" dirty="0" err="1"/>
              <a:t>kubectl</a:t>
            </a:r>
            <a:r>
              <a:rPr lang="en-US" dirty="0"/>
              <a:t> exec to run a command in the Nginx pod container. </a:t>
            </a:r>
            <a:endParaRPr lang="en-US" dirty="0">
              <a:effectLst/>
            </a:endParaRPr>
          </a:p>
        </p:txBody>
      </p:sp>
    </p:spTree>
    <p:extLst>
      <p:ext uri="{BB962C8B-B14F-4D97-AF65-F5344CB8AC3E}">
        <p14:creationId xmlns:p14="http://schemas.microsoft.com/office/powerpoint/2010/main" val="123699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Smoke Testing Services </a:t>
            </a:r>
            <a:endParaRPr lang="en-US" dirty="0">
              <a:effectLst/>
            </a:endParaRP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Goal: Verify that we can create and access services. </a:t>
            </a:r>
            <a:endParaRPr lang="en-US" dirty="0">
              <a:effectLst/>
            </a:endParaRPr>
          </a:p>
          <a:p>
            <a:r>
              <a:rPr lang="en-US" dirty="0"/>
              <a:t>Strategy: </a:t>
            </a:r>
            <a:endParaRPr lang="en-US" dirty="0">
              <a:effectLst/>
            </a:endParaRPr>
          </a:p>
          <a:p>
            <a:pPr lvl="1"/>
            <a:r>
              <a:rPr lang="en-US" dirty="0"/>
              <a:t>Create a </a:t>
            </a:r>
            <a:r>
              <a:rPr lang="en-US" dirty="0" err="1"/>
              <a:t>NodePort</a:t>
            </a:r>
            <a:r>
              <a:rPr lang="en-US" dirty="0"/>
              <a:t> service to expose the Nginx deployment. </a:t>
            </a:r>
          </a:p>
          <a:p>
            <a:pPr lvl="1"/>
            <a:r>
              <a:rPr lang="en-US" dirty="0"/>
              <a:t>Access the service remotely using the </a:t>
            </a:r>
            <a:r>
              <a:rPr lang="en-US" dirty="0" err="1"/>
              <a:t>NodePort</a:t>
            </a:r>
            <a:r>
              <a:rPr lang="en-US" dirty="0"/>
              <a:t>. </a:t>
            </a:r>
          </a:p>
        </p:txBody>
      </p:sp>
    </p:spTree>
    <p:extLst>
      <p:ext uri="{BB962C8B-B14F-4D97-AF65-F5344CB8AC3E}">
        <p14:creationId xmlns:p14="http://schemas.microsoft.com/office/powerpoint/2010/main" val="1621816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8358-B3B9-7B47-9FF9-DE23770580C4}"/>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2DF8017F-AC5E-C641-80B8-6379DA34DC4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958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Installing the Client tools</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fontScale="92500" lnSpcReduction="20000"/>
          </a:bodyPr>
          <a:lstStyle/>
          <a:p>
            <a:r>
              <a:rPr lang="en-US" dirty="0"/>
              <a:t>In this section, we will be provisioning a certificate authority (CA). We will then use the CA to generate several certificates. </a:t>
            </a:r>
            <a:endParaRPr lang="en-US" dirty="0">
              <a:effectLst/>
            </a:endParaRPr>
          </a:p>
          <a:p>
            <a:r>
              <a:rPr lang="en-US" dirty="0"/>
              <a:t>Certificates are used to confirm (authenticate) identity. They are used to prove that you are who you say you are. </a:t>
            </a:r>
            <a:endParaRPr lang="en-US" dirty="0">
              <a:effectLst/>
            </a:endParaRPr>
          </a:p>
          <a:p>
            <a:r>
              <a:rPr lang="en-US" dirty="0"/>
              <a:t>A Certificate Authority provides the ability to confirm that a certificate is valid. A certificate authority can be used to validate any certificate that was issued using that certificate authority. </a:t>
            </a:r>
            <a:endParaRPr lang="en-US" dirty="0">
              <a:effectLst/>
            </a:endParaRPr>
          </a:p>
          <a:p>
            <a:r>
              <a:rPr lang="en-US" dirty="0"/>
              <a:t>Kubernetes uses certificates for a variety of security functions, and the different parts of our cluster will validate certificates using the certificate authority. </a:t>
            </a:r>
          </a:p>
          <a:p>
            <a:r>
              <a:rPr lang="en-US" dirty="0"/>
              <a:t>In this section, we will generate all of these certificates and copy the necessary files to the servers that need them. </a:t>
            </a:r>
            <a:endParaRPr lang="en-US" dirty="0">
              <a:effectLst/>
            </a:endParaRPr>
          </a:p>
          <a:p>
            <a:endParaRPr lang="en-US" dirty="0"/>
          </a:p>
        </p:txBody>
      </p:sp>
    </p:spTree>
    <p:extLst>
      <p:ext uri="{BB962C8B-B14F-4D97-AF65-F5344CB8AC3E}">
        <p14:creationId xmlns:p14="http://schemas.microsoft.com/office/powerpoint/2010/main" val="375269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Certificates do we need?</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After we provision the certificate authority, we will need to generate certificates for the following: </a:t>
            </a:r>
            <a:endParaRPr lang="en-US" dirty="0">
              <a:effectLst/>
            </a:endParaRPr>
          </a:p>
          <a:p>
            <a:pPr lvl="1"/>
            <a:r>
              <a:rPr lang="en-US" dirty="0"/>
              <a:t>Client Certificates – These certificates provide client authentication for various users: admin, </a:t>
            </a:r>
            <a:r>
              <a:rPr lang="en-US" dirty="0" err="1"/>
              <a:t>kube</a:t>
            </a:r>
            <a:r>
              <a:rPr lang="en-US" dirty="0"/>
              <a:t>- controller-manager, </a:t>
            </a:r>
            <a:r>
              <a:rPr lang="en-US" dirty="0" err="1"/>
              <a:t>kube</a:t>
            </a:r>
            <a:r>
              <a:rPr lang="en-US" dirty="0"/>
              <a:t>-proxy, </a:t>
            </a:r>
            <a:r>
              <a:rPr lang="en-US" dirty="0" err="1"/>
              <a:t>kube</a:t>
            </a:r>
            <a:r>
              <a:rPr lang="en-US" dirty="0"/>
              <a:t>-scheduler, and the </a:t>
            </a:r>
            <a:r>
              <a:rPr lang="en-US" dirty="0" err="1"/>
              <a:t>kubelet</a:t>
            </a:r>
            <a:r>
              <a:rPr lang="en-US" dirty="0"/>
              <a:t> client on each worker node. </a:t>
            </a:r>
          </a:p>
          <a:p>
            <a:pPr lvl="1"/>
            <a:r>
              <a:rPr lang="en-US" dirty="0"/>
              <a:t>Kubernetes API Server Certificate – This is the TLS certificate for the Kubernetes API. </a:t>
            </a:r>
          </a:p>
          <a:p>
            <a:pPr lvl="1"/>
            <a:r>
              <a:rPr lang="en-US" dirty="0"/>
              <a:t>Service Account Key Pair – Kubernetes uses a certificate to sign service account tokens, so we need to provide a certificate for that purpose. </a:t>
            </a:r>
          </a:p>
          <a:p>
            <a:endParaRPr lang="en-US" dirty="0"/>
          </a:p>
        </p:txBody>
      </p:sp>
    </p:spTree>
    <p:extLst>
      <p:ext uri="{BB962C8B-B14F-4D97-AF65-F5344CB8AC3E}">
        <p14:creationId xmlns:p14="http://schemas.microsoft.com/office/powerpoint/2010/main" val="134260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err="1"/>
              <a:t>Kubeconfigs</a:t>
            </a:r>
            <a:endParaRPr lang="en-US" dirty="0"/>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fontScale="85000" lnSpcReduction="20000"/>
          </a:bodyPr>
          <a:lstStyle/>
          <a:p>
            <a:r>
              <a:rPr lang="en-US" dirty="0"/>
              <a:t>A Kubernetes configuration file, or </a:t>
            </a:r>
            <a:r>
              <a:rPr lang="en-US" dirty="0" err="1"/>
              <a:t>kubeconfig</a:t>
            </a:r>
            <a:r>
              <a:rPr lang="en-US" dirty="0"/>
              <a:t>, is a file that stores “information about clusters, users, namespaces, and authentication mechanisms.” It contains the configuration data needed to connect to and interact with one or more Kubernetes clusters. </a:t>
            </a:r>
            <a:endParaRPr lang="en-US" dirty="0">
              <a:effectLst/>
            </a:endParaRPr>
          </a:p>
          <a:p>
            <a:r>
              <a:rPr lang="en-US" dirty="0"/>
              <a:t>You can find more information about </a:t>
            </a:r>
            <a:r>
              <a:rPr lang="en-US" dirty="0" err="1"/>
              <a:t>kubeconfigs</a:t>
            </a:r>
            <a:r>
              <a:rPr lang="en-US" dirty="0"/>
              <a:t> in the Kubernetes documentation: </a:t>
            </a:r>
            <a:endParaRPr lang="en-US" dirty="0">
              <a:effectLst/>
            </a:endParaRPr>
          </a:p>
          <a:p>
            <a:r>
              <a:rPr lang="en-US" dirty="0"/>
              <a:t>https://</a:t>
            </a:r>
            <a:r>
              <a:rPr lang="en-US" dirty="0" err="1"/>
              <a:t>kubernetes.io</a:t>
            </a:r>
            <a:r>
              <a:rPr lang="en-US" dirty="0"/>
              <a:t>/docs/concepts/configuration/organize-cluster-access-</a:t>
            </a:r>
            <a:r>
              <a:rPr lang="en-US" dirty="0" err="1"/>
              <a:t>kubeconfig</a:t>
            </a:r>
            <a:r>
              <a:rPr lang="en-US" dirty="0"/>
              <a:t>/ </a:t>
            </a:r>
            <a:endParaRPr lang="en-US" dirty="0">
              <a:effectLst/>
            </a:endParaRPr>
          </a:p>
          <a:p>
            <a:r>
              <a:rPr lang="en-US" dirty="0" err="1"/>
              <a:t>Kubeconfigs</a:t>
            </a:r>
            <a:r>
              <a:rPr lang="en-US" dirty="0"/>
              <a:t> contain information such as: </a:t>
            </a:r>
            <a:endParaRPr lang="en-US" dirty="0">
              <a:effectLst/>
            </a:endParaRPr>
          </a:p>
          <a:p>
            <a:pPr lvl="1"/>
            <a:r>
              <a:rPr lang="en-US" dirty="0"/>
              <a:t>The location of the cluster you want to connect to </a:t>
            </a:r>
          </a:p>
          <a:p>
            <a:pPr lvl="1"/>
            <a:r>
              <a:rPr lang="en-US" dirty="0"/>
              <a:t>What user you want to authenticate as </a:t>
            </a:r>
          </a:p>
          <a:p>
            <a:pPr lvl="1"/>
            <a:r>
              <a:rPr lang="en-US" dirty="0"/>
              <a:t>Data needed in order to authenticate, such as tokens or client certificates </a:t>
            </a:r>
          </a:p>
          <a:p>
            <a:r>
              <a:rPr lang="en-US" dirty="0"/>
              <a:t>You can even define multiple contexts in a </a:t>
            </a:r>
            <a:r>
              <a:rPr lang="en-US" dirty="0" err="1"/>
              <a:t>kubeconfig</a:t>
            </a:r>
            <a:r>
              <a:rPr lang="en-US" dirty="0"/>
              <a:t> file, allowing you to easily switch between multiple clusters. </a:t>
            </a:r>
          </a:p>
        </p:txBody>
      </p:sp>
    </p:spTree>
    <p:extLst>
      <p:ext uri="{BB962C8B-B14F-4D97-AF65-F5344CB8AC3E}">
        <p14:creationId xmlns:p14="http://schemas.microsoft.com/office/powerpoint/2010/main" val="60008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Why do we need </a:t>
            </a:r>
            <a:r>
              <a:rPr lang="en-US" dirty="0" err="1"/>
              <a:t>Kubeconfigs</a:t>
            </a:r>
            <a:r>
              <a:rPr lang="en-US" dirty="0"/>
              <a:t>?</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We use </a:t>
            </a:r>
            <a:r>
              <a:rPr lang="en-US" dirty="0" err="1"/>
              <a:t>kubeconfigs</a:t>
            </a:r>
            <a:r>
              <a:rPr lang="en-US" dirty="0"/>
              <a:t> to store the configuration data that will allow the many components of Kubernetes to connect to and interact with the Kubernetes cluster. </a:t>
            </a:r>
            <a:endParaRPr lang="en-US" dirty="0">
              <a:effectLst/>
            </a:endParaRPr>
          </a:p>
          <a:p>
            <a:r>
              <a:rPr lang="en-US" dirty="0"/>
              <a:t>How will the </a:t>
            </a:r>
            <a:r>
              <a:rPr lang="en-US" dirty="0" err="1"/>
              <a:t>kubelet</a:t>
            </a:r>
            <a:r>
              <a:rPr lang="en-US" dirty="0"/>
              <a:t> service on one of our worker nodes know how to locate the Kubernetes API and authenticate with it? It will use a </a:t>
            </a:r>
            <a:r>
              <a:rPr lang="en-US" dirty="0" err="1"/>
              <a:t>kubeconfig</a:t>
            </a:r>
            <a:r>
              <a:rPr lang="en-US" dirty="0"/>
              <a:t>! </a:t>
            </a:r>
            <a:endParaRPr lang="en-US" dirty="0">
              <a:effectLst/>
            </a:endParaRPr>
          </a:p>
          <a:p>
            <a:r>
              <a:rPr lang="en-US" dirty="0"/>
              <a:t>In the next lesson, we will generate the </a:t>
            </a:r>
            <a:r>
              <a:rPr lang="en-US" dirty="0" err="1"/>
              <a:t>kubeconfigs</a:t>
            </a:r>
            <a:r>
              <a:rPr lang="en-US" dirty="0"/>
              <a:t> that our cluster needs. </a:t>
            </a:r>
            <a:endParaRPr lang="en-US" dirty="0">
              <a:effectLst/>
            </a:endParaRPr>
          </a:p>
        </p:txBody>
      </p:sp>
    </p:spTree>
    <p:extLst>
      <p:ext uri="{BB962C8B-B14F-4D97-AF65-F5344CB8AC3E}">
        <p14:creationId xmlns:p14="http://schemas.microsoft.com/office/powerpoint/2010/main" val="23739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How to Generate a </a:t>
            </a:r>
            <a:r>
              <a:rPr lang="en-US" dirty="0" err="1"/>
              <a:t>Kubeconfig</a:t>
            </a:r>
            <a:r>
              <a:rPr lang="en-US" dirty="0"/>
              <a:t>?</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err="1"/>
              <a:t>Kubeconfigs</a:t>
            </a:r>
            <a:r>
              <a:rPr lang="en-US" dirty="0"/>
              <a:t> can be generated using </a:t>
            </a:r>
            <a:r>
              <a:rPr lang="en-US" dirty="0" err="1"/>
              <a:t>kubectl</a:t>
            </a:r>
            <a:r>
              <a:rPr lang="en-US" dirty="0"/>
              <a:t>: </a:t>
            </a:r>
            <a:endParaRPr lang="en-US" dirty="0">
              <a:effectLst/>
            </a:endParaRPr>
          </a:p>
          <a:p>
            <a:pPr lvl="1"/>
            <a:r>
              <a:rPr lang="en-US" dirty="0"/>
              <a:t>Use </a:t>
            </a:r>
            <a:r>
              <a:rPr lang="en-US" b="1" dirty="0" err="1"/>
              <a:t>kubectl</a:t>
            </a:r>
            <a:r>
              <a:rPr lang="en-US" b="1" dirty="0"/>
              <a:t> config set-cluster</a:t>
            </a:r>
            <a:r>
              <a:rPr lang="en-US" dirty="0"/>
              <a:t> to set up the configuration for the location of the cluster. </a:t>
            </a:r>
          </a:p>
          <a:p>
            <a:pPr lvl="1"/>
            <a:r>
              <a:rPr lang="en-US" dirty="0"/>
              <a:t>Use </a:t>
            </a:r>
            <a:r>
              <a:rPr lang="en-US" b="1" dirty="0" err="1"/>
              <a:t>kubectl</a:t>
            </a:r>
            <a:r>
              <a:rPr lang="en-US" b="1" dirty="0"/>
              <a:t> config set-credentials </a:t>
            </a:r>
            <a:r>
              <a:rPr lang="en-US" dirty="0"/>
              <a:t>to set the username and client certificate that will be used to authenticate. </a:t>
            </a:r>
          </a:p>
          <a:p>
            <a:pPr lvl="1"/>
            <a:r>
              <a:rPr lang="en-US" dirty="0"/>
              <a:t>Use </a:t>
            </a:r>
            <a:r>
              <a:rPr lang="en-US" b="1" dirty="0" err="1"/>
              <a:t>kubectl</a:t>
            </a:r>
            <a:r>
              <a:rPr lang="en-US" b="1" dirty="0"/>
              <a:t> config set-context default</a:t>
            </a:r>
            <a:r>
              <a:rPr lang="en-US" dirty="0"/>
              <a:t> to set up the default context. </a:t>
            </a:r>
          </a:p>
          <a:p>
            <a:pPr lvl="1"/>
            <a:r>
              <a:rPr lang="en-US" dirty="0"/>
              <a:t>Use </a:t>
            </a:r>
            <a:r>
              <a:rPr lang="en-US" b="1" dirty="0" err="1"/>
              <a:t>kubectl</a:t>
            </a:r>
            <a:r>
              <a:rPr lang="en-US" b="1" dirty="0"/>
              <a:t> config use-context default </a:t>
            </a:r>
            <a:r>
              <a:rPr lang="en-US" dirty="0"/>
              <a:t>to set the current context to the configuration we provided. </a:t>
            </a:r>
          </a:p>
        </p:txBody>
      </p:sp>
    </p:spTree>
    <p:extLst>
      <p:ext uri="{BB962C8B-B14F-4D97-AF65-F5344CB8AC3E}">
        <p14:creationId xmlns:p14="http://schemas.microsoft.com/office/powerpoint/2010/main" val="38480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8E1-2249-2A4C-A610-46848D834BB7}"/>
              </a:ext>
            </a:extLst>
          </p:cNvPr>
          <p:cNvSpPr>
            <a:spLocks noGrp="1"/>
          </p:cNvSpPr>
          <p:nvPr>
            <p:ph type="title"/>
          </p:nvPr>
        </p:nvSpPr>
        <p:spPr/>
        <p:txBody>
          <a:bodyPr/>
          <a:lstStyle/>
          <a:p>
            <a:r>
              <a:rPr lang="en-US" dirty="0"/>
              <a:t>What </a:t>
            </a:r>
            <a:r>
              <a:rPr lang="en-US" dirty="0" err="1"/>
              <a:t>Kubeconfigs</a:t>
            </a:r>
            <a:r>
              <a:rPr lang="en-US" dirty="0"/>
              <a:t> Do we need to generate?</a:t>
            </a:r>
          </a:p>
        </p:txBody>
      </p:sp>
      <p:sp>
        <p:nvSpPr>
          <p:cNvPr id="3" name="Content Placeholder 2">
            <a:extLst>
              <a:ext uri="{FF2B5EF4-FFF2-40B4-BE49-F238E27FC236}">
                <a16:creationId xmlns:a16="http://schemas.microsoft.com/office/drawing/2014/main" id="{F04F2A27-F78C-954B-B482-77C8C20BDE8E}"/>
              </a:ext>
            </a:extLst>
          </p:cNvPr>
          <p:cNvSpPr>
            <a:spLocks noGrp="1"/>
          </p:cNvSpPr>
          <p:nvPr>
            <p:ph idx="1"/>
          </p:nvPr>
        </p:nvSpPr>
        <p:spPr/>
        <p:txBody>
          <a:bodyPr>
            <a:normAutofit/>
          </a:bodyPr>
          <a:lstStyle/>
          <a:p>
            <a:r>
              <a:rPr lang="en-US" dirty="0"/>
              <a:t>We will need several </a:t>
            </a:r>
            <a:r>
              <a:rPr lang="en-US" dirty="0" err="1"/>
              <a:t>Kubeconfig</a:t>
            </a:r>
            <a:r>
              <a:rPr lang="en-US" dirty="0"/>
              <a:t> files for various components of the Kubernetes cluster: </a:t>
            </a:r>
            <a:endParaRPr lang="en-US" dirty="0">
              <a:effectLst/>
            </a:endParaRPr>
          </a:p>
          <a:p>
            <a:pPr lvl="1"/>
            <a:r>
              <a:rPr lang="en-US" dirty="0" err="1"/>
              <a:t>Kubelet</a:t>
            </a:r>
            <a:r>
              <a:rPr lang="en-US" dirty="0"/>
              <a:t> (one for each worker node) </a:t>
            </a:r>
          </a:p>
          <a:p>
            <a:pPr lvl="1"/>
            <a:r>
              <a:rPr lang="en-US" dirty="0" err="1"/>
              <a:t>Kube</a:t>
            </a:r>
            <a:r>
              <a:rPr lang="en-US" dirty="0"/>
              <a:t>-proxy </a:t>
            </a:r>
          </a:p>
          <a:p>
            <a:pPr lvl="1"/>
            <a:r>
              <a:rPr lang="en-US" dirty="0" err="1"/>
              <a:t>Kube</a:t>
            </a:r>
            <a:r>
              <a:rPr lang="en-US" dirty="0"/>
              <a:t>-controller-manager </a:t>
            </a:r>
          </a:p>
          <a:p>
            <a:pPr lvl="1"/>
            <a:r>
              <a:rPr lang="en-US" dirty="0" err="1"/>
              <a:t>Kube</a:t>
            </a:r>
            <a:r>
              <a:rPr lang="en-US" dirty="0"/>
              <a:t>-scheduler </a:t>
            </a:r>
          </a:p>
          <a:p>
            <a:pPr lvl="1"/>
            <a:r>
              <a:rPr lang="en-US" dirty="0"/>
              <a:t>Admin </a:t>
            </a:r>
          </a:p>
        </p:txBody>
      </p:sp>
    </p:spTree>
    <p:extLst>
      <p:ext uri="{BB962C8B-B14F-4D97-AF65-F5344CB8AC3E}">
        <p14:creationId xmlns:p14="http://schemas.microsoft.com/office/powerpoint/2010/main" val="523569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2292</Words>
  <Application>Microsoft Macintosh PowerPoint</Application>
  <PresentationFormat>Widescreen</PresentationFormat>
  <Paragraphs>169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Kubernetes Cluster</vt:lpstr>
      <vt:lpstr>What Does the Kubernetes Cluster Architecture Look Like? </vt:lpstr>
      <vt:lpstr>Prerequisites</vt:lpstr>
      <vt:lpstr>Installing the Client tools</vt:lpstr>
      <vt:lpstr>What Certificates do we need?</vt:lpstr>
      <vt:lpstr>Kubeconfigs</vt:lpstr>
      <vt:lpstr>Why do we need Kubeconfigs?</vt:lpstr>
      <vt:lpstr>How to Generate a Kubeconfig?</vt:lpstr>
      <vt:lpstr>What Kubeconfigs Do we need to generate?</vt:lpstr>
      <vt:lpstr>Kubernetes Secret Encryption</vt:lpstr>
      <vt:lpstr>What is etcd?</vt:lpstr>
      <vt:lpstr>How is etcd Used in Kubernetes?</vt:lpstr>
      <vt:lpstr>What is the Kubernetes Control Plane?</vt:lpstr>
      <vt:lpstr>Kubernetes Control Plane Components</vt:lpstr>
      <vt:lpstr>Why Do We Need to Enable HTTP Health Checks? </vt:lpstr>
      <vt:lpstr>Why Do We Need to Set up RBAC for Kubelet Authorization? </vt:lpstr>
      <vt:lpstr>What Are the Kubernetes Worker Nodes? </vt:lpstr>
      <vt:lpstr>Kubernetes Worker Node Components </vt:lpstr>
      <vt:lpstr>What Is Kubectl? </vt:lpstr>
      <vt:lpstr>The Kubernetes Networking Model </vt:lpstr>
      <vt:lpstr>What Problems Does the Networking Model Solve? </vt:lpstr>
      <vt:lpstr>The Docker Model </vt:lpstr>
      <vt:lpstr>The Kubernetes Networking Model </vt:lpstr>
      <vt:lpstr>Cluster Network Architecture </vt:lpstr>
      <vt:lpstr>What Does DNS Do Inside a Pod Network? </vt:lpstr>
      <vt:lpstr>Smoke Testing the Cluster </vt:lpstr>
      <vt:lpstr>Smoke Testing Data Encryption </vt:lpstr>
      <vt:lpstr>Smoke Testing Deployments </vt:lpstr>
      <vt:lpstr>Smoke Testing Port Forwarding </vt:lpstr>
      <vt:lpstr>Smoke Testing Logs </vt:lpstr>
      <vt:lpstr>Smoke Testing Exec </vt:lpstr>
      <vt:lpstr>Smoke Testing Services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Cluster</dc:title>
  <dc:creator>Sai kiran Challa</dc:creator>
  <cp:lastModifiedBy>Sai kiran Challa</cp:lastModifiedBy>
  <cp:revision>105</cp:revision>
  <dcterms:created xsi:type="dcterms:W3CDTF">2020-01-13T12:51:09Z</dcterms:created>
  <dcterms:modified xsi:type="dcterms:W3CDTF">2020-01-13T13:22:22Z</dcterms:modified>
</cp:coreProperties>
</file>