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FBA46489-5CFA-40F4-87E9-1FDA2ED829F1}"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293151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FBA46489-5CFA-40F4-87E9-1FDA2ED829F1}"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48661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FBA46489-5CFA-40F4-87E9-1FDA2ED829F1}"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19094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FBA46489-5CFA-40F4-87E9-1FDA2ED829F1}"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12090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46489-5CFA-40F4-87E9-1FDA2ED829F1}"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24244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FBA46489-5CFA-40F4-87E9-1FDA2ED829F1}"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126395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FBA46489-5CFA-40F4-87E9-1FDA2ED829F1}" type="datetimeFigureOut">
              <a:rPr lang="en-SG" smtClean="0"/>
              <a:t>21/10/2018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245071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FBA46489-5CFA-40F4-87E9-1FDA2ED829F1}" type="datetimeFigureOut">
              <a:rPr lang="en-SG" smtClean="0"/>
              <a:t>21/10/2018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14118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46489-5CFA-40F4-87E9-1FDA2ED829F1}" type="datetimeFigureOut">
              <a:rPr lang="en-SG" smtClean="0"/>
              <a:t>21/10/2018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425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46489-5CFA-40F4-87E9-1FDA2ED829F1}"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344133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46489-5CFA-40F4-87E9-1FDA2ED829F1}"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B6B7F58-98D7-4B3A-B12E-774B51964013}" type="slidenum">
              <a:rPr lang="en-SG" smtClean="0"/>
              <a:t>‹#›</a:t>
            </a:fld>
            <a:endParaRPr lang="en-SG"/>
          </a:p>
        </p:txBody>
      </p:sp>
    </p:spTree>
    <p:extLst>
      <p:ext uri="{BB962C8B-B14F-4D97-AF65-F5344CB8AC3E}">
        <p14:creationId xmlns:p14="http://schemas.microsoft.com/office/powerpoint/2010/main" val="416367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6489-5CFA-40F4-87E9-1FDA2ED829F1}" type="datetimeFigureOut">
              <a:rPr lang="en-SG" smtClean="0"/>
              <a:t>21/10/2018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B7F58-98D7-4B3A-B12E-774B51964013}" type="slidenum">
              <a:rPr lang="en-SG" smtClean="0"/>
              <a:t>‹#›</a:t>
            </a:fld>
            <a:endParaRPr lang="en-SG"/>
          </a:p>
        </p:txBody>
      </p:sp>
    </p:spTree>
    <p:extLst>
      <p:ext uri="{BB962C8B-B14F-4D97-AF65-F5344CB8AC3E}">
        <p14:creationId xmlns:p14="http://schemas.microsoft.com/office/powerpoint/2010/main" val="96106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d1.awsstatic.com%2FPAC%2Fkuberneteslogo.eabc6359f48c8e30b7a138c18177f3fd39338e05.png&amp;imgrefurl=https%3A%2F%2Faws.amazon.com%2Fkubernetes%2F&amp;docid=ISQaM8TKn-dhOM&amp;tbnid=xJVjOll98aoOeM%3A&amp;vet=10ahUKEwit16i5vpfeAhXKtI8KHfElBcoQMwhEKAgwCA..i&amp;w=240&amp;h=182&amp;bih=718&amp;biw=1477&amp;q=kubernetes&amp;ved=0ahUKEwit16i5vpfeAhXKtI8KHfElBcoQMwhEKAgwCA&amp;iact=mrc&amp;uact=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19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6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1" name="Picture 3" descr="Image result for kubernetes">
            <a:hlinkClick r:id="rId3"/>
            <a:extLst>
              <a:ext uri="{FF2B5EF4-FFF2-40B4-BE49-F238E27FC236}">
                <a16:creationId xmlns:a16="http://schemas.microsoft.com/office/drawing/2014/main" id="{7114B604-FD8E-4419-A8B3-6B3FBB8F1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49" y="2050655"/>
            <a:ext cx="3661831" cy="27768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14876" y="243192"/>
            <a:ext cx="5453276" cy="5817780"/>
          </a:xfrm>
        </p:spPr>
        <p:txBody>
          <a:bodyPr anchor="ctr">
            <a:normAutofit/>
          </a:bodyPr>
          <a:lstStyle/>
          <a:p>
            <a:pPr marL="0" indent="0">
              <a:buNone/>
            </a:pPr>
            <a:r>
              <a:rPr lang="en-US" sz="2000" b="1" dirty="0">
                <a:solidFill>
                  <a:srgbClr val="000000"/>
                </a:solidFill>
              </a:rPr>
              <a:t>Introduction</a:t>
            </a:r>
          </a:p>
          <a:p>
            <a:pPr marL="0" indent="0">
              <a:buNone/>
            </a:pPr>
            <a:endParaRPr lang="en-US" sz="2000" dirty="0">
              <a:solidFill>
                <a:srgbClr val="000000"/>
              </a:solidFill>
            </a:endParaRPr>
          </a:p>
          <a:p>
            <a:pPr marL="0" indent="0">
              <a:buNone/>
            </a:pPr>
            <a:r>
              <a:rPr lang="en-US" sz="2000" dirty="0">
                <a:solidFill>
                  <a:srgbClr val="000000"/>
                </a:solidFill>
              </a:rPr>
              <a:t>Kubernetes is a powerful open-source system, initially developed by Google, for managing containerized applications in a clustered environment. It aims to provide better ways of managing related, distributed components and services across varied infrastructure.</a:t>
            </a:r>
          </a:p>
          <a:p>
            <a:pPr marL="0" indent="0">
              <a:buNone/>
            </a:pPr>
            <a:endParaRPr lang="en-US" sz="2000" dirty="0">
              <a:solidFill>
                <a:srgbClr val="000000"/>
              </a:solidFill>
            </a:endParaRPr>
          </a:p>
          <a:p>
            <a:pPr marL="0" indent="0">
              <a:buNone/>
            </a:pPr>
            <a:r>
              <a:rPr lang="en-US" sz="2000" dirty="0">
                <a:solidFill>
                  <a:srgbClr val="000000"/>
                </a:solidFill>
              </a:rPr>
              <a:t>we'll discuss some of Kubernetes' basic concepts. We will talk about the architecture of the system, the problems it solves, and the model that it uses to handle containerized deployments and scaling.</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SG" sz="2000" b="1" dirty="0">
                <a:solidFill>
                  <a:srgbClr val="000000"/>
                </a:solidFill>
              </a:rPr>
              <a:t>By Mohan </a:t>
            </a:r>
            <a:r>
              <a:rPr lang="en-SG" sz="2000" b="1" dirty="0" err="1">
                <a:solidFill>
                  <a:srgbClr val="000000"/>
                </a:solidFill>
              </a:rPr>
              <a:t>Ramadoss</a:t>
            </a:r>
            <a:endParaRPr lang="en-SG" sz="2000" b="1" dirty="0">
              <a:solidFill>
                <a:srgbClr val="000000"/>
              </a:solidFill>
            </a:endParaRPr>
          </a:p>
        </p:txBody>
      </p:sp>
    </p:spTree>
    <p:extLst>
      <p:ext uri="{BB962C8B-B14F-4D97-AF65-F5344CB8AC3E}">
        <p14:creationId xmlns:p14="http://schemas.microsoft.com/office/powerpoint/2010/main" val="423657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6878" y="629266"/>
            <a:ext cx="6422849" cy="1676603"/>
          </a:xfrm>
        </p:spPr>
        <p:txBody>
          <a:bodyPr>
            <a:normAutofit/>
          </a:bodyPr>
          <a:lstStyle/>
          <a:p>
            <a:r>
              <a:rPr lang="en-US" dirty="0"/>
              <a:t> </a:t>
            </a:r>
            <a:r>
              <a:rPr lang="en-US" b="1" dirty="0"/>
              <a:t>Service Discovery and Load Balancing </a:t>
            </a:r>
            <a:endParaRPr lang="en-SG" b="1" dirty="0"/>
          </a:p>
        </p:txBody>
      </p:sp>
      <p:sp>
        <p:nvSpPr>
          <p:cNvPr id="11" name="Rectangle 10">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1D097F-41B8-4FAB-B8D6-CDE20752BF56}"/>
              </a:ext>
            </a:extLst>
          </p:cNvPr>
          <p:cNvPicPr>
            <a:picLocks noChangeAspect="1"/>
          </p:cNvPicPr>
          <p:nvPr/>
        </p:nvPicPr>
        <p:blipFill rotWithShape="1">
          <a:blip r:embed="rId2">
            <a:extLst>
              <a:ext uri="{28A0092B-C50C-407E-A947-70E740481C1C}">
                <a14:useLocalDpi xmlns:a14="http://schemas.microsoft.com/office/drawing/2010/main" val="0"/>
              </a:ext>
            </a:extLst>
          </a:blip>
          <a:srcRect t="5869" r="2" b="2"/>
          <a:stretch/>
        </p:blipFill>
        <p:spPr>
          <a:xfrm>
            <a:off x="804672" y="803049"/>
            <a:ext cx="3026664" cy="2470743"/>
          </a:xfrm>
          <a:prstGeom prst="rect">
            <a:avLst/>
          </a:prstGeom>
          <a:effectLst/>
        </p:spPr>
      </p:pic>
      <p:pic>
        <p:nvPicPr>
          <p:cNvPr id="5" name="Picture 4"/>
          <p:cNvPicPr>
            <a:picLocks noChangeAspect="1"/>
          </p:cNvPicPr>
          <p:nvPr/>
        </p:nvPicPr>
        <p:blipFill rotWithShape="1">
          <a:blip r:embed="rId3"/>
          <a:srcRect l="8147" r="2" b="2"/>
          <a:stretch/>
        </p:blipFill>
        <p:spPr>
          <a:xfrm>
            <a:off x="804672" y="3461344"/>
            <a:ext cx="3026663" cy="2438400"/>
          </a:xfrm>
          <a:prstGeom prst="rect">
            <a:avLst/>
          </a:prstGeom>
        </p:spPr>
      </p:pic>
      <p:sp>
        <p:nvSpPr>
          <p:cNvPr id="3" name="Content Placeholder 2"/>
          <p:cNvSpPr>
            <a:spLocks noGrp="1"/>
          </p:cNvSpPr>
          <p:nvPr>
            <p:ph idx="1"/>
          </p:nvPr>
        </p:nvSpPr>
        <p:spPr>
          <a:xfrm>
            <a:off x="5116880" y="2438400"/>
            <a:ext cx="6422848" cy="3785419"/>
          </a:xfrm>
        </p:spPr>
        <p:txBody>
          <a:bodyPr>
            <a:normAutofit/>
          </a:bodyPr>
          <a:lstStyle/>
          <a:p>
            <a:r>
              <a:rPr lang="en-US" sz="2000"/>
              <a:t>Service will act like “connector” for client need to connect with Pods o Discovery will use for service to look “Pods” by environment variable or dns service</a:t>
            </a:r>
          </a:p>
          <a:p>
            <a:r>
              <a:rPr lang="en-US" sz="2000"/>
              <a:t>Support load balancing between multiple Pods (replica)</a:t>
            </a:r>
          </a:p>
          <a:p>
            <a:endParaRPr lang="en-SG" sz="2000"/>
          </a:p>
        </p:txBody>
      </p:sp>
    </p:spTree>
    <p:extLst>
      <p:ext uri="{BB962C8B-B14F-4D97-AF65-F5344CB8AC3E}">
        <p14:creationId xmlns:p14="http://schemas.microsoft.com/office/powerpoint/2010/main" val="357006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SG" b="1" dirty="0"/>
              <a:t>Secret and Configuration Management </a:t>
            </a:r>
          </a:p>
        </p:txBody>
      </p:sp>
      <p:sp>
        <p:nvSpPr>
          <p:cNvPr id="3" name="Content Placeholder 2"/>
          <p:cNvSpPr>
            <a:spLocks noGrp="1"/>
          </p:cNvSpPr>
          <p:nvPr>
            <p:ph idx="1"/>
          </p:nvPr>
        </p:nvSpPr>
        <p:spPr>
          <a:xfrm>
            <a:off x="1571811" y="3060017"/>
            <a:ext cx="6066118" cy="2438546"/>
          </a:xfrm>
        </p:spPr>
        <p:txBody>
          <a:bodyPr>
            <a:normAutofit/>
          </a:bodyPr>
          <a:lstStyle/>
          <a:p>
            <a:r>
              <a:rPr lang="en-US" sz="2400" dirty="0"/>
              <a:t> Kubernetes can keep confidential data (such as username/password) for running application on encrypt format. </a:t>
            </a:r>
          </a:p>
          <a:p>
            <a:r>
              <a:rPr lang="en-US" sz="2400" dirty="0"/>
              <a:t> Can reference on Pods instead plan text configuration.</a:t>
            </a:r>
          </a:p>
          <a:p>
            <a:endParaRPr lang="en-SG" sz="2400" dirty="0"/>
          </a:p>
        </p:txBody>
      </p:sp>
      <p:sp>
        <p:nvSpPr>
          <p:cNvPr id="10"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4">
            <a:extLst>
              <a:ext uri="{FF2B5EF4-FFF2-40B4-BE49-F238E27FC236}">
                <a16:creationId xmlns:a16="http://schemas.microsoft.com/office/drawing/2014/main" id="{F24FB30F-C5EF-444C-8335-1457BCBCC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94" y="3191551"/>
            <a:ext cx="2530568" cy="2194559"/>
          </a:xfrm>
          <a:prstGeom prst="rect">
            <a:avLst/>
          </a:prstGeom>
        </p:spPr>
      </p:pic>
    </p:spTree>
    <p:extLst>
      <p:ext uri="{BB962C8B-B14F-4D97-AF65-F5344CB8AC3E}">
        <p14:creationId xmlns:p14="http://schemas.microsoft.com/office/powerpoint/2010/main" val="344536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1053711"/>
            <a:ext cx="5638994" cy="1424446"/>
          </a:xfrm>
        </p:spPr>
        <p:txBody>
          <a:bodyPr>
            <a:normAutofit/>
          </a:bodyPr>
          <a:lstStyle/>
          <a:p>
            <a:r>
              <a:rPr lang="en-SG" b="1">
                <a:solidFill>
                  <a:srgbClr val="FFFFFF"/>
                </a:solidFill>
              </a:rPr>
              <a:t>Secret and Configuration Management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685" y="478232"/>
            <a:ext cx="1897132" cy="2789902"/>
          </a:xfrm>
          <a:prstGeom prst="rect">
            <a:avLst/>
          </a:prstGeom>
        </p:spPr>
      </p:pic>
      <p:cxnSp>
        <p:nvCxnSpPr>
          <p:cNvPr id="12"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886" y="3880930"/>
            <a:ext cx="3662730" cy="2206794"/>
          </a:xfrm>
          <a:prstGeom prst="rect">
            <a:avLst/>
          </a:prstGeom>
        </p:spPr>
      </p:pic>
      <p:sp>
        <p:nvSpPr>
          <p:cNvPr id="3" name="Content Placeholder 2"/>
          <p:cNvSpPr>
            <a:spLocks noGrp="1"/>
          </p:cNvSpPr>
          <p:nvPr>
            <p:ph idx="1"/>
          </p:nvPr>
        </p:nvSpPr>
        <p:spPr>
          <a:xfrm>
            <a:off x="5297762" y="2799889"/>
            <a:ext cx="5747187" cy="2987543"/>
          </a:xfrm>
        </p:spPr>
        <p:txBody>
          <a:bodyPr anchor="t">
            <a:normAutofit/>
          </a:bodyPr>
          <a:lstStyle/>
          <a:p>
            <a:r>
              <a:rPr lang="en-US" sz="2400">
                <a:solidFill>
                  <a:srgbClr val="FFFFFF"/>
                </a:solidFill>
              </a:rPr>
              <a:t>Sometime we have a many configuration that need to specify on each application, But it should be change every time need. </a:t>
            </a:r>
          </a:p>
          <a:p>
            <a:r>
              <a:rPr lang="en-US" sz="2400">
                <a:solidFill>
                  <a:srgbClr val="FFFFFF"/>
                </a:solidFill>
              </a:rPr>
              <a:t> Idea is create configuration file (ConfigMap) for define all configuration that reference on Pods instead </a:t>
            </a:r>
          </a:p>
          <a:p>
            <a:endParaRPr lang="en-SG" sz="2400">
              <a:solidFill>
                <a:srgbClr val="FFFFFF"/>
              </a:solidFill>
            </a:endParaRPr>
          </a:p>
        </p:txBody>
      </p:sp>
    </p:spTree>
    <p:extLst>
      <p:ext uri="{BB962C8B-B14F-4D97-AF65-F5344CB8AC3E}">
        <p14:creationId xmlns:p14="http://schemas.microsoft.com/office/powerpoint/2010/main" val="419080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6878" y="629266"/>
            <a:ext cx="6422849" cy="1676603"/>
          </a:xfrm>
        </p:spPr>
        <p:txBody>
          <a:bodyPr>
            <a:normAutofit/>
          </a:bodyPr>
          <a:lstStyle/>
          <a:p>
            <a:r>
              <a:rPr lang="en-SG" b="1"/>
              <a:t> Batch Execution </a:t>
            </a:r>
            <a:endParaRPr lang="en-SG" b="1" dirty="0"/>
          </a:p>
        </p:txBody>
      </p:sp>
      <p:sp>
        <p:nvSpPr>
          <p:cNvPr id="10" name="Rectangle 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997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72" y="1187171"/>
            <a:ext cx="3026664" cy="1702498"/>
          </a:xfrm>
          <a:prstGeom prst="rect">
            <a:avLst/>
          </a:prstGeom>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672" y="4396794"/>
            <a:ext cx="3026663" cy="567499"/>
          </a:xfrm>
          <a:prstGeom prst="rect">
            <a:avLst/>
          </a:prstGeom>
        </p:spPr>
      </p:pic>
      <p:sp>
        <p:nvSpPr>
          <p:cNvPr id="3" name="Content Placeholder 2"/>
          <p:cNvSpPr>
            <a:spLocks noGrp="1"/>
          </p:cNvSpPr>
          <p:nvPr>
            <p:ph idx="1"/>
          </p:nvPr>
        </p:nvSpPr>
        <p:spPr>
          <a:xfrm>
            <a:off x="5116880" y="2438400"/>
            <a:ext cx="6422848" cy="3785419"/>
          </a:xfrm>
        </p:spPr>
        <p:txBody>
          <a:bodyPr>
            <a:normAutofit/>
          </a:bodyPr>
          <a:lstStyle/>
          <a:p>
            <a:r>
              <a:rPr lang="en-US" sz="2000" dirty="0"/>
              <a:t> A job will response some kind of batch execute by create special Pods (Terminate when batch complete)</a:t>
            </a:r>
          </a:p>
          <a:p>
            <a:r>
              <a:rPr lang="en-US" sz="2000" dirty="0"/>
              <a:t> Normally </a:t>
            </a:r>
            <a:r>
              <a:rPr lang="en-US" sz="2000" dirty="0" err="1"/>
              <a:t>kubernetes</a:t>
            </a:r>
            <a:r>
              <a:rPr lang="en-US" sz="2000" dirty="0"/>
              <a:t> will use job for maintain many background process for cluster system such as Replication Controller (RC) will submit job for start new Pods when existing is fail or delete. o Type of Job </a:t>
            </a:r>
          </a:p>
          <a:p>
            <a:r>
              <a:rPr lang="en-US" sz="2000" dirty="0"/>
              <a:t> Non-parallel jobs </a:t>
            </a:r>
          </a:p>
          <a:p>
            <a:r>
              <a:rPr lang="en-US" sz="2000" dirty="0"/>
              <a:t> Parallel jobs with fix-completion </a:t>
            </a:r>
          </a:p>
          <a:p>
            <a:r>
              <a:rPr lang="en-US" sz="2000" dirty="0"/>
              <a:t> Parallel jobs with work queue</a:t>
            </a:r>
            <a:endParaRPr lang="en-SG" sz="2000" dirty="0"/>
          </a:p>
        </p:txBody>
      </p:sp>
    </p:spTree>
    <p:extLst>
      <p:ext uri="{BB962C8B-B14F-4D97-AF65-F5344CB8AC3E}">
        <p14:creationId xmlns:p14="http://schemas.microsoft.com/office/powerpoint/2010/main" val="3774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904877" y="2415322"/>
            <a:ext cx="3451730" cy="2399869"/>
          </a:xfrm>
        </p:spPr>
        <p:txBody>
          <a:bodyPr>
            <a:normAutofit/>
          </a:bodyPr>
          <a:lstStyle/>
          <a:p>
            <a:pPr algn="ctr"/>
            <a:r>
              <a:rPr lang="en-US" sz="4000" b="1">
                <a:solidFill>
                  <a:srgbClr val="FFFFFF"/>
                </a:solidFill>
              </a:rPr>
              <a:t>What is Kubernetes?</a:t>
            </a:r>
            <a:br>
              <a:rPr lang="en-US" sz="4000">
                <a:solidFill>
                  <a:srgbClr val="FFFFFF"/>
                </a:solidFill>
              </a:rPr>
            </a:br>
            <a:endParaRPr lang="en-SG" sz="4000">
              <a:solidFill>
                <a:srgbClr val="FFFFFF"/>
              </a:solidFill>
            </a:endParaRPr>
          </a:p>
        </p:txBody>
      </p:sp>
      <p:sp>
        <p:nvSpPr>
          <p:cNvPr id="3" name="Content Placeholder 2"/>
          <p:cNvSpPr>
            <a:spLocks noGrp="1"/>
          </p:cNvSpPr>
          <p:nvPr>
            <p:ph idx="1"/>
          </p:nvPr>
        </p:nvSpPr>
        <p:spPr>
          <a:xfrm>
            <a:off x="5120640" y="804672"/>
            <a:ext cx="6281928" cy="5248656"/>
          </a:xfrm>
        </p:spPr>
        <p:txBody>
          <a:bodyPr anchor="ctr">
            <a:normAutofit/>
          </a:bodyPr>
          <a:lstStyle/>
          <a:p>
            <a:endParaRPr lang="en-US" sz="1700"/>
          </a:p>
          <a:p>
            <a:r>
              <a:rPr lang="en-US" sz="1700"/>
              <a:t>Kubernetes, at its basic level, is a system for running and coordinating containerized applications across a cluster of machines. It is a platform designed to completely manage the life cycle of containerized applications and services using methods that provide predictability, scalability, and high availability.</a:t>
            </a:r>
          </a:p>
          <a:p>
            <a:r>
              <a:rPr lang="en-US" sz="1700"/>
              <a:t>Kubernetes is a platform for hosting docker containers In a clustered environment with multiple docker hosts, Providing grouping, load balancing,auto-healing ,and scaling </a:t>
            </a:r>
          </a:p>
          <a:p>
            <a:r>
              <a:rPr lang="en-US" sz="1700"/>
              <a:t>As a Kubernetes user, you can define how your applications should run and the ways they should be able to interact with other applications or the outside world. You can scale your services up or down, perform graceful rolling updates, and switch traffic between different versions of your applications to test features or rollback problematic deployments. Kubernetes provides interfaces and composable platform primitives that allow you to define and manage your applications with high degrees of flexibility, power, and reliability.</a:t>
            </a:r>
          </a:p>
          <a:p>
            <a:endParaRPr lang="en-US" sz="1700"/>
          </a:p>
          <a:p>
            <a:endParaRPr lang="en-US" sz="1700"/>
          </a:p>
          <a:p>
            <a:endParaRPr lang="en-US" sz="1700"/>
          </a:p>
          <a:p>
            <a:endParaRPr lang="en-SG" sz="1700"/>
          </a:p>
        </p:txBody>
      </p:sp>
    </p:spTree>
    <p:extLst>
      <p:ext uri="{BB962C8B-B14F-4D97-AF65-F5344CB8AC3E}">
        <p14:creationId xmlns:p14="http://schemas.microsoft.com/office/powerpoint/2010/main" val="98878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671804" y="1299892"/>
            <a:ext cx="4108034" cy="2865120"/>
          </a:xfrm>
          <a:prstGeom prst="rect">
            <a:avLst/>
          </a:prstGeom>
        </p:spPr>
        <p:txBody>
          <a:bodyPr vert="horz" wrap="square" lIns="0" tIns="12700" rIns="0" bIns="0" rtlCol="0">
            <a:spAutoFit/>
          </a:bodyPr>
          <a:lstStyle/>
          <a:p>
            <a:pPr marL="12700">
              <a:lnSpc>
                <a:spcPct val="100000"/>
              </a:lnSpc>
              <a:spcBef>
                <a:spcPts val="100"/>
              </a:spcBef>
            </a:pPr>
            <a:r>
              <a:rPr sz="2200" spc="-60" dirty="0">
                <a:solidFill>
                  <a:srgbClr val="666666"/>
                </a:solidFill>
                <a:latin typeface="Lucida Sans"/>
                <a:cs typeface="Lucida Sans"/>
              </a:rPr>
              <a:t>What </a:t>
            </a:r>
            <a:r>
              <a:rPr sz="2200" spc="-55" dirty="0">
                <a:solidFill>
                  <a:srgbClr val="666666"/>
                </a:solidFill>
                <a:latin typeface="Lucida Sans"/>
                <a:cs typeface="Lucida Sans"/>
              </a:rPr>
              <a:t>we</a:t>
            </a:r>
            <a:r>
              <a:rPr sz="2200" spc="-260" dirty="0">
                <a:solidFill>
                  <a:srgbClr val="666666"/>
                </a:solidFill>
                <a:latin typeface="Lucida Sans"/>
                <a:cs typeface="Lucida Sans"/>
              </a:rPr>
              <a:t> </a:t>
            </a:r>
            <a:r>
              <a:rPr sz="2200" spc="-130" dirty="0">
                <a:solidFill>
                  <a:srgbClr val="666666"/>
                </a:solidFill>
                <a:latin typeface="Lucida Sans"/>
                <a:cs typeface="Lucida Sans"/>
              </a:rPr>
              <a:t>know:</a:t>
            </a:r>
            <a:endParaRPr sz="2200" dirty="0">
              <a:latin typeface="Lucida Sans"/>
              <a:cs typeface="Lucida Sans"/>
            </a:endParaRPr>
          </a:p>
          <a:p>
            <a:pPr marL="469900" indent="-397510">
              <a:lnSpc>
                <a:spcPct val="100000"/>
              </a:lnSpc>
              <a:spcBef>
                <a:spcPts val="2010"/>
              </a:spcBef>
              <a:buFont typeface="Arial"/>
              <a:buChar char="●"/>
              <a:tabLst>
                <a:tab pos="469265" algn="l"/>
                <a:tab pos="469900" algn="l"/>
              </a:tabLst>
            </a:pPr>
            <a:r>
              <a:rPr sz="2200" spc="-95" dirty="0">
                <a:solidFill>
                  <a:srgbClr val="666666"/>
                </a:solidFill>
                <a:latin typeface="Lucida Sans"/>
                <a:cs typeface="Lucida Sans"/>
              </a:rPr>
              <a:t>Very</a:t>
            </a:r>
            <a:r>
              <a:rPr sz="2200" spc="-160" dirty="0">
                <a:solidFill>
                  <a:srgbClr val="666666"/>
                </a:solidFill>
                <a:latin typeface="Lucida Sans"/>
                <a:cs typeface="Lucida Sans"/>
              </a:rPr>
              <a:t> </a:t>
            </a:r>
            <a:r>
              <a:rPr sz="2200" spc="-125" dirty="0">
                <a:solidFill>
                  <a:srgbClr val="666666"/>
                </a:solidFill>
                <a:latin typeface="Lucida Sans"/>
                <a:cs typeface="Lucida Sans"/>
              </a:rPr>
              <a:t>popular</a:t>
            </a:r>
            <a:endParaRPr sz="2200" dirty="0">
              <a:latin typeface="Lucida Sans"/>
              <a:cs typeface="Lucida Sans"/>
            </a:endParaRPr>
          </a:p>
          <a:p>
            <a:pPr marL="469900" indent="-397510">
              <a:lnSpc>
                <a:spcPct val="100000"/>
              </a:lnSpc>
              <a:spcBef>
                <a:spcPts val="360"/>
              </a:spcBef>
              <a:buFont typeface="Arial"/>
              <a:buChar char="●"/>
              <a:tabLst>
                <a:tab pos="469265" algn="l"/>
                <a:tab pos="469900" algn="l"/>
              </a:tabLst>
            </a:pPr>
            <a:r>
              <a:rPr sz="2200" spc="-30" dirty="0">
                <a:solidFill>
                  <a:srgbClr val="666666"/>
                </a:solidFill>
                <a:latin typeface="Lucida Sans"/>
                <a:cs typeface="Lucida Sans"/>
              </a:rPr>
              <a:t>Based </a:t>
            </a:r>
            <a:r>
              <a:rPr sz="2200" spc="-130" dirty="0">
                <a:solidFill>
                  <a:srgbClr val="666666"/>
                </a:solidFill>
                <a:latin typeface="Lucida Sans"/>
                <a:cs typeface="Lucida Sans"/>
              </a:rPr>
              <a:t>on</a:t>
            </a:r>
            <a:r>
              <a:rPr sz="2200" spc="-290" dirty="0">
                <a:solidFill>
                  <a:srgbClr val="666666"/>
                </a:solidFill>
                <a:latin typeface="Lucida Sans"/>
                <a:cs typeface="Lucida Sans"/>
              </a:rPr>
              <a:t> </a:t>
            </a:r>
            <a:r>
              <a:rPr sz="2200" spc="-90" dirty="0">
                <a:solidFill>
                  <a:srgbClr val="666666"/>
                </a:solidFill>
                <a:latin typeface="Lucida Sans"/>
                <a:cs typeface="Lucida Sans"/>
              </a:rPr>
              <a:t>containers</a:t>
            </a:r>
            <a:endParaRPr sz="2200" dirty="0">
              <a:latin typeface="Lucida Sans"/>
              <a:cs typeface="Lucida Sans"/>
            </a:endParaRPr>
          </a:p>
          <a:p>
            <a:pPr marL="12700">
              <a:lnSpc>
                <a:spcPct val="100000"/>
              </a:lnSpc>
              <a:spcBef>
                <a:spcPts val="2010"/>
              </a:spcBef>
            </a:pPr>
            <a:r>
              <a:rPr sz="2200" spc="-110" dirty="0">
                <a:solidFill>
                  <a:srgbClr val="666666"/>
                </a:solidFill>
                <a:latin typeface="Lucida Sans"/>
                <a:cs typeface="Lucida Sans"/>
              </a:rPr>
              <a:t>Questions:</a:t>
            </a:r>
            <a:endParaRPr sz="2200" dirty="0">
              <a:latin typeface="Lucida Sans"/>
              <a:cs typeface="Lucida Sans"/>
            </a:endParaRPr>
          </a:p>
          <a:p>
            <a:pPr marL="469900" indent="-397510">
              <a:lnSpc>
                <a:spcPct val="100000"/>
              </a:lnSpc>
              <a:spcBef>
                <a:spcPts val="2010"/>
              </a:spcBef>
              <a:buFont typeface="Arial"/>
              <a:buChar char="●"/>
              <a:tabLst>
                <a:tab pos="469265" algn="l"/>
                <a:tab pos="469900" algn="l"/>
              </a:tabLst>
            </a:pPr>
            <a:r>
              <a:rPr sz="2200" spc="-70" dirty="0">
                <a:solidFill>
                  <a:srgbClr val="666666"/>
                </a:solidFill>
                <a:latin typeface="Lucida Sans"/>
                <a:cs typeface="Lucida Sans"/>
              </a:rPr>
              <a:t>Why </a:t>
            </a:r>
            <a:r>
              <a:rPr sz="2200" spc="-85" dirty="0">
                <a:solidFill>
                  <a:srgbClr val="666666"/>
                </a:solidFill>
                <a:latin typeface="Lucida Sans"/>
                <a:cs typeface="Lucida Sans"/>
              </a:rPr>
              <a:t>are containers</a:t>
            </a:r>
            <a:r>
              <a:rPr sz="2200" spc="-370" dirty="0">
                <a:solidFill>
                  <a:srgbClr val="666666"/>
                </a:solidFill>
                <a:latin typeface="Lucida Sans"/>
                <a:cs typeface="Lucida Sans"/>
              </a:rPr>
              <a:t> </a:t>
            </a:r>
            <a:r>
              <a:rPr sz="2200" spc="-70" dirty="0">
                <a:solidFill>
                  <a:srgbClr val="666666"/>
                </a:solidFill>
                <a:latin typeface="Lucida Sans"/>
                <a:cs typeface="Lucida Sans"/>
              </a:rPr>
              <a:t>great?</a:t>
            </a:r>
            <a:endParaRPr sz="2200" dirty="0">
              <a:latin typeface="Lucida Sans"/>
              <a:cs typeface="Lucida Sans"/>
            </a:endParaRPr>
          </a:p>
          <a:p>
            <a:pPr marL="927100" lvl="1" indent="-382270">
              <a:lnSpc>
                <a:spcPct val="100000"/>
              </a:lnSpc>
              <a:spcBef>
                <a:spcPts val="365"/>
              </a:spcBef>
              <a:buFont typeface="Arial"/>
              <a:buChar char="○"/>
              <a:tabLst>
                <a:tab pos="926465" algn="l"/>
                <a:tab pos="927100" algn="l"/>
              </a:tabLst>
            </a:pPr>
            <a:r>
              <a:rPr sz="2000" spc="-65" dirty="0">
                <a:solidFill>
                  <a:srgbClr val="666666"/>
                </a:solidFill>
                <a:latin typeface="Lucida Sans"/>
                <a:cs typeface="Lucida Sans"/>
              </a:rPr>
              <a:t>Why </a:t>
            </a:r>
            <a:r>
              <a:rPr sz="2000" spc="-75" dirty="0">
                <a:solidFill>
                  <a:srgbClr val="666666"/>
                </a:solidFill>
                <a:latin typeface="Lucida Sans"/>
                <a:cs typeface="Lucida Sans"/>
              </a:rPr>
              <a:t>are </a:t>
            </a:r>
            <a:r>
              <a:rPr sz="2000" spc="-105" dirty="0">
                <a:solidFill>
                  <a:srgbClr val="666666"/>
                </a:solidFill>
                <a:latin typeface="Lucida Sans"/>
                <a:cs typeface="Lucida Sans"/>
              </a:rPr>
              <a:t>they </a:t>
            </a:r>
            <a:r>
              <a:rPr sz="2000" spc="-114" dirty="0">
                <a:solidFill>
                  <a:srgbClr val="666666"/>
                </a:solidFill>
                <a:latin typeface="Lucida Sans"/>
                <a:cs typeface="Lucida Sans"/>
              </a:rPr>
              <a:t>not</a:t>
            </a:r>
            <a:r>
              <a:rPr sz="2000" spc="-375" dirty="0">
                <a:solidFill>
                  <a:srgbClr val="666666"/>
                </a:solidFill>
                <a:latin typeface="Lucida Sans"/>
                <a:cs typeface="Lucida Sans"/>
              </a:rPr>
              <a:t> </a:t>
            </a:r>
            <a:r>
              <a:rPr sz="2000" spc="-90" dirty="0">
                <a:solidFill>
                  <a:srgbClr val="666666"/>
                </a:solidFill>
                <a:latin typeface="Lucida Sans"/>
                <a:cs typeface="Lucida Sans"/>
              </a:rPr>
              <a:t>enough?</a:t>
            </a:r>
            <a:endParaRPr sz="2000" dirty="0">
              <a:latin typeface="Lucida Sans"/>
              <a:cs typeface="Lucida Sans"/>
            </a:endParaRPr>
          </a:p>
        </p:txBody>
      </p:sp>
      <p:sp>
        <p:nvSpPr>
          <p:cNvPr id="6" name="object 4"/>
          <p:cNvSpPr/>
          <p:nvPr/>
        </p:nvSpPr>
        <p:spPr>
          <a:xfrm>
            <a:off x="5167612" y="548683"/>
            <a:ext cx="6032098" cy="3938850"/>
          </a:xfrm>
          <a:prstGeom prst="rect">
            <a:avLst/>
          </a:prstGeom>
          <a:blipFill>
            <a:blip r:embed="rId2" cstate="print"/>
            <a:stretch>
              <a:fillRect/>
            </a:stretch>
          </a:blipFill>
        </p:spPr>
        <p:txBody>
          <a:bodyPr wrap="square" lIns="0" tIns="0" rIns="0" bIns="0" rtlCol="0"/>
          <a:lstStyle/>
          <a:p>
            <a:endParaRPr/>
          </a:p>
        </p:txBody>
      </p:sp>
      <p:sp>
        <p:nvSpPr>
          <p:cNvPr id="7" name="object 5"/>
          <p:cNvSpPr txBox="1"/>
          <p:nvPr/>
        </p:nvSpPr>
        <p:spPr>
          <a:xfrm>
            <a:off x="7218305" y="4580840"/>
            <a:ext cx="1647189" cy="360680"/>
          </a:xfrm>
          <a:prstGeom prst="rect">
            <a:avLst/>
          </a:prstGeom>
        </p:spPr>
        <p:txBody>
          <a:bodyPr vert="horz" wrap="square" lIns="0" tIns="12700" rIns="0" bIns="0" rtlCol="0">
            <a:spAutoFit/>
          </a:bodyPr>
          <a:lstStyle/>
          <a:p>
            <a:pPr marL="12700">
              <a:lnSpc>
                <a:spcPct val="100000"/>
              </a:lnSpc>
              <a:spcBef>
                <a:spcPts val="100"/>
              </a:spcBef>
            </a:pPr>
            <a:r>
              <a:rPr sz="2200" spc="-55" dirty="0">
                <a:solidFill>
                  <a:srgbClr val="666666"/>
                </a:solidFill>
                <a:latin typeface="Lucida Sans"/>
                <a:cs typeface="Lucida Sans"/>
              </a:rPr>
              <a:t>But</a:t>
            </a:r>
            <a:r>
              <a:rPr sz="2200" spc="-215" dirty="0">
                <a:solidFill>
                  <a:srgbClr val="666666"/>
                </a:solidFill>
                <a:latin typeface="Lucida Sans"/>
                <a:cs typeface="Lucida Sans"/>
              </a:rPr>
              <a:t> </a:t>
            </a:r>
            <a:r>
              <a:rPr sz="2200" spc="-120" dirty="0">
                <a:solidFill>
                  <a:srgbClr val="666666"/>
                </a:solidFill>
                <a:latin typeface="Lucida Sans"/>
                <a:cs typeface="Lucida Sans"/>
              </a:rPr>
              <a:t>complex.</a:t>
            </a:r>
            <a:endParaRPr sz="2200" dirty="0">
              <a:latin typeface="Lucida Sans"/>
              <a:cs typeface="Lucida Sans"/>
            </a:endParaRPr>
          </a:p>
        </p:txBody>
      </p:sp>
    </p:spTree>
    <p:extLst>
      <p:ext uri="{BB962C8B-B14F-4D97-AF65-F5344CB8AC3E}">
        <p14:creationId xmlns:p14="http://schemas.microsoft.com/office/powerpoint/2010/main" val="308410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4943E07-E056-409E-8EAF-12EA4025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3" y="2811104"/>
            <a:ext cx="3366480" cy="2919478"/>
          </a:xfrm>
          <a:prstGeom prst="rect">
            <a:avLst/>
          </a:prstGeom>
        </p:spPr>
      </p:pic>
      <p:sp>
        <p:nvSpPr>
          <p:cNvPr id="4" name="object 5"/>
          <p:cNvSpPr txBox="1"/>
          <p:nvPr/>
        </p:nvSpPr>
        <p:spPr>
          <a:xfrm>
            <a:off x="4955354" y="2682433"/>
            <a:ext cx="6282169" cy="3215749"/>
          </a:xfrm>
          <a:prstGeom prst="rect">
            <a:avLst/>
          </a:prstGeom>
        </p:spPr>
        <p:txBody>
          <a:bodyPr vert="horz" lIns="91440" tIns="45720" rIns="91440" bIns="45720" rtlCol="0">
            <a:normAutofit/>
          </a:bodyPr>
          <a:lstStyle/>
          <a:p>
            <a:pPr marL="13970" marR="993140" indent="-228600">
              <a:lnSpc>
                <a:spcPct val="90000"/>
              </a:lnSpc>
              <a:spcBef>
                <a:spcPts val="100"/>
              </a:spcBef>
              <a:buFont typeface="Arial" panose="020B0604020202020204" pitchFamily="34" charset="0"/>
              <a:buChar char="•"/>
            </a:pPr>
            <a:r>
              <a:rPr lang="en-US" sz="2400" dirty="0"/>
              <a:t>Kubernetes’ strength is  abstraction paired with  powerful, automated,  infrastructure and app  management.</a:t>
            </a:r>
          </a:p>
          <a:p>
            <a:pPr marL="471170" marR="5080" indent="-228600">
              <a:lnSpc>
                <a:spcPct val="90000"/>
              </a:lnSpc>
              <a:spcBef>
                <a:spcPts val="1650"/>
              </a:spcBef>
              <a:buFont typeface="Arial" panose="020B0604020202020204" pitchFamily="34" charset="0"/>
              <a:buChar char="•"/>
              <a:tabLst>
                <a:tab pos="471170" algn="l"/>
                <a:tab pos="471805" algn="l"/>
              </a:tabLst>
            </a:pPr>
            <a:r>
              <a:rPr lang="en-US" sz="2400" dirty="0"/>
              <a:t>Automation of many  difficult tasks for ops &amp; API  access.</a:t>
            </a:r>
          </a:p>
          <a:p>
            <a:pPr marL="471170" marR="217170" indent="-228600">
              <a:lnSpc>
                <a:spcPct val="90000"/>
              </a:lnSpc>
              <a:buFont typeface="Arial" panose="020B0604020202020204" pitchFamily="34" charset="0"/>
              <a:buChar char="•"/>
              <a:tabLst>
                <a:tab pos="471170" algn="l"/>
                <a:tab pos="471805" algn="l"/>
              </a:tabLst>
            </a:pPr>
            <a:r>
              <a:rPr lang="en-US" sz="2400" dirty="0"/>
              <a:t>An even playing field to  </a:t>
            </a:r>
            <a:r>
              <a:rPr lang="en-US" sz="2400" dirty="0" err="1"/>
              <a:t>devs</a:t>
            </a:r>
            <a:r>
              <a:rPr lang="en-US" sz="2400" dirty="0"/>
              <a:t>, regardless of cloud.</a:t>
            </a:r>
          </a:p>
          <a:p>
            <a:pPr marL="471170" indent="-228600">
              <a:lnSpc>
                <a:spcPct val="90000"/>
              </a:lnSpc>
              <a:spcBef>
                <a:spcPts val="360"/>
              </a:spcBef>
              <a:buFont typeface="Arial" panose="020B0604020202020204" pitchFamily="34" charset="0"/>
              <a:buChar char="•"/>
              <a:tabLst>
                <a:tab pos="471170" algn="l"/>
                <a:tab pos="471805" algn="l"/>
              </a:tabLst>
            </a:pPr>
            <a:r>
              <a:rPr lang="en-US" sz="2400" dirty="0"/>
              <a:t>With abstracted principles.</a:t>
            </a:r>
          </a:p>
        </p:txBody>
      </p:sp>
    </p:spTree>
    <p:extLst>
      <p:ext uri="{BB962C8B-B14F-4D97-AF65-F5344CB8AC3E}">
        <p14:creationId xmlns:p14="http://schemas.microsoft.com/office/powerpoint/2010/main" val="310842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b="1" dirty="0"/>
              <a:t>Key Feature</a:t>
            </a:r>
            <a:endParaRPr lang="en-SG" b="1" dirty="0"/>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CEED0DD-E42A-4C01-8EEF-C085D56B3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3" y="2811104"/>
            <a:ext cx="3366480" cy="2919478"/>
          </a:xfrm>
          <a:prstGeom prst="rect">
            <a:avLst/>
          </a:prstGeom>
        </p:spPr>
      </p:pic>
      <p:sp>
        <p:nvSpPr>
          <p:cNvPr id="3" name="Content Placeholder 2"/>
          <p:cNvSpPr>
            <a:spLocks noGrp="1"/>
          </p:cNvSpPr>
          <p:nvPr>
            <p:ph idx="1"/>
          </p:nvPr>
        </p:nvSpPr>
        <p:spPr>
          <a:xfrm>
            <a:off x="4955354" y="2682433"/>
            <a:ext cx="6282169" cy="3215749"/>
          </a:xfrm>
        </p:spPr>
        <p:txBody>
          <a:bodyPr>
            <a:normAutofit/>
          </a:bodyPr>
          <a:lstStyle/>
          <a:p>
            <a:r>
              <a:rPr lang="en-US" sz="2000"/>
              <a:t>Automatic binpacking </a:t>
            </a:r>
          </a:p>
          <a:p>
            <a:r>
              <a:rPr lang="en-US" sz="2000"/>
              <a:t> Horizontal Pod Autoscaling(HPA) </a:t>
            </a:r>
          </a:p>
          <a:p>
            <a:r>
              <a:rPr lang="en-US" sz="2000"/>
              <a:t> Automated rollouts and rollbacks </a:t>
            </a:r>
          </a:p>
          <a:p>
            <a:r>
              <a:rPr lang="en-US" sz="2000"/>
              <a:t> Storage orchestration </a:t>
            </a:r>
          </a:p>
          <a:p>
            <a:r>
              <a:rPr lang="en-US" sz="2000"/>
              <a:t> Self-healing </a:t>
            </a:r>
          </a:p>
          <a:p>
            <a:r>
              <a:rPr lang="en-US" sz="2000"/>
              <a:t> Service discovery and load balancing </a:t>
            </a:r>
          </a:p>
          <a:p>
            <a:r>
              <a:rPr lang="en-US" sz="2000"/>
              <a:t> Secret and configuration management </a:t>
            </a:r>
          </a:p>
          <a:p>
            <a:r>
              <a:rPr lang="en-US" sz="2000"/>
              <a:t>Batch execution</a:t>
            </a:r>
          </a:p>
          <a:p>
            <a:endParaRPr lang="en-SG" sz="2000"/>
          </a:p>
        </p:txBody>
      </p:sp>
    </p:spTree>
    <p:extLst>
      <p:ext uri="{BB962C8B-B14F-4D97-AF65-F5344CB8AC3E}">
        <p14:creationId xmlns:p14="http://schemas.microsoft.com/office/powerpoint/2010/main" val="274824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00" y="978102"/>
            <a:ext cx="10588434" cy="1062644"/>
          </a:xfrm>
        </p:spPr>
        <p:txBody>
          <a:bodyPr anchor="b">
            <a:normAutofit/>
          </a:bodyPr>
          <a:lstStyle/>
          <a:p>
            <a:r>
              <a:rPr lang="en-US" b="1" dirty="0"/>
              <a:t>Automatic Schedule </a:t>
            </a:r>
            <a:r>
              <a:rPr lang="en-US" b="1" dirty="0" err="1"/>
              <a:t>binpacking</a:t>
            </a:r>
            <a:r>
              <a:rPr lang="en-US" b="1" dirty="0"/>
              <a:t> </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1E0395B-2A9B-432E-A94B-E162251B5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3" y="2811104"/>
            <a:ext cx="3366480" cy="2919478"/>
          </a:xfrm>
          <a:prstGeom prst="rect">
            <a:avLst/>
          </a:prstGeom>
        </p:spPr>
      </p:pic>
      <p:sp>
        <p:nvSpPr>
          <p:cNvPr id="3" name="Content Placeholder 2"/>
          <p:cNvSpPr>
            <a:spLocks noGrp="1"/>
          </p:cNvSpPr>
          <p:nvPr>
            <p:ph idx="1"/>
          </p:nvPr>
        </p:nvSpPr>
        <p:spPr>
          <a:xfrm>
            <a:off x="4955354" y="2682433"/>
            <a:ext cx="6282169" cy="3215749"/>
          </a:xfrm>
        </p:spPr>
        <p:txBody>
          <a:bodyPr>
            <a:normAutofit/>
          </a:bodyPr>
          <a:lstStyle/>
          <a:p>
            <a:endParaRPr lang="en-US" sz="1500" dirty="0"/>
          </a:p>
          <a:p>
            <a:r>
              <a:rPr lang="en-US" sz="1500" dirty="0"/>
              <a:t> CPU/Memory’s utilization can define on Pods (Smallest Unit of Kubernetes) </a:t>
            </a:r>
          </a:p>
          <a:p>
            <a:r>
              <a:rPr lang="en-US" sz="1500" dirty="0"/>
              <a:t> Schedule will select the node by ensure all resource is enough for running Pods as required  If reach memory limit Current Pods will be terminate (Kill) </a:t>
            </a:r>
          </a:p>
          <a:p>
            <a:r>
              <a:rPr lang="en-US" sz="1500" dirty="0"/>
              <a:t> If restart flag was set. </a:t>
            </a:r>
            <a:r>
              <a:rPr lang="en-US" sz="1500" dirty="0" err="1"/>
              <a:t>Kubenetes</a:t>
            </a:r>
            <a:r>
              <a:rPr lang="en-US" sz="1500" dirty="0"/>
              <a:t> will try to restart Pods on other node </a:t>
            </a:r>
          </a:p>
          <a:p>
            <a:r>
              <a:rPr lang="en-US" sz="1500" dirty="0"/>
              <a:t> If reach </a:t>
            </a:r>
            <a:r>
              <a:rPr lang="en-US" sz="1500" dirty="0" err="1"/>
              <a:t>cpu</a:t>
            </a:r>
            <a:r>
              <a:rPr lang="en-US" sz="1500" dirty="0"/>
              <a:t> limit • Schedule will not kill Pods and waiting for it back to normal state</a:t>
            </a:r>
          </a:p>
          <a:p>
            <a:r>
              <a:rPr lang="en-US" sz="1500" dirty="0"/>
              <a:t> Check available node resource by command: </a:t>
            </a:r>
            <a:r>
              <a:rPr lang="en-US" sz="1500" dirty="0" err="1"/>
              <a:t>kubectl</a:t>
            </a:r>
            <a:r>
              <a:rPr lang="en-US" sz="1500" dirty="0"/>
              <a:t> describe node</a:t>
            </a:r>
          </a:p>
          <a:p>
            <a:endParaRPr lang="en-US" sz="1500" dirty="0"/>
          </a:p>
          <a:p>
            <a:endParaRPr lang="en-SG" sz="1500" dirty="0"/>
          </a:p>
        </p:txBody>
      </p:sp>
    </p:spTree>
    <p:extLst>
      <p:ext uri="{BB962C8B-B14F-4D97-AF65-F5344CB8AC3E}">
        <p14:creationId xmlns:p14="http://schemas.microsoft.com/office/powerpoint/2010/main" val="382989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6878" y="629266"/>
            <a:ext cx="6422849" cy="1676603"/>
          </a:xfrm>
        </p:spPr>
        <p:txBody>
          <a:bodyPr>
            <a:normAutofit/>
          </a:bodyPr>
          <a:lstStyle/>
          <a:p>
            <a:r>
              <a:rPr lang="en-SG" b="1" dirty="0"/>
              <a:t>Horizon Pods </a:t>
            </a:r>
            <a:r>
              <a:rPr lang="en-SG" b="1" dirty="0" err="1"/>
              <a:t>Autoscaling</a:t>
            </a:r>
            <a:r>
              <a:rPr lang="en-SG" b="1" dirty="0"/>
              <a:t> (</a:t>
            </a:r>
            <a:r>
              <a:rPr lang="en-SG" b="1" dirty="0" err="1"/>
              <a:t>hpa</a:t>
            </a:r>
            <a:r>
              <a:rPr lang="en-SG" b="1" dirty="0"/>
              <a:t>) </a:t>
            </a:r>
          </a:p>
        </p:txBody>
      </p:sp>
      <p:sp>
        <p:nvSpPr>
          <p:cNvPr id="12" name="Rectangle 11">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908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8586CA-6BB5-4A9E-9298-429C6F72BC41}"/>
              </a:ext>
            </a:extLst>
          </p:cNvPr>
          <p:cNvPicPr>
            <a:picLocks noChangeAspect="1"/>
          </p:cNvPicPr>
          <p:nvPr/>
        </p:nvPicPr>
        <p:blipFill rotWithShape="1">
          <a:blip r:embed="rId2">
            <a:extLst>
              <a:ext uri="{28A0092B-C50C-407E-A947-70E740481C1C}">
                <a14:useLocalDpi xmlns:a14="http://schemas.microsoft.com/office/drawing/2010/main" val="0"/>
              </a:ext>
            </a:extLst>
          </a:blip>
          <a:srcRect t="5869" r="2" b="2"/>
          <a:stretch/>
        </p:blipFill>
        <p:spPr>
          <a:xfrm>
            <a:off x="804672" y="803049"/>
            <a:ext cx="3026664" cy="2470743"/>
          </a:xfrm>
          <a:prstGeom prst="rect">
            <a:avLst/>
          </a:prstGeom>
          <a:effectLst/>
        </p:spPr>
      </p:pic>
      <p:pic>
        <p:nvPicPr>
          <p:cNvPr id="5" name="Picture 4"/>
          <p:cNvPicPr>
            <a:picLocks noChangeAspect="1"/>
          </p:cNvPicPr>
          <p:nvPr/>
        </p:nvPicPr>
        <p:blipFill rotWithShape="1">
          <a:blip r:embed="rId3"/>
          <a:srcRect t="458" r="1" b="349"/>
          <a:stretch/>
        </p:blipFill>
        <p:spPr>
          <a:xfrm>
            <a:off x="804672" y="3461344"/>
            <a:ext cx="3026663" cy="2438400"/>
          </a:xfrm>
          <a:prstGeom prst="rect">
            <a:avLst/>
          </a:prstGeom>
        </p:spPr>
      </p:pic>
      <p:sp>
        <p:nvSpPr>
          <p:cNvPr id="9" name="Content Placeholder 8">
            <a:extLst>
              <a:ext uri="{FF2B5EF4-FFF2-40B4-BE49-F238E27FC236}">
                <a16:creationId xmlns:a16="http://schemas.microsoft.com/office/drawing/2014/main" id="{73A90D86-EA66-44C5-B667-5F5C5A632F84}"/>
              </a:ext>
            </a:extLst>
          </p:cNvPr>
          <p:cNvSpPr>
            <a:spLocks noGrp="1"/>
          </p:cNvSpPr>
          <p:nvPr>
            <p:ph idx="1"/>
          </p:nvPr>
        </p:nvSpPr>
        <p:spPr>
          <a:xfrm>
            <a:off x="5116878" y="2503357"/>
            <a:ext cx="6236922" cy="3673606"/>
          </a:xfrm>
        </p:spPr>
        <p:txBody>
          <a:bodyPr/>
          <a:lstStyle/>
          <a:p>
            <a:r>
              <a:rPr lang="en-US" dirty="0"/>
              <a:t>The Horizontal Pod </a:t>
            </a:r>
            <a:r>
              <a:rPr lang="en-US" dirty="0" err="1"/>
              <a:t>Autoscaler</a:t>
            </a:r>
            <a:r>
              <a:rPr lang="en-US" dirty="0"/>
              <a:t> automatically scales the number of pods in a replication controller, deployment or replica set based on observed CPU utilization</a:t>
            </a:r>
          </a:p>
          <a:p>
            <a:r>
              <a:rPr lang="en-US" dirty="0"/>
              <a:t>(or, with custom metrics support, on some other application-provided metrics).</a:t>
            </a:r>
            <a:endParaRPr lang="en-SG" dirty="0"/>
          </a:p>
        </p:txBody>
      </p:sp>
    </p:spTree>
    <p:extLst>
      <p:ext uri="{BB962C8B-B14F-4D97-AF65-F5344CB8AC3E}">
        <p14:creationId xmlns:p14="http://schemas.microsoft.com/office/powerpoint/2010/main" val="305795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SG" b="1" dirty="0"/>
              <a:t>Storage Orchestrator </a:t>
            </a:r>
          </a:p>
        </p:txBody>
      </p:sp>
      <p:pic>
        <p:nvPicPr>
          <p:cNvPr id="5" name="Picture 4">
            <a:extLst>
              <a:ext uri="{FF2B5EF4-FFF2-40B4-BE49-F238E27FC236}">
                <a16:creationId xmlns:a16="http://schemas.microsoft.com/office/drawing/2014/main" id="{E48B4793-A9B0-4692-8DDD-E37496510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299" y="2589086"/>
            <a:ext cx="3177369" cy="2755478"/>
          </a:xfrm>
          <a:prstGeom prst="rect">
            <a:avLst/>
          </a:prstGeom>
        </p:spPr>
      </p:pic>
      <p:sp>
        <p:nvSpPr>
          <p:cNvPr id="13"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781373" y="2279151"/>
            <a:ext cx="3627063" cy="3387145"/>
          </a:xfrm>
        </p:spPr>
        <p:txBody>
          <a:bodyPr anchor="ctr">
            <a:normAutofit/>
          </a:bodyPr>
          <a:lstStyle/>
          <a:p>
            <a:pPr marL="0" indent="0">
              <a:buNone/>
            </a:pPr>
            <a:endParaRPr lang="en-SG" sz="2200"/>
          </a:p>
          <a:p>
            <a:r>
              <a:rPr lang="en-SG" sz="2200"/>
              <a:t> Support several storage type: </a:t>
            </a:r>
          </a:p>
          <a:p>
            <a:r>
              <a:rPr lang="en-SG" sz="2200"/>
              <a:t> Local Storage • Network Storage (NFS, iScsi, Gluster, Ceph, Cinder, Flocker) </a:t>
            </a:r>
          </a:p>
          <a:p>
            <a:r>
              <a:rPr lang="en-SG" sz="2200"/>
              <a:t> Cloud Storage (AWS, GCE, AzueDisk etc)</a:t>
            </a:r>
          </a:p>
          <a:p>
            <a:endParaRPr lang="en-SG" sz="2200"/>
          </a:p>
        </p:txBody>
      </p:sp>
    </p:spTree>
    <p:extLst>
      <p:ext uri="{BB962C8B-B14F-4D97-AF65-F5344CB8AC3E}">
        <p14:creationId xmlns:p14="http://schemas.microsoft.com/office/powerpoint/2010/main" val="70767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SG" b="1"/>
              <a:t>Self-healing </a:t>
            </a:r>
            <a:br>
              <a:rPr lang="en-SG"/>
            </a:br>
            <a:endParaRPr lang="en-SG"/>
          </a:p>
        </p:txBody>
      </p:sp>
      <p:sp>
        <p:nvSpPr>
          <p:cNvPr id="3" name="Content Placeholder 2"/>
          <p:cNvSpPr>
            <a:spLocks noGrp="1"/>
          </p:cNvSpPr>
          <p:nvPr>
            <p:ph idx="1"/>
          </p:nvPr>
        </p:nvSpPr>
        <p:spPr>
          <a:xfrm>
            <a:off x="1497605" y="2845868"/>
            <a:ext cx="6066118" cy="2438546"/>
          </a:xfrm>
        </p:spPr>
        <p:txBody>
          <a:bodyPr>
            <a:normAutofit/>
          </a:bodyPr>
          <a:lstStyle/>
          <a:p>
            <a:r>
              <a:rPr lang="en-US" sz="2400" dirty="0"/>
              <a:t> Replication Controller (RC) will maintain unit of Pods as design (not to much (kill) and not to few (create) </a:t>
            </a:r>
          </a:p>
          <a:p>
            <a:r>
              <a:rPr lang="en-US" sz="2400" dirty="0"/>
              <a:t> Full-fill Pods on every failure case with automatic by system</a:t>
            </a:r>
          </a:p>
          <a:p>
            <a:endParaRPr lang="en-SG" sz="2400" dirty="0"/>
          </a:p>
        </p:txBody>
      </p:sp>
      <p:sp>
        <p:nvSpPr>
          <p:cNvPr id="17"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9"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4">
            <a:extLst>
              <a:ext uri="{FF2B5EF4-FFF2-40B4-BE49-F238E27FC236}">
                <a16:creationId xmlns:a16="http://schemas.microsoft.com/office/drawing/2014/main" id="{048AA41D-51E6-4C1A-8CB0-A6A9413AC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94" y="3191551"/>
            <a:ext cx="2530568" cy="2194559"/>
          </a:xfrm>
          <a:prstGeom prst="rect">
            <a:avLst/>
          </a:prstGeom>
        </p:spPr>
      </p:pic>
    </p:spTree>
    <p:extLst>
      <p:ext uri="{BB962C8B-B14F-4D97-AF65-F5344CB8AC3E}">
        <p14:creationId xmlns:p14="http://schemas.microsoft.com/office/powerpoint/2010/main" val="413047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765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Lucida Sans</vt:lpstr>
      <vt:lpstr>Office Theme</vt:lpstr>
      <vt:lpstr>PowerPoint Presentation</vt:lpstr>
      <vt:lpstr>What is Kubernetes? </vt:lpstr>
      <vt:lpstr>PowerPoint Presentation</vt:lpstr>
      <vt:lpstr>PowerPoint Presentation</vt:lpstr>
      <vt:lpstr>Key Feature</vt:lpstr>
      <vt:lpstr>Automatic Schedule binpacking </vt:lpstr>
      <vt:lpstr>Horizon Pods Autoscaling (hpa) </vt:lpstr>
      <vt:lpstr>Storage Orchestrator </vt:lpstr>
      <vt:lpstr>Self-healing  </vt:lpstr>
      <vt:lpstr> Service Discovery and Load Balancing </vt:lpstr>
      <vt:lpstr>Secret and Configuration Management </vt:lpstr>
      <vt:lpstr>Secret and Configuration Management</vt:lpstr>
      <vt:lpstr> Batch Execution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activeai</dc:creator>
  <cp:lastModifiedBy>activeai</cp:lastModifiedBy>
  <cp:revision>3</cp:revision>
  <dcterms:created xsi:type="dcterms:W3CDTF">2018-10-21T12:53:40Z</dcterms:created>
  <dcterms:modified xsi:type="dcterms:W3CDTF">2018-10-21T13:24:15Z</dcterms:modified>
</cp:coreProperties>
</file>