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[REVATHI PROJECT.csv]REVATHI PROJECT!PivotTable3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layout>
        <c:manualLayout>
          <c:xMode val="edge"/>
          <c:yMode val="edge"/>
          <c:x val="0.28602416885389331"/>
          <c:y val="0.1666540413605029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'REVATHI PROJECT'!$B$3:$B$4</c:f>
              <c:strCache>
                <c:ptCount val="1"/>
                <c:pt idx="0">
                  <c:v>HIGH</c:v>
                </c:pt>
              </c:strCache>
            </c:strRef>
          </c:tx>
          <c:spPr>
            <a:solidFill>
              <a:schemeClr val="accent1"/>
            </a:solidFill>
            <a:ln>
              <a:noFill/>
            </a:ln>
            <a:effectLst/>
          </c:spPr>
          <c:invertIfNegative val="0"/>
          <c:cat>
            <c:strRef>
              <c:f>'REVATHI PROJECT'!$A$5:$A$17</c:f>
              <c:strCache>
                <c:ptCount val="12"/>
                <c:pt idx="0">
                  <c:v>BPC</c:v>
                </c:pt>
                <c:pt idx="1">
                  <c:v>BusinessUnit</c:v>
                </c:pt>
                <c:pt idx="2">
                  <c:v>CCDR</c:v>
                </c:pt>
                <c:pt idx="3">
                  <c:v>EW</c:v>
                </c:pt>
                <c:pt idx="4">
                  <c:v>MSC</c:v>
                </c:pt>
                <c:pt idx="5">
                  <c:v>NEL</c:v>
                </c:pt>
                <c:pt idx="6">
                  <c:v>PL</c:v>
                </c:pt>
                <c:pt idx="7">
                  <c:v>PYZ</c:v>
                </c:pt>
                <c:pt idx="8">
                  <c:v>SVG</c:v>
                </c:pt>
                <c:pt idx="9">
                  <c:v>TNS</c:v>
                </c:pt>
                <c:pt idx="10">
                  <c:v>WBL</c:v>
                </c:pt>
                <c:pt idx="11">
                  <c:v>(blank)</c:v>
                </c:pt>
              </c:strCache>
            </c:strRef>
          </c:cat>
          <c:val>
            <c:numRef>
              <c:f>'REVATHI PROJECT'!$B$5:$B$17</c:f>
              <c:numCache>
                <c:formatCode>General</c:formatCode>
                <c:ptCount val="12"/>
                <c:pt idx="0">
                  <c:v>15</c:v>
                </c:pt>
                <c:pt idx="1">
                  <c:v>3</c:v>
                </c:pt>
                <c:pt idx="2">
                  <c:v>18</c:v>
                </c:pt>
                <c:pt idx="3">
                  <c:v>21</c:v>
                </c:pt>
                <c:pt idx="4">
                  <c:v>17</c:v>
                </c:pt>
                <c:pt idx="5">
                  <c:v>21</c:v>
                </c:pt>
                <c:pt idx="6">
                  <c:v>29</c:v>
                </c:pt>
                <c:pt idx="7">
                  <c:v>25</c:v>
                </c:pt>
                <c:pt idx="8">
                  <c:v>26</c:v>
                </c:pt>
                <c:pt idx="9">
                  <c:v>21</c:v>
                </c:pt>
                <c:pt idx="10">
                  <c:v>23</c:v>
                </c:pt>
                <c:pt idx="11">
                  <c:v>1</c:v>
                </c:pt>
              </c:numCache>
            </c:numRef>
          </c:val>
          <c:extLst>
            <c:ext xmlns:c16="http://schemas.microsoft.com/office/drawing/2014/chart" uri="{C3380CC4-5D6E-409C-BE32-E72D297353CC}">
              <c16:uniqueId val="{00000000-4B60-45B6-994D-C73BCB6C73C7}"/>
            </c:ext>
          </c:extLst>
        </c:ser>
        <c:ser>
          <c:idx val="1"/>
          <c:order val="1"/>
          <c:tx>
            <c:strRef>
              <c:f>'REVATHI PROJECT'!$C$3:$C$4</c:f>
              <c:strCache>
                <c:ptCount val="1"/>
                <c:pt idx="0">
                  <c:v>LOW</c:v>
                </c:pt>
              </c:strCache>
            </c:strRef>
          </c:tx>
          <c:spPr>
            <a:solidFill>
              <a:schemeClr val="accent2"/>
            </a:solidFill>
            <a:ln>
              <a:noFill/>
            </a:ln>
            <a:effectLst/>
          </c:spPr>
          <c:invertIfNegative val="0"/>
          <c:cat>
            <c:strRef>
              <c:f>'REVATHI PROJECT'!$A$5:$A$17</c:f>
              <c:strCache>
                <c:ptCount val="12"/>
                <c:pt idx="0">
                  <c:v>BPC</c:v>
                </c:pt>
                <c:pt idx="1">
                  <c:v>BusinessUnit</c:v>
                </c:pt>
                <c:pt idx="2">
                  <c:v>CCDR</c:v>
                </c:pt>
                <c:pt idx="3">
                  <c:v>EW</c:v>
                </c:pt>
                <c:pt idx="4">
                  <c:v>MSC</c:v>
                </c:pt>
                <c:pt idx="5">
                  <c:v>NEL</c:v>
                </c:pt>
                <c:pt idx="6">
                  <c:v>PL</c:v>
                </c:pt>
                <c:pt idx="7">
                  <c:v>PYZ</c:v>
                </c:pt>
                <c:pt idx="8">
                  <c:v>SVG</c:v>
                </c:pt>
                <c:pt idx="9">
                  <c:v>TNS</c:v>
                </c:pt>
                <c:pt idx="10">
                  <c:v>WBL</c:v>
                </c:pt>
                <c:pt idx="11">
                  <c:v>(blank)</c:v>
                </c:pt>
              </c:strCache>
            </c:strRef>
          </c:cat>
          <c:val>
            <c:numRef>
              <c:f>'REVATHI PROJECT'!$C$5:$C$17</c:f>
              <c:numCache>
                <c:formatCode>General</c:formatCode>
                <c:ptCount val="12"/>
                <c:pt idx="0">
                  <c:v>34</c:v>
                </c:pt>
                <c:pt idx="1">
                  <c:v>7</c:v>
                </c:pt>
                <c:pt idx="2">
                  <c:v>44</c:v>
                </c:pt>
                <c:pt idx="3">
                  <c:v>40</c:v>
                </c:pt>
                <c:pt idx="4">
                  <c:v>38</c:v>
                </c:pt>
                <c:pt idx="5">
                  <c:v>40</c:v>
                </c:pt>
                <c:pt idx="6">
                  <c:v>32</c:v>
                </c:pt>
                <c:pt idx="7">
                  <c:v>39</c:v>
                </c:pt>
                <c:pt idx="8">
                  <c:v>43</c:v>
                </c:pt>
                <c:pt idx="9">
                  <c:v>43</c:v>
                </c:pt>
                <c:pt idx="10">
                  <c:v>33</c:v>
                </c:pt>
                <c:pt idx="11">
                  <c:v>5</c:v>
                </c:pt>
              </c:numCache>
            </c:numRef>
          </c:val>
          <c:extLst>
            <c:ext xmlns:c16="http://schemas.microsoft.com/office/drawing/2014/chart" uri="{C3380CC4-5D6E-409C-BE32-E72D297353CC}">
              <c16:uniqueId val="{00000001-4B60-45B6-994D-C73BCB6C73C7}"/>
            </c:ext>
          </c:extLst>
        </c:ser>
        <c:ser>
          <c:idx val="2"/>
          <c:order val="2"/>
          <c:tx>
            <c:strRef>
              <c:f>'REVATHI PROJECT'!$D$3:$D$4</c:f>
              <c:strCache>
                <c:ptCount val="1"/>
                <c:pt idx="0">
                  <c:v>MED</c:v>
                </c:pt>
              </c:strCache>
            </c:strRef>
          </c:tx>
          <c:spPr>
            <a:solidFill>
              <a:schemeClr val="accent3"/>
            </a:solidFill>
            <a:ln>
              <a:noFill/>
            </a:ln>
            <a:effectLst/>
          </c:spPr>
          <c:invertIfNegative val="0"/>
          <c:cat>
            <c:strRef>
              <c:f>'REVATHI PROJECT'!$A$5:$A$17</c:f>
              <c:strCache>
                <c:ptCount val="12"/>
                <c:pt idx="0">
                  <c:v>BPC</c:v>
                </c:pt>
                <c:pt idx="1">
                  <c:v>BusinessUnit</c:v>
                </c:pt>
                <c:pt idx="2">
                  <c:v>CCDR</c:v>
                </c:pt>
                <c:pt idx="3">
                  <c:v>EW</c:v>
                </c:pt>
                <c:pt idx="4">
                  <c:v>MSC</c:v>
                </c:pt>
                <c:pt idx="5">
                  <c:v>NEL</c:v>
                </c:pt>
                <c:pt idx="6">
                  <c:v>PL</c:v>
                </c:pt>
                <c:pt idx="7">
                  <c:v>PYZ</c:v>
                </c:pt>
                <c:pt idx="8">
                  <c:v>SVG</c:v>
                </c:pt>
                <c:pt idx="9">
                  <c:v>TNS</c:v>
                </c:pt>
                <c:pt idx="10">
                  <c:v>WBL</c:v>
                </c:pt>
                <c:pt idx="11">
                  <c:v>(blank)</c:v>
                </c:pt>
              </c:strCache>
            </c:strRef>
          </c:cat>
          <c:val>
            <c:numRef>
              <c:f>'REVATHI PROJECT'!$D$5:$D$17</c:f>
              <c:numCache>
                <c:formatCode>General</c:formatCode>
                <c:ptCount val="12"/>
                <c:pt idx="0">
                  <c:v>83</c:v>
                </c:pt>
                <c:pt idx="1">
                  <c:v>12</c:v>
                </c:pt>
                <c:pt idx="2">
                  <c:v>63</c:v>
                </c:pt>
                <c:pt idx="3">
                  <c:v>77</c:v>
                </c:pt>
                <c:pt idx="4">
                  <c:v>90</c:v>
                </c:pt>
                <c:pt idx="5">
                  <c:v>76</c:v>
                </c:pt>
                <c:pt idx="6">
                  <c:v>68</c:v>
                </c:pt>
                <c:pt idx="7">
                  <c:v>75</c:v>
                </c:pt>
                <c:pt idx="8">
                  <c:v>81</c:v>
                </c:pt>
                <c:pt idx="9">
                  <c:v>70</c:v>
                </c:pt>
                <c:pt idx="10">
                  <c:v>83</c:v>
                </c:pt>
              </c:numCache>
            </c:numRef>
          </c:val>
          <c:extLst>
            <c:ext xmlns:c16="http://schemas.microsoft.com/office/drawing/2014/chart" uri="{C3380CC4-5D6E-409C-BE32-E72D297353CC}">
              <c16:uniqueId val="{00000002-4B60-45B6-994D-C73BCB6C73C7}"/>
            </c:ext>
          </c:extLst>
        </c:ser>
        <c:ser>
          <c:idx val="3"/>
          <c:order val="3"/>
          <c:tx>
            <c:strRef>
              <c:f>'REVATHI PROJECT'!$E$3:$E$4</c:f>
              <c:strCache>
                <c:ptCount val="1"/>
                <c:pt idx="0">
                  <c:v>VERY HIGH</c:v>
                </c:pt>
              </c:strCache>
            </c:strRef>
          </c:tx>
          <c:spPr>
            <a:solidFill>
              <a:schemeClr val="accent4"/>
            </a:solidFill>
            <a:ln>
              <a:noFill/>
            </a:ln>
            <a:effectLst/>
          </c:spPr>
          <c:invertIfNegative val="0"/>
          <c:cat>
            <c:strRef>
              <c:f>'REVATHI PROJECT'!$A$5:$A$17</c:f>
              <c:strCache>
                <c:ptCount val="12"/>
                <c:pt idx="0">
                  <c:v>BPC</c:v>
                </c:pt>
                <c:pt idx="1">
                  <c:v>BusinessUnit</c:v>
                </c:pt>
                <c:pt idx="2">
                  <c:v>CCDR</c:v>
                </c:pt>
                <c:pt idx="3">
                  <c:v>EW</c:v>
                </c:pt>
                <c:pt idx="4">
                  <c:v>MSC</c:v>
                </c:pt>
                <c:pt idx="5">
                  <c:v>NEL</c:v>
                </c:pt>
                <c:pt idx="6">
                  <c:v>PL</c:v>
                </c:pt>
                <c:pt idx="7">
                  <c:v>PYZ</c:v>
                </c:pt>
                <c:pt idx="8">
                  <c:v>SVG</c:v>
                </c:pt>
                <c:pt idx="9">
                  <c:v>TNS</c:v>
                </c:pt>
                <c:pt idx="10">
                  <c:v>WBL</c:v>
                </c:pt>
                <c:pt idx="11">
                  <c:v>(blank)</c:v>
                </c:pt>
              </c:strCache>
            </c:strRef>
          </c:cat>
          <c:val>
            <c:numRef>
              <c:f>'REVATHI PROJECT'!$E$5:$E$17</c:f>
              <c:numCache>
                <c:formatCode>General</c:formatCode>
                <c:ptCount val="12"/>
                <c:pt idx="0">
                  <c:v>14</c:v>
                </c:pt>
                <c:pt idx="1">
                  <c:v>3</c:v>
                </c:pt>
                <c:pt idx="2">
                  <c:v>15</c:v>
                </c:pt>
                <c:pt idx="3">
                  <c:v>13</c:v>
                </c:pt>
                <c:pt idx="4">
                  <c:v>9</c:v>
                </c:pt>
                <c:pt idx="5">
                  <c:v>15</c:v>
                </c:pt>
                <c:pt idx="6">
                  <c:v>12</c:v>
                </c:pt>
                <c:pt idx="7">
                  <c:v>14</c:v>
                </c:pt>
                <c:pt idx="8">
                  <c:v>16</c:v>
                </c:pt>
                <c:pt idx="9">
                  <c:v>13</c:v>
                </c:pt>
                <c:pt idx="10">
                  <c:v>13</c:v>
                </c:pt>
              </c:numCache>
            </c:numRef>
          </c:val>
          <c:extLst>
            <c:ext xmlns:c16="http://schemas.microsoft.com/office/drawing/2014/chart" uri="{C3380CC4-5D6E-409C-BE32-E72D297353CC}">
              <c16:uniqueId val="{00000003-4B60-45B6-994D-C73BCB6C73C7}"/>
            </c:ext>
          </c:extLst>
        </c:ser>
        <c:ser>
          <c:idx val="4"/>
          <c:order val="4"/>
          <c:tx>
            <c:strRef>
              <c:f>'REVATHI PROJECT'!$F$3:$F$4</c:f>
              <c:strCache>
                <c:ptCount val="1"/>
                <c:pt idx="0">
                  <c:v>(blank)</c:v>
                </c:pt>
              </c:strCache>
            </c:strRef>
          </c:tx>
          <c:spPr>
            <a:solidFill>
              <a:schemeClr val="accent5"/>
            </a:solidFill>
            <a:ln>
              <a:noFill/>
            </a:ln>
            <a:effectLst/>
          </c:spPr>
          <c:invertIfNegative val="0"/>
          <c:cat>
            <c:strRef>
              <c:f>'REVATHI PROJECT'!$A$5:$A$17</c:f>
              <c:strCache>
                <c:ptCount val="12"/>
                <c:pt idx="0">
                  <c:v>BPC</c:v>
                </c:pt>
                <c:pt idx="1">
                  <c:v>BusinessUnit</c:v>
                </c:pt>
                <c:pt idx="2">
                  <c:v>CCDR</c:v>
                </c:pt>
                <c:pt idx="3">
                  <c:v>EW</c:v>
                </c:pt>
                <c:pt idx="4">
                  <c:v>MSC</c:v>
                </c:pt>
                <c:pt idx="5">
                  <c:v>NEL</c:v>
                </c:pt>
                <c:pt idx="6">
                  <c:v>PL</c:v>
                </c:pt>
                <c:pt idx="7">
                  <c:v>PYZ</c:v>
                </c:pt>
                <c:pt idx="8">
                  <c:v>SVG</c:v>
                </c:pt>
                <c:pt idx="9">
                  <c:v>TNS</c:v>
                </c:pt>
                <c:pt idx="10">
                  <c:v>WBL</c:v>
                </c:pt>
                <c:pt idx="11">
                  <c:v>(blank)</c:v>
                </c:pt>
              </c:strCache>
            </c:strRef>
          </c:cat>
          <c:val>
            <c:numRef>
              <c:f>'REVATHI PROJECT'!$F$5:$F$17</c:f>
              <c:numCache>
                <c:formatCode>General</c:formatCode>
                <c:ptCount val="12"/>
                <c:pt idx="0">
                  <c:v>150</c:v>
                </c:pt>
                <c:pt idx="1">
                  <c:v>24</c:v>
                </c:pt>
                <c:pt idx="2">
                  <c:v>152</c:v>
                </c:pt>
                <c:pt idx="3">
                  <c:v>146</c:v>
                </c:pt>
                <c:pt idx="4">
                  <c:v>138</c:v>
                </c:pt>
                <c:pt idx="5">
                  <c:v>147</c:v>
                </c:pt>
                <c:pt idx="6">
                  <c:v>155</c:v>
                </c:pt>
                <c:pt idx="7">
                  <c:v>139</c:v>
                </c:pt>
                <c:pt idx="8">
                  <c:v>133</c:v>
                </c:pt>
                <c:pt idx="9">
                  <c:v>146</c:v>
                </c:pt>
                <c:pt idx="10">
                  <c:v>135</c:v>
                </c:pt>
                <c:pt idx="11">
                  <c:v>2</c:v>
                </c:pt>
              </c:numCache>
            </c:numRef>
          </c:val>
          <c:extLst>
            <c:ext xmlns:c16="http://schemas.microsoft.com/office/drawing/2014/chart" uri="{C3380CC4-5D6E-409C-BE32-E72D297353CC}">
              <c16:uniqueId val="{00000004-4B60-45B6-994D-C73BCB6C73C7}"/>
            </c:ext>
          </c:extLst>
        </c:ser>
        <c:dLbls>
          <c:showLegendKey val="0"/>
          <c:showVal val="0"/>
          <c:showCatName val="0"/>
          <c:showSerName val="0"/>
          <c:showPercent val="0"/>
          <c:showBubbleSize val="0"/>
        </c:dLbls>
        <c:gapWidth val="219"/>
        <c:overlap val="-27"/>
        <c:axId val="611247112"/>
        <c:axId val="611255032"/>
      </c:barChart>
      <c:catAx>
        <c:axId val="611247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1255032"/>
        <c:crosses val="autoZero"/>
        <c:auto val="1"/>
        <c:lblAlgn val="ctr"/>
        <c:lblOffset val="100"/>
        <c:noMultiLvlLbl val="0"/>
      </c:catAx>
      <c:valAx>
        <c:axId val="611255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12471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i="0" u="sng"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293594"/>
            <a:ext cx="8610600" cy="2431435"/>
          </a:xfrm>
          <a:prstGeom prst="rect">
            <a:avLst/>
          </a:prstGeom>
          <a:noFill/>
        </p:spPr>
        <p:txBody>
          <a:bodyPr wrap="square" rtlCol="0">
            <a:spAutoFit/>
          </a:bodyPr>
          <a:lstStyle/>
          <a:p>
            <a:r>
              <a:rPr lang="en-US" sz="3200" dirty="0"/>
              <a:t>STUDENT NAME: </a:t>
            </a:r>
            <a:r>
              <a:rPr lang="en-US" sz="3200" dirty="0" err="1"/>
              <a:t>Revathi.M</a:t>
            </a:r>
            <a:endParaRPr lang="en-US" sz="3200" dirty="0"/>
          </a:p>
          <a:p>
            <a:r>
              <a:rPr lang="en-US" sz="3200" dirty="0"/>
              <a:t>REGISTER NO: 312216800 (asunm1659312216800)</a:t>
            </a:r>
          </a:p>
          <a:p>
            <a:r>
              <a:rPr lang="en-US" sz="3200" dirty="0"/>
              <a:t>DEPARTMENT: </a:t>
            </a:r>
            <a:r>
              <a:rPr lang="en-US" sz="3200" dirty="0" err="1"/>
              <a:t>B.Com</a:t>
            </a:r>
            <a:r>
              <a:rPr lang="en-US" sz="3200" dirty="0"/>
              <a:t> (Accounting and Finance)</a:t>
            </a:r>
          </a:p>
          <a:p>
            <a:r>
              <a:rPr lang="en-US" sz="3200" dirty="0"/>
              <a:t>COLLEGE: Shri Krishnaswami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291147"/>
            <a:ext cx="9829799" cy="5286704"/>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lang="en-US" sz="4800" b="1" u="sng" spc="5" dirty="0">
                <a:latin typeface="Trebuchet MS"/>
                <a:cs typeface="Trebuchet MS"/>
              </a:rPr>
              <a:t>G</a:t>
            </a:r>
          </a:p>
          <a:p>
            <a:pPr marL="12700">
              <a:lnSpc>
                <a:spcPct val="100000"/>
              </a:lnSpc>
              <a:spcBef>
                <a:spcPts val="105"/>
              </a:spcBef>
            </a:pPr>
            <a:endParaRPr lang="en-IN" sz="4800" b="1" spc="5" dirty="0">
              <a:latin typeface="Trebuchet MS"/>
              <a:cs typeface="Trebuchet MS"/>
            </a:endParaRPr>
          </a:p>
          <a:p>
            <a:pPr marL="927100" indent="-914400">
              <a:lnSpc>
                <a:spcPct val="100000"/>
              </a:lnSpc>
              <a:spcBef>
                <a:spcPts val="105"/>
              </a:spcBef>
              <a:buAutoNum type="arabicPeriod"/>
            </a:pPr>
            <a:r>
              <a:rPr lang="en-IN" sz="3200" spc="5" dirty="0">
                <a:latin typeface="Trebuchet MS"/>
                <a:cs typeface="Trebuchet MS"/>
              </a:rPr>
              <a:t>Data collection</a:t>
            </a:r>
          </a:p>
          <a:p>
            <a:pPr marL="927100" indent="-914400">
              <a:lnSpc>
                <a:spcPct val="100000"/>
              </a:lnSpc>
              <a:spcBef>
                <a:spcPts val="105"/>
              </a:spcBef>
              <a:buAutoNum type="arabicPeriod"/>
            </a:pPr>
            <a:r>
              <a:rPr lang="en-IN" sz="3200" spc="5" dirty="0">
                <a:latin typeface="Trebuchet MS"/>
                <a:cs typeface="Trebuchet MS"/>
              </a:rPr>
              <a:t>Feature collection</a:t>
            </a:r>
          </a:p>
          <a:p>
            <a:pPr marL="927100" indent="-914400">
              <a:lnSpc>
                <a:spcPct val="100000"/>
              </a:lnSpc>
              <a:spcBef>
                <a:spcPts val="105"/>
              </a:spcBef>
              <a:buAutoNum type="arabicPeriod"/>
            </a:pPr>
            <a:r>
              <a:rPr lang="en-IN" sz="3200" spc="5" dirty="0">
                <a:latin typeface="Trebuchet MS"/>
                <a:cs typeface="Trebuchet MS"/>
              </a:rPr>
              <a:t>Data cleaning</a:t>
            </a:r>
          </a:p>
          <a:p>
            <a:pPr marL="927100" indent="-914400">
              <a:lnSpc>
                <a:spcPct val="100000"/>
              </a:lnSpc>
              <a:spcBef>
                <a:spcPts val="105"/>
              </a:spcBef>
              <a:buAutoNum type="arabicPeriod"/>
            </a:pPr>
            <a:r>
              <a:rPr lang="en-IN" sz="3200" spc="5" dirty="0">
                <a:latin typeface="Trebuchet MS"/>
                <a:cs typeface="Trebuchet MS"/>
              </a:rPr>
              <a:t>Performance level</a:t>
            </a:r>
          </a:p>
          <a:p>
            <a:pPr marL="927100" indent="-914400">
              <a:lnSpc>
                <a:spcPct val="100000"/>
              </a:lnSpc>
              <a:spcBef>
                <a:spcPts val="105"/>
              </a:spcBef>
              <a:buAutoNum type="arabicPeriod"/>
            </a:pPr>
            <a:r>
              <a:rPr lang="en-IN" sz="3200" spc="5" dirty="0">
                <a:latin typeface="Trebuchet MS"/>
                <a:cs typeface="Trebuchet MS"/>
              </a:rPr>
              <a:t>Summary</a:t>
            </a:r>
          </a:p>
          <a:p>
            <a:pPr marL="927100" indent="-914400">
              <a:lnSpc>
                <a:spcPct val="100000"/>
              </a:lnSpc>
              <a:spcBef>
                <a:spcPts val="105"/>
              </a:spcBef>
              <a:buAutoNum type="arabicPeriod"/>
            </a:pPr>
            <a:r>
              <a:rPr lang="en-IN" sz="3200" spc="5" dirty="0">
                <a:latin typeface="Trebuchet MS"/>
                <a:cs typeface="Trebuchet MS"/>
              </a:rPr>
              <a:t>Graph visualization</a:t>
            </a:r>
          </a:p>
          <a:p>
            <a:pPr marL="12700">
              <a:lnSpc>
                <a:spcPct val="100000"/>
              </a:lnSpc>
              <a:spcBef>
                <a:spcPts val="105"/>
              </a:spcBef>
            </a:pPr>
            <a:endParaRPr lang="en-IN" sz="4800" b="1" spc="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7B19FCCE-08B3-71F9-5CA0-C59841192FC8}"/>
              </a:ext>
            </a:extLst>
          </p:cNvPr>
          <p:cNvGraphicFramePr>
            <a:graphicFrameLocks/>
          </p:cNvGraphicFramePr>
          <p:nvPr>
            <p:extLst>
              <p:ext uri="{D42A27DB-BD31-4B8C-83A1-F6EECF244321}">
                <p14:modId xmlns:p14="http://schemas.microsoft.com/office/powerpoint/2010/main" val="2823237102"/>
              </p:ext>
            </p:extLst>
          </p:nvPr>
        </p:nvGraphicFramePr>
        <p:xfrm>
          <a:off x="1524000" y="1371600"/>
          <a:ext cx="9525000" cy="44481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1000"/>
            <a:ext cx="10681335" cy="3693319"/>
          </a:xfrm>
        </p:spPr>
        <p:txBody>
          <a:bodyPr/>
          <a:lstStyle/>
          <a:p>
            <a:r>
              <a:rPr lang="en-US" u="sng"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1. Predict future performance, </a:t>
            </a:r>
            <a:r>
              <a:rPr lang="en-US" sz="3200" b="0" dirty="0" err="1">
                <a:latin typeface="Times New Roman" panose="02020603050405020304" pitchFamily="18" charset="0"/>
                <a:cs typeface="Times New Roman" panose="02020603050405020304" pitchFamily="18" charset="0"/>
              </a:rPr>
              <a:t>enbling</a:t>
            </a:r>
            <a:r>
              <a:rPr lang="en-US" sz="3200" b="0" dirty="0">
                <a:latin typeface="Times New Roman" panose="02020603050405020304" pitchFamily="18" charset="0"/>
                <a:cs typeface="Times New Roman" panose="02020603050405020304" pitchFamily="18" charset="0"/>
              </a:rPr>
              <a:t> proactive </a:t>
            </a:r>
            <a:r>
              <a:rPr lang="en-US" sz="3200" b="0" dirty="0" err="1">
                <a:latin typeface="Times New Roman" panose="02020603050405020304" pitchFamily="18" charset="0"/>
                <a:cs typeface="Times New Roman" panose="02020603050405020304" pitchFamily="18" charset="0"/>
              </a:rPr>
              <a:t>deaision</a:t>
            </a:r>
            <a:r>
              <a:rPr lang="en-US" sz="3200" b="0" dirty="0">
                <a:latin typeface="Times New Roman" panose="02020603050405020304" pitchFamily="18" charset="0"/>
                <a:cs typeface="Times New Roman" panose="02020603050405020304" pitchFamily="18" charset="0"/>
              </a:rPr>
              <a:t>-making.</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2. Visualize and report insights, facilitating communication and action</a:t>
            </a:r>
            <a:r>
              <a:rPr lang="en-US" b="0" dirty="0">
                <a:latin typeface="Times New Roman" panose="02020603050405020304" pitchFamily="18" charset="0"/>
                <a:cs typeface="Times New Roman" panose="02020603050405020304" pitchFamily="18" charset="0"/>
              </a:rPr>
              <a:t>.</a:t>
            </a:r>
            <a:endParaRPr lang="en-I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1686" y="13027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02" y="-44864"/>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081784" y="1041533"/>
            <a:ext cx="5457223" cy="489364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Dataset Description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Results and </a:t>
            </a:r>
            <a:r>
              <a:rPr lang="en-US" sz="3200" dirty="0">
                <a:solidFill>
                  <a:srgbClr val="0D0D0D"/>
                </a:solidFill>
                <a:latin typeface="Times New Roman" panose="02020603050405020304" pitchFamily="18" charset="0"/>
                <a:cs typeface="Times New Roman" panose="02020603050405020304" pitchFamily="18" charset="0"/>
              </a:rPr>
              <a:t>Discussion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10824528" cy="477181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br>
              <a:rPr lang="en-US" sz="4250" spc="10" dirty="0"/>
            </a:br>
            <a:br>
              <a:rPr lang="en-IN" sz="4250" spc="10" dirty="0"/>
            </a:br>
            <a:r>
              <a:rPr lang="en-IN" sz="3200" b="0" spc="10" dirty="0"/>
              <a:t>1.Track and visualize individual employee performance over time.</a:t>
            </a:r>
            <a:br>
              <a:rPr lang="en-IN" sz="3200" b="0" spc="10" dirty="0"/>
            </a:br>
            <a:r>
              <a:rPr lang="en-IN" sz="3200" b="0" spc="10" dirty="0"/>
              <a:t>2.Compare performance across department and teams.</a:t>
            </a:r>
            <a:br>
              <a:rPr lang="en-IN" sz="3200" b="0" spc="10" dirty="0"/>
            </a:br>
            <a:r>
              <a:rPr lang="en-IN" sz="3200" b="0" spc="10" dirty="0"/>
              <a:t>3.Identify trends and correlations between performance metrics.</a:t>
            </a:r>
            <a:br>
              <a:rPr lang="en-IN" sz="3200" b="0" spc="10" dirty="0"/>
            </a:br>
            <a:r>
              <a:rPr lang="en-IN" sz="3200" b="0" spc="10" dirty="0"/>
              <a:t>4.Generate reports and dashboard to communicate insights to stakeholders.</a:t>
            </a:r>
            <a:endParaRPr sz="32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7109639"/>
          </a:xfrm>
          <a:prstGeom prst="rect">
            <a:avLst/>
          </a:prstGeom>
          <a:noFill/>
        </p:spPr>
        <p:txBody>
          <a:bodyPr wrap="square" rtlCol="0">
            <a:spAutoFit/>
          </a:bodyPr>
          <a:lstStyle/>
          <a:p>
            <a:pPr marL="457200" indent="-457200"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Develop on Excel</a:t>
            </a:r>
            <a:r>
              <a:rPr lang="en-US" sz="3200" dirty="0">
                <a:solidFill>
                  <a:srgbClr val="0D0D0D"/>
                </a:solidFill>
                <a:latin typeface="Times New Roman" panose="02020603050405020304" pitchFamily="18" charset="0"/>
                <a:cs typeface="Times New Roman" panose="02020603050405020304" pitchFamily="18" charset="0"/>
              </a:rPr>
              <a:t>-based dashboard to analyze and visualize employee performance data.</a:t>
            </a:r>
          </a:p>
          <a:p>
            <a:pPr marL="457200" indent="-457200" algn="l">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Provide insights to support informed decisions on promotions, training, and performance improvement.</a:t>
            </a:r>
          </a:p>
          <a:p>
            <a:pPr marL="457200" indent="-457200" algn="l">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Enhance organizational efficiency and drive business growth.</a:t>
            </a:r>
          </a:p>
          <a:p>
            <a:pPr marL="457200" indent="-457200" algn="l">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Import and manage employee data from various sources.</a:t>
            </a:r>
          </a:p>
          <a:p>
            <a:pPr marL="457200" indent="-457200" algn="l">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Create a comprehensive data model to track performance metrics.</a:t>
            </a:r>
          </a:p>
          <a:p>
            <a:pPr marL="457200" indent="-457200" algn="l">
              <a:buFont typeface="+mj-lt"/>
              <a:buAutoNum type="arabicPeriod"/>
            </a:pPr>
            <a:endParaRPr lang="en-US" sz="2400" dirty="0">
              <a:solidFill>
                <a:srgbClr val="0D0D0D"/>
              </a:solidFill>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111298" cy="5310428"/>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br>
              <a:rPr lang="en-US" sz="3200" u="sng" spc="5" dirty="0"/>
            </a:br>
            <a:br>
              <a:rPr lang="en-IN" sz="3200" spc="5" dirty="0"/>
            </a:br>
            <a:r>
              <a:rPr lang="en-IN" sz="2800" b="0" spc="5" dirty="0"/>
              <a:t>1. HR Managers</a:t>
            </a:r>
            <a:br>
              <a:rPr lang="en-IN" sz="2800" b="0" spc="5" dirty="0"/>
            </a:br>
            <a:r>
              <a:rPr lang="en-IN" sz="2800" b="0" spc="5" dirty="0"/>
              <a:t>2. Department Heads</a:t>
            </a:r>
            <a:br>
              <a:rPr lang="en-IN" sz="2800" b="0" spc="5" dirty="0"/>
            </a:br>
            <a:r>
              <a:rPr lang="en-IN" sz="2800" b="0" spc="5" dirty="0"/>
              <a:t>3. Supervisors</a:t>
            </a:r>
            <a:br>
              <a:rPr lang="en-IN" sz="2800" b="0" spc="5" dirty="0"/>
            </a:br>
            <a:r>
              <a:rPr lang="en-IN" sz="2800" b="0" spc="5" dirty="0"/>
              <a:t>4. Employees</a:t>
            </a:r>
            <a:br>
              <a:rPr lang="en-IN" sz="2800" b="0" spc="5" dirty="0"/>
            </a:br>
            <a:r>
              <a:rPr lang="en-IN" sz="2800" b="0" spc="5" dirty="0"/>
              <a:t>5. Executive Leadership</a:t>
            </a:r>
            <a:br>
              <a:rPr lang="en-IN" sz="2800" b="0" spc="5" dirty="0"/>
            </a:br>
            <a:r>
              <a:rPr lang="en-IN" sz="2800" b="0" spc="5" dirty="0"/>
              <a:t>6. Talent Management Teams</a:t>
            </a:r>
            <a:br>
              <a:rPr lang="en-IN" sz="2800" b="0" spc="5" dirty="0"/>
            </a:br>
            <a:r>
              <a:rPr lang="en-IN" sz="2800" b="0" spc="5" dirty="0"/>
              <a:t>7. Compensation and Benefits Teams</a:t>
            </a:r>
            <a:br>
              <a:rPr lang="en-IN" sz="2800" b="0" spc="5" dirty="0"/>
            </a:br>
            <a:r>
              <a:rPr lang="en-IN" sz="2800" b="0" spc="5" dirty="0"/>
              <a:t>8. Training and Development Teams</a:t>
            </a:r>
            <a:br>
              <a:rPr lang="en-IN" sz="2800" b="0" spc="5" dirty="0"/>
            </a:br>
            <a:r>
              <a:rPr lang="en-IN" sz="2800" b="0" spc="5" dirty="0"/>
              <a:t>9. Recruiters</a:t>
            </a:r>
            <a:br>
              <a:rPr lang="en-IN" sz="2800" b="0" spc="5" dirty="0"/>
            </a:br>
            <a:endParaRPr sz="28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03498" y="1038225"/>
            <a:ext cx="11100435" cy="3583673"/>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lang="en-US" sz="3600" u="sng" spc="-30" dirty="0"/>
              <a:t>ION</a:t>
            </a:r>
            <a:br>
              <a:rPr lang="en-US" sz="3600" spc="-30" dirty="0"/>
            </a:br>
            <a:br>
              <a:rPr lang="en-US" sz="3600" spc="-30" dirty="0"/>
            </a:br>
            <a:r>
              <a:rPr lang="en-US" sz="3200" b="0" spc="-30" dirty="0"/>
              <a:t>1. Conditional formatting-missing</a:t>
            </a:r>
            <a:br>
              <a:rPr lang="en-US" sz="3200" b="0" spc="-30" dirty="0"/>
            </a:br>
            <a:r>
              <a:rPr lang="en-US" sz="3200" b="0" spc="-30" dirty="0"/>
              <a:t>2. Filter-remove</a:t>
            </a:r>
            <a:br>
              <a:rPr lang="en-US" sz="3200" b="0" spc="-30" dirty="0"/>
            </a:br>
            <a:r>
              <a:rPr lang="en-US" sz="3200" b="0" spc="-30" dirty="0"/>
              <a:t>3. Formula-performance</a:t>
            </a:r>
            <a:br>
              <a:rPr lang="en-US" sz="3200" b="0" spc="-30" dirty="0"/>
            </a:br>
            <a:r>
              <a:rPr lang="en-US" sz="3200" b="0" spc="-30" dirty="0"/>
              <a:t>4. Pivot table-summary</a:t>
            </a:r>
            <a:br>
              <a:rPr lang="en-US" sz="3200" b="0" spc="-30" dirty="0"/>
            </a:br>
            <a:r>
              <a:rPr lang="en-US" sz="3200" b="0" spc="-30" dirty="0"/>
              <a:t>5. Graph-data visualization</a:t>
            </a:r>
            <a:endParaRPr sz="32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1295400"/>
            <a:ext cx="10681335" cy="3447098"/>
          </a:xfrm>
        </p:spPr>
        <p:txBody>
          <a:bodyPr/>
          <a:lstStyle/>
          <a:p>
            <a:r>
              <a:rPr lang="en-IN" u="sng" dirty="0"/>
              <a:t>Dataset Description</a:t>
            </a:r>
            <a:br>
              <a:rPr lang="en-IN" dirty="0"/>
            </a:br>
            <a:br>
              <a:rPr lang="en-IN" dirty="0"/>
            </a:br>
            <a:r>
              <a:rPr lang="en-IN" sz="3200" dirty="0"/>
              <a:t>1. Dataset Name: </a:t>
            </a:r>
            <a:r>
              <a:rPr lang="en-IN" sz="3200" b="0" dirty="0"/>
              <a:t>Employee performance Data</a:t>
            </a:r>
            <a:br>
              <a:rPr lang="en-IN" sz="3200" b="0" dirty="0"/>
            </a:br>
            <a:r>
              <a:rPr lang="en-IN" sz="3200" dirty="0"/>
              <a:t>2. Description</a:t>
            </a:r>
            <a:r>
              <a:rPr lang="en-IN" sz="3200" b="0" dirty="0"/>
              <a:t>: This dataset contains employee performance metrics, demographic information, and job-related data to support analysis and insights</a:t>
            </a:r>
            <a:r>
              <a:rPr lang="en-IN" sz="3200" dirty="0"/>
              <a: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786934"/>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br>
              <a:rPr lang="en-US" sz="4250" spc="20" dirty="0"/>
            </a:br>
            <a:br>
              <a:rPr lang="en-IN" sz="4250" spc="20" dirty="0"/>
            </a:br>
            <a:r>
              <a:rPr lang="en-IN" sz="3200" b="0" spc="20" dirty="0"/>
              <a:t>1. Identify High-Risk Employees</a:t>
            </a:r>
            <a:br>
              <a:rPr lang="en-IN" sz="3200" b="0" spc="20" dirty="0"/>
            </a:br>
            <a:r>
              <a:rPr lang="en-IN" sz="3200" b="0" spc="20" dirty="0"/>
              <a:t>2. Discover Hidden Talent</a:t>
            </a:r>
            <a:br>
              <a:rPr lang="en-IN" sz="3200" b="0" spc="20" dirty="0"/>
            </a:br>
            <a:r>
              <a:rPr lang="en-IN" sz="3200" b="0" spc="20" dirty="0"/>
              <a:t>3. Forecast Future Performance</a:t>
            </a:r>
            <a:br>
              <a:rPr lang="en-IN" sz="3200" b="0" spc="20" dirty="0"/>
            </a:br>
            <a:r>
              <a:rPr lang="en-IN" sz="3200" b="0" spc="20" dirty="0"/>
              <a:t>4. Optimize Resource Allocation</a:t>
            </a:r>
            <a:br>
              <a:rPr lang="en-IN" sz="3200" b="0" spc="20" dirty="0"/>
            </a:br>
            <a:r>
              <a:rPr lang="en-IN" sz="3200" b="0" spc="20" dirty="0"/>
              <a:t>5. Enhance Succession Planning</a:t>
            </a:r>
            <a:endParaRPr sz="320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390</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1.Track and visualize individual employee performance over time. 2.Compare performance across department and teams. 3.Identify trends and correlations between performance metrics. 4.Generate reports and dashboard to communicate insights to stakeholders.</vt:lpstr>
      <vt:lpstr>PROJECT OVERVIEW</vt:lpstr>
      <vt:lpstr>WHO ARE THE END USERS?  1. HR Managers 2. Department Heads 3. Supervisors 4. Employees 5. Executive Leadership 6. Talent Management Teams 7. Compensation and Benefits Teams 8. Training and Development Teams 9. Recruiters </vt:lpstr>
      <vt:lpstr>OUR SOLUTION AND ITS VALUE PROPOSITION  1. Conditional formatting-missing 2. Filter-remove 3. Formula-performance 4. Pivot table-summary 5. Graph-data visualization</vt:lpstr>
      <vt:lpstr>Dataset Description  1. Dataset Name: Employee performance Data 2. Description: This dataset contains employee performance metrics, demographic information, and job-related data to support analysis and insights.</vt:lpstr>
      <vt:lpstr>THE "WOW" IN OUR SOLUTION  1. Identify High-Risk Employees 2. Discover Hidden Talent 3. Forecast Future Performance 4. Optimize Resource Allocation 5. Enhance Succession Planning</vt:lpstr>
      <vt:lpstr>PowerPoint Presentation</vt:lpstr>
      <vt:lpstr>RESULTS</vt:lpstr>
      <vt:lpstr>Conclusion  1. Predict future performance, enbling proactive deaision-making. 2. Visualize and report insights, facilitating communication and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Jeevidha Karuppaiya(CRM/TVSHousing/TVSEMERALD)</cp:lastModifiedBy>
  <cp:revision>14</cp:revision>
  <dcterms:created xsi:type="dcterms:W3CDTF">2024-03-29T15:07:22Z</dcterms:created>
  <dcterms:modified xsi:type="dcterms:W3CDTF">2024-08-31T21:05:01Z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